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8"/>
  </p:notesMasterIdLst>
  <p:sldIdLst>
    <p:sldId id="257" r:id="rId5"/>
    <p:sldId id="286" r:id="rId6"/>
    <p:sldId id="343" r:id="rId7"/>
    <p:sldId id="361" r:id="rId8"/>
    <p:sldId id="362" r:id="rId9"/>
    <p:sldId id="366" r:id="rId10"/>
    <p:sldId id="363" r:id="rId11"/>
    <p:sldId id="364" r:id="rId12"/>
    <p:sldId id="344" r:id="rId13"/>
    <p:sldId id="414" r:id="rId14"/>
    <p:sldId id="367" r:id="rId15"/>
    <p:sldId id="356" r:id="rId16"/>
    <p:sldId id="413" r:id="rId17"/>
    <p:sldId id="369" r:id="rId18"/>
    <p:sldId id="415" r:id="rId19"/>
    <p:sldId id="370" r:id="rId20"/>
    <p:sldId id="41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388" r:id="rId30"/>
    <p:sldId id="396" r:id="rId31"/>
    <p:sldId id="385" r:id="rId32"/>
    <p:sldId id="387" r:id="rId33"/>
    <p:sldId id="386" r:id="rId34"/>
    <p:sldId id="390" r:id="rId35"/>
    <p:sldId id="391" r:id="rId36"/>
    <p:sldId id="392" r:id="rId37"/>
    <p:sldId id="405" r:id="rId38"/>
    <p:sldId id="394" r:id="rId39"/>
    <p:sldId id="395" r:id="rId40"/>
    <p:sldId id="389" r:id="rId41"/>
    <p:sldId id="357" r:id="rId42"/>
    <p:sldId id="368" r:id="rId43"/>
    <p:sldId id="371" r:id="rId44"/>
    <p:sldId id="358" r:id="rId45"/>
    <p:sldId id="372" r:id="rId46"/>
    <p:sldId id="376" r:id="rId47"/>
    <p:sldId id="375" r:id="rId48"/>
    <p:sldId id="406" r:id="rId49"/>
    <p:sldId id="359" r:id="rId50"/>
    <p:sldId id="373" r:id="rId51"/>
    <p:sldId id="377" r:id="rId52"/>
    <p:sldId id="378" r:id="rId53"/>
    <p:sldId id="379" r:id="rId54"/>
    <p:sldId id="380" r:id="rId55"/>
    <p:sldId id="410" r:id="rId56"/>
    <p:sldId id="407" r:id="rId57"/>
    <p:sldId id="409" r:id="rId58"/>
    <p:sldId id="360" r:id="rId59"/>
    <p:sldId id="374" r:id="rId60"/>
    <p:sldId id="411" r:id="rId61"/>
    <p:sldId id="381" r:id="rId62"/>
    <p:sldId id="382" r:id="rId63"/>
    <p:sldId id="412" r:id="rId64"/>
    <p:sldId id="417" r:id="rId65"/>
    <p:sldId id="383" r:id="rId66"/>
    <p:sldId id="384" r:id="rId67"/>
  </p:sldIdLst>
  <p:sldSz cx="12192000" cy="6858000"/>
  <p:notesSz cx="7104063" cy="10234613"/>
  <p:custDataLst>
    <p:tags r:id="rId6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E631FFDE-1010-498F-9120-6F57EFC23AC7}">
          <p14:sldIdLst>
            <p14:sldId id="257"/>
          </p14:sldIdLst>
        </p14:section>
        <p14:section name="Content" id="{A4C4AF5C-441C-4785-B207-3A67FABB8DD3}">
          <p14:sldIdLst>
            <p14:sldId id="286"/>
            <p14:sldId id="343"/>
            <p14:sldId id="361"/>
            <p14:sldId id="362"/>
            <p14:sldId id="366"/>
            <p14:sldId id="363"/>
            <p14:sldId id="364"/>
            <p14:sldId id="344"/>
            <p14:sldId id="414"/>
            <p14:sldId id="367"/>
            <p14:sldId id="356"/>
            <p14:sldId id="413"/>
            <p14:sldId id="369"/>
            <p14:sldId id="415"/>
            <p14:sldId id="370"/>
            <p14:sldId id="41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388"/>
            <p14:sldId id="396"/>
            <p14:sldId id="385"/>
            <p14:sldId id="387"/>
            <p14:sldId id="386"/>
            <p14:sldId id="390"/>
            <p14:sldId id="391"/>
            <p14:sldId id="392"/>
            <p14:sldId id="405"/>
            <p14:sldId id="394"/>
            <p14:sldId id="395"/>
            <p14:sldId id="389"/>
            <p14:sldId id="357"/>
            <p14:sldId id="368"/>
            <p14:sldId id="371"/>
            <p14:sldId id="358"/>
            <p14:sldId id="372"/>
            <p14:sldId id="376"/>
            <p14:sldId id="375"/>
            <p14:sldId id="406"/>
            <p14:sldId id="359"/>
            <p14:sldId id="373"/>
            <p14:sldId id="377"/>
            <p14:sldId id="378"/>
            <p14:sldId id="379"/>
            <p14:sldId id="380"/>
            <p14:sldId id="410"/>
            <p14:sldId id="407"/>
            <p14:sldId id="409"/>
            <p14:sldId id="360"/>
            <p14:sldId id="374"/>
            <p14:sldId id="411"/>
            <p14:sldId id="381"/>
            <p14:sldId id="382"/>
            <p14:sldId id="412"/>
            <p14:sldId id="417"/>
            <p14:sldId id="383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1C24"/>
    <a:srgbClr val="CC0000"/>
    <a:srgbClr val="D9272E"/>
    <a:srgbClr val="D8262E"/>
    <a:srgbClr val="000000"/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019A1-2790-415A-A8E0-23094839350E}" v="53" dt="2023-02-20T04:37:55.919"/>
    <p1510:client id="{7828C9D5-830E-ACD5-2144-59A49D428AE1}" v="167" dt="2023-02-20T03:48:05.529"/>
    <p1510:client id="{9D28000B-E46E-865C-7D8F-AC6D3E3E33E2}" v="1692" dt="2023-02-15T09:13:12.543"/>
    <p1510:client id="{ADF16CB3-1B37-12C8-E186-6A915DEC7379}" v="377" dt="2023-02-14T16:27:37.350"/>
    <p1510:client id="{F970555A-156D-09C9-729D-C88322613FB2}" v="208" dt="2023-02-15T05:34:26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91" autoAdjust="0"/>
    <p:restoredTop sz="75590" autoAdjust="0"/>
  </p:normalViewPr>
  <p:slideViewPr>
    <p:cSldViewPr snapToGrid="0" snapToObjects="1">
      <p:cViewPr varScale="1">
        <p:scale>
          <a:sx n="48" d="100"/>
          <a:sy n="48" d="100"/>
        </p:scale>
        <p:origin x="1504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04" d="100"/>
          <a:sy n="104" d="100"/>
        </p:scale>
        <p:origin x="27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7EA1514-F326-1840-B15D-D4720038598B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A3E024E-F835-6D45-89C3-0E2F93EE7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21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gather data in different businesses and gather in form of tables  and we call it in normalization terminology as Zero Normalized Form or 0NF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14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cs typeface="Calibri"/>
              </a:rPr>
              <a:t>Once we collect data then  before we use it in any application we make sure that it is Normalized and can fit into the SQL standards </a:t>
            </a:r>
            <a:endParaRPr lang="en-AU" dirty="0" err="1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03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27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Normalisation is a formal process to structure a database in such a way that optimises the database and reduces data redundancy (that is, repeated data).</a:t>
            </a:r>
          </a:p>
          <a:p>
            <a:endParaRPr lang="en-A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Normalised databases are generally more efficient to run than those which are not - a very important consideration when dealing with large databases. </a:t>
            </a:r>
          </a:p>
          <a:p>
            <a:endParaRPr lang="en-AU" dirty="0">
              <a:effectLst/>
            </a:endParaRPr>
          </a:p>
          <a:p>
            <a:r>
              <a:rPr lang="en-A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process may involve adding fields or even whole tables, and comes in three steps. </a:t>
            </a:r>
            <a:endParaRPr lang="en-AU" dirty="0">
              <a:effectLst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61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Normalisation is a formal process to structure a database in such a way that optimises the database and reduces data redundancy (that is, repeated data).</a:t>
            </a:r>
          </a:p>
          <a:p>
            <a:endParaRPr lang="en-A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Normalised databases are generally more efficient to run than those which are not - a very important consideration when dealing with large databases. </a:t>
            </a:r>
          </a:p>
          <a:p>
            <a:endParaRPr lang="en-AU" dirty="0">
              <a:effectLst/>
            </a:endParaRPr>
          </a:p>
          <a:p>
            <a:r>
              <a:rPr lang="en-A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process may involve adding fields or even whole tables, and comes in three steps. </a:t>
            </a:r>
            <a:endParaRPr lang="en-AU" dirty="0">
              <a:effectLst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69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Normalisation is a formal process to structure a database in such a way that optimises the database and reduces data redundancy (that is, repeated data).</a:t>
            </a:r>
          </a:p>
          <a:p>
            <a:endParaRPr lang="en-A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Normalised databases are generally more efficient to run than those which are not - a very important consideration when dealing with large databases. </a:t>
            </a:r>
          </a:p>
          <a:p>
            <a:endParaRPr lang="en-AU" dirty="0">
              <a:effectLst/>
            </a:endParaRPr>
          </a:p>
          <a:p>
            <a:r>
              <a:rPr lang="en-A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process may involve adding fields or even whole tables, and comes in three steps. </a:t>
            </a:r>
            <a:endParaRPr lang="en-AU" dirty="0">
              <a:effectLst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06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53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33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95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 this sample data we do not have a products being purchased by more than one person…</a:t>
            </a:r>
          </a:p>
          <a:p>
            <a:endParaRPr lang="en-AU" dirty="0"/>
          </a:p>
          <a:p>
            <a:r>
              <a:rPr lang="en-AU" dirty="0"/>
              <a:t>Keep this in mind, as most ordering systems WILL have products purchased by more than one person.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45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43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56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95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6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Added Category code field here in Items table. It relates Items table with Categories table.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60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3NF tables are</a:t>
            </a:r>
          </a:p>
          <a:p>
            <a:r>
              <a:rPr lang="en-US" dirty="0"/>
              <a:t>Categories,</a:t>
            </a:r>
          </a:p>
          <a:p>
            <a:r>
              <a:rPr lang="en-US" dirty="0"/>
              <a:t>Items,</a:t>
            </a:r>
          </a:p>
          <a:p>
            <a:r>
              <a:rPr lang="en-US" dirty="0"/>
              <a:t>Customers,</a:t>
            </a:r>
          </a:p>
          <a:p>
            <a:r>
              <a:rPr lang="en-AU" dirty="0">
                <a:highlight>
                  <a:srgbClr val="008000"/>
                </a:highlight>
              </a:rPr>
              <a:t>Orders  and Order-Products where all non key attributes do not depend upon any other non key attribute.</a:t>
            </a:r>
          </a:p>
          <a:p>
            <a:r>
              <a:rPr lang="en-AU" dirty="0">
                <a:highlight>
                  <a:srgbClr val="008000"/>
                </a:highlight>
              </a:rPr>
              <a:t>All the non-key attributes depend only and only  upon Primary key.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27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11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9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65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01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76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cs typeface="Calibri"/>
              </a:rPr>
              <a:t>ERD diagram stands for Entity and Relationship Diagram where customers table, order Table and product table are Entities whereas line connecting them is showing Relationship</a:t>
            </a:r>
            <a:endParaRPr lang="en-US" dirty="0"/>
          </a:p>
          <a:p>
            <a:r>
              <a:rPr lang="en-AU" dirty="0">
                <a:cs typeface="Calibri"/>
              </a:rPr>
              <a:t> 1:M relationship between customers and orders</a:t>
            </a:r>
          </a:p>
          <a:p>
            <a:r>
              <a:rPr lang="en-AU" dirty="0">
                <a:cs typeface="Calibri"/>
              </a:rPr>
              <a:t> </a:t>
            </a:r>
            <a:r>
              <a:rPr lang="en-AU" dirty="0"/>
              <a:t>1:M relationship between Products and order products</a:t>
            </a:r>
            <a:endParaRPr lang="en-AU" dirty="0">
              <a:cs typeface="Calibri"/>
            </a:endParaRPr>
          </a:p>
          <a:p>
            <a:r>
              <a:rPr lang="en-AU" dirty="0"/>
              <a:t> 1:M relationship between  orders and order products</a:t>
            </a:r>
            <a:endParaRPr lang="en-AU" dirty="0">
              <a:cs typeface="Calibri"/>
            </a:endParaRPr>
          </a:p>
          <a:p>
            <a:endParaRPr lang="en-AU" dirty="0">
              <a:cs typeface="Calibri"/>
            </a:endParaRPr>
          </a:p>
          <a:p>
            <a:endParaRPr lang="en-AU" dirty="0">
              <a:cs typeface="Calibri"/>
            </a:endParaRPr>
          </a:p>
          <a:p>
            <a:endParaRPr lang="en-AU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89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30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40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Gathering </a:t>
            </a:r>
            <a:r>
              <a:rPr lang="en-AU" dirty="0" err="1"/>
              <a:t>samlke</a:t>
            </a:r>
            <a:r>
              <a:rPr lang="en-AU" dirty="0"/>
              <a:t> data is VITAL for good database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0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920424" y="691642"/>
            <a:ext cx="10360351" cy="5616575"/>
          </a:xfrm>
          <a:prstGeom prst="roundRect">
            <a:avLst>
              <a:gd name="adj" fmla="val 766"/>
            </a:avLst>
          </a:prstGeom>
          <a:solidFill>
            <a:srgbClr val="D81C24">
              <a:alpha val="14902"/>
            </a:srgbClr>
          </a:solidFill>
          <a:ln>
            <a:solidFill>
              <a:srgbClr val="D81C2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1133" y="1293778"/>
            <a:ext cx="10084038" cy="1396829"/>
          </a:xfrm>
          <a:prstGeom prst="rect">
            <a:avLst/>
          </a:prstGeom>
          <a:noFill/>
        </p:spPr>
        <p:txBody>
          <a:bodyPr anchor="t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AU" noProof="0" dirty="0"/>
              <a:t>Session/Presentation Title</a:t>
            </a: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 hasCustomPrompt="1"/>
          </p:nvPr>
        </p:nvSpPr>
        <p:spPr>
          <a:xfrm>
            <a:off x="1051131" y="4732016"/>
            <a:ext cx="10084039" cy="1450021"/>
          </a:xfrm>
          <a:noFill/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AU" dirty="0"/>
              <a:t>Replace this with a table of units – 2 columns – National ID and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51132" y="819761"/>
            <a:ext cx="10084039" cy="341659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Week/Session 00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51130" y="4211303"/>
            <a:ext cx="10084038" cy="428986"/>
          </a:xfrm>
          <a:noFill/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1600" b="0" dirty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Cluster Name</a:t>
            </a:r>
            <a:endParaRPr lang="en-AU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51132" y="2852738"/>
            <a:ext cx="1871530" cy="5723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indent="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1">
                    <a:lumMod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/>
              <a:buNone/>
              <a:defRPr sz="2800" baseline="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/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Presented by: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2991027" y="2862841"/>
            <a:ext cx="8144143" cy="5622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noProof="0" dirty="0">
                <a:solidFill>
                  <a:schemeClr val="bg1">
                    <a:lumMod val="95000"/>
                  </a:schemeClr>
                </a:solidFill>
              </a:rPr>
              <a:t>Given &amp; Last Name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 hasCustomPrompt="1"/>
          </p:nvPr>
        </p:nvSpPr>
        <p:spPr>
          <a:xfrm>
            <a:off x="1050925" y="3516767"/>
            <a:ext cx="10083800" cy="602809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AU" sz="2000" dirty="0" smtClean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>
                <a:solidFill>
                  <a:schemeClr val="bg1">
                    <a:lumMod val="85000"/>
                  </a:schemeClr>
                </a:solidFill>
              </a:rPr>
              <a:t>Course ID and Title</a:t>
            </a:r>
          </a:p>
        </p:txBody>
      </p:sp>
    </p:spTree>
    <p:extLst>
      <p:ext uri="{BB962C8B-B14F-4D97-AF65-F5344CB8AC3E}">
        <p14:creationId xmlns:p14="http://schemas.microsoft.com/office/powerpoint/2010/main" val="4190069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" userDrawn="1">
          <p15:clr>
            <a:srgbClr val="FBAE40"/>
          </p15:clr>
        </p15:guide>
        <p15:guide id="4" pos="7106" userDrawn="1">
          <p15:clr>
            <a:srgbClr val="FBAE40"/>
          </p15:clr>
        </p15:guide>
        <p15:guide id="5" orient="horz" pos="43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  <p15:guide id="7" orient="horz" pos="179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3062"/>
            <a:ext cx="7212496" cy="49118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6528" y="973063"/>
            <a:ext cx="3030587" cy="4911873"/>
          </a:xfrm>
          <a:prstGeom prst="roundRect">
            <a:avLst>
              <a:gd name="adj" fmla="val 3523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895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" y="710508"/>
            <a:ext cx="10972800" cy="4948123"/>
          </a:xfrm>
          <a:prstGeom prst="roundRect">
            <a:avLst>
              <a:gd name="adj" fmla="val 1876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5755274"/>
            <a:ext cx="10972800" cy="5278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18246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D779252-2DB5-164E-B413-9653D35CC4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53685" y="672443"/>
            <a:ext cx="3328716" cy="5395071"/>
          </a:xfrm>
          <a:prstGeom prst="roundRect">
            <a:avLst>
              <a:gd name="adj" fmla="val 4147"/>
            </a:avLst>
          </a:prstGeom>
          <a:blipFill>
            <a:blip r:embed="rId2">
              <a:alphaModFix/>
            </a:blip>
            <a:stretch>
              <a:fillRect l="16" r="16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C5ADCF-7EA1-3644-9B75-D84582085E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671513"/>
            <a:ext cx="7416800" cy="5396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07892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76053"/>
            <a:ext cx="6207659" cy="382380"/>
          </a:xfrm>
          <a:prstGeom prst="rect">
            <a:avLst/>
          </a:prstGeom>
        </p:spPr>
        <p:txBody>
          <a:bodyPr anchor="t"/>
          <a:lstStyle>
            <a:lvl1pPr algn="l">
              <a:defRPr sz="1800" b="1" cap="none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AU" noProof="0" dirty="0"/>
              <a:t>PRESENTATION TEMPLATE CREATED BY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78086" y="873914"/>
            <a:ext cx="1561468" cy="1561468"/>
          </a:xfrm>
          <a:prstGeom prst="roundRect">
            <a:avLst>
              <a:gd name="adj" fmla="val 411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358681"/>
            <a:ext cx="6207659" cy="633082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Adrian Gould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101835"/>
            <a:ext cx="6207659" cy="33354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LECTURER SOFTWARE DEVELOPMENT, WEB DEVELOPMENT, 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5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93776"/>
            <a:ext cx="4011084" cy="94132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93776"/>
            <a:ext cx="6815667" cy="56323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99615"/>
            <a:ext cx="4011084" cy="46265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9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oundRect">
            <a:avLst>
              <a:gd name="adj" fmla="val 2544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8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Week/Session 00 – Presentation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AU" noProof="0" smtClean="0"/>
              <a:t>24/08/2023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47172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0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8"/>
            <a:ext cx="10972800" cy="219169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FB0483-D927-6C4B-9F8E-0CBFBED89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" y="4182975"/>
            <a:ext cx="10972800" cy="21916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2747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7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3"/>
            <a:ext cx="851452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51452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12656" y="2900636"/>
            <a:ext cx="1769744" cy="2868342"/>
          </a:xfrm>
          <a:prstGeom prst="roundRect">
            <a:avLst>
              <a:gd name="adj" fmla="val 4112"/>
            </a:avLst>
          </a:prstGeom>
          <a:blipFill>
            <a:blip r:embed="rId2"/>
            <a:stretch>
              <a:fillRect l="16" r="16"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5600" y="1600202"/>
            <a:ext cx="7416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B08A67E-3ED8-7842-9A36-FDA51ABEB2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1" y="1600203"/>
            <a:ext cx="2792484" cy="4525963"/>
          </a:xfrm>
          <a:prstGeom prst="roundRect">
            <a:avLst>
              <a:gd name="adj" fmla="val 3374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430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94617"/>
            <a:ext cx="10972800" cy="456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6F489C6-6277-454E-AECF-6C3872A9450F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82040"/>
            <a:ext cx="3860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41F46F4-8938-5C4A-A3E0-434D3C3588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Placeholder 14">
            <a:extLst>
              <a:ext uri="{FF2B5EF4-FFF2-40B4-BE49-F238E27FC236}">
                <a16:creationId xmlns:a16="http://schemas.microsoft.com/office/drawing/2014/main" id="{ED1A118C-2DC5-9B4D-B303-C0863344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7254"/>
            <a:ext cx="10972799" cy="124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2" name="MSIPCMContentMarking" descr="{&quot;HashCode&quot;:-1423410385,&quot;Placement&quot;:&quot;Header&quot;,&quot;Top&quot;:0.0,&quot;Left&quot;:451.105438,&quot;SlideWidth&quot;:960,&quot;SlideHeight&quot;:540}">
            <a:extLst>
              <a:ext uri="{FF2B5EF4-FFF2-40B4-BE49-F238E27FC236}">
                <a16:creationId xmlns:a16="http://schemas.microsoft.com/office/drawing/2014/main" id="{ADB32BAB-0ADA-D31A-782E-A123F4D5179E}"/>
              </a:ext>
            </a:extLst>
          </p:cNvPr>
          <p:cNvSpPr txBox="1"/>
          <p:nvPr userDrawn="1"/>
        </p:nvSpPr>
        <p:spPr>
          <a:xfrm>
            <a:off x="5729039" y="0"/>
            <a:ext cx="73392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70132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1" r:id="rId2"/>
    <p:sldLayoutId id="2147483650" r:id="rId3"/>
    <p:sldLayoutId id="2147483665" r:id="rId4"/>
    <p:sldLayoutId id="2147483652" r:id="rId5"/>
    <p:sldLayoutId id="2147483653" r:id="rId6"/>
    <p:sldLayoutId id="2147483661" r:id="rId7"/>
    <p:sldLayoutId id="2147483662" r:id="rId8"/>
    <p:sldLayoutId id="2147483654" r:id="rId9"/>
    <p:sldLayoutId id="2147483663" r:id="rId10"/>
    <p:sldLayoutId id="2147483664" r:id="rId11"/>
    <p:sldLayoutId id="2147483660" r:id="rId12"/>
    <p:sldLayoutId id="2147483668" r:id="rId13"/>
    <p:sldLayoutId id="2147483655" r:id="rId14"/>
    <p:sldLayoutId id="2147483656" r:id="rId15"/>
    <p:sldLayoutId id="21474836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 spc="50" baseline="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Design: </a:t>
            </a:r>
            <a:r>
              <a:rPr lang="en-US" dirty="0" err="1"/>
              <a:t>Normalisation</a:t>
            </a:r>
            <a:endParaRPr lang="en-AU" dirty="0"/>
          </a:p>
        </p:txBody>
      </p:sp>
      <p:graphicFrame>
        <p:nvGraphicFramePr>
          <p:cNvPr id="20" name="Table Placeholder 19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958578948"/>
              </p:ext>
            </p:extLst>
          </p:nvPr>
        </p:nvGraphicFramePr>
        <p:xfrm>
          <a:off x="1050925" y="5185165"/>
          <a:ext cx="10083800" cy="609600"/>
        </p:xfrm>
        <a:graphic>
          <a:graphicData uri="http://schemas.openxmlformats.org/drawingml/2006/table">
            <a:tbl>
              <a:tblPr firstCol="1" bandRow="1">
                <a:tableStyleId>{0E3FDE45-AF77-4B5C-9715-49D594BDF05E}</a:tableStyleId>
              </a:tblPr>
              <a:tblGrid>
                <a:gridCol w="1718238">
                  <a:extLst>
                    <a:ext uri="{9D8B030D-6E8A-4147-A177-3AD203B41FA5}">
                      <a16:colId xmlns:a16="http://schemas.microsoft.com/office/drawing/2014/main" val="1432791058"/>
                    </a:ext>
                  </a:extLst>
                </a:gridCol>
                <a:gridCol w="8365562">
                  <a:extLst>
                    <a:ext uri="{9D8B030D-6E8A-4147-A177-3AD203B41FA5}">
                      <a16:colId xmlns:a16="http://schemas.microsoft.com/office/drawing/2014/main" val="517524959"/>
                    </a:ext>
                  </a:extLst>
                </a:gridCol>
              </a:tblGrid>
              <a:tr h="275999">
                <a:tc>
                  <a:txBody>
                    <a:bodyPr/>
                    <a:lstStyle/>
                    <a:p>
                      <a:r>
                        <a:rPr lang="en-AU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ICTPRG402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Apply Query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70444"/>
                  </a:ext>
                </a:extLst>
              </a:tr>
              <a:tr h="275999">
                <a:tc>
                  <a:txBody>
                    <a:bodyPr/>
                    <a:lstStyle/>
                    <a:p>
                      <a:r>
                        <a:rPr lang="en-AU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ICTPRG403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Develop Data Driven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81324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Week / Session 05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1051130" y="4824468"/>
            <a:ext cx="10084038" cy="428986"/>
          </a:xfrm>
        </p:spPr>
        <p:txBody>
          <a:bodyPr/>
          <a:lstStyle/>
          <a:p>
            <a:r>
              <a:rPr lang="en-AU" dirty="0"/>
              <a:t>Data Driven Applications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6"/>
          </p:nvPr>
        </p:nvSpPr>
        <p:spPr>
          <a:xfrm>
            <a:off x="2991027" y="2862841"/>
            <a:ext cx="8144143" cy="13635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AU" dirty="0"/>
              <a:t>Maryam Shahabi </a:t>
            </a:r>
            <a:r>
              <a:rPr lang="en-AU" dirty="0" err="1"/>
              <a:t>Lotfabadi</a:t>
            </a:r>
          </a:p>
          <a:p>
            <a:r>
              <a:rPr lang="en-AU" dirty="0"/>
              <a:t>Adrian Gould</a:t>
            </a:r>
          </a:p>
          <a:p>
            <a:r>
              <a:rPr lang="en-AU" dirty="0"/>
              <a:t>Namrata Aneja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sz="quarter" idx="17"/>
          </p:nvPr>
        </p:nvSpPr>
        <p:spPr>
          <a:xfrm>
            <a:off x="1054100" y="4226435"/>
            <a:ext cx="10083800" cy="602809"/>
          </a:xfrm>
        </p:spPr>
        <p:txBody>
          <a:bodyPr/>
          <a:lstStyle/>
          <a:p>
            <a:r>
              <a:rPr lang="en-AU" dirty="0"/>
              <a:t>ICT40518 Certificate IV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91334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8B09-0D4B-3C4C-BA0F-B9CC2FD2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Collect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F63-0FB6-D54F-9F2D-039E207E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do we need?</a:t>
            </a:r>
          </a:p>
          <a:p>
            <a:pPr lvl="1"/>
            <a:r>
              <a:rPr lang="en-AU" dirty="0"/>
              <a:t>General information on the business</a:t>
            </a:r>
          </a:p>
          <a:p>
            <a:pPr lvl="1"/>
            <a:r>
              <a:rPr lang="en-AU" dirty="0"/>
              <a:t>Specific information on purpose of database</a:t>
            </a:r>
          </a:p>
          <a:p>
            <a:pPr lvl="1"/>
            <a:r>
              <a:rPr lang="en-AU" dirty="0"/>
              <a:t>Processes the database is to be used for</a:t>
            </a:r>
          </a:p>
          <a:p>
            <a:pPr lvl="1"/>
            <a:r>
              <a:rPr lang="en-AU" dirty="0"/>
              <a:t>Sample forms used in the processes</a:t>
            </a:r>
          </a:p>
          <a:p>
            <a:pPr lvl="1"/>
            <a:r>
              <a:rPr lang="en-AU" dirty="0"/>
              <a:t>Samples of reports generated</a:t>
            </a:r>
          </a:p>
          <a:p>
            <a:pPr lvl="1"/>
            <a:r>
              <a:rPr lang="en-AU" dirty="0"/>
              <a:t>Sample data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177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FE22D6-27D3-1D46-9D3F-0869A607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80F23A-799E-184F-9B65-8B3185080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Sample data may be in the form of:</a:t>
            </a:r>
          </a:p>
          <a:p>
            <a:pPr lvl="1"/>
            <a:r>
              <a:rPr lang="en-AU" dirty="0"/>
              <a:t>Reports</a:t>
            </a:r>
          </a:p>
          <a:p>
            <a:pPr lvl="1"/>
            <a:r>
              <a:rPr lang="en-AU" dirty="0"/>
              <a:t>Current database data</a:t>
            </a:r>
          </a:p>
          <a:p>
            <a:pPr lvl="1"/>
            <a:r>
              <a:rPr lang="en-AU" dirty="0"/>
              <a:t>Forms</a:t>
            </a:r>
          </a:p>
          <a:p>
            <a:pPr lvl="1"/>
            <a:r>
              <a:rPr lang="en-AU" dirty="0"/>
              <a:t>Spreadsheets</a:t>
            </a:r>
          </a:p>
          <a:p>
            <a:pPr lvl="1"/>
            <a:r>
              <a:rPr lang="en-AU" dirty="0"/>
              <a:t>And many more sources</a:t>
            </a:r>
          </a:p>
        </p:txBody>
      </p:sp>
    </p:spTree>
    <p:extLst>
      <p:ext uri="{BB962C8B-B14F-4D97-AF65-F5344CB8AC3E}">
        <p14:creationId xmlns:p14="http://schemas.microsoft.com/office/powerpoint/2010/main" val="359587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2331E9-B5CD-B54F-9AE2-2F6D764B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06DD5-3457-244B-AFEB-E6DB2AF1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Once the data is collected</a:t>
            </a:r>
            <a:br>
              <a:rPr lang="en-AU" dirty="0"/>
            </a:br>
            <a:endParaRPr lang="en-AU" dirty="0"/>
          </a:p>
          <a:p>
            <a:r>
              <a:rPr lang="en-AU" dirty="0"/>
              <a:t>Look over it carefully</a:t>
            </a:r>
            <a:br>
              <a:rPr lang="en-AU" dirty="0"/>
            </a:br>
            <a:endParaRPr lang="en-AU" dirty="0"/>
          </a:p>
          <a:p>
            <a:r>
              <a:rPr lang="en-AU" dirty="0"/>
              <a:t>Identify data that is REQUIRED for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98689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8D76-F657-9713-68EB-45F80F75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r>
              <a:rPr lang="en-US" sz="2800" dirty="0"/>
              <a:t>To use sample data according to SQL requirements can be called as Normalization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A1E6-57E5-EBC8-F232-BBF02E9DE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•Formal process</a:t>
            </a:r>
            <a:endParaRPr lang="en-US" dirty="0">
              <a:cs typeface="Arial"/>
            </a:endParaRPr>
          </a:p>
          <a:p>
            <a:r>
              <a:rPr lang="en-US" dirty="0">
                <a:ea typeface="+mn-lt"/>
                <a:cs typeface="+mn-lt"/>
              </a:rPr>
              <a:t>•Reduces redundancy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•Resulting in (usually) more efficient databases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•May add fields or whole tables</a:t>
            </a:r>
            <a:endParaRPr lang="en-US" dirty="0"/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466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Normalisation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Databases &amp; Database Design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874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8B09-0D4B-3C4C-BA0F-B9CC2FD2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Normalisation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F63-0FB6-D54F-9F2D-039E207E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>
                <a:cs typeface="Arial"/>
              </a:rPr>
              <a:t>Why we need Normalization of a Data base?</a:t>
            </a:r>
            <a:endParaRPr lang="en-AU" dirty="0"/>
          </a:p>
          <a:p>
            <a:pPr>
              <a:buNone/>
            </a:pPr>
            <a:r>
              <a:rPr lang="en-AU" dirty="0">
                <a:ea typeface="+mn-lt"/>
                <a:cs typeface="+mn-lt"/>
              </a:rPr>
              <a:t>•Once the data is </a:t>
            </a:r>
            <a:r>
              <a:rPr lang="en-AU" dirty="0" err="1">
                <a:ea typeface="+mn-lt"/>
                <a:cs typeface="+mn-lt"/>
              </a:rPr>
              <a:t>collected,Look</a:t>
            </a:r>
            <a:r>
              <a:rPr lang="en-AU" dirty="0">
                <a:ea typeface="+mn-lt"/>
                <a:cs typeface="+mn-lt"/>
              </a:rPr>
              <a:t> over it carefully.</a:t>
            </a:r>
            <a:endParaRPr lang="en-AU" dirty="0"/>
          </a:p>
          <a:p>
            <a:pPr>
              <a:buNone/>
            </a:pPr>
            <a:r>
              <a:rPr lang="en-AU" dirty="0">
                <a:ea typeface="+mn-lt"/>
                <a:cs typeface="+mn-lt"/>
              </a:rPr>
              <a:t>•Identify data that is REQUIRED for the application</a:t>
            </a:r>
            <a:endParaRPr lang="en-AU" dirty="0"/>
          </a:p>
          <a:p>
            <a:pPr>
              <a:buNone/>
            </a:pPr>
            <a:r>
              <a:rPr lang="en-AU" dirty="0">
                <a:ea typeface="+mn-lt"/>
                <a:cs typeface="+mn-lt"/>
              </a:rPr>
              <a:t>•The raw data can’t be used straight away in the application It might have many anomalies.</a:t>
            </a:r>
            <a:endParaRPr lang="en-AU" dirty="0"/>
          </a:p>
          <a:p>
            <a:pPr>
              <a:buNone/>
            </a:pPr>
            <a:r>
              <a:rPr lang="en-AU" dirty="0">
                <a:ea typeface="+mn-lt"/>
                <a:cs typeface="+mn-lt"/>
              </a:rPr>
              <a:t>•</a:t>
            </a:r>
            <a:endParaRPr lang="en-AU" dirty="0"/>
          </a:p>
          <a:p>
            <a:pPr marL="0" indent="0">
              <a:buNone/>
            </a:pPr>
            <a:endParaRPr lang="en-AU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59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8B09-0D4B-3C4C-BA0F-B9CC2FD2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Normalisation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F63-0FB6-D54F-9F2D-039E207E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AU" dirty="0">
              <a:cs typeface="Arial"/>
            </a:endParaRPr>
          </a:p>
          <a:p>
            <a:r>
              <a:rPr lang="en-AU" dirty="0">
                <a:cs typeface="Arial"/>
              </a:rPr>
              <a:t>We need Normalized Tables of data base because as we keep on inserting data records in the table it sometimes causes anomalies.</a:t>
            </a:r>
          </a:p>
          <a:p>
            <a:pPr marL="0" indent="0">
              <a:buNone/>
            </a:pPr>
            <a:r>
              <a:rPr lang="en-AU" dirty="0">
                <a:cs typeface="Arial"/>
              </a:rPr>
              <a:t>  To avoid those anomalies, It is good to keep the Data           base in a Normalized form. In other words, </a:t>
            </a:r>
            <a:r>
              <a:rPr lang="en-AU" dirty="0">
                <a:highlight>
                  <a:srgbClr val="FF0000"/>
                </a:highlight>
                <a:cs typeface="Arial"/>
              </a:rPr>
              <a:t>Normalization is an easy way to keep data in organized tables.</a:t>
            </a:r>
          </a:p>
          <a:p>
            <a:pPr marL="0" indent="0">
              <a:buNone/>
            </a:pPr>
            <a:endParaRPr lang="en-AU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3838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AFA8-494C-B3F2-EBE7-A1F759DD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Normalization?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888D-9343-D0BF-3A62-93AEF6793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•The table with raw data or with anomalies is considered as 0NF (Zero Normalized Form).</a:t>
            </a:r>
          </a:p>
          <a:p>
            <a:r>
              <a:rPr lang="en-US" dirty="0">
                <a:ea typeface="+mn-lt"/>
                <a:cs typeface="+mn-lt"/>
              </a:rPr>
              <a:t>Normalization helps in removing those anomalies</a:t>
            </a:r>
          </a:p>
          <a:p>
            <a:r>
              <a:rPr lang="en-US" dirty="0">
                <a:ea typeface="+mn-lt"/>
                <a:cs typeface="+mn-lt"/>
              </a:rPr>
              <a:t>•We can remove those anomalies with the help of certain rules . 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These rules are called as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•First </a:t>
            </a:r>
            <a:r>
              <a:rPr lang="en-US" dirty="0" err="1">
                <a:ea typeface="+mn-lt"/>
                <a:cs typeface="+mn-lt"/>
              </a:rPr>
              <a:t>Normalised</a:t>
            </a:r>
            <a:r>
              <a:rPr lang="en-US" dirty="0">
                <a:ea typeface="+mn-lt"/>
                <a:cs typeface="+mn-lt"/>
              </a:rPr>
              <a:t> Form or 1NF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•Second </a:t>
            </a:r>
            <a:r>
              <a:rPr lang="en-US" dirty="0" err="1">
                <a:ea typeface="+mn-lt"/>
                <a:cs typeface="+mn-lt"/>
              </a:rPr>
              <a:t>Normalised</a:t>
            </a:r>
            <a:r>
              <a:rPr lang="en-US" dirty="0">
                <a:ea typeface="+mn-lt"/>
                <a:cs typeface="+mn-lt"/>
              </a:rPr>
              <a:t> Form or 2NF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•Third </a:t>
            </a:r>
            <a:r>
              <a:rPr lang="en-US" dirty="0" err="1">
                <a:ea typeface="+mn-lt"/>
                <a:cs typeface="+mn-lt"/>
              </a:rPr>
              <a:t>Normalised</a:t>
            </a:r>
            <a:r>
              <a:rPr lang="en-US" dirty="0">
                <a:ea typeface="+mn-lt"/>
                <a:cs typeface="+mn-lt"/>
              </a:rPr>
              <a:t> Form or 3NF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••</a:t>
            </a:r>
          </a:p>
          <a:p>
            <a:r>
              <a:rPr lang="en-US" dirty="0">
                <a:ea typeface="+mn-lt"/>
                <a:cs typeface="+mn-lt"/>
              </a:rPr>
              <a:t>•Each normal form has certain rules  </a:t>
            </a:r>
            <a:endParaRPr lang="en-US">
              <a:ea typeface="+mn-lt"/>
              <a:cs typeface="+mn-lt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742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5FFE-2CD1-8296-B164-8C5DEB12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Let's know what kind of anomalies are possible in data base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7C6A2F3-043B-B007-AAC9-E9BE06104D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830423"/>
            <a:ext cx="5384800" cy="4065523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05E96B5-C42E-1316-B3A4-AA05D8F5F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When we are adding data records in this tables. The </a:t>
            </a:r>
            <a:r>
              <a:rPr lang="en-US">
                <a:cs typeface="Arial"/>
              </a:rPr>
              <a:t>following questions may pop-up in our </a:t>
            </a:r>
            <a:r>
              <a:rPr lang="en-US" dirty="0">
                <a:cs typeface="Arial"/>
              </a:rPr>
              <a:t>minds</a:t>
            </a:r>
          </a:p>
          <a:p>
            <a:r>
              <a:rPr lang="en-US" dirty="0">
                <a:cs typeface="Arial"/>
              </a:rPr>
              <a:t>Is one table enough?</a:t>
            </a:r>
          </a:p>
          <a:p>
            <a:r>
              <a:rPr lang="en-US" dirty="0">
                <a:cs typeface="Arial"/>
              </a:rPr>
              <a:t>Do I need two tables?</a:t>
            </a:r>
          </a:p>
          <a:p>
            <a:r>
              <a:rPr lang="en-US" dirty="0">
                <a:cs typeface="Arial"/>
              </a:rPr>
              <a:t>How do I divide this table?</a:t>
            </a: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7583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8543-F097-BDCC-0A2F-30886CC3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a typeface="+mj-lt"/>
                <a:cs typeface="+mj-lt"/>
              </a:rPr>
              <a:t>Storing data may cause some anomalies</a:t>
            </a:r>
            <a:br>
              <a:rPr lang="en-US" b="0" dirty="0">
                <a:ea typeface="+mj-lt"/>
                <a:cs typeface="+mj-lt"/>
              </a:rPr>
            </a:br>
            <a:r>
              <a:rPr lang="en-US" b="0" dirty="0">
                <a:ea typeface="+mj-lt"/>
                <a:cs typeface="+mj-lt"/>
              </a:rPr>
              <a:t> 1.Data anomaly while Insertion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C4359-FDCE-2B57-2564-8E940321D8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Data anomaly while Insertion is the inability to add data to the database due to the absence of some other data.</a:t>
            </a:r>
          </a:p>
          <a:p>
            <a:r>
              <a:rPr lang="en-US" dirty="0">
                <a:cs typeface="Arial"/>
              </a:rPr>
              <a:t>For e.g. We know there is the student James but do not know his Course Name and Course Id. Hence, One can not add his record.</a:t>
            </a:r>
          </a:p>
        </p:txBody>
      </p:sp>
      <p:pic>
        <p:nvPicPr>
          <p:cNvPr id="5" name="Picture 5" descr="Table, Excel&#10;&#10;Description automatically generated">
            <a:extLst>
              <a:ext uri="{FF2B5EF4-FFF2-40B4-BE49-F238E27FC236}">
                <a16:creationId xmlns:a16="http://schemas.microsoft.com/office/drawing/2014/main" id="{DC5DF5C3-D9B8-450B-8033-15F343093C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4450" y="1877222"/>
            <a:ext cx="4991100" cy="3971925"/>
          </a:xfrm>
        </p:spPr>
      </p:pic>
    </p:spTree>
    <p:extLst>
      <p:ext uri="{BB962C8B-B14F-4D97-AF65-F5344CB8AC3E}">
        <p14:creationId xmlns:p14="http://schemas.microsoft.com/office/powerpoint/2010/main" val="398766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Databases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Databases &amp; Database Design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1047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0C0A521-34A2-FAD1-D8F7-75F66F44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493776"/>
            <a:ext cx="4011084" cy="941324"/>
          </a:xfrm>
        </p:spPr>
        <p:txBody>
          <a:bodyPr/>
          <a:lstStyle/>
          <a:p>
            <a:r>
              <a:rPr lang="en-US" b="0" dirty="0">
                <a:latin typeface="Arial"/>
                <a:cs typeface="Arial"/>
              </a:rPr>
              <a:t>2.Deletion Anomaly</a:t>
            </a:r>
            <a:endParaRPr lang="en-US" dirty="0"/>
          </a:p>
        </p:txBody>
      </p:sp>
      <p:pic>
        <p:nvPicPr>
          <p:cNvPr id="4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A70623E1-2EAC-D204-DF58-4D53C3362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6733" y="1486780"/>
            <a:ext cx="6815667" cy="3646381"/>
          </a:xfr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58CE086-B269-BB22-FD02-576681A3B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2" y="1499615"/>
            <a:ext cx="4011084" cy="4626551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Ryan has left the school and his record must be  deleted, Oops, we are deleting course information for C# and ICT03 too</a:t>
            </a:r>
            <a:endParaRPr lang="en-US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1338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8265-FF73-EC44-817F-15F50B07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u="sng" dirty="0">
                <a:ea typeface="+mj-lt"/>
                <a:cs typeface="+mj-lt"/>
              </a:rPr>
              <a:t>3.Updation Anomaly</a:t>
            </a:r>
            <a:endParaRPr lang="en-US" sz="3200" u="s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3D9AB-9CCA-7D38-2DF5-1AD1C9F64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cs typeface="Arial"/>
              </a:rPr>
              <a:t>For example, C++ has the Course Id-ICT01. </a:t>
            </a:r>
            <a:r>
              <a:rPr lang="en-US" sz="2800" dirty="0">
                <a:ea typeface="+mn-lt"/>
                <a:cs typeface="+mn-lt"/>
              </a:rPr>
              <a:t> If the course id has changed to</a:t>
            </a:r>
            <a:r>
              <a:rPr lang="en-US" sz="2800" dirty="0">
                <a:cs typeface="Arial"/>
              </a:rPr>
              <a:t> ICT11,thus it should be visible in all the records. If not, then it is an update anomaly.</a:t>
            </a:r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1FD98172-2EFA-9B81-A06C-DE5FB81ED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7629" y="1719296"/>
            <a:ext cx="4333875" cy="3181350"/>
          </a:xfrm>
        </p:spPr>
      </p:pic>
    </p:spTree>
    <p:extLst>
      <p:ext uri="{BB962C8B-B14F-4D97-AF65-F5344CB8AC3E}">
        <p14:creationId xmlns:p14="http://schemas.microsoft.com/office/powerpoint/2010/main" val="3932012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510A-9E3B-D679-9EC2-5C1C9F63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to above insertion anomaly is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98E0-2005-A1A2-424E-4268CFFD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How to avoid Anomalies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in INSERTION – place a NULL value.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48050-92DF-DB50-AC3E-686EE9211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cs typeface="Arial"/>
              </a:rPr>
              <a:t>We can add the new student James and if we do not know his Course  </a:t>
            </a:r>
            <a:r>
              <a:rPr lang="en-US" sz="2800" dirty="0" err="1">
                <a:cs typeface="Arial"/>
              </a:rPr>
              <a:t>Nmae</a:t>
            </a:r>
            <a:r>
              <a:rPr lang="en-US" sz="2800" dirty="0">
                <a:cs typeface="Arial"/>
              </a:rPr>
              <a:t> or Course Id then we can add NULL and add the record.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521FA6A0-8014-8F82-8A29-223928DE5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132390"/>
            <a:ext cx="6407523" cy="398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27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AB15-CF36-5292-07B9-7D01C1EB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The Solution to Deletion anomaly is here</a:t>
            </a:r>
            <a:endParaRPr lang="en-US" b="0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0468A-8DAA-98EB-9D34-6ABEA7135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Avoid Deletion Anomaly by placing Null value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8B42C-4EE1-3ED8-BB6E-AD94E528C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•If Ryan is leaving the school we can remove his name by placing Null and we do not loose any of  the information.</a:t>
            </a:r>
            <a:endParaRPr lang="en-US" sz="2800" dirty="0">
              <a:cs typeface="Arial"/>
            </a:endParaRPr>
          </a:p>
          <a:p>
            <a:endParaRPr lang="en-US" sz="2800" dirty="0">
              <a:cs typeface="Arial"/>
            </a:endParaRP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51419118-B5C3-7953-70A0-89A0CC7EC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989" y="1630267"/>
            <a:ext cx="4681817" cy="448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44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4FFE-D197-970C-820D-29FF6286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update Anomaly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A22A8C76-FB37-F2A6-480B-412CAD8E3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1299" y="819457"/>
            <a:ext cx="4815200" cy="35532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E0654-2696-023B-D2A7-493343B66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1661" y="1499615"/>
            <a:ext cx="4011084" cy="46265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If we need to update course Id from ICT01 to ICT11. We store the information in different tables and update easily.</a:t>
            </a:r>
          </a:p>
          <a:p>
            <a:endParaRPr lang="en-US" sz="2800" dirty="0">
              <a:cs typeface="Arial"/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75F5438E-18AD-EEB1-41A9-D7C402B39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23" y="4803549"/>
            <a:ext cx="1990725" cy="189547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8E05D47-FC3D-9EA2-9550-ED739A8D5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127" y="3807052"/>
            <a:ext cx="1972885" cy="2957135"/>
          </a:xfrm>
          <a:prstGeom prst="rect">
            <a:avLst/>
          </a:prstGeom>
        </p:spPr>
      </p:pic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8DAF7117-9082-7469-7D55-B13C0BBE8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020" y="4846789"/>
            <a:ext cx="19716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21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39F2-0188-89B7-EAC8-68509F1A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highlight>
                  <a:srgbClr val="FF0000"/>
                </a:highlight>
              </a:rPr>
              <a:t>Normalization is an effective method of organizing data using</a:t>
            </a:r>
            <a:br>
              <a:rPr lang="en-US" dirty="0">
                <a:highlight>
                  <a:srgbClr val="FF0000"/>
                </a:highlight>
              </a:rPr>
            </a:br>
            <a:r>
              <a:rPr lang="en-US" dirty="0">
                <a:highlight>
                  <a:srgbClr val="FF0000"/>
                </a:highlight>
              </a:rPr>
              <a:t>relational Tables</a:t>
            </a: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A0DFCF2B-DF11-7D47-D800-FAE85CF29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852" y="3864159"/>
            <a:ext cx="3507619" cy="21694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A284F-A57D-FE88-1F6B-C76864668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cs typeface="Arial"/>
              </a:rPr>
              <a:t>The objective is to reduce redundancy and we do it at different levels. These levels are called as </a:t>
            </a:r>
          </a:p>
          <a:p>
            <a:endParaRPr lang="en-US" sz="2800" dirty="0">
              <a:cs typeface="Arial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800" dirty="0">
              <a:cs typeface="Arial"/>
            </a:endParaRPr>
          </a:p>
          <a:p>
            <a:endParaRPr lang="en-US" sz="2800" dirty="0">
              <a:cs typeface="Arial"/>
            </a:endParaRPr>
          </a:p>
          <a:p>
            <a:endParaRPr lang="en-US" sz="2800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pic>
        <p:nvPicPr>
          <p:cNvPr id="10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B8016D6-67DF-8DA7-60E8-66BC0FC9D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781" y="1271679"/>
            <a:ext cx="3819676" cy="42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55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649D-5D50-4F47-9B35-71CA6A22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716" y="1888959"/>
            <a:ext cx="10363200" cy="1362075"/>
          </a:xfrm>
        </p:spPr>
        <p:txBody>
          <a:bodyPr/>
          <a:lstStyle/>
          <a:p>
            <a:r>
              <a:rPr lang="en-AU" dirty="0"/>
              <a:t>Database Design: Normalisation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A547F-D013-0B42-AD66-B534B76E9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5716" y="977901"/>
            <a:ext cx="10363200" cy="911058"/>
          </a:xfrm>
        </p:spPr>
        <p:txBody>
          <a:bodyPr/>
          <a:lstStyle/>
          <a:p>
            <a:r>
              <a:rPr lang="en-AU" dirty="0"/>
              <a:t>Normalisation: Explanation and Example</a:t>
            </a:r>
          </a:p>
        </p:txBody>
      </p:sp>
      <p:pic>
        <p:nvPicPr>
          <p:cNvPr id="5" name="Picture 4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BAC658E8-FB03-F64F-B97C-CF2E44F19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84" y="2569996"/>
            <a:ext cx="5132916" cy="36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79217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8B09-0D4B-3C4C-BA0F-B9CC2FD2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Normalisation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F63-0FB6-D54F-9F2D-039E207E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Formal process</a:t>
            </a:r>
          </a:p>
          <a:p>
            <a:r>
              <a:rPr lang="en-AU" dirty="0"/>
              <a:t>Reduces redundancy</a:t>
            </a:r>
          </a:p>
          <a:p>
            <a:r>
              <a:rPr lang="en-AU" dirty="0"/>
              <a:t>Resulting in (usually) more efficient databases</a:t>
            </a:r>
          </a:p>
          <a:p>
            <a:r>
              <a:rPr lang="en-AU" dirty="0"/>
              <a:t>May add fields or whole tables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9643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8B09-0D4B-3C4C-BA0F-B9CC2FD2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Normalisation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F63-0FB6-D54F-9F2D-039E207E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We will </a:t>
            </a:r>
            <a:br>
              <a:rPr lang="en-AU" dirty="0"/>
            </a:br>
            <a:r>
              <a:rPr lang="en-AU" dirty="0"/>
              <a:t>    show the </a:t>
            </a:r>
            <a:br>
              <a:rPr lang="en-AU" dirty="0"/>
            </a:br>
            <a:r>
              <a:rPr lang="en-AU" dirty="0"/>
              <a:t>        process </a:t>
            </a:r>
            <a:br>
              <a:rPr lang="en-AU" dirty="0"/>
            </a:br>
            <a:r>
              <a:rPr lang="en-AU" dirty="0"/>
              <a:t>            using an</a:t>
            </a:r>
            <a:br>
              <a:rPr lang="en-AU" dirty="0"/>
            </a:br>
            <a:r>
              <a:rPr lang="en-AU" dirty="0"/>
              <a:t>                </a:t>
            </a:r>
            <a:r>
              <a:rPr lang="en-AU" b="1" i="1" dirty="0"/>
              <a:t>Orders Database</a:t>
            </a:r>
            <a:r>
              <a:rPr lang="en-AU" dirty="0"/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8452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Normalisation: Collect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Databases &amp; Database Design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57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 – Databases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6EB860B-211C-6E4B-9DC2-2EA27251E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826192"/>
              </p:ext>
            </p:extLst>
          </p:nvPr>
        </p:nvGraphicFramePr>
        <p:xfrm>
          <a:off x="609600" y="1786106"/>
          <a:ext cx="10972800" cy="45720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3393440">
                  <a:extLst>
                    <a:ext uri="{9D8B030D-6E8A-4147-A177-3AD203B41FA5}">
                      <a16:colId xmlns:a16="http://schemas.microsoft.com/office/drawing/2014/main" val="3477406515"/>
                    </a:ext>
                  </a:extLst>
                </a:gridCol>
                <a:gridCol w="7579360">
                  <a:extLst>
                    <a:ext uri="{9D8B030D-6E8A-4147-A177-3AD203B41FA5}">
                      <a16:colId xmlns:a16="http://schemas.microsoft.com/office/drawing/2014/main" val="892292365"/>
                    </a:ext>
                  </a:extLst>
                </a:gridCol>
              </a:tblGrid>
              <a:tr h="256681"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Recap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60995"/>
                  </a:ext>
                </a:extLst>
              </a:tr>
              <a:tr h="4491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Database Management System (DBMS)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A system that permits the access, and use of a collection of databases.</a:t>
                      </a:r>
                    </a:p>
                    <a:p>
                      <a:r>
                        <a:rPr lang="en-AU" i="1" dirty="0">
                          <a:solidFill>
                            <a:schemeClr val="bg1"/>
                          </a:solidFill>
                        </a:rPr>
                        <a:t>Examples:   MySQL, MariaDB, MongoDB, PostgreSQL, Oracle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093759"/>
                  </a:ext>
                </a:extLst>
              </a:tr>
              <a:tr h="256681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Database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A collection of one or more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98842"/>
                  </a:ext>
                </a:extLst>
              </a:tr>
              <a:tr h="449191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Collection of rows of data. </a:t>
                      </a:r>
                    </a:p>
                    <a:p>
                      <a:r>
                        <a:rPr lang="en-AU" i="1" dirty="0">
                          <a:solidFill>
                            <a:schemeClr val="bg1"/>
                          </a:solidFill>
                        </a:rPr>
                        <a:t>Examples:   people, users, sets, games, game players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179676"/>
                  </a:ext>
                </a:extLst>
              </a:tr>
              <a:tr h="449191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Field / Column /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A single item of data. </a:t>
                      </a:r>
                    </a:p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Examples:   given name, game id, date of birth, temperature</a:t>
                      </a:r>
                      <a:endParaRPr lang="en-AU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09515"/>
                  </a:ext>
                </a:extLst>
              </a:tr>
              <a:tr h="4491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Record /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A collection of closely related data. </a:t>
                      </a:r>
                    </a:p>
                    <a:p>
                      <a:r>
                        <a:rPr lang="en-AU" i="1" dirty="0">
                          <a:solidFill>
                            <a:schemeClr val="bg1"/>
                          </a:solidFill>
                        </a:rPr>
                        <a:t>Examples:   “Jacques”, “</a:t>
                      </a:r>
                      <a:r>
                        <a:rPr lang="en-AU" i="1" dirty="0" err="1">
                          <a:solidFill>
                            <a:schemeClr val="bg1"/>
                          </a:solidFill>
                        </a:rPr>
                        <a:t>d’Carre</a:t>
                      </a:r>
                      <a:r>
                        <a:rPr lang="en-AU" i="1" dirty="0">
                          <a:solidFill>
                            <a:schemeClr val="bg1"/>
                          </a:solidFill>
                        </a:rPr>
                        <a:t>”, 1.92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772341"/>
                  </a:ext>
                </a:extLst>
              </a:tr>
              <a:tr h="449191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Values that have not had context provided to it. </a:t>
                      </a:r>
                    </a:p>
                    <a:p>
                      <a:r>
                        <a:rPr lang="en-AU" i="1" dirty="0">
                          <a:solidFill>
                            <a:schemeClr val="bg1"/>
                          </a:solidFill>
                        </a:rPr>
                        <a:t>Examples:   1.83, -3.7, Fred,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70120"/>
                  </a:ext>
                </a:extLst>
              </a:tr>
              <a:tr h="449191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Is data that has a context (meaning) applied to it.</a:t>
                      </a:r>
                    </a:p>
                    <a:p>
                      <a:r>
                        <a:rPr lang="en-AU" i="1" dirty="0">
                          <a:solidFill>
                            <a:schemeClr val="bg1"/>
                          </a:solidFill>
                        </a:rPr>
                        <a:t>Examples:   Height: 1.83m, Min Temp: -3.7ºC, Name: Fred, Year: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55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058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8B09-0D4B-3C4C-BA0F-B9CC2FD2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AU" sz="2800" dirty="0">
                <a:highlight>
                  <a:srgbClr val="FF0000"/>
                </a:highlight>
              </a:rPr>
              <a:t>Collect Data-we collect data from different businesses/platforms and put them in form of </a:t>
            </a:r>
            <a:r>
              <a:rPr lang="en-AU" sz="2800" dirty="0" err="1">
                <a:highlight>
                  <a:srgbClr val="FF0000"/>
                </a:highlight>
              </a:rPr>
              <a:t>table,such</a:t>
            </a:r>
            <a:r>
              <a:rPr lang="en-AU" sz="2800" dirty="0">
                <a:highlight>
                  <a:srgbClr val="FF0000"/>
                </a:highlight>
              </a:rPr>
              <a:t> a table with raw data is in 0(zero) Normalized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F63-0FB6-D54F-9F2D-039E207E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sz="2000" dirty="0"/>
              <a:t>To create a 0NF </a:t>
            </a:r>
            <a:r>
              <a:rPr lang="en-AU" sz="2000" dirty="0" err="1"/>
              <a:t>table,What</a:t>
            </a:r>
            <a:r>
              <a:rPr lang="en-AU" sz="2000" dirty="0"/>
              <a:t> do we need?</a:t>
            </a:r>
            <a:endParaRPr lang="en-AU" sz="2000" dirty="0">
              <a:cs typeface="Arial"/>
            </a:endParaRPr>
          </a:p>
          <a:p>
            <a:pPr lvl="1"/>
            <a:r>
              <a:rPr lang="en-AU" sz="2000" dirty="0"/>
              <a:t>General information on the business</a:t>
            </a:r>
            <a:endParaRPr lang="en-AU" sz="2000" dirty="0">
              <a:cs typeface="Arial"/>
            </a:endParaRPr>
          </a:p>
          <a:p>
            <a:pPr lvl="1"/>
            <a:r>
              <a:rPr lang="en-AU" sz="2000" dirty="0"/>
              <a:t>Specific information on purpose of database</a:t>
            </a:r>
            <a:endParaRPr lang="en-AU" sz="2000" dirty="0">
              <a:cs typeface="Arial"/>
            </a:endParaRPr>
          </a:p>
          <a:p>
            <a:pPr lvl="1"/>
            <a:r>
              <a:rPr lang="en-AU" sz="2000" dirty="0"/>
              <a:t>Processes the database is to be used for</a:t>
            </a:r>
            <a:endParaRPr lang="en-AU" sz="2000" dirty="0">
              <a:cs typeface="Arial"/>
            </a:endParaRPr>
          </a:p>
          <a:p>
            <a:pPr lvl="1"/>
            <a:r>
              <a:rPr lang="en-AU" sz="2000" dirty="0"/>
              <a:t>Sample forms used in the processes</a:t>
            </a:r>
            <a:endParaRPr lang="en-AU" sz="2000" dirty="0">
              <a:cs typeface="Arial"/>
            </a:endParaRPr>
          </a:p>
          <a:p>
            <a:pPr lvl="1"/>
            <a:r>
              <a:rPr lang="en-AU" sz="2000" dirty="0"/>
              <a:t>Samples of reports generated</a:t>
            </a:r>
            <a:endParaRPr lang="en-AU" sz="2000" dirty="0">
              <a:cs typeface="Arial"/>
            </a:endParaRPr>
          </a:p>
          <a:p>
            <a:pPr lvl="1"/>
            <a:r>
              <a:rPr lang="en-AU" sz="2000" dirty="0"/>
              <a:t>Sample data</a:t>
            </a:r>
            <a:endParaRPr lang="en-AU" sz="2000" dirty="0">
              <a:cs typeface="Arial"/>
            </a:endParaRPr>
          </a:p>
          <a:p>
            <a:pPr lvl="1"/>
            <a:endParaRPr lang="en-AU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6287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8B09-0D4B-3C4C-BA0F-B9CC2FD2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Collect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F63-0FB6-D54F-9F2D-039E207E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General information on the business</a:t>
            </a:r>
          </a:p>
          <a:p>
            <a:pPr lvl="1"/>
            <a:r>
              <a:rPr lang="en-AU" dirty="0"/>
              <a:t>Obtain from the Internet and Business Registries</a:t>
            </a:r>
          </a:p>
          <a:p>
            <a:pPr lvl="1"/>
            <a:r>
              <a:rPr lang="en-AU" dirty="0"/>
              <a:t>Talk to the client</a:t>
            </a:r>
          </a:p>
          <a:p>
            <a:pPr lvl="1"/>
            <a:r>
              <a:rPr lang="en-AU" dirty="0"/>
              <a:t>May </a:t>
            </a:r>
            <a:r>
              <a:rPr lang="en-AU"/>
              <a:t>provide information </a:t>
            </a:r>
            <a:r>
              <a:rPr lang="en-AU" dirty="0"/>
              <a:t>that may not be in samples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4855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8B09-0D4B-3C4C-BA0F-B9CC2FD2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Collect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F63-0FB6-D54F-9F2D-039E207E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Specific information on purpose of database</a:t>
            </a:r>
          </a:p>
          <a:p>
            <a:pPr lvl="1"/>
            <a:r>
              <a:rPr lang="en-AU" dirty="0"/>
              <a:t>What is the database for?</a:t>
            </a:r>
          </a:p>
          <a:p>
            <a:pPr lvl="1"/>
            <a:r>
              <a:rPr lang="en-AU" dirty="0"/>
              <a:t>Why do they need it?</a:t>
            </a:r>
          </a:p>
          <a:p>
            <a:pPr lvl="1"/>
            <a:r>
              <a:rPr lang="en-AU" dirty="0"/>
              <a:t>What resources they need?</a:t>
            </a:r>
          </a:p>
        </p:txBody>
      </p:sp>
    </p:spTree>
    <p:extLst>
      <p:ext uri="{BB962C8B-B14F-4D97-AF65-F5344CB8AC3E}">
        <p14:creationId xmlns:p14="http://schemas.microsoft.com/office/powerpoint/2010/main" val="3847357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8B09-0D4B-3C4C-BA0F-B9CC2FD2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Collect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F63-0FB6-D54F-9F2D-039E207E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Processes the database is to be used for</a:t>
            </a:r>
          </a:p>
          <a:p>
            <a:pPr lvl="1"/>
            <a:r>
              <a:rPr lang="en-AU" dirty="0"/>
              <a:t>Determines the data flow</a:t>
            </a:r>
          </a:p>
          <a:p>
            <a:pPr lvl="1"/>
            <a:r>
              <a:rPr lang="en-AU" dirty="0"/>
              <a:t>Determines key points in data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12292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8B09-0D4B-3C4C-BA0F-B9CC2FD2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Collect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F63-0FB6-D54F-9F2D-039E207E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Processes the database is to be used for</a:t>
            </a:r>
          </a:p>
          <a:p>
            <a:pPr lvl="1"/>
            <a:r>
              <a:rPr lang="en-AU" dirty="0"/>
              <a:t>Determines the data flow</a:t>
            </a:r>
          </a:p>
          <a:p>
            <a:pPr lvl="1"/>
            <a:r>
              <a:rPr lang="en-AU" dirty="0"/>
              <a:t>Determines key points in data requirements</a:t>
            </a:r>
          </a:p>
        </p:txBody>
      </p:sp>
    </p:spTree>
    <p:extLst>
      <p:ext uri="{BB962C8B-B14F-4D97-AF65-F5344CB8AC3E}">
        <p14:creationId xmlns:p14="http://schemas.microsoft.com/office/powerpoint/2010/main" val="990044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8B09-0D4B-3C4C-BA0F-B9CC2FD2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Collect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F63-0FB6-D54F-9F2D-039E207E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Samples of reports generated</a:t>
            </a:r>
          </a:p>
          <a:p>
            <a:pPr lvl="1"/>
            <a:r>
              <a:rPr lang="en-AU" dirty="0"/>
              <a:t>Give generated results</a:t>
            </a:r>
          </a:p>
          <a:p>
            <a:pPr lvl="1"/>
            <a:r>
              <a:rPr lang="en-AU" dirty="0"/>
              <a:t>Provides insights into how data to be manipulated</a:t>
            </a:r>
          </a:p>
          <a:p>
            <a:pPr lvl="1"/>
            <a:r>
              <a:rPr lang="en-AU" dirty="0"/>
              <a:t>May give further data that needs collecting</a:t>
            </a:r>
          </a:p>
        </p:txBody>
      </p:sp>
    </p:spTree>
    <p:extLst>
      <p:ext uri="{BB962C8B-B14F-4D97-AF65-F5344CB8AC3E}">
        <p14:creationId xmlns:p14="http://schemas.microsoft.com/office/powerpoint/2010/main" val="1517960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8B09-0D4B-3C4C-BA0F-B9CC2FD2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Collect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F63-0FB6-D54F-9F2D-039E207E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Sample data</a:t>
            </a:r>
          </a:p>
          <a:p>
            <a:pPr lvl="1"/>
            <a:r>
              <a:rPr lang="en-AU" dirty="0"/>
              <a:t>This is the key!</a:t>
            </a:r>
          </a:p>
          <a:p>
            <a:pPr lvl="1"/>
            <a:r>
              <a:rPr lang="en-AU" dirty="0"/>
              <a:t>Sample data is exceptionally important</a:t>
            </a:r>
          </a:p>
          <a:p>
            <a:pPr lvl="1"/>
            <a:r>
              <a:rPr lang="en-AU" dirty="0"/>
              <a:t>Provides the remaining base details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6487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8B09-0D4B-3C4C-BA0F-B9CC2FD2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Collect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F63-0FB6-D54F-9F2D-039E207E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presume that we have:</a:t>
            </a:r>
          </a:p>
          <a:p>
            <a:pPr lvl="1"/>
            <a:r>
              <a:rPr lang="en-AU" dirty="0"/>
              <a:t>General Information on Business</a:t>
            </a:r>
          </a:p>
          <a:p>
            <a:pPr lvl="1"/>
            <a:r>
              <a:rPr lang="en-AU" dirty="0"/>
              <a:t>Collected Sample Data</a:t>
            </a:r>
          </a:p>
          <a:p>
            <a:pPr lvl="1"/>
            <a:r>
              <a:rPr lang="en-AU" dirty="0"/>
              <a:t>Collected Sample Forms</a:t>
            </a:r>
          </a:p>
          <a:p>
            <a:pPr lvl="1"/>
            <a:r>
              <a:rPr lang="en-AU" dirty="0"/>
              <a:t>Collected Details of Current Processes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8155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Normalisation: 0NF</a:t>
            </a:r>
            <a:br>
              <a:rPr lang="en-AU" dirty="0"/>
            </a:br>
            <a:r>
              <a:rPr lang="en-AU" dirty="0"/>
              <a:t>Zero Normal 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Databases &amp; Database Design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7406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8B09-0D4B-3C4C-BA0F-B9CC2FD2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0NF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F63-0FB6-D54F-9F2D-039E207E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/>
              <a:t>The raw data is seen as 0NF or Zero Normal Form</a:t>
            </a:r>
          </a:p>
          <a:p>
            <a:endParaRPr lang="en-AU" dirty="0"/>
          </a:p>
          <a:p>
            <a:r>
              <a:rPr lang="en-AU" dirty="0"/>
              <a:t>It is </a:t>
            </a:r>
            <a:r>
              <a:rPr lang="en-AU" b="1" dirty="0"/>
              <a:t>un-normalized</a:t>
            </a:r>
            <a:r>
              <a:rPr lang="en-AU" dirty="0"/>
              <a:t> data.</a:t>
            </a:r>
            <a:endParaRPr lang="en-AU" dirty="0">
              <a:cs typeface="Arial"/>
            </a:endParaRPr>
          </a:p>
          <a:p>
            <a:r>
              <a:rPr lang="en-AU" dirty="0">
                <a:cs typeface="Arial"/>
              </a:rPr>
              <a:t>Here is table with the raw data</a:t>
            </a:r>
          </a:p>
        </p:txBody>
      </p:sp>
    </p:spTree>
    <p:extLst>
      <p:ext uri="{BB962C8B-B14F-4D97-AF65-F5344CB8AC3E}">
        <p14:creationId xmlns:p14="http://schemas.microsoft.com/office/powerpoint/2010/main" val="394898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 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Databases &amp; Database Design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837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8B09-0D4B-3C4C-BA0F-B9CC2FD2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0NF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F63-0FB6-D54F-9F2D-039E207E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Sample data: Orders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0F997F-6C5F-FB4C-A8B1-095242D37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75849"/>
              </p:ext>
            </p:extLst>
          </p:nvPr>
        </p:nvGraphicFramePr>
        <p:xfrm>
          <a:off x="609600" y="2486494"/>
          <a:ext cx="11108034" cy="387161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610228">
                  <a:extLst>
                    <a:ext uri="{9D8B030D-6E8A-4147-A177-3AD203B41FA5}">
                      <a16:colId xmlns:a16="http://schemas.microsoft.com/office/drawing/2014/main" val="1058409084"/>
                    </a:ext>
                  </a:extLst>
                </a:gridCol>
                <a:gridCol w="693193">
                  <a:extLst>
                    <a:ext uri="{9D8B030D-6E8A-4147-A177-3AD203B41FA5}">
                      <a16:colId xmlns:a16="http://schemas.microsoft.com/office/drawing/2014/main" val="3387461158"/>
                    </a:ext>
                  </a:extLst>
                </a:gridCol>
                <a:gridCol w="854242">
                  <a:extLst>
                    <a:ext uri="{9D8B030D-6E8A-4147-A177-3AD203B41FA5}">
                      <a16:colId xmlns:a16="http://schemas.microsoft.com/office/drawing/2014/main" val="1979924313"/>
                    </a:ext>
                  </a:extLst>
                </a:gridCol>
                <a:gridCol w="1139262">
                  <a:extLst>
                    <a:ext uri="{9D8B030D-6E8A-4147-A177-3AD203B41FA5}">
                      <a16:colId xmlns:a16="http://schemas.microsoft.com/office/drawing/2014/main" val="3529245708"/>
                    </a:ext>
                  </a:extLst>
                </a:gridCol>
                <a:gridCol w="942201">
                  <a:extLst>
                    <a:ext uri="{9D8B030D-6E8A-4147-A177-3AD203B41FA5}">
                      <a16:colId xmlns:a16="http://schemas.microsoft.com/office/drawing/2014/main" val="2700294214"/>
                    </a:ext>
                  </a:extLst>
                </a:gridCol>
                <a:gridCol w="2310063">
                  <a:extLst>
                    <a:ext uri="{9D8B030D-6E8A-4147-A177-3AD203B41FA5}">
                      <a16:colId xmlns:a16="http://schemas.microsoft.com/office/drawing/2014/main" val="264153173"/>
                    </a:ext>
                  </a:extLst>
                </a:gridCol>
                <a:gridCol w="926432">
                  <a:extLst>
                    <a:ext uri="{9D8B030D-6E8A-4147-A177-3AD203B41FA5}">
                      <a16:colId xmlns:a16="http://schemas.microsoft.com/office/drawing/2014/main" val="2382716195"/>
                    </a:ext>
                  </a:extLst>
                </a:gridCol>
                <a:gridCol w="1479884">
                  <a:extLst>
                    <a:ext uri="{9D8B030D-6E8A-4147-A177-3AD203B41FA5}">
                      <a16:colId xmlns:a16="http://schemas.microsoft.com/office/drawing/2014/main" val="3808502220"/>
                    </a:ext>
                  </a:extLst>
                </a:gridCol>
                <a:gridCol w="920772">
                  <a:extLst>
                    <a:ext uri="{9D8B030D-6E8A-4147-A177-3AD203B41FA5}">
                      <a16:colId xmlns:a16="http://schemas.microsoft.com/office/drawing/2014/main" val="904683338"/>
                    </a:ext>
                  </a:extLst>
                </a:gridCol>
                <a:gridCol w="779736">
                  <a:extLst>
                    <a:ext uri="{9D8B030D-6E8A-4147-A177-3AD203B41FA5}">
                      <a16:colId xmlns:a16="http://schemas.microsoft.com/office/drawing/2014/main" val="4062454288"/>
                    </a:ext>
                  </a:extLst>
                </a:gridCol>
                <a:gridCol w="452021">
                  <a:extLst>
                    <a:ext uri="{9D8B030D-6E8A-4147-A177-3AD203B41FA5}">
                      <a16:colId xmlns:a16="http://schemas.microsoft.com/office/drawing/2014/main" val="3359674000"/>
                    </a:ext>
                  </a:extLst>
                </a:gridCol>
              </a:tblGrid>
              <a:tr h="40564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Order </a:t>
                      </a:r>
                      <a:endParaRPr lang="en-AU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8484" marR="8484" marT="84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Date </a:t>
                      </a:r>
                      <a:endParaRPr lang="en-AU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8484" marR="8484" marT="84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Cust no </a:t>
                      </a:r>
                      <a:endParaRPr lang="en-AU" sz="1600" b="1" i="0" u="none" strike="noStrike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8484" marR="8484" marT="84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Cust name </a:t>
                      </a:r>
                      <a:endParaRPr lang="en-AU" sz="1600" b="1" i="0" u="none" strike="noStrike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8484" marR="8484" marT="84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Postcode </a:t>
                      </a:r>
                      <a:endParaRPr lang="en-AU" sz="1600" b="1" i="0" u="none" strike="noStrike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8484" marR="8484" marT="84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Address</a:t>
                      </a:r>
                      <a:endParaRPr lang="en-AU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8484" marR="8484" marT="84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Item code </a:t>
                      </a:r>
                      <a:endParaRPr lang="en-AU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8484" marR="8484" marT="84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Description </a:t>
                      </a:r>
                      <a:endParaRPr lang="en-AU" sz="1600" b="1" i="0" u="none" strike="noStrike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8484" marR="8484" marT="84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Category </a:t>
                      </a:r>
                      <a:endParaRPr lang="en-AU" sz="1600" b="1" i="0" u="none" strike="noStrike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8484" marR="8484" marT="84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Price </a:t>
                      </a:r>
                      <a:endParaRPr lang="en-AU" sz="1600" b="1" i="0" u="none" strike="noStrike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8484" marR="8484" marT="84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Qty </a:t>
                      </a:r>
                      <a:endParaRPr lang="en-AU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8484" marR="8484" marT="8484" marB="0" anchor="b"/>
                </a:tc>
                <a:extLst>
                  <a:ext uri="{0D108BD9-81ED-4DB2-BD59-A6C34878D82A}">
                    <a16:rowId xmlns:a16="http://schemas.microsoft.com/office/drawing/2014/main" val="1760852398"/>
                  </a:ext>
                </a:extLst>
              </a:tr>
              <a:tr h="40564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A100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26/04/15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B236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Vincent Hong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6276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14 High St, Crawley, WA, AU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089-095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 dirty="0">
                          <a:effectLst/>
                        </a:rPr>
                        <a:t>Ultra slim DVD player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DVD 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200" u="none" strike="noStrike" dirty="0">
                          <a:effectLst/>
                        </a:rPr>
                        <a:t> $39.00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1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extLst>
                  <a:ext uri="{0D108BD9-81ED-4DB2-BD59-A6C34878D82A}">
                    <a16:rowId xmlns:a16="http://schemas.microsoft.com/office/drawing/2014/main" val="2783993055"/>
                  </a:ext>
                </a:extLst>
              </a:tr>
              <a:tr h="40564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 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 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 dirty="0">
                          <a:effectLst/>
                        </a:rPr>
                        <a:t> 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540-502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Spiked trackshoe 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Shoes 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200" u="none" strike="noStrike" dirty="0">
                          <a:effectLst/>
                        </a:rPr>
                        <a:t> $59.95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1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extLst>
                  <a:ext uri="{0D108BD9-81ED-4DB2-BD59-A6C34878D82A}">
                    <a16:rowId xmlns:a16="http://schemas.microsoft.com/office/drawing/2014/main" val="3808072887"/>
                  </a:ext>
                </a:extLst>
              </a:tr>
              <a:tr h="5359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A200 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26/04/15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C341 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Jo Alva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2027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 dirty="0">
                          <a:effectLst/>
                        </a:rPr>
                        <a:t>101 Peter’s Lane, </a:t>
                      </a:r>
                      <a:r>
                        <a:rPr lang="en-AU" sz="1200" u="none" strike="noStrike" dirty="0" err="1">
                          <a:effectLst/>
                        </a:rPr>
                        <a:t>Wooloomaloo</a:t>
                      </a:r>
                      <a:r>
                        <a:rPr lang="en-AU" sz="1200" u="none" strike="noStrike" dirty="0">
                          <a:effectLst/>
                        </a:rPr>
                        <a:t>, NSW, AU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001-405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 dirty="0" err="1">
                          <a:effectLst/>
                        </a:rPr>
                        <a:t>Tektonics</a:t>
                      </a:r>
                      <a:r>
                        <a:rPr lang="en-AU" sz="1200" u="none" strike="noStrike" dirty="0">
                          <a:effectLst/>
                        </a:rPr>
                        <a:t> laptop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Comp 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200" u="none" strike="noStrike" dirty="0">
                          <a:effectLst/>
                        </a:rPr>
                        <a:t> $1,095.00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1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extLst>
                  <a:ext uri="{0D108BD9-81ED-4DB2-BD59-A6C34878D82A}">
                    <a16:rowId xmlns:a16="http://schemas.microsoft.com/office/drawing/2014/main" val="1763700550"/>
                  </a:ext>
                </a:extLst>
              </a:tr>
              <a:tr h="40564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 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986-868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 dirty="0" err="1">
                          <a:effectLst/>
                        </a:rPr>
                        <a:t>Skussi</a:t>
                      </a:r>
                      <a:r>
                        <a:rPr lang="en-AU" sz="1200" u="none" strike="noStrike" dirty="0">
                          <a:effectLst/>
                        </a:rPr>
                        <a:t> watch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Jewellery 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200" u="none" strike="noStrike" dirty="0">
                          <a:effectLst/>
                        </a:rPr>
                        <a:t> $19.99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2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extLst>
                  <a:ext uri="{0D108BD9-81ED-4DB2-BD59-A6C34878D82A}">
                    <a16:rowId xmlns:a16="http://schemas.microsoft.com/office/drawing/2014/main" val="3503647422"/>
                  </a:ext>
                </a:extLst>
              </a:tr>
              <a:tr h="40564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A300 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27/04/15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B451 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Cheryl Smith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OX12 3GH 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12 Hallwood Rd, Oxford, UK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041-907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 dirty="0" err="1">
                          <a:effectLst/>
                        </a:rPr>
                        <a:t>Funtio</a:t>
                      </a:r>
                      <a:r>
                        <a:rPr lang="en-AU" sz="1200" u="none" strike="noStrike" dirty="0">
                          <a:effectLst/>
                        </a:rPr>
                        <a:t> mobile phone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Phones 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200" u="none" strike="noStrike" dirty="0">
                          <a:effectLst/>
                        </a:rPr>
                        <a:t> $50.00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1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extLst>
                  <a:ext uri="{0D108BD9-81ED-4DB2-BD59-A6C34878D82A}">
                    <a16:rowId xmlns:a16="http://schemas.microsoft.com/office/drawing/2014/main" val="2911843914"/>
                  </a:ext>
                </a:extLst>
              </a:tr>
              <a:tr h="40564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A400 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28/04/15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D847 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Mandeep Patel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14699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67 Widney St,  Saint John, ID, USA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089-096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 dirty="0">
                          <a:effectLst/>
                        </a:rPr>
                        <a:t>DVD recorder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DVD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200" u="none" strike="noStrike" dirty="0">
                          <a:effectLst/>
                        </a:rPr>
                        <a:t> $895.00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1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extLst>
                  <a:ext uri="{0D108BD9-81ED-4DB2-BD59-A6C34878D82A}">
                    <a16:rowId xmlns:a16="http://schemas.microsoft.com/office/drawing/2014/main" val="375694417"/>
                  </a:ext>
                </a:extLst>
              </a:tr>
              <a:tr h="40564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678-943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Flat screen TV 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TV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200" u="none" strike="noStrike" dirty="0">
                          <a:effectLst/>
                        </a:rPr>
                        <a:t> $289.00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1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extLst>
                  <a:ext uri="{0D108BD9-81ED-4DB2-BD59-A6C34878D82A}">
                    <a16:rowId xmlns:a16="http://schemas.microsoft.com/office/drawing/2014/main" val="139881087"/>
                  </a:ext>
                </a:extLst>
              </a:tr>
              <a:tr h="40564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>
                          <a:effectLst/>
                        </a:rPr>
                        <a:t>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 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 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543-908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TV stand 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TV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200" u="none" strike="noStrike" dirty="0">
                          <a:effectLst/>
                        </a:rPr>
                        <a:t> $69.00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u="none" strike="noStrike" dirty="0">
                          <a:effectLst/>
                        </a:rPr>
                        <a:t>1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4" marR="8484" marT="8484" marB="0" anchor="ctr"/>
                </a:tc>
                <a:extLst>
                  <a:ext uri="{0D108BD9-81ED-4DB2-BD59-A6C34878D82A}">
                    <a16:rowId xmlns:a16="http://schemas.microsoft.com/office/drawing/2014/main" val="2618167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0151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Normalisation: 1NF</a:t>
            </a:r>
            <a:br>
              <a:rPr lang="en-AU" dirty="0"/>
            </a:br>
            <a:r>
              <a:rPr lang="en-AU" dirty="0"/>
              <a:t>First Normal 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Databases &amp; Database Design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8330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8B09-0D4B-3C4C-BA0F-B9CC2FD2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F63-0FB6-D54F-9F2D-039E207E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Rules:</a:t>
            </a:r>
          </a:p>
          <a:p>
            <a:pPr marL="1341438" lvl="1" indent="-884238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AU" dirty="0"/>
              <a:t>	There are no repeating groups</a:t>
            </a:r>
          </a:p>
          <a:p>
            <a:pPr marL="1341438" lvl="1" indent="-884238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AU" dirty="0"/>
              <a:t>	</a:t>
            </a:r>
            <a:r>
              <a:rPr lang="en-AU" dirty="0">
                <a:solidFill>
                  <a:srgbClr val="FF0000"/>
                </a:solidFill>
              </a:rPr>
              <a:t>All</a:t>
            </a:r>
            <a:r>
              <a:rPr lang="en-AU" dirty="0"/>
              <a:t> data values are </a:t>
            </a:r>
            <a:r>
              <a:rPr lang="en-AU" b="1" dirty="0">
                <a:solidFill>
                  <a:srgbClr val="FF0000"/>
                </a:solidFill>
              </a:rPr>
              <a:t>atomic</a:t>
            </a:r>
            <a:r>
              <a:rPr lang="en-AU" dirty="0"/>
              <a:t> </a:t>
            </a:r>
            <a:br>
              <a:rPr lang="en-AU" dirty="0"/>
            </a:br>
            <a:r>
              <a:rPr lang="en-AU" i="1" dirty="0">
                <a:solidFill>
                  <a:schemeClr val="bg1">
                    <a:lumMod val="75000"/>
                  </a:schemeClr>
                </a:solidFill>
              </a:rPr>
              <a:t>(cannot be divided up into related components)</a:t>
            </a:r>
          </a:p>
          <a:p>
            <a:pPr marL="1341438" lvl="1" indent="-884238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AU" dirty="0"/>
              <a:t>	Each field has a unique name</a:t>
            </a:r>
          </a:p>
          <a:p>
            <a:pPr marL="1341438" lvl="1" indent="-884238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AU" dirty="0"/>
              <a:t>	There is a primary key</a:t>
            </a:r>
            <a:br>
              <a:rPr lang="en-AU" dirty="0"/>
            </a:br>
            <a:r>
              <a:rPr lang="en-AU" dirty="0"/>
              <a:t> </a:t>
            </a:r>
            <a:r>
              <a:rPr lang="en-AU" i="1" dirty="0">
                <a:solidFill>
                  <a:schemeClr val="bg1">
                    <a:lumMod val="75000"/>
                  </a:schemeClr>
                </a:solidFill>
              </a:rPr>
              <a:t>(using one or more fields)</a:t>
            </a:r>
          </a:p>
        </p:txBody>
      </p:sp>
    </p:spTree>
    <p:extLst>
      <p:ext uri="{BB962C8B-B14F-4D97-AF65-F5344CB8AC3E}">
        <p14:creationId xmlns:p14="http://schemas.microsoft.com/office/powerpoint/2010/main" val="582047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C53A-5BF7-9142-BECF-8E7D9EFF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1NF: Orders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FE4C535-8A17-8F4D-A9C7-2FAD69694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138934"/>
              </p:ext>
            </p:extLst>
          </p:nvPr>
        </p:nvGraphicFramePr>
        <p:xfrm>
          <a:off x="609600" y="1503097"/>
          <a:ext cx="10972799" cy="4019399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725905">
                  <a:extLst>
                    <a:ext uri="{9D8B030D-6E8A-4147-A177-3AD203B41FA5}">
                      <a16:colId xmlns:a16="http://schemas.microsoft.com/office/drawing/2014/main" val="3915429360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3090174347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1110516753"/>
                    </a:ext>
                  </a:extLst>
                </a:gridCol>
                <a:gridCol w="1263316">
                  <a:extLst>
                    <a:ext uri="{9D8B030D-6E8A-4147-A177-3AD203B41FA5}">
                      <a16:colId xmlns:a16="http://schemas.microsoft.com/office/drawing/2014/main" val="2291935275"/>
                    </a:ext>
                  </a:extLst>
                </a:gridCol>
                <a:gridCol w="1215189">
                  <a:extLst>
                    <a:ext uri="{9D8B030D-6E8A-4147-A177-3AD203B41FA5}">
                      <a16:colId xmlns:a16="http://schemas.microsoft.com/office/drawing/2014/main" val="1057425400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1983962985"/>
                    </a:ext>
                  </a:extLst>
                </a:gridCol>
                <a:gridCol w="1179095">
                  <a:extLst>
                    <a:ext uri="{9D8B030D-6E8A-4147-A177-3AD203B41FA5}">
                      <a16:colId xmlns:a16="http://schemas.microsoft.com/office/drawing/2014/main" val="916841349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2176123623"/>
                    </a:ext>
                  </a:extLst>
                </a:gridCol>
                <a:gridCol w="1130969">
                  <a:extLst>
                    <a:ext uri="{9D8B030D-6E8A-4147-A177-3AD203B41FA5}">
                      <a16:colId xmlns:a16="http://schemas.microsoft.com/office/drawing/2014/main" val="2096613023"/>
                    </a:ext>
                  </a:extLst>
                </a:gridCol>
                <a:gridCol w="910388">
                  <a:extLst>
                    <a:ext uri="{9D8B030D-6E8A-4147-A177-3AD203B41FA5}">
                      <a16:colId xmlns:a16="http://schemas.microsoft.com/office/drawing/2014/main" val="4131116422"/>
                    </a:ext>
                  </a:extLst>
                </a:gridCol>
              </a:tblGrid>
              <a:tr h="994987"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b="1" u="sng" strike="noStrike" dirty="0">
                          <a:effectLst/>
                        </a:rPr>
                        <a:t>Order </a:t>
                      </a:r>
                      <a:endParaRPr lang="en-AU" sz="1800" b="1" i="0" u="sng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b="1" u="none" strike="noStrike" dirty="0">
                          <a:effectLst/>
                        </a:rPr>
                        <a:t>Date </a:t>
                      </a:r>
                      <a:endParaRPr lang="en-AU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b="1" u="none" strike="noStrike" dirty="0">
                          <a:effectLst/>
                        </a:rPr>
                        <a:t>Customer Number </a:t>
                      </a:r>
                      <a:endParaRPr lang="en-AU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b="1" u="none" strike="noStrike" dirty="0">
                          <a:effectLst/>
                        </a:rPr>
                        <a:t>Customer Given name</a:t>
                      </a:r>
                      <a:endParaRPr lang="en-AU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b="1" u="none" strike="noStrike" dirty="0">
                          <a:effectLst/>
                        </a:rPr>
                        <a:t>Customer Last Name</a:t>
                      </a:r>
                      <a:endParaRPr lang="en-AU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b="1" u="none" strike="noStrike" dirty="0">
                          <a:effectLst/>
                        </a:rPr>
                        <a:t>Address</a:t>
                      </a:r>
                      <a:endParaRPr lang="en-AU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b="1" u="none" strike="noStrike" dirty="0">
                          <a:effectLst/>
                        </a:rPr>
                        <a:t>Town</a:t>
                      </a:r>
                      <a:endParaRPr lang="en-AU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b="1" u="none" strike="noStrike" dirty="0">
                          <a:effectLst/>
                        </a:rPr>
                        <a:t>State</a:t>
                      </a:r>
                      <a:endParaRPr lang="en-AU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b="1" u="none" strike="noStrike" dirty="0">
                          <a:effectLst/>
                        </a:rPr>
                        <a:t>Postcode </a:t>
                      </a:r>
                      <a:endParaRPr lang="en-AU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b="1" u="none" strike="noStrike" dirty="0">
                          <a:effectLst/>
                        </a:rPr>
                        <a:t>Country</a:t>
                      </a:r>
                      <a:endParaRPr lang="en-AU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628100"/>
                  </a:ext>
                </a:extLst>
              </a:tr>
              <a:tr h="756103"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 dirty="0">
                          <a:effectLst/>
                        </a:rPr>
                        <a:t>A100 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 dirty="0">
                          <a:effectLst/>
                        </a:rPr>
                        <a:t>26/04/2015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 dirty="0">
                          <a:effectLst/>
                        </a:rPr>
                        <a:t>B236 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 dirty="0">
                          <a:effectLst/>
                        </a:rPr>
                        <a:t>Vincent 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 dirty="0">
                          <a:effectLst/>
                        </a:rPr>
                        <a:t>Hong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 dirty="0">
                          <a:effectLst/>
                        </a:rPr>
                        <a:t>14 High St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</a:rPr>
                        <a:t>Crawley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</a:rPr>
                        <a:t>WA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</a:rPr>
                        <a:t>6276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</a:rPr>
                        <a:t>AU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extLst>
                  <a:ext uri="{0D108BD9-81ED-4DB2-BD59-A6C34878D82A}">
                    <a16:rowId xmlns:a16="http://schemas.microsoft.com/office/drawing/2014/main" val="2862294154"/>
                  </a:ext>
                </a:extLst>
              </a:tr>
              <a:tr h="756103"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</a:rPr>
                        <a:t>A200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</a:rPr>
                        <a:t>26/04/2015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</a:rPr>
                        <a:t>C341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</a:rPr>
                        <a:t>Jo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</a:rPr>
                        <a:t>Alva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 dirty="0">
                          <a:effectLst/>
                        </a:rPr>
                        <a:t>101 Peter’s Lane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 dirty="0" err="1">
                          <a:effectLst/>
                        </a:rPr>
                        <a:t>Wooloomaloo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 dirty="0">
                          <a:effectLst/>
                        </a:rPr>
                        <a:t>NSW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 dirty="0">
                          <a:effectLst/>
                        </a:rPr>
                        <a:t>2027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</a:rPr>
                        <a:t>AU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extLst>
                  <a:ext uri="{0D108BD9-81ED-4DB2-BD59-A6C34878D82A}">
                    <a16:rowId xmlns:a16="http://schemas.microsoft.com/office/drawing/2014/main" val="3914463995"/>
                  </a:ext>
                </a:extLst>
              </a:tr>
              <a:tr h="756103"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</a:rPr>
                        <a:t>A300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</a:rPr>
                        <a:t>27/04/2015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</a:rPr>
                        <a:t>B451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</a:rPr>
                        <a:t>Cheryl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</a:rPr>
                        <a:t>Smith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</a:rPr>
                        <a:t>12 Hallwood Rd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</a:rPr>
                        <a:t>Oxford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 dirty="0">
                          <a:effectLst/>
                        </a:rPr>
                        <a:t>Oxon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 dirty="0">
                          <a:effectLst/>
                        </a:rPr>
                        <a:t>OX12 3GH 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</a:rPr>
                        <a:t>UK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extLst>
                  <a:ext uri="{0D108BD9-81ED-4DB2-BD59-A6C34878D82A}">
                    <a16:rowId xmlns:a16="http://schemas.microsoft.com/office/drawing/2014/main" val="229732274"/>
                  </a:ext>
                </a:extLst>
              </a:tr>
              <a:tr h="756103"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</a:rPr>
                        <a:t>A400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</a:rPr>
                        <a:t>28/04/2015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</a:rPr>
                        <a:t>D847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</a:rPr>
                        <a:t>Mandeep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</a:rPr>
                        <a:t>Patel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</a:rPr>
                        <a:t>67 Widney St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</a:rPr>
                        <a:t> Saint John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>
                          <a:effectLst/>
                        </a:rPr>
                        <a:t>ID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 dirty="0">
                          <a:effectLst/>
                        </a:rPr>
                        <a:t>14699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400" u="none" strike="noStrike" dirty="0">
                          <a:effectLst/>
                        </a:rPr>
                        <a:t>USA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extLst>
                  <a:ext uri="{0D108BD9-81ED-4DB2-BD59-A6C34878D82A}">
                    <a16:rowId xmlns:a16="http://schemas.microsoft.com/office/drawing/2014/main" val="1774852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514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C53A-5BF7-9142-BECF-8E7D9EFF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1NF: Order - Products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1005D1-98CA-E644-8AC6-8223D3635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354872"/>
              </p:ext>
            </p:extLst>
          </p:nvPr>
        </p:nvGraphicFramePr>
        <p:xfrm>
          <a:off x="609600" y="1503098"/>
          <a:ext cx="10842937" cy="485501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628274">
                  <a:extLst>
                    <a:ext uri="{9D8B030D-6E8A-4147-A177-3AD203B41FA5}">
                      <a16:colId xmlns:a16="http://schemas.microsoft.com/office/drawing/2014/main" val="3743283093"/>
                    </a:ext>
                  </a:extLst>
                </a:gridCol>
                <a:gridCol w="1708484">
                  <a:extLst>
                    <a:ext uri="{9D8B030D-6E8A-4147-A177-3AD203B41FA5}">
                      <a16:colId xmlns:a16="http://schemas.microsoft.com/office/drawing/2014/main" val="3902987845"/>
                    </a:ext>
                  </a:extLst>
                </a:gridCol>
                <a:gridCol w="2502568">
                  <a:extLst>
                    <a:ext uri="{9D8B030D-6E8A-4147-A177-3AD203B41FA5}">
                      <a16:colId xmlns:a16="http://schemas.microsoft.com/office/drawing/2014/main" val="3736677105"/>
                    </a:ext>
                  </a:extLst>
                </a:gridCol>
                <a:gridCol w="2213811">
                  <a:extLst>
                    <a:ext uri="{9D8B030D-6E8A-4147-A177-3AD203B41FA5}">
                      <a16:colId xmlns:a16="http://schemas.microsoft.com/office/drawing/2014/main" val="579658245"/>
                    </a:ext>
                  </a:extLst>
                </a:gridCol>
                <a:gridCol w="1624263">
                  <a:extLst>
                    <a:ext uri="{9D8B030D-6E8A-4147-A177-3AD203B41FA5}">
                      <a16:colId xmlns:a16="http://schemas.microsoft.com/office/drawing/2014/main" val="4255132512"/>
                    </a:ext>
                  </a:extLst>
                </a:gridCol>
                <a:gridCol w="1165537">
                  <a:extLst>
                    <a:ext uri="{9D8B030D-6E8A-4147-A177-3AD203B41FA5}">
                      <a16:colId xmlns:a16="http://schemas.microsoft.com/office/drawing/2014/main" val="3338334960"/>
                    </a:ext>
                  </a:extLst>
                </a:gridCol>
              </a:tblGrid>
              <a:tr h="539446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1" u="sng" strike="noStrike" dirty="0">
                          <a:effectLst/>
                        </a:rPr>
                        <a:t>Order </a:t>
                      </a:r>
                      <a:r>
                        <a:rPr lang="en-AU" sz="2400" b="1" u="none" strike="noStrike" dirty="0">
                          <a:effectLst/>
                        </a:rPr>
                        <a:t>*</a:t>
                      </a:r>
                      <a:endParaRPr lang="en-AU" sz="2400" b="1" i="0" u="sng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1" u="sng" strike="noStrike" dirty="0">
                          <a:effectLst/>
                        </a:rPr>
                        <a:t>Item code </a:t>
                      </a:r>
                      <a:endParaRPr lang="en-AU" sz="2400" b="1" i="0" u="sng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1" u="none" strike="noStrike" dirty="0">
                          <a:effectLst/>
                        </a:rPr>
                        <a:t>Description </a:t>
                      </a:r>
                      <a:endParaRPr lang="en-AU" sz="24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1" u="none" strike="noStrike" dirty="0">
                          <a:effectLst/>
                        </a:rPr>
                        <a:t>Category </a:t>
                      </a:r>
                      <a:endParaRPr lang="en-AU" sz="24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b="1" u="none" strike="noStrike" dirty="0">
                          <a:effectLst/>
                        </a:rPr>
                        <a:t>Price </a:t>
                      </a:r>
                      <a:endParaRPr lang="en-AU" sz="24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1" u="none" strike="noStrike" dirty="0">
                          <a:effectLst/>
                        </a:rPr>
                        <a:t>Qty </a:t>
                      </a:r>
                      <a:endParaRPr lang="en-AU" sz="24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114307"/>
                  </a:ext>
                </a:extLst>
              </a:tr>
              <a:tr h="53944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A100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089-095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Ultra slim DVD player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DVD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$39.00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659227"/>
                  </a:ext>
                </a:extLst>
              </a:tr>
              <a:tr h="53944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A200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001-405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 err="1">
                          <a:effectLst/>
                        </a:rPr>
                        <a:t>Tektonics</a:t>
                      </a:r>
                      <a:r>
                        <a:rPr lang="en-AU" sz="1600" u="none" strike="noStrike" dirty="0">
                          <a:effectLst/>
                        </a:rPr>
                        <a:t> laptop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Comp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$1,095.00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6105145"/>
                  </a:ext>
                </a:extLst>
              </a:tr>
              <a:tr h="53944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A300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041-907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 err="1">
                          <a:effectLst/>
                        </a:rPr>
                        <a:t>Funtio</a:t>
                      </a:r>
                      <a:r>
                        <a:rPr lang="en-AU" sz="1600" u="none" strike="noStrike" dirty="0">
                          <a:effectLst/>
                        </a:rPr>
                        <a:t> mobile phone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Phones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$50.00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5046466"/>
                  </a:ext>
                </a:extLst>
              </a:tr>
              <a:tr h="53944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A400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089-096 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DVD recorder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DVD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$895.00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7643599"/>
                  </a:ext>
                </a:extLst>
              </a:tr>
              <a:tr h="53944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A100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540-502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Spiked </a:t>
                      </a:r>
                      <a:r>
                        <a:rPr lang="en-AU" sz="1600" u="none" strike="noStrike" dirty="0" err="1">
                          <a:effectLst/>
                        </a:rPr>
                        <a:t>trackshoe</a:t>
                      </a:r>
                      <a:r>
                        <a:rPr lang="en-AU" sz="1600" u="none" strike="noStrike" dirty="0">
                          <a:effectLst/>
                        </a:rPr>
                        <a:t>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Shoes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$59.95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4284585"/>
                  </a:ext>
                </a:extLst>
              </a:tr>
              <a:tr h="53944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A200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986-868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 err="1">
                          <a:effectLst/>
                        </a:rPr>
                        <a:t>Skussi</a:t>
                      </a:r>
                      <a:r>
                        <a:rPr lang="en-AU" sz="1600" u="none" strike="noStrike" dirty="0">
                          <a:effectLst/>
                        </a:rPr>
                        <a:t> watch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Jewellery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$19.99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168475"/>
                  </a:ext>
                </a:extLst>
              </a:tr>
              <a:tr h="53944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A400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678-943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Flat screen TV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TV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$289.00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329827"/>
                  </a:ext>
                </a:extLst>
              </a:tr>
              <a:tr h="53944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A400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543-908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TV stand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TV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$69.00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438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0932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8B09-0D4B-3C4C-BA0F-B9CC2FD2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F63-0FB6-D54F-9F2D-039E207E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/>
              <a:t>We can say that we have:</a:t>
            </a:r>
          </a:p>
          <a:p>
            <a:endParaRPr lang="en-AU" dirty="0">
              <a:cs typeface="Arial"/>
            </a:endParaRPr>
          </a:p>
          <a:p>
            <a:pPr marL="457200" lvl="1" indent="0">
              <a:buNone/>
            </a:pPr>
            <a:r>
              <a:rPr lang="en-AU" dirty="0">
                <a:cs typeface="Arial"/>
              </a:rPr>
              <a:t>   2 tables with the names </a:t>
            </a:r>
            <a:r>
              <a:rPr lang="en-AU" dirty="0">
                <a:solidFill>
                  <a:srgbClr val="FF0000"/>
                </a:solidFill>
                <a:cs typeface="Arial"/>
              </a:rPr>
              <a:t>Orders</a:t>
            </a:r>
            <a:r>
              <a:rPr lang="en-AU" dirty="0">
                <a:cs typeface="Arial"/>
              </a:rPr>
              <a:t> and </a:t>
            </a:r>
            <a:r>
              <a:rPr lang="en-AU" dirty="0">
                <a:solidFill>
                  <a:srgbClr val="FF0000"/>
                </a:solidFill>
                <a:cs typeface="Arial"/>
              </a:rPr>
              <a:t>Order –Products</a:t>
            </a:r>
            <a:r>
              <a:rPr lang="en-AU" dirty="0">
                <a:solidFill>
                  <a:schemeClr val="bg1"/>
                </a:solidFill>
                <a:cs typeface="Arial"/>
              </a:rPr>
              <a:t> in 1NF.</a:t>
            </a:r>
          </a:p>
          <a:p>
            <a:pPr lvl="1"/>
            <a:r>
              <a:rPr lang="en-AU" dirty="0">
                <a:highlight>
                  <a:srgbClr val="FF0000"/>
                </a:highlight>
                <a:cs typeface="Arial"/>
              </a:rPr>
              <a:t>Both of them do not have any repeated values.</a:t>
            </a:r>
          </a:p>
          <a:p>
            <a:pPr lvl="1"/>
            <a:r>
              <a:rPr lang="en-AU" dirty="0">
                <a:highlight>
                  <a:srgbClr val="FF0000"/>
                </a:highlight>
                <a:cs typeface="Arial"/>
              </a:rPr>
              <a:t>Both of the tables have only atomic values.</a:t>
            </a:r>
            <a:endParaRPr lang="en-AU">
              <a:highlight>
                <a:srgbClr val="FF0000"/>
              </a:highlight>
              <a:cs typeface="Arial"/>
            </a:endParaRPr>
          </a:p>
          <a:p>
            <a:pPr lvl="1"/>
            <a:r>
              <a:rPr lang="en-AU" dirty="0">
                <a:highlight>
                  <a:srgbClr val="FF0000"/>
                </a:highlight>
                <a:cs typeface="Arial"/>
              </a:rPr>
              <a:t>Each field has unique name</a:t>
            </a:r>
          </a:p>
          <a:p>
            <a:pPr lvl="1"/>
            <a:r>
              <a:rPr lang="en-AU" dirty="0">
                <a:highlight>
                  <a:srgbClr val="FF0000"/>
                </a:highlight>
                <a:cs typeface="Arial"/>
              </a:rPr>
              <a:t>Each table has got a primary key.</a:t>
            </a:r>
          </a:p>
          <a:p>
            <a:pPr marL="457200" lvl="1" indent="0">
              <a:buNone/>
            </a:pPr>
            <a:endParaRPr lang="en-AU" dirty="0">
              <a:cs typeface="Arial"/>
            </a:endParaRP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264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Normalisation: 2NF</a:t>
            </a:r>
            <a:br>
              <a:rPr lang="en-AU" dirty="0"/>
            </a:br>
            <a:r>
              <a:rPr lang="en-AU" dirty="0"/>
              <a:t>Second Normal 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Databases &amp; Database Design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5160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8B09-0D4B-3C4C-BA0F-B9CC2FD2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F63-0FB6-D54F-9F2D-039E207E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Rules:</a:t>
            </a:r>
          </a:p>
          <a:p>
            <a:pPr marL="1341438" lvl="1" indent="-884238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AU" dirty="0"/>
              <a:t>	It is in 1NF</a:t>
            </a:r>
          </a:p>
          <a:p>
            <a:pPr marL="1341438" lvl="1" indent="-884238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AU" dirty="0">
                <a:solidFill>
                  <a:srgbClr val="FF0000"/>
                </a:solidFill>
              </a:rPr>
              <a:t>All</a:t>
            </a:r>
            <a:r>
              <a:rPr lang="en-AU" dirty="0"/>
              <a:t> non key attributes depend on </a:t>
            </a:r>
            <a:br>
              <a:rPr lang="en-AU" dirty="0"/>
            </a:br>
            <a:r>
              <a:rPr lang="en-AU" b="1" dirty="0">
                <a:solidFill>
                  <a:srgbClr val="FF0000"/>
                </a:solidFill>
              </a:rPr>
              <a:t>ALL PARTS </a:t>
            </a:r>
            <a:r>
              <a:rPr lang="en-AU" dirty="0"/>
              <a:t>of the primary key</a:t>
            </a:r>
          </a:p>
          <a:p>
            <a:pPr marL="1341438" lvl="1" indent="-884238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AU" dirty="0">
                <a:solidFill>
                  <a:srgbClr val="FF0000"/>
                </a:solidFill>
              </a:rPr>
              <a:t>Each field </a:t>
            </a:r>
            <a:r>
              <a:rPr lang="en-AU" dirty="0"/>
              <a:t>has a </a:t>
            </a:r>
            <a:r>
              <a:rPr lang="en-AU" dirty="0">
                <a:solidFill>
                  <a:srgbClr val="FF0000"/>
                </a:solidFill>
              </a:rPr>
              <a:t>unique name</a:t>
            </a:r>
          </a:p>
          <a:p>
            <a:pPr marL="1341438" lvl="1" indent="-884238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AU" dirty="0"/>
              <a:t>There is a primary key </a:t>
            </a:r>
            <a:br>
              <a:rPr lang="en-AU" dirty="0"/>
            </a:br>
            <a:r>
              <a:rPr lang="en-AU" i="1" dirty="0">
                <a:solidFill>
                  <a:schemeClr val="bg1">
                    <a:lumMod val="75000"/>
                  </a:schemeClr>
                </a:solidFill>
              </a:rPr>
              <a:t>(using one or more fields)</a:t>
            </a:r>
          </a:p>
        </p:txBody>
      </p:sp>
    </p:spTree>
    <p:extLst>
      <p:ext uri="{BB962C8B-B14F-4D97-AF65-F5344CB8AC3E}">
        <p14:creationId xmlns:p14="http://schemas.microsoft.com/office/powerpoint/2010/main" val="10555184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C53A-5BF7-9142-BECF-8E7D9EFF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2NF: Customers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FE4C535-8A17-8F4D-A9C7-2FAD69694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658274"/>
              </p:ext>
            </p:extLst>
          </p:nvPr>
        </p:nvGraphicFramePr>
        <p:xfrm>
          <a:off x="609600" y="1672521"/>
          <a:ext cx="10972801" cy="4126701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269918">
                  <a:extLst>
                    <a:ext uri="{9D8B030D-6E8A-4147-A177-3AD203B41FA5}">
                      <a16:colId xmlns:a16="http://schemas.microsoft.com/office/drawing/2014/main" val="1110516753"/>
                    </a:ext>
                  </a:extLst>
                </a:gridCol>
                <a:gridCol w="1525916">
                  <a:extLst>
                    <a:ext uri="{9D8B030D-6E8A-4147-A177-3AD203B41FA5}">
                      <a16:colId xmlns:a16="http://schemas.microsoft.com/office/drawing/2014/main" val="2291935275"/>
                    </a:ext>
                  </a:extLst>
                </a:gridCol>
                <a:gridCol w="1467785">
                  <a:extLst>
                    <a:ext uri="{9D8B030D-6E8A-4147-A177-3AD203B41FA5}">
                      <a16:colId xmlns:a16="http://schemas.microsoft.com/office/drawing/2014/main" val="1057425400"/>
                    </a:ext>
                  </a:extLst>
                </a:gridCol>
                <a:gridCol w="2034554">
                  <a:extLst>
                    <a:ext uri="{9D8B030D-6E8A-4147-A177-3AD203B41FA5}">
                      <a16:colId xmlns:a16="http://schemas.microsoft.com/office/drawing/2014/main" val="1983962985"/>
                    </a:ext>
                  </a:extLst>
                </a:gridCol>
                <a:gridCol w="1569513">
                  <a:extLst>
                    <a:ext uri="{9D8B030D-6E8A-4147-A177-3AD203B41FA5}">
                      <a16:colId xmlns:a16="http://schemas.microsoft.com/office/drawing/2014/main" val="916841349"/>
                    </a:ext>
                  </a:extLst>
                </a:gridCol>
                <a:gridCol w="886484">
                  <a:extLst>
                    <a:ext uri="{9D8B030D-6E8A-4147-A177-3AD203B41FA5}">
                      <a16:colId xmlns:a16="http://schemas.microsoft.com/office/drawing/2014/main" val="2176123623"/>
                    </a:ext>
                  </a:extLst>
                </a:gridCol>
                <a:gridCol w="1191667">
                  <a:extLst>
                    <a:ext uri="{9D8B030D-6E8A-4147-A177-3AD203B41FA5}">
                      <a16:colId xmlns:a16="http://schemas.microsoft.com/office/drawing/2014/main" val="2096613023"/>
                    </a:ext>
                  </a:extLst>
                </a:gridCol>
                <a:gridCol w="1026964">
                  <a:extLst>
                    <a:ext uri="{9D8B030D-6E8A-4147-A177-3AD203B41FA5}">
                      <a16:colId xmlns:a16="http://schemas.microsoft.com/office/drawing/2014/main" val="4131116422"/>
                    </a:ext>
                  </a:extLst>
                </a:gridCol>
              </a:tblGrid>
              <a:tr h="1021549">
                <a:tc>
                  <a:txBody>
                    <a:bodyPr/>
                    <a:lstStyle/>
                    <a:p>
                      <a:pPr algn="ctr" fontAlgn="t"/>
                      <a:r>
                        <a:rPr lang="en-AU" sz="2000" b="1" u="none" strike="noStrike" dirty="0">
                          <a:effectLst/>
                        </a:rPr>
                        <a:t>Customer Number </a:t>
                      </a:r>
                      <a:endParaRPr lang="en-AU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2000" b="1" u="none" strike="noStrike" dirty="0">
                          <a:effectLst/>
                        </a:rPr>
                        <a:t>Customer Given name</a:t>
                      </a:r>
                      <a:endParaRPr lang="en-AU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2000" b="1" u="none" strike="noStrike" dirty="0">
                          <a:effectLst/>
                        </a:rPr>
                        <a:t>Customer Last Name</a:t>
                      </a:r>
                      <a:endParaRPr lang="en-AU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2000" b="1" u="none" strike="noStrike" dirty="0">
                          <a:effectLst/>
                        </a:rPr>
                        <a:t>Address</a:t>
                      </a:r>
                      <a:endParaRPr lang="en-AU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2000" b="1" u="none" strike="noStrike" dirty="0">
                          <a:effectLst/>
                        </a:rPr>
                        <a:t>Town</a:t>
                      </a:r>
                      <a:endParaRPr lang="en-AU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2000" b="1" u="none" strike="noStrike" dirty="0">
                          <a:effectLst/>
                        </a:rPr>
                        <a:t>State</a:t>
                      </a:r>
                      <a:endParaRPr lang="en-AU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2000" b="1" u="none" strike="noStrike" dirty="0">
                          <a:effectLst/>
                        </a:rPr>
                        <a:t>Postcode </a:t>
                      </a:r>
                      <a:endParaRPr lang="en-AU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2000" b="1" u="none" strike="noStrike" dirty="0">
                          <a:effectLst/>
                        </a:rPr>
                        <a:t>Country</a:t>
                      </a:r>
                      <a:endParaRPr lang="en-AU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628100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 dirty="0">
                          <a:effectLst/>
                        </a:rPr>
                        <a:t>B236 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 dirty="0">
                          <a:effectLst/>
                        </a:rPr>
                        <a:t>Vincent 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 dirty="0">
                          <a:effectLst/>
                        </a:rPr>
                        <a:t>Hong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 dirty="0">
                          <a:effectLst/>
                        </a:rPr>
                        <a:t>14 High St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>
                          <a:effectLst/>
                        </a:rPr>
                        <a:t>Crawley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 dirty="0">
                          <a:effectLst/>
                        </a:rPr>
                        <a:t>WA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 dirty="0">
                          <a:effectLst/>
                        </a:rPr>
                        <a:t>6276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>
                          <a:effectLst/>
                        </a:rPr>
                        <a:t>AU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extLst>
                  <a:ext uri="{0D108BD9-81ED-4DB2-BD59-A6C34878D82A}">
                    <a16:rowId xmlns:a16="http://schemas.microsoft.com/office/drawing/2014/main" val="2862294154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>
                          <a:effectLst/>
                        </a:rPr>
                        <a:t>C341 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>
                          <a:effectLst/>
                        </a:rPr>
                        <a:t>Jo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 dirty="0">
                          <a:effectLst/>
                        </a:rPr>
                        <a:t>Alva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 dirty="0">
                          <a:effectLst/>
                        </a:rPr>
                        <a:t>101 Peter’s Lane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 dirty="0" err="1">
                          <a:effectLst/>
                        </a:rPr>
                        <a:t>Wooloomaloo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 dirty="0">
                          <a:effectLst/>
                        </a:rPr>
                        <a:t>NSW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 dirty="0">
                          <a:effectLst/>
                        </a:rPr>
                        <a:t>2027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>
                          <a:effectLst/>
                        </a:rPr>
                        <a:t>AU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extLst>
                  <a:ext uri="{0D108BD9-81ED-4DB2-BD59-A6C34878D82A}">
                    <a16:rowId xmlns:a16="http://schemas.microsoft.com/office/drawing/2014/main" val="3914463995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>
                          <a:effectLst/>
                        </a:rPr>
                        <a:t>B451 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>
                          <a:effectLst/>
                        </a:rPr>
                        <a:t>Cheryl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>
                          <a:effectLst/>
                        </a:rPr>
                        <a:t>Smith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>
                          <a:effectLst/>
                        </a:rPr>
                        <a:t>12 Hallwood Rd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 dirty="0">
                          <a:effectLst/>
                        </a:rPr>
                        <a:t>Oxford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 dirty="0">
                          <a:effectLst/>
                        </a:rPr>
                        <a:t>Oxon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 dirty="0">
                          <a:effectLst/>
                        </a:rPr>
                        <a:t>OX12 3GH 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>
                          <a:effectLst/>
                        </a:rPr>
                        <a:t>UK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extLst>
                  <a:ext uri="{0D108BD9-81ED-4DB2-BD59-A6C34878D82A}">
                    <a16:rowId xmlns:a16="http://schemas.microsoft.com/office/drawing/2014/main" val="229732274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 dirty="0">
                          <a:effectLst/>
                        </a:rPr>
                        <a:t>D847 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 dirty="0">
                          <a:effectLst/>
                        </a:rPr>
                        <a:t>Mandeep 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>
                          <a:effectLst/>
                        </a:rPr>
                        <a:t>Patel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>
                          <a:effectLst/>
                        </a:rPr>
                        <a:t>67 Widney St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>
                          <a:effectLst/>
                        </a:rPr>
                        <a:t> Saint John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>
                          <a:effectLst/>
                        </a:rPr>
                        <a:t>ID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 dirty="0">
                          <a:effectLst/>
                        </a:rPr>
                        <a:t>14699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800" u="none" strike="noStrike" dirty="0">
                          <a:effectLst/>
                        </a:rPr>
                        <a:t>USA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extLst>
                  <a:ext uri="{0D108BD9-81ED-4DB2-BD59-A6C34878D82A}">
                    <a16:rowId xmlns:a16="http://schemas.microsoft.com/office/drawing/2014/main" val="1774852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0283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C53A-5BF7-9142-BECF-8E7D9EFF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2NF: Orders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FE4C535-8A17-8F4D-A9C7-2FAD69694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198469"/>
              </p:ext>
            </p:extLst>
          </p:nvPr>
        </p:nvGraphicFramePr>
        <p:xfrm>
          <a:off x="2071436" y="2009263"/>
          <a:ext cx="8049127" cy="2839473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987574">
                  <a:extLst>
                    <a:ext uri="{9D8B030D-6E8A-4147-A177-3AD203B41FA5}">
                      <a16:colId xmlns:a16="http://schemas.microsoft.com/office/drawing/2014/main" val="3915429360"/>
                    </a:ext>
                  </a:extLst>
                </a:gridCol>
                <a:gridCol w="3182825">
                  <a:extLst>
                    <a:ext uri="{9D8B030D-6E8A-4147-A177-3AD203B41FA5}">
                      <a16:colId xmlns:a16="http://schemas.microsoft.com/office/drawing/2014/main" val="3090174347"/>
                    </a:ext>
                  </a:extLst>
                </a:gridCol>
                <a:gridCol w="2878728">
                  <a:extLst>
                    <a:ext uri="{9D8B030D-6E8A-4147-A177-3AD203B41FA5}">
                      <a16:colId xmlns:a16="http://schemas.microsoft.com/office/drawing/2014/main" val="1110516753"/>
                    </a:ext>
                  </a:extLst>
                </a:gridCol>
              </a:tblGrid>
              <a:tr h="702901">
                <a:tc>
                  <a:txBody>
                    <a:bodyPr/>
                    <a:lstStyle/>
                    <a:p>
                      <a:pPr algn="ctr" fontAlgn="t"/>
                      <a:r>
                        <a:rPr lang="en-AU" sz="2400" b="1" u="sng" strike="noStrike" dirty="0">
                          <a:effectLst/>
                        </a:rPr>
                        <a:t>Order </a:t>
                      </a:r>
                      <a:endParaRPr lang="en-AU" sz="2400" b="1" i="0" u="sng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2400" b="1" u="none" strike="noStrike" dirty="0">
                          <a:effectLst/>
                        </a:rPr>
                        <a:t>Date </a:t>
                      </a:r>
                      <a:endParaRPr lang="en-AU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2400" b="1" u="none" strike="noStrike" dirty="0">
                          <a:effectLst/>
                        </a:rPr>
                        <a:t>Customer Number </a:t>
                      </a:r>
                      <a:endParaRPr lang="en-AU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628100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pPr algn="ctr" fontAlgn="t"/>
                      <a:r>
                        <a:rPr lang="en-AU" sz="2000" u="none" strike="noStrike" dirty="0">
                          <a:effectLst/>
                        </a:rPr>
                        <a:t>A100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2000" u="none" strike="noStrike" dirty="0">
                          <a:effectLst/>
                        </a:rPr>
                        <a:t>26/04/2015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2000" u="none" strike="noStrike" dirty="0">
                          <a:effectLst/>
                        </a:rPr>
                        <a:t>B236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extLst>
                  <a:ext uri="{0D108BD9-81ED-4DB2-BD59-A6C34878D82A}">
                    <a16:rowId xmlns:a16="http://schemas.microsoft.com/office/drawing/2014/main" val="2862294154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pPr algn="ctr" fontAlgn="t"/>
                      <a:r>
                        <a:rPr lang="en-AU" sz="2000" u="none" strike="noStrike">
                          <a:effectLst/>
                        </a:rPr>
                        <a:t>A200 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2000" u="none" strike="noStrike">
                          <a:effectLst/>
                        </a:rPr>
                        <a:t>26/04/2015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2000" u="none" strike="noStrike" dirty="0">
                          <a:effectLst/>
                        </a:rPr>
                        <a:t>C341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extLst>
                  <a:ext uri="{0D108BD9-81ED-4DB2-BD59-A6C34878D82A}">
                    <a16:rowId xmlns:a16="http://schemas.microsoft.com/office/drawing/2014/main" val="3914463995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pPr algn="ctr" fontAlgn="t"/>
                      <a:r>
                        <a:rPr lang="en-AU" sz="2000" u="none" strike="noStrike">
                          <a:effectLst/>
                        </a:rPr>
                        <a:t>A300 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2000" u="none" strike="noStrike">
                          <a:effectLst/>
                        </a:rPr>
                        <a:t>27/04/2015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2000" u="none" strike="noStrike" dirty="0">
                          <a:effectLst/>
                        </a:rPr>
                        <a:t>B451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extLst>
                  <a:ext uri="{0D108BD9-81ED-4DB2-BD59-A6C34878D82A}">
                    <a16:rowId xmlns:a16="http://schemas.microsoft.com/office/drawing/2014/main" val="229732274"/>
                  </a:ext>
                </a:extLst>
              </a:tr>
              <a:tr h="534143">
                <a:tc>
                  <a:txBody>
                    <a:bodyPr/>
                    <a:lstStyle/>
                    <a:p>
                      <a:pPr algn="ctr" fontAlgn="t"/>
                      <a:r>
                        <a:rPr lang="en-AU" sz="2000" u="none" strike="noStrike">
                          <a:effectLst/>
                        </a:rPr>
                        <a:t>A400 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2000" u="none" strike="noStrike">
                          <a:effectLst/>
                        </a:rPr>
                        <a:t>28/04/2015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2000" u="none" strike="noStrike" dirty="0">
                          <a:effectLst/>
                        </a:rPr>
                        <a:t>D847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9" marR="8519" marT="8519" marB="0" anchor="ctr"/>
                </a:tc>
                <a:extLst>
                  <a:ext uri="{0D108BD9-81ED-4DB2-BD59-A6C34878D82A}">
                    <a16:rowId xmlns:a16="http://schemas.microsoft.com/office/drawing/2014/main" val="1774852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34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2331E9-B5CD-B54F-9AE2-2F6D764B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Create 2 database tables with the </a:t>
            </a:r>
            <a:r>
              <a:rPr lang="en-AU"/>
              <a:t>primary key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3864A9-27BF-084A-B2EE-4D6FB12B2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6"/>
            <a:ext cx="10972800" cy="4563491"/>
          </a:xfrm>
        </p:spPr>
        <p:txBody>
          <a:bodyPr>
            <a:normAutofit/>
          </a:bodyPr>
          <a:lstStyle/>
          <a:p>
            <a:r>
              <a:rPr lang="en-AU" dirty="0"/>
              <a:t>Most common is the Entity-Relationship Diagram</a:t>
            </a:r>
            <a:br>
              <a:rPr lang="en-AU" dirty="0"/>
            </a:br>
            <a:r>
              <a:rPr lang="en-AU" dirty="0"/>
              <a:t>(ERD)</a:t>
            </a:r>
            <a:br>
              <a:rPr lang="en-AU" dirty="0"/>
            </a:br>
            <a:endParaRPr lang="en-AU" dirty="0"/>
          </a:p>
          <a:p>
            <a:pPr lvl="1"/>
            <a:r>
              <a:rPr lang="en-AU" dirty="0"/>
              <a:t>Uses lines to join tables</a:t>
            </a:r>
            <a:br>
              <a:rPr lang="en-AU" dirty="0"/>
            </a:br>
            <a:endParaRPr lang="en-AU" dirty="0"/>
          </a:p>
          <a:p>
            <a:pPr lvl="1"/>
            <a:r>
              <a:rPr lang="en-AU" dirty="0"/>
              <a:t>Indicate “number of times” using</a:t>
            </a:r>
          </a:p>
          <a:p>
            <a:pPr lvl="2"/>
            <a:r>
              <a:rPr lang="en-AU" dirty="0"/>
              <a:t>Crows feet	</a:t>
            </a:r>
          </a:p>
          <a:p>
            <a:pPr lvl="2"/>
            <a:r>
              <a:rPr lang="en-AU" dirty="0"/>
              <a:t>Values</a:t>
            </a:r>
          </a:p>
          <a:p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62210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C53A-5BF7-9142-BECF-8E7D9EFF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1NF: Products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1005D1-98CA-E644-8AC6-8223D3635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946538"/>
              </p:ext>
            </p:extLst>
          </p:nvPr>
        </p:nvGraphicFramePr>
        <p:xfrm>
          <a:off x="609600" y="1612232"/>
          <a:ext cx="10972801" cy="454793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329055">
                  <a:extLst>
                    <a:ext uri="{9D8B030D-6E8A-4147-A177-3AD203B41FA5}">
                      <a16:colId xmlns:a16="http://schemas.microsoft.com/office/drawing/2014/main" val="3902987845"/>
                    </a:ext>
                  </a:extLst>
                </a:gridCol>
                <a:gridCol w="3411573">
                  <a:extLst>
                    <a:ext uri="{9D8B030D-6E8A-4147-A177-3AD203B41FA5}">
                      <a16:colId xmlns:a16="http://schemas.microsoft.com/office/drawing/2014/main" val="3736677105"/>
                    </a:ext>
                  </a:extLst>
                </a:gridCol>
                <a:gridCol w="3017931">
                  <a:extLst>
                    <a:ext uri="{9D8B030D-6E8A-4147-A177-3AD203B41FA5}">
                      <a16:colId xmlns:a16="http://schemas.microsoft.com/office/drawing/2014/main" val="579658245"/>
                    </a:ext>
                  </a:extLst>
                </a:gridCol>
                <a:gridCol w="2214242">
                  <a:extLst>
                    <a:ext uri="{9D8B030D-6E8A-4147-A177-3AD203B41FA5}">
                      <a16:colId xmlns:a16="http://schemas.microsoft.com/office/drawing/2014/main" val="4255132512"/>
                    </a:ext>
                  </a:extLst>
                </a:gridCol>
              </a:tblGrid>
              <a:tr h="505326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1" u="sng" strike="noStrike" dirty="0">
                          <a:effectLst/>
                        </a:rPr>
                        <a:t>Item code </a:t>
                      </a:r>
                      <a:endParaRPr lang="en-AU" sz="2400" b="1" i="0" u="sng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1" u="none" strike="noStrike" dirty="0">
                          <a:effectLst/>
                        </a:rPr>
                        <a:t>Description </a:t>
                      </a:r>
                      <a:endParaRPr lang="en-AU" sz="24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1" u="none" strike="noStrike" dirty="0">
                          <a:effectLst/>
                        </a:rPr>
                        <a:t>Category </a:t>
                      </a:r>
                      <a:endParaRPr lang="en-AU" sz="24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b="1" u="none" strike="noStrike" dirty="0">
                          <a:effectLst/>
                        </a:rPr>
                        <a:t>Retail Price </a:t>
                      </a:r>
                      <a:endParaRPr lang="en-AU" sz="24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114307"/>
                  </a:ext>
                </a:extLst>
              </a:tr>
              <a:tr h="505326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089-095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Ultra slim DVD player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DVD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$39.00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659227"/>
                  </a:ext>
                </a:extLst>
              </a:tr>
              <a:tr h="505326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001-405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 err="1">
                          <a:effectLst/>
                        </a:rPr>
                        <a:t>Tektonics</a:t>
                      </a:r>
                      <a:r>
                        <a:rPr lang="en-AU" sz="2000" u="none" strike="noStrike" dirty="0">
                          <a:effectLst/>
                        </a:rPr>
                        <a:t> laptop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Comp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$1,095.00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6105145"/>
                  </a:ext>
                </a:extLst>
              </a:tr>
              <a:tr h="505326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041-907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 err="1">
                          <a:effectLst/>
                        </a:rPr>
                        <a:t>Funtio</a:t>
                      </a:r>
                      <a:r>
                        <a:rPr lang="en-AU" sz="2000" u="none" strike="noStrike" dirty="0">
                          <a:effectLst/>
                        </a:rPr>
                        <a:t> mobile phone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Phones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$50.00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5046466"/>
                  </a:ext>
                </a:extLst>
              </a:tr>
              <a:tr h="505326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089-096 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DVD recorder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DVD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$895.00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7643599"/>
                  </a:ext>
                </a:extLst>
              </a:tr>
              <a:tr h="505326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540-502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Spiked </a:t>
                      </a:r>
                      <a:r>
                        <a:rPr lang="en-AU" sz="2000" u="none" strike="noStrike" dirty="0" err="1">
                          <a:effectLst/>
                        </a:rPr>
                        <a:t>trackshoe</a:t>
                      </a:r>
                      <a:r>
                        <a:rPr lang="en-AU" sz="2000" u="none" strike="noStrike" dirty="0">
                          <a:effectLst/>
                        </a:rPr>
                        <a:t>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Shoes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$59.95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4284585"/>
                  </a:ext>
                </a:extLst>
              </a:tr>
              <a:tr h="505326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986-868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 err="1">
                          <a:effectLst/>
                        </a:rPr>
                        <a:t>Skussi</a:t>
                      </a:r>
                      <a:r>
                        <a:rPr lang="en-AU" sz="2000" u="none" strike="noStrike" dirty="0">
                          <a:effectLst/>
                        </a:rPr>
                        <a:t> watch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Jewellery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$19.99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168475"/>
                  </a:ext>
                </a:extLst>
              </a:tr>
              <a:tr h="505326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678-943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Flat screen TV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TV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$289.00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329827"/>
                  </a:ext>
                </a:extLst>
              </a:tr>
              <a:tr h="505326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543-908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TV stand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TV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$69.00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438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687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C53A-5BF7-9142-BECF-8E7D9EFF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2NF: Order - Products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1005D1-98CA-E644-8AC6-8223D3635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296177"/>
              </p:ext>
            </p:extLst>
          </p:nvPr>
        </p:nvGraphicFramePr>
        <p:xfrm>
          <a:off x="609600" y="1756611"/>
          <a:ext cx="10972800" cy="4601501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916275">
                  <a:extLst>
                    <a:ext uri="{9D8B030D-6E8A-4147-A177-3AD203B41FA5}">
                      <a16:colId xmlns:a16="http://schemas.microsoft.com/office/drawing/2014/main" val="3743283093"/>
                    </a:ext>
                  </a:extLst>
                </a:gridCol>
                <a:gridCol w="3059932">
                  <a:extLst>
                    <a:ext uri="{9D8B030D-6E8A-4147-A177-3AD203B41FA5}">
                      <a16:colId xmlns:a16="http://schemas.microsoft.com/office/drawing/2014/main" val="3902987845"/>
                    </a:ext>
                  </a:extLst>
                </a:gridCol>
                <a:gridCol w="2909091">
                  <a:extLst>
                    <a:ext uri="{9D8B030D-6E8A-4147-A177-3AD203B41FA5}">
                      <a16:colId xmlns:a16="http://schemas.microsoft.com/office/drawing/2014/main" val="4255132512"/>
                    </a:ext>
                  </a:extLst>
                </a:gridCol>
                <a:gridCol w="2087502">
                  <a:extLst>
                    <a:ext uri="{9D8B030D-6E8A-4147-A177-3AD203B41FA5}">
                      <a16:colId xmlns:a16="http://schemas.microsoft.com/office/drawing/2014/main" val="3338334960"/>
                    </a:ext>
                  </a:extLst>
                </a:gridCol>
              </a:tblGrid>
              <a:tr h="6929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1" u="sng" strike="noStrike" dirty="0">
                          <a:effectLst/>
                        </a:rPr>
                        <a:t>Order </a:t>
                      </a:r>
                      <a:r>
                        <a:rPr lang="en-AU" sz="2400" b="1" u="none" strike="noStrike" dirty="0">
                          <a:effectLst/>
                        </a:rPr>
                        <a:t>*</a:t>
                      </a:r>
                      <a:endParaRPr lang="en-AU" sz="2400" b="1" i="0" u="sng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1" u="sng" strike="noStrike" dirty="0">
                          <a:effectLst/>
                        </a:rPr>
                        <a:t>Item code </a:t>
                      </a:r>
                      <a:endParaRPr lang="en-AU" sz="2400" b="1" i="0" u="sng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400" b="1" u="none" strike="noStrike" dirty="0">
                          <a:effectLst/>
                        </a:rPr>
                        <a:t>Price Sold At </a:t>
                      </a:r>
                      <a:endParaRPr lang="en-AU" sz="24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1" u="none" strike="noStrike" dirty="0">
                          <a:effectLst/>
                        </a:rPr>
                        <a:t>Qty </a:t>
                      </a:r>
                      <a:endParaRPr lang="en-AU" sz="24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114307"/>
                  </a:ext>
                </a:extLst>
              </a:tr>
              <a:tr h="48857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A100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089-095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AU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$39.00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659227"/>
                  </a:ext>
                </a:extLst>
              </a:tr>
              <a:tr h="48857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A200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001-405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AU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$1,095.00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6105145"/>
                  </a:ext>
                </a:extLst>
              </a:tr>
              <a:tr h="48857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A300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041-907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AU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5046466"/>
                  </a:ext>
                </a:extLst>
              </a:tr>
              <a:tr h="48857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A400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089-096 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AU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$895.00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7643599"/>
                  </a:ext>
                </a:extLst>
              </a:tr>
              <a:tr h="48857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A100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540-502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AU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$59.95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4284585"/>
                  </a:ext>
                </a:extLst>
              </a:tr>
              <a:tr h="48857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A200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986-868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AU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$19.99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168475"/>
                  </a:ext>
                </a:extLst>
              </a:tr>
              <a:tr h="48857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A400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678-943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AU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$289.00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329827"/>
                  </a:ext>
                </a:extLst>
              </a:tr>
              <a:tr h="48857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A400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543-908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457200" rtl="0" eaLnBrk="1" fontAlgn="b" latinLnBrk="0" hangingPunct="1"/>
                      <a:r>
                        <a:rPr lang="en-AU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$69.00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438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7997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F365-0F34-34FB-9BF1-0FB94B6D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Items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6B4699D-5FA8-507D-E9A6-C1932FE199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793875"/>
          <a:ext cx="1097279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459">
                  <a:extLst>
                    <a:ext uri="{9D8B030D-6E8A-4147-A177-3AD203B41FA5}">
                      <a16:colId xmlns:a16="http://schemas.microsoft.com/office/drawing/2014/main" val="288641582"/>
                    </a:ext>
                  </a:extLst>
                </a:gridCol>
                <a:gridCol w="2980052">
                  <a:extLst>
                    <a:ext uri="{9D8B030D-6E8A-4147-A177-3AD203B41FA5}">
                      <a16:colId xmlns:a16="http://schemas.microsoft.com/office/drawing/2014/main" val="3088942501"/>
                    </a:ext>
                  </a:extLst>
                </a:gridCol>
                <a:gridCol w="2636199">
                  <a:extLst>
                    <a:ext uri="{9D8B030D-6E8A-4147-A177-3AD203B41FA5}">
                      <a16:colId xmlns:a16="http://schemas.microsoft.com/office/drawing/2014/main" val="1141170259"/>
                    </a:ext>
                  </a:extLst>
                </a:gridCol>
                <a:gridCol w="1934179">
                  <a:extLst>
                    <a:ext uri="{9D8B030D-6E8A-4147-A177-3AD203B41FA5}">
                      <a16:colId xmlns:a16="http://schemas.microsoft.com/office/drawing/2014/main" val="3738410344"/>
                    </a:ext>
                  </a:extLst>
                </a:gridCol>
                <a:gridCol w="1387908">
                  <a:extLst>
                    <a:ext uri="{9D8B030D-6E8A-4147-A177-3AD203B41FA5}">
                      <a16:colId xmlns:a16="http://schemas.microsoft.com/office/drawing/2014/main" val="1213374708"/>
                    </a:ext>
                  </a:extLst>
                </a:gridCol>
              </a:tblGrid>
              <a:tr h="3398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sng">
                          <a:effectLst/>
                        </a:rPr>
                        <a:t>Item code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Description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Category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AU" u="none" strike="noStrike">
                          <a:effectLst/>
                        </a:rPr>
                        <a:t>Price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Qty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302952"/>
                  </a:ext>
                </a:extLst>
              </a:tr>
              <a:tr h="3398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089-095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Ultra slim DVD player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DVD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AU" u="none" strike="noStrike">
                          <a:effectLst/>
                        </a:rPr>
                        <a:t>$39.00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1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850236"/>
                  </a:ext>
                </a:extLst>
              </a:tr>
              <a:tr h="3398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001-405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Tektonics laptop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Comp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AU" u="none" strike="noStrike">
                          <a:effectLst/>
                        </a:rPr>
                        <a:t>$1,095.00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1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337936"/>
                  </a:ext>
                </a:extLst>
              </a:tr>
              <a:tr h="3398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041-907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Funtio mobile phone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Phones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AU" u="none" strike="noStrike">
                          <a:effectLst/>
                        </a:rPr>
                        <a:t>$50.00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1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37323"/>
                  </a:ext>
                </a:extLst>
              </a:tr>
              <a:tr h="3398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089-096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DVD recorder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DVD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AU" u="none" strike="noStrike">
                          <a:effectLst/>
                        </a:rPr>
                        <a:t>$895.00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1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242128"/>
                  </a:ext>
                </a:extLst>
              </a:tr>
              <a:tr h="3398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540-502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Spiked trackshoe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Shoes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AU" u="none" strike="noStrike">
                          <a:effectLst/>
                        </a:rPr>
                        <a:t>$59.95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1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492452"/>
                  </a:ext>
                </a:extLst>
              </a:tr>
              <a:tr h="3398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986-868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Skussi watch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Jewellery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AU" u="none" strike="noStrike">
                          <a:effectLst/>
                        </a:rPr>
                        <a:t>$19.99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2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080272"/>
                  </a:ext>
                </a:extLst>
              </a:tr>
              <a:tr h="3398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678-943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Flat screen TV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TV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AU" u="none" strike="noStrike">
                          <a:effectLst/>
                        </a:rPr>
                        <a:t>$289.00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1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562312"/>
                  </a:ext>
                </a:extLst>
              </a:tr>
              <a:tr h="3398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543-908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TV stand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TV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AU" u="none" strike="noStrike">
                          <a:effectLst/>
                        </a:rPr>
                        <a:t>$69.00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1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826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0192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8B09-0D4B-3C4C-BA0F-B9CC2FD2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F63-0FB6-D54F-9F2D-039E207E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/>
              <a:t>We have put both the </a:t>
            </a:r>
            <a:r>
              <a:rPr lang="en-AU" dirty="0">
                <a:solidFill>
                  <a:srgbClr val="FF0000"/>
                </a:solidFill>
              </a:rPr>
              <a:t>1NF 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  <a:ea typeface="+mn-lt"/>
                <a:cs typeface="+mn-lt"/>
              </a:rPr>
              <a:t>Orders</a:t>
            </a:r>
            <a:r>
              <a:rPr lang="en-AU" dirty="0">
                <a:ea typeface="+mn-lt"/>
                <a:cs typeface="+mn-lt"/>
              </a:rPr>
              <a:t> and </a:t>
            </a:r>
            <a:r>
              <a:rPr lang="en-AU" dirty="0">
                <a:solidFill>
                  <a:srgbClr val="FF0000"/>
                </a:solidFill>
                <a:ea typeface="+mn-lt"/>
                <a:cs typeface="+mn-lt"/>
              </a:rPr>
              <a:t>Order- Products </a:t>
            </a:r>
            <a:r>
              <a:rPr lang="en-AU" dirty="0"/>
              <a:t>tables </a:t>
            </a:r>
            <a:endParaRPr lang="en-US"/>
          </a:p>
          <a:p>
            <a:r>
              <a:rPr lang="en-AU" dirty="0"/>
              <a:t>into the </a:t>
            </a:r>
            <a:r>
              <a:rPr lang="en-AU" dirty="0">
                <a:solidFill>
                  <a:srgbClr val="00B050"/>
                </a:solidFill>
              </a:rPr>
              <a:t>2NF </a:t>
            </a:r>
            <a:endParaRPr lang="en-AU"/>
          </a:p>
          <a:p>
            <a:r>
              <a:rPr lang="en-AU" dirty="0"/>
              <a:t>Orders is divided into 2</a:t>
            </a:r>
            <a:r>
              <a:rPr lang="en-AU" dirty="0">
                <a:ea typeface="+mn-lt"/>
                <a:cs typeface="+mn-lt"/>
              </a:rPr>
              <a:t> tables </a:t>
            </a:r>
            <a:r>
              <a:rPr lang="en-AU" dirty="0">
                <a:solidFill>
                  <a:srgbClr val="00B050"/>
                </a:solidFill>
                <a:ea typeface="+mn-lt"/>
                <a:cs typeface="+mn-lt"/>
              </a:rPr>
              <a:t>Customers and Orders in 2NF </a:t>
            </a:r>
            <a:endParaRPr lang="en-AU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AU" dirty="0">
                <a:solidFill>
                  <a:schemeClr val="bg1"/>
                </a:solidFill>
                <a:ea typeface="+mn-lt"/>
                <a:cs typeface="+mn-lt"/>
              </a:rPr>
              <a:t>Order-Products  and Items are in</a:t>
            </a:r>
            <a:r>
              <a:rPr lang="en-AU" dirty="0">
                <a:solidFill>
                  <a:srgbClr val="00B050"/>
                </a:solidFill>
                <a:ea typeface="+mn-lt"/>
                <a:cs typeface="+mn-lt"/>
              </a:rPr>
              <a:t> 2NF.</a:t>
            </a:r>
            <a:endParaRPr lang="en-AU" dirty="0">
              <a:solidFill>
                <a:schemeClr val="bg1"/>
              </a:solidFill>
              <a:cs typeface="Arial"/>
            </a:endParaRPr>
          </a:p>
          <a:p>
            <a:endParaRPr lang="en-AU" dirty="0">
              <a:solidFill>
                <a:schemeClr val="bg1"/>
              </a:solidFill>
              <a:cs typeface="Arial"/>
            </a:endParaRPr>
          </a:p>
          <a:p>
            <a:pPr marL="0" indent="0">
              <a:buNone/>
            </a:pPr>
            <a:endParaRPr lang="en-AU" dirty="0">
              <a:solidFill>
                <a:srgbClr val="00B050"/>
              </a:solidFill>
              <a:cs typeface="Arial"/>
            </a:endParaRPr>
          </a:p>
          <a:p>
            <a:endParaRPr lang="en-AU" dirty="0">
              <a:solidFill>
                <a:srgbClr val="FFFFFF"/>
              </a:solidFill>
              <a:cs typeface="Arial"/>
            </a:endParaRPr>
          </a:p>
          <a:p>
            <a:endParaRPr lang="en-AU" dirty="0">
              <a:solidFill>
                <a:srgbClr val="00B050"/>
              </a:solidFill>
              <a:cs typeface="Arial"/>
            </a:endParaRPr>
          </a:p>
          <a:p>
            <a:pPr lvl="1"/>
            <a:endParaRPr lang="en-AU" dirty="0">
              <a:solidFill>
                <a:srgbClr val="00B05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33612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8B09-0D4B-3C4C-BA0F-B9CC2FD2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F63-0FB6-D54F-9F2D-039E207E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>
                <a:highlight>
                  <a:srgbClr val="008000"/>
                </a:highlight>
              </a:rPr>
              <a:t>All the 4 tables Customers, Orders ,Items and Order-Products are in </a:t>
            </a:r>
            <a:r>
              <a:rPr lang="en-AU" dirty="0">
                <a:solidFill>
                  <a:srgbClr val="F2F2F2"/>
                </a:solidFill>
                <a:highlight>
                  <a:srgbClr val="008000"/>
                </a:highlight>
                <a:ea typeface="+mn-lt"/>
                <a:cs typeface="+mn-lt"/>
              </a:rPr>
              <a:t>2NF.</a:t>
            </a:r>
          </a:p>
          <a:p>
            <a:r>
              <a:rPr lang="en-AU" dirty="0">
                <a:solidFill>
                  <a:srgbClr val="F2F2F2"/>
                </a:solidFill>
                <a:highlight>
                  <a:srgbClr val="008000"/>
                </a:highlight>
                <a:cs typeface="Arial"/>
              </a:rPr>
              <a:t>All the tables have a primary key and rest of the fields of the table are dependent on this primary key.</a:t>
            </a:r>
          </a:p>
          <a:p>
            <a:r>
              <a:rPr lang="en-AU" dirty="0">
                <a:solidFill>
                  <a:srgbClr val="F2F2F2"/>
                </a:solidFill>
                <a:highlight>
                  <a:srgbClr val="008000"/>
                </a:highlight>
                <a:cs typeface="Arial"/>
              </a:rPr>
              <a:t>Each field name is unique</a:t>
            </a:r>
          </a:p>
          <a:p>
            <a:pPr marL="0" indent="0">
              <a:buNone/>
            </a:pPr>
            <a:endParaRPr lang="en-AU" dirty="0">
              <a:solidFill>
                <a:srgbClr val="00B050"/>
              </a:solidFill>
              <a:cs typeface="Arial"/>
            </a:endParaRPr>
          </a:p>
          <a:p>
            <a:endParaRPr lang="en-AU" dirty="0">
              <a:solidFill>
                <a:srgbClr val="FFFFFF"/>
              </a:solidFill>
              <a:cs typeface="Arial"/>
            </a:endParaRPr>
          </a:p>
          <a:p>
            <a:endParaRPr lang="en-AU" dirty="0">
              <a:solidFill>
                <a:srgbClr val="00B050"/>
              </a:solidFill>
              <a:cs typeface="Arial"/>
            </a:endParaRPr>
          </a:p>
          <a:p>
            <a:pPr lvl="1"/>
            <a:endParaRPr lang="en-AU" dirty="0">
              <a:solidFill>
                <a:srgbClr val="00B05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53577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Normalisation: 3NF</a:t>
            </a:r>
            <a:br>
              <a:rPr lang="en-AU" dirty="0"/>
            </a:br>
            <a:r>
              <a:rPr lang="en-AU" dirty="0"/>
              <a:t>Third Normal 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Databases &amp; Database Design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30288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8B09-0D4B-3C4C-BA0F-B9CC2FD2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F63-0FB6-D54F-9F2D-039E207E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Rules:</a:t>
            </a:r>
          </a:p>
          <a:p>
            <a:pPr marL="1341438" lvl="1" indent="-884238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AU" dirty="0"/>
              <a:t>	It is in 2NF</a:t>
            </a:r>
          </a:p>
          <a:p>
            <a:pPr marL="1341438" lvl="1" indent="-884238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AU" dirty="0">
                <a:solidFill>
                  <a:srgbClr val="FF0000"/>
                </a:solidFill>
              </a:rPr>
              <a:t>All</a:t>
            </a:r>
            <a:r>
              <a:rPr lang="en-AU" dirty="0"/>
              <a:t> non key attributes </a:t>
            </a:r>
            <a:r>
              <a:rPr lang="en-AU" b="1" dirty="0">
                <a:solidFill>
                  <a:srgbClr val="FF0000"/>
                </a:solidFill>
              </a:rPr>
              <a:t>DO NOT </a:t>
            </a:r>
            <a:br>
              <a:rPr lang="en-AU" dirty="0"/>
            </a:br>
            <a:r>
              <a:rPr lang="en-AU" dirty="0"/>
              <a:t>depend on any other non key attributes</a:t>
            </a:r>
          </a:p>
          <a:p>
            <a:pPr marL="1341438" lvl="1" indent="-884238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AU" dirty="0">
                <a:solidFill>
                  <a:srgbClr val="FF0000"/>
                </a:solidFill>
              </a:rPr>
              <a:t>Each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field</a:t>
            </a:r>
            <a:r>
              <a:rPr lang="en-AU" dirty="0"/>
              <a:t> has a </a:t>
            </a:r>
            <a:r>
              <a:rPr lang="en-AU" dirty="0">
                <a:solidFill>
                  <a:srgbClr val="FF0000"/>
                </a:solidFill>
              </a:rPr>
              <a:t>unique</a:t>
            </a:r>
            <a:r>
              <a:rPr lang="en-AU" dirty="0"/>
              <a:t> name</a:t>
            </a:r>
          </a:p>
          <a:p>
            <a:pPr marL="1341438" lvl="1" indent="-884238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AU" dirty="0"/>
              <a:t>There is a primary key </a:t>
            </a:r>
            <a:br>
              <a:rPr lang="en-AU" dirty="0"/>
            </a:br>
            <a:r>
              <a:rPr lang="en-AU" i="1" dirty="0">
                <a:solidFill>
                  <a:schemeClr val="bg1">
                    <a:lumMod val="75000"/>
                  </a:schemeClr>
                </a:solidFill>
              </a:rPr>
              <a:t>(using one or more fields)</a:t>
            </a:r>
          </a:p>
        </p:txBody>
      </p:sp>
    </p:spTree>
    <p:extLst>
      <p:ext uri="{BB962C8B-B14F-4D97-AF65-F5344CB8AC3E}">
        <p14:creationId xmlns:p14="http://schemas.microsoft.com/office/powerpoint/2010/main" val="41802966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8D52-892A-BCE3-D764-521C0A74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further divide Items table in 3NF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FD970DA-D4EE-6674-AF79-ED0FEF4E16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793875"/>
          <a:ext cx="1097279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459">
                  <a:extLst>
                    <a:ext uri="{9D8B030D-6E8A-4147-A177-3AD203B41FA5}">
                      <a16:colId xmlns:a16="http://schemas.microsoft.com/office/drawing/2014/main" val="3750065340"/>
                    </a:ext>
                  </a:extLst>
                </a:gridCol>
                <a:gridCol w="2980052">
                  <a:extLst>
                    <a:ext uri="{9D8B030D-6E8A-4147-A177-3AD203B41FA5}">
                      <a16:colId xmlns:a16="http://schemas.microsoft.com/office/drawing/2014/main" val="2574470544"/>
                    </a:ext>
                  </a:extLst>
                </a:gridCol>
                <a:gridCol w="2636199">
                  <a:extLst>
                    <a:ext uri="{9D8B030D-6E8A-4147-A177-3AD203B41FA5}">
                      <a16:colId xmlns:a16="http://schemas.microsoft.com/office/drawing/2014/main" val="1992884067"/>
                    </a:ext>
                  </a:extLst>
                </a:gridCol>
                <a:gridCol w="1934179">
                  <a:extLst>
                    <a:ext uri="{9D8B030D-6E8A-4147-A177-3AD203B41FA5}">
                      <a16:colId xmlns:a16="http://schemas.microsoft.com/office/drawing/2014/main" val="451321027"/>
                    </a:ext>
                  </a:extLst>
                </a:gridCol>
                <a:gridCol w="1387908">
                  <a:extLst>
                    <a:ext uri="{9D8B030D-6E8A-4147-A177-3AD203B41FA5}">
                      <a16:colId xmlns:a16="http://schemas.microsoft.com/office/drawing/2014/main" val="2456408857"/>
                    </a:ext>
                  </a:extLst>
                </a:gridCol>
              </a:tblGrid>
              <a:tr h="3398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sng">
                          <a:effectLst/>
                        </a:rPr>
                        <a:t>Item code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Description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Category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AU" u="none" strike="noStrike">
                          <a:effectLst/>
                        </a:rPr>
                        <a:t>Price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Qty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98092"/>
                  </a:ext>
                </a:extLst>
              </a:tr>
              <a:tr h="3398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089-095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Ultra slim DVD player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DVD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AU" u="none" strike="noStrike">
                          <a:effectLst/>
                        </a:rPr>
                        <a:t>$39.00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1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36174"/>
                  </a:ext>
                </a:extLst>
              </a:tr>
              <a:tr h="3398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001-405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Tektonics laptop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Comp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AU" u="none" strike="noStrike">
                          <a:effectLst/>
                        </a:rPr>
                        <a:t>$1,095.00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1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153718"/>
                  </a:ext>
                </a:extLst>
              </a:tr>
              <a:tr h="3398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041-907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Funtio mobile phone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Phones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AU" u="none" strike="noStrike">
                          <a:effectLst/>
                        </a:rPr>
                        <a:t>$50.00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1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722669"/>
                  </a:ext>
                </a:extLst>
              </a:tr>
              <a:tr h="3398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089-096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DVD recorder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DVD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AU" u="none" strike="noStrike">
                          <a:effectLst/>
                        </a:rPr>
                        <a:t>$895.00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1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88030"/>
                  </a:ext>
                </a:extLst>
              </a:tr>
              <a:tr h="3398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540-502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Spiked trackshoe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Shoes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AU" u="none" strike="noStrike">
                          <a:effectLst/>
                        </a:rPr>
                        <a:t>$59.95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1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674320"/>
                  </a:ext>
                </a:extLst>
              </a:tr>
              <a:tr h="3398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986-868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Skussi watch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Jewellery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AU" u="none" strike="noStrike">
                          <a:effectLst/>
                        </a:rPr>
                        <a:t>$19.99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2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42996"/>
                  </a:ext>
                </a:extLst>
              </a:tr>
              <a:tr h="3398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678-943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Flat screen TV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TV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AU" u="none" strike="noStrike">
                          <a:effectLst/>
                        </a:rPr>
                        <a:t>$289.00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1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996386"/>
                  </a:ext>
                </a:extLst>
              </a:tr>
              <a:tr h="3398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543-908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TV stand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TV 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AU" u="none" strike="noStrike">
                          <a:effectLst/>
                        </a:rPr>
                        <a:t>$69.00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AU" u="none" strike="noStrike">
                          <a:effectLst/>
                        </a:rPr>
                        <a:t>1</a:t>
                      </a:r>
                      <a:r>
                        <a:rPr lang="en-AU">
                          <a:effectLst/>
                        </a:rPr>
                        <a:t>​</a:t>
                      </a:r>
                      <a:endParaRPr lang="en-AU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6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2963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588D-E54D-5D40-919A-56E6A83C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3NF: Categories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67430D-F287-654E-9F70-CF087B17C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795451"/>
              </p:ext>
            </p:extLst>
          </p:nvPr>
        </p:nvGraphicFramePr>
        <p:xfrm>
          <a:off x="2670175" y="1951684"/>
          <a:ext cx="6851650" cy="381144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649941">
                  <a:extLst>
                    <a:ext uri="{9D8B030D-6E8A-4147-A177-3AD203B41FA5}">
                      <a16:colId xmlns:a16="http://schemas.microsoft.com/office/drawing/2014/main" val="917258956"/>
                    </a:ext>
                  </a:extLst>
                </a:gridCol>
                <a:gridCol w="4201709">
                  <a:extLst>
                    <a:ext uri="{9D8B030D-6E8A-4147-A177-3AD203B41FA5}">
                      <a16:colId xmlns:a16="http://schemas.microsoft.com/office/drawing/2014/main" val="1208372498"/>
                    </a:ext>
                  </a:extLst>
                </a:gridCol>
              </a:tblGrid>
              <a:tr h="544492">
                <a:tc>
                  <a:txBody>
                    <a:bodyPr/>
                    <a:lstStyle/>
                    <a:p>
                      <a:pPr algn="ctr" fontAlgn="t"/>
                      <a:r>
                        <a:rPr lang="en-AU" sz="2400" u="sng" strike="noStrike" dirty="0">
                          <a:effectLst/>
                        </a:rPr>
                        <a:t>Category Code</a:t>
                      </a:r>
                      <a:endParaRPr lang="en-AU" sz="2400" b="1" i="0" u="sng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2400" u="none" strike="noStrike" dirty="0">
                          <a:effectLst/>
                        </a:rPr>
                        <a:t>Category </a:t>
                      </a:r>
                      <a:endParaRPr lang="en-AU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20111"/>
                  </a:ext>
                </a:extLst>
              </a:tr>
              <a:tr h="544492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DVD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DVD 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521190"/>
                  </a:ext>
                </a:extLst>
              </a:tr>
              <a:tr h="544492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CMP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Computers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1261621"/>
                  </a:ext>
                </a:extLst>
              </a:tr>
              <a:tr h="544492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PHN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Phones 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8812610"/>
                  </a:ext>
                </a:extLst>
              </a:tr>
              <a:tr h="544492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SHO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Shoes 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5890428"/>
                  </a:ext>
                </a:extLst>
              </a:tr>
              <a:tr h="544492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JWL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Jewellery 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3674481"/>
                  </a:ext>
                </a:extLst>
              </a:tr>
              <a:tr h="544492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TV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TV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9961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9713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588D-E54D-5D40-919A-56E6A83C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3NF: Items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8BC093-091A-8543-9E14-DB4F3049E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557278"/>
              </p:ext>
            </p:extLst>
          </p:nvPr>
        </p:nvGraphicFramePr>
        <p:xfrm>
          <a:off x="609601" y="1503097"/>
          <a:ext cx="10972799" cy="4834716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254129">
                  <a:extLst>
                    <a:ext uri="{9D8B030D-6E8A-4147-A177-3AD203B41FA5}">
                      <a16:colId xmlns:a16="http://schemas.microsoft.com/office/drawing/2014/main" val="2120025708"/>
                    </a:ext>
                  </a:extLst>
                </a:gridCol>
                <a:gridCol w="3574114">
                  <a:extLst>
                    <a:ext uri="{9D8B030D-6E8A-4147-A177-3AD203B41FA5}">
                      <a16:colId xmlns:a16="http://schemas.microsoft.com/office/drawing/2014/main" val="2734228136"/>
                    </a:ext>
                  </a:extLst>
                </a:gridCol>
                <a:gridCol w="2599354">
                  <a:extLst>
                    <a:ext uri="{9D8B030D-6E8A-4147-A177-3AD203B41FA5}">
                      <a16:colId xmlns:a16="http://schemas.microsoft.com/office/drawing/2014/main" val="1606402864"/>
                    </a:ext>
                  </a:extLst>
                </a:gridCol>
                <a:gridCol w="2545202">
                  <a:extLst>
                    <a:ext uri="{9D8B030D-6E8A-4147-A177-3AD203B41FA5}">
                      <a16:colId xmlns:a16="http://schemas.microsoft.com/office/drawing/2014/main" val="2082659467"/>
                    </a:ext>
                  </a:extLst>
                </a:gridCol>
              </a:tblGrid>
              <a:tr h="650556">
                <a:tc>
                  <a:txBody>
                    <a:bodyPr/>
                    <a:lstStyle/>
                    <a:p>
                      <a:pPr algn="ctr" fontAlgn="t"/>
                      <a:r>
                        <a:rPr lang="en-AU" sz="2400" b="1" u="sng" strike="noStrike" dirty="0">
                          <a:effectLst/>
                        </a:rPr>
                        <a:t>Item code </a:t>
                      </a:r>
                      <a:endParaRPr lang="en-AU" sz="2400" b="1" i="0" u="sng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2400" b="1" u="none" strike="noStrike" dirty="0">
                          <a:effectLst/>
                        </a:rPr>
                        <a:t>Description </a:t>
                      </a:r>
                      <a:endParaRPr lang="en-AU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2400" b="1" u="none" strike="noStrike" dirty="0">
                          <a:effectLst/>
                        </a:rPr>
                        <a:t>Category code *</a:t>
                      </a:r>
                      <a:endParaRPr lang="en-AU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 b="1" u="none" strike="noStrike" dirty="0">
                          <a:effectLst/>
                        </a:rPr>
                        <a:t>              Price </a:t>
                      </a:r>
                      <a:endParaRPr lang="en-AU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5669406"/>
                  </a:ext>
                </a:extLst>
              </a:tr>
              <a:tr h="52302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089-095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Ultra slim DVD player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DVD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 $                39.00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5868836"/>
                  </a:ext>
                </a:extLst>
              </a:tr>
              <a:tr h="52302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001-405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 err="1">
                          <a:effectLst/>
                        </a:rPr>
                        <a:t>Tektonics</a:t>
                      </a:r>
                      <a:r>
                        <a:rPr lang="en-AU" sz="2000" u="none" strike="noStrike" dirty="0">
                          <a:effectLst/>
                        </a:rPr>
                        <a:t> laptop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CMP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 $           1,095.00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0257886"/>
                  </a:ext>
                </a:extLst>
              </a:tr>
              <a:tr h="52302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041-907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Funtio mobile phone 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PHN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 $                50.00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037708"/>
                  </a:ext>
                </a:extLst>
              </a:tr>
              <a:tr h="52302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089-096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DVD recorder 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DVD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 $              895.00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4020932"/>
                  </a:ext>
                </a:extLst>
              </a:tr>
              <a:tr h="52302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540-502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Spiked trackshoe 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SHO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 $                59.95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31965"/>
                  </a:ext>
                </a:extLst>
              </a:tr>
              <a:tr h="52302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986-868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Skussi watch 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JWL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 $                19.99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7745813"/>
                  </a:ext>
                </a:extLst>
              </a:tr>
              <a:tr h="52302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678-943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Flat screen TV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TV 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 $              289.00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061507"/>
                  </a:ext>
                </a:extLst>
              </a:tr>
              <a:tr h="52302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543-908 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TV stand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TV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 $                69.00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3921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44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2331E9-B5CD-B54F-9AE2-2F6D764B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ERD: Crows Feet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6E8FE83F-2226-9F45-A2A2-F90C9904F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5400" y="1503097"/>
            <a:ext cx="10281199" cy="485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197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8B09-0D4B-3C4C-BA0F-B9CC2FD2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F63-0FB6-D54F-9F2D-039E207E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>
                <a:solidFill>
                  <a:schemeClr val="tx1"/>
                </a:solidFill>
                <a:highlight>
                  <a:srgbClr val="C0C0C0"/>
                </a:highlight>
              </a:rPr>
              <a:t>Table Items is divided further in tables Categories and Items</a:t>
            </a:r>
            <a:r>
              <a:rPr lang="en-AU" dirty="0">
                <a:solidFill>
                  <a:schemeClr val="tx1"/>
                </a:solidFill>
                <a:highlight>
                  <a:srgbClr val="C0C0C0"/>
                </a:highlight>
                <a:ea typeface="+mn-lt"/>
                <a:cs typeface="+mn-lt"/>
              </a:rPr>
              <a:t>.</a:t>
            </a:r>
            <a:endParaRPr lang="en-AU">
              <a:solidFill>
                <a:schemeClr val="tx1"/>
              </a:solidFill>
              <a:highlight>
                <a:srgbClr val="C0C0C0"/>
              </a:highlight>
              <a:ea typeface="+mn-lt"/>
              <a:cs typeface="+mn-lt"/>
            </a:endParaRPr>
          </a:p>
          <a:p>
            <a:r>
              <a:rPr lang="en-AU" dirty="0">
                <a:solidFill>
                  <a:schemeClr val="tx1"/>
                </a:solidFill>
                <a:highlight>
                  <a:srgbClr val="C0C0C0"/>
                </a:highlight>
                <a:cs typeface="Arial"/>
              </a:rPr>
              <a:t>All the tables satisfy the condition</a:t>
            </a:r>
          </a:p>
          <a:p>
            <a:pPr marL="1341120" lvl="1" indent="-883920">
              <a:spcBef>
                <a:spcPts val="1200"/>
              </a:spcBef>
              <a:spcAft>
                <a:spcPts val="600"/>
              </a:spcAft>
              <a:buAutoNum type="arabicPeriod"/>
            </a:pPr>
            <a:r>
              <a:rPr lang="en-AU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All</a:t>
            </a:r>
            <a:r>
              <a:rPr lang="en-AU" dirty="0">
                <a:highlight>
                  <a:srgbClr val="C0C0C0"/>
                </a:highlight>
                <a:ea typeface="+mn-lt"/>
                <a:cs typeface="+mn-lt"/>
              </a:rPr>
              <a:t> </a:t>
            </a:r>
            <a:r>
              <a:rPr lang="en-AU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non key attributes </a:t>
            </a:r>
            <a:r>
              <a:rPr lang="en-AU" b="1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DO NOT </a:t>
            </a:r>
            <a:br>
              <a:rPr lang="en-AU" b="1" dirty="0">
                <a:highlight>
                  <a:srgbClr val="C0C0C0"/>
                </a:highlight>
                <a:ea typeface="+mn-lt"/>
                <a:cs typeface="+mn-lt"/>
              </a:rPr>
            </a:br>
            <a:r>
              <a:rPr lang="en-AU" b="1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depend on any other non key attributes</a:t>
            </a:r>
            <a:endParaRPr lang="en-US">
              <a:highlight>
                <a:srgbClr val="C0C0C0"/>
              </a:highlight>
              <a:ea typeface="+mn-lt"/>
              <a:cs typeface="+mn-lt"/>
            </a:endParaRPr>
          </a:p>
          <a:p>
            <a:pPr marL="1341120" lvl="1" indent="-883920">
              <a:spcBef>
                <a:spcPts val="1200"/>
              </a:spcBef>
              <a:spcAft>
                <a:spcPts val="600"/>
              </a:spcAft>
              <a:buAutoNum type="arabicPeriod"/>
            </a:pPr>
            <a:r>
              <a:rPr lang="en-AU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Each field has a unique name</a:t>
            </a:r>
            <a:endParaRPr lang="en-US">
              <a:solidFill>
                <a:srgbClr val="FF0000"/>
              </a:solidFill>
              <a:highlight>
                <a:srgbClr val="C0C0C0"/>
              </a:highlight>
              <a:ea typeface="+mn-lt"/>
              <a:cs typeface="+mn-lt"/>
            </a:endParaRPr>
          </a:p>
          <a:p>
            <a:pPr marL="1341120" lvl="1" indent="-883920">
              <a:spcBef>
                <a:spcPts val="1200"/>
              </a:spcBef>
              <a:spcAft>
                <a:spcPts val="600"/>
              </a:spcAft>
              <a:buAutoNum type="arabicPeriod"/>
            </a:pPr>
            <a:r>
              <a:rPr lang="en-AU" dirty="0">
                <a:solidFill>
                  <a:srgbClr val="FF0000"/>
                </a:solidFill>
                <a:highlight>
                  <a:srgbClr val="C0C0C0"/>
                </a:highlight>
                <a:ea typeface="+mn-lt"/>
                <a:cs typeface="+mn-lt"/>
              </a:rPr>
              <a:t>There is a primary key </a:t>
            </a:r>
            <a:br>
              <a:rPr lang="en-AU" dirty="0">
                <a:highlight>
                  <a:srgbClr val="C0C0C0"/>
                </a:highlight>
                <a:ea typeface="+mn-lt"/>
                <a:cs typeface="+mn-lt"/>
              </a:rPr>
            </a:br>
            <a:endParaRPr lang="en-US">
              <a:highlight>
                <a:srgbClr val="C0C0C0"/>
              </a:highlight>
              <a:ea typeface="+mn-lt"/>
              <a:cs typeface="+mn-lt"/>
            </a:endParaRPr>
          </a:p>
          <a:p>
            <a:endParaRPr lang="en-AU" dirty="0">
              <a:solidFill>
                <a:srgbClr val="FFFFFF"/>
              </a:solidFill>
              <a:cs typeface="Arial"/>
            </a:endParaRPr>
          </a:p>
          <a:p>
            <a:endParaRPr lang="en-AU" dirty="0">
              <a:solidFill>
                <a:srgbClr val="00B050"/>
              </a:solidFill>
              <a:cs typeface="Arial"/>
            </a:endParaRPr>
          </a:p>
          <a:p>
            <a:pPr lvl="1"/>
            <a:endParaRPr lang="en-AU" dirty="0">
              <a:solidFill>
                <a:srgbClr val="00B05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8799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8B09-0D4B-3C4C-BA0F-B9CC2FD2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F63-0FB6-D54F-9F2D-039E207E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3NF tables are</a:t>
            </a:r>
          </a:p>
          <a:p>
            <a:r>
              <a:rPr lang="en-US" dirty="0">
                <a:highlight>
                  <a:srgbClr val="008000"/>
                </a:highlight>
              </a:rPr>
              <a:t>Categories,</a:t>
            </a:r>
          </a:p>
          <a:p>
            <a:r>
              <a:rPr lang="en-US" dirty="0">
                <a:highlight>
                  <a:srgbClr val="008000"/>
                </a:highlight>
              </a:rPr>
              <a:t>Items,</a:t>
            </a:r>
          </a:p>
          <a:p>
            <a:r>
              <a:rPr lang="en-US" dirty="0">
                <a:highlight>
                  <a:srgbClr val="008000"/>
                </a:highlight>
              </a:rPr>
              <a:t>Customers,</a:t>
            </a:r>
          </a:p>
          <a:p>
            <a:r>
              <a:rPr lang="en-AU" dirty="0">
                <a:highlight>
                  <a:srgbClr val="008000"/>
                </a:highlight>
              </a:rPr>
              <a:t>Orders  and Order-Products where all non key attributes do not depend upon any other non key attribute.</a:t>
            </a:r>
          </a:p>
          <a:p>
            <a:r>
              <a:rPr lang="en-AU" dirty="0">
                <a:highlight>
                  <a:srgbClr val="008000"/>
                </a:highlight>
              </a:rPr>
              <a:t>All the non-key attributes depend only and only  upon Primary key.</a:t>
            </a:r>
            <a:endParaRPr lang="en-AU" dirty="0"/>
          </a:p>
          <a:p>
            <a:endParaRPr lang="en-AU" dirty="0">
              <a:solidFill>
                <a:srgbClr val="FFFFFF"/>
              </a:solidFill>
              <a:cs typeface="Arial"/>
            </a:endParaRPr>
          </a:p>
          <a:p>
            <a:endParaRPr lang="en-AU" dirty="0">
              <a:solidFill>
                <a:srgbClr val="00B050"/>
              </a:solidFill>
              <a:cs typeface="Arial"/>
            </a:endParaRPr>
          </a:p>
          <a:p>
            <a:pPr lvl="1"/>
            <a:endParaRPr lang="en-AU" dirty="0">
              <a:solidFill>
                <a:srgbClr val="00B05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58506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E-R Diagram- Displaying All the tables in the form of entity(table) and Relation is called E-R Diagram.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Databases &amp; Database Design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22520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8B09-0D4B-3C4C-BA0F-B9CC2FD2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E-R Diagram for Order Database</a:t>
            </a:r>
          </a:p>
        </p:txBody>
      </p:sp>
      <p:pic>
        <p:nvPicPr>
          <p:cNvPr id="5" name="Content Placeholder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8C06218D-25BD-CC4B-9572-850633F18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995" y="1503097"/>
            <a:ext cx="9000009" cy="5041672"/>
          </a:xfrm>
        </p:spPr>
      </p:pic>
    </p:spTree>
    <p:extLst>
      <p:ext uri="{BB962C8B-B14F-4D97-AF65-F5344CB8AC3E}">
        <p14:creationId xmlns:p14="http://schemas.microsoft.com/office/powerpoint/2010/main" val="9916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2331E9-B5CD-B54F-9AE2-2F6D764B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Diagrams for Database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3864A9-27BF-084A-B2EE-4D6FB12B2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E-R Diagrams</a:t>
            </a:r>
          </a:p>
          <a:p>
            <a:pPr lvl="1"/>
            <a:r>
              <a:rPr lang="en-AU" dirty="0"/>
              <a:t>Crows feet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1 to 1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1 to many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Many to many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8EBE803D-0AE0-1B41-836D-A1D980F3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3314362"/>
            <a:ext cx="2667000" cy="7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B87C2C0C-E69A-E54C-B600-D52B76FCB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0" y="5396619"/>
            <a:ext cx="2667000" cy="7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37BAEE5-EC2D-CB49-B164-10231697F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500" y="4367882"/>
            <a:ext cx="2667000" cy="7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9880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2331E9-B5CD-B54F-9AE2-2F6D764B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Diagrams for Database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3864A9-27BF-084A-B2EE-4D6FB12B2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E-R Diagrams</a:t>
            </a:r>
          </a:p>
          <a:p>
            <a:pPr lvl="1"/>
            <a:r>
              <a:rPr lang="en-AU" dirty="0"/>
              <a:t>Value indicators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1 to 1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1 to many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Many to many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E803D-0AE0-1B41-836D-A1D980F3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62500" y="3314362"/>
            <a:ext cx="2667000" cy="7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7C2C0C-E69A-E54C-B600-D52B76FCBE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62500" y="5396619"/>
            <a:ext cx="2667000" cy="7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7BAEE5-EC2D-CB49-B164-10231697F53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762500" y="4367882"/>
            <a:ext cx="2667000" cy="7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4805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Gathering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Databases &amp; Database Design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82734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MS Availabilities&amp;#x0D;&amp;#x0A;Overview&amp;quot;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 - &amp;quot;&amp;#x0D;&amp;#x0A;Course Availabilities&amp;quot;&quot;/&gt;&lt;property id=&quot;20307&quot; value=&quot;261&quot;/&gt;&lt;/object&gt;&lt;object type=&quot;3&quot; unique_id=&quot;10007&quot;&gt;&lt;property id=&quot;20148&quot; value=&quot;5&quot;/&gt;&lt;property id=&quot;20300&quot; value=&quot;Slide 4 - &amp;quot;Intake Calendars&amp;quot;&quot;/&gt;&lt;property id=&quot;20307&quot; value=&quot;264&quot;/&gt;&lt;/object&gt;&lt;object type=&quot;3&quot; unique_id=&quot;10008&quot;&gt;&lt;property id=&quot;20148&quot; value=&quot;5&quot;/&gt;&lt;property id=&quot;20300&quot; value=&quot;Slide 5 - &amp;quot;&amp;#x0D;&amp;#x0A;Unit Availabilities&amp;quot;&quot;/&gt;&lt;property id=&quot;20307&quot; value=&quot;259&quot;/&gt;&lt;/object&gt;&lt;object type=&quot;3&quot; unique_id=&quot;10009&quot;&gt;&lt;property id=&quot;20148&quot; value=&quot;5&quot;/&gt;&lt;property id=&quot;20300&quot; value=&quot;Slide 6 - &amp;quot;&amp;#x0D;&amp;#x0A;Unit Availabilities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Enrolment Calendars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Business Guidelines&amp;quot;&quot;/&gt;&lt;property id=&quot;20307&quot; value=&quot;268&quot;/&gt;&lt;/object&gt;&lt;object type=&quot;3&quot; unique_id=&quot;10012&quot;&gt;&lt;property id=&quot;20148&quot; value=&quot;5&quot;/&gt;&lt;property id=&quot;20300&quot; value=&quot;Slide 9 - &amp;quot;Business Guidelines&amp;quot;&quot;/&gt;&lt;property id=&quot;20307&quot; value=&quot;269&quot;/&gt;&lt;/object&gt;&lt;object type=&quot;3&quot; unique_id=&quot;10013&quot;&gt;&lt;property id=&quot;20148&quot; value=&quot;5&quot;/&gt;&lt;property id=&quot;20300&quot; value=&quot;Slide 10 - &amp;quot;Business Considerations&amp;quot;&quot;/&gt;&lt;property id=&quot;20307&quot; value=&quot;262&quot;/&gt;&lt;/object&gt;&lt;object type=&quot;3&quot; unique_id=&quot;10014&quot;&gt;&lt;property id=&quot;20148&quot; value=&quot;5&quot;/&gt;&lt;property id=&quot;20300&quot; value=&quot;Slide 11 - &amp;quot;Availabilities tasks&amp;quot;&quot;/&gt;&lt;property id=&quot;20307&quot; value=&quot;266&quot;/&gt;&lt;/object&gt;&lt;object type=&quot;3&quot; unique_id=&quot;10015&quot;&gt;&lt;property id=&quot;20148&quot; value=&quot;5&quot;/&gt;&lt;property id=&quot;20300&quot; value=&quot;Slide 12 - &amp;quot;Availabilities Template&amp;quot;&quot;/&gt;&lt;property id=&quot;20307&quot; value=&quot;267&quot;/&gt;&lt;/object&gt;&lt;object type=&quot;3&quot; unique_id=&quot;10016&quot;&gt;&lt;property id=&quot;20148&quot; value=&quot;5&quot;/&gt;&lt;property id=&quot;20300&quot; value=&quot;Slide 13 - &amp;quot;Timetabling&amp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F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MT-Presentation-HD-1920x1080-AJG-V2020.07.01.potx" id="{3EDD48A2-5C86-4826-A34B-3DD4694D6775}" vid="{2EDC81D3-35B6-4E09-B25C-3248DC8F64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0C3346745D2A44898E7C00B26BA3DF" ma:contentTypeVersion="8" ma:contentTypeDescription="Create a new document." ma:contentTypeScope="" ma:versionID="d47a56e76954139babc54a88d80e6969">
  <xsd:schema xmlns:xsd="http://www.w3.org/2001/XMLSchema" xmlns:xs="http://www.w3.org/2001/XMLSchema" xmlns:p="http://schemas.microsoft.com/office/2006/metadata/properties" xmlns:ns3="b94cf9f7-a8e4-46ed-a738-1528c1b4a8b4" xmlns:ns4="89e3a213-c188-43cc-91c0-e14b70b4fad2" targetNamespace="http://schemas.microsoft.com/office/2006/metadata/properties" ma:root="true" ma:fieldsID="44c30f9887d90218b9b2ec057a4cd5b7" ns3:_="" ns4:_="">
    <xsd:import namespace="b94cf9f7-a8e4-46ed-a738-1528c1b4a8b4"/>
    <xsd:import namespace="89e3a213-c188-43cc-91c0-e14b70b4fa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4cf9f7-a8e4-46ed-a738-1528c1b4a8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e3a213-c188-43cc-91c0-e14b70b4fad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3B4755-80B4-4FE9-9650-4C80064448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F79D9B-5A67-492D-BB4F-F3913BAD9421}">
  <ds:schemaRefs>
    <ds:schemaRef ds:uri="http://www.w3.org/XML/1998/namespace"/>
    <ds:schemaRef ds:uri="http://schemas.microsoft.com/office/2006/documentManagement/types"/>
    <ds:schemaRef ds:uri="89e3a213-c188-43cc-91c0-e14b70b4fad2"/>
    <ds:schemaRef ds:uri="http://purl.org/dc/elements/1.1/"/>
    <ds:schemaRef ds:uri="http://purl.org/dc/terms/"/>
    <ds:schemaRef ds:uri="http://schemas.microsoft.com/office/2006/metadata/properties"/>
    <ds:schemaRef ds:uri="b94cf9f7-a8e4-46ed-a738-1528c1b4a8b4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DDE38BE-290F-471E-85DC-8BD58A67A7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4cf9f7-a8e4-46ed-a738-1528c1b4a8b4"/>
    <ds:schemaRef ds:uri="89e3a213-c188-43cc-91c0-e14b70b4fa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NMT-Presentation-HD-1920x1080-AJG-V2020.07.01</Template>
  <TotalTime>7309</TotalTime>
  <Words>2946</Words>
  <Application>Microsoft Office PowerPoint</Application>
  <PresentationFormat>Widescreen</PresentationFormat>
  <Paragraphs>803</Paragraphs>
  <Slides>63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Century Gothic</vt:lpstr>
      <vt:lpstr>Office Theme</vt:lpstr>
      <vt:lpstr>Database Design: Normalisation</vt:lpstr>
      <vt:lpstr>Databases Review</vt:lpstr>
      <vt:lpstr>Review – Databases</vt:lpstr>
      <vt:lpstr>Database Tables</vt:lpstr>
      <vt:lpstr>Create 2 database tables with the primary key</vt:lpstr>
      <vt:lpstr>ERD: Crows Feet</vt:lpstr>
      <vt:lpstr>Diagrams for Database Design</vt:lpstr>
      <vt:lpstr>Diagrams for Database Design</vt:lpstr>
      <vt:lpstr>Gathering Data</vt:lpstr>
      <vt:lpstr>Collect Data</vt:lpstr>
      <vt:lpstr>Sample Data</vt:lpstr>
      <vt:lpstr>Sample Data</vt:lpstr>
      <vt:lpstr> To use sample data according to SQL requirements can be called as Normalization </vt:lpstr>
      <vt:lpstr>Normalisation</vt:lpstr>
      <vt:lpstr>Normalisation</vt:lpstr>
      <vt:lpstr>Normalisation</vt:lpstr>
      <vt:lpstr>Why Normalization?</vt:lpstr>
      <vt:lpstr>Let's know what kind of anomalies are possible in data base</vt:lpstr>
      <vt:lpstr>Storing data may cause some anomalies  1.Data anomaly while Insertion</vt:lpstr>
      <vt:lpstr>2.Deletion Anomaly</vt:lpstr>
      <vt:lpstr>3.Updation Anomaly</vt:lpstr>
      <vt:lpstr>The Solution to above insertion anomaly is here</vt:lpstr>
      <vt:lpstr>The Solution to Deletion anomaly is here </vt:lpstr>
      <vt:lpstr>Solution to update Anomaly</vt:lpstr>
      <vt:lpstr>     Normalization is an effective method of organizing data using relational Tables</vt:lpstr>
      <vt:lpstr>Database Design: Normalisation</vt:lpstr>
      <vt:lpstr>Normalisation</vt:lpstr>
      <vt:lpstr>Normalisation</vt:lpstr>
      <vt:lpstr>Normalisation: Collect Data</vt:lpstr>
      <vt:lpstr>Collect Data-we collect data from different businesses/platforms and put them in form of table,such a table with raw data is in 0(zero) Normalized Form</vt:lpstr>
      <vt:lpstr>Collect Data</vt:lpstr>
      <vt:lpstr>Collect Data</vt:lpstr>
      <vt:lpstr>Collect Data</vt:lpstr>
      <vt:lpstr>Collect Data</vt:lpstr>
      <vt:lpstr>Collect Data</vt:lpstr>
      <vt:lpstr>Collect Data</vt:lpstr>
      <vt:lpstr>Collect Data</vt:lpstr>
      <vt:lpstr>Normalisation: 0NF Zero Normal Form</vt:lpstr>
      <vt:lpstr>0NF</vt:lpstr>
      <vt:lpstr>0NF</vt:lpstr>
      <vt:lpstr>Normalisation: 1NF First Normal Form</vt:lpstr>
      <vt:lpstr>1NF</vt:lpstr>
      <vt:lpstr>1NF: Orders</vt:lpstr>
      <vt:lpstr>1NF: Order - Products</vt:lpstr>
      <vt:lpstr>1NF</vt:lpstr>
      <vt:lpstr>Normalisation: 2NF Second Normal Form</vt:lpstr>
      <vt:lpstr>2NF</vt:lpstr>
      <vt:lpstr>2NF: Customers</vt:lpstr>
      <vt:lpstr>2NF: Orders</vt:lpstr>
      <vt:lpstr>1NF: Products</vt:lpstr>
      <vt:lpstr>2NF: Order - Products</vt:lpstr>
      <vt:lpstr>2NF Items</vt:lpstr>
      <vt:lpstr>2NF</vt:lpstr>
      <vt:lpstr>2NF</vt:lpstr>
      <vt:lpstr>Normalisation: 3NF Third Normal Form</vt:lpstr>
      <vt:lpstr>3NF</vt:lpstr>
      <vt:lpstr>We further divide Items table in 3NF</vt:lpstr>
      <vt:lpstr>3NF: Categories</vt:lpstr>
      <vt:lpstr>3NF: Items</vt:lpstr>
      <vt:lpstr>3NF</vt:lpstr>
      <vt:lpstr>3NF</vt:lpstr>
      <vt:lpstr>E-R Diagram- Displaying All the tables in the form of entity(table) and Relation is called E-R Diagram. </vt:lpstr>
      <vt:lpstr>E-R Diagram for Order Database</vt:lpstr>
    </vt:vector>
  </TitlesOfParts>
  <Manager/>
  <Company>North Metro TAFE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&amp; Data Basics</dc:title>
  <dc:subject>Powerpoint presentation template (G076C)</dc:subject>
  <dc:creator>Adrian Gould</dc:creator>
  <cp:keywords>HD, 1920x1080, Template, Powerpoint</cp:keywords>
  <dc:description>Template created by Adrian Gould, Lecturer in IT (Software Development, Web Development, IoT, and more)</dc:description>
  <cp:lastModifiedBy>Namrata Aneja</cp:lastModifiedBy>
  <cp:revision>856</cp:revision>
  <cp:lastPrinted>2020-04-28T01:47:42Z</cp:lastPrinted>
  <dcterms:created xsi:type="dcterms:W3CDTF">2021-01-27T03:41:12Z</dcterms:created>
  <dcterms:modified xsi:type="dcterms:W3CDTF">2023-08-24T03:02:54Z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0x010100080C3346745D2A44898E7C00B26BA3DF</vt:lpwstr>
  </property>
  <property fmtid="{D5CDD505-2E9C-101B-9397-08002B2CF9AE}" pid="3" name="MSIP_Label_f3ac7e5b-5da2-46c7-8677-8a6b50f7d886_Enabled">
    <vt:lpwstr>true</vt:lpwstr>
  </property>
  <property fmtid="{D5CDD505-2E9C-101B-9397-08002B2CF9AE}" pid="4" name="MSIP_Label_f3ac7e5b-5da2-46c7-8677-8a6b50f7d886_SetDate">
    <vt:lpwstr>2023-02-20T04:42:28Z</vt:lpwstr>
  </property>
  <property fmtid="{D5CDD505-2E9C-101B-9397-08002B2CF9AE}" pid="5" name="MSIP_Label_f3ac7e5b-5da2-46c7-8677-8a6b50f7d886_Method">
    <vt:lpwstr>Standard</vt:lpwstr>
  </property>
  <property fmtid="{D5CDD505-2E9C-101B-9397-08002B2CF9AE}" pid="6" name="MSIP_Label_f3ac7e5b-5da2-46c7-8677-8a6b50f7d886_Name">
    <vt:lpwstr>Official</vt:lpwstr>
  </property>
  <property fmtid="{D5CDD505-2E9C-101B-9397-08002B2CF9AE}" pid="7" name="MSIP_Label_f3ac7e5b-5da2-46c7-8677-8a6b50f7d886_SiteId">
    <vt:lpwstr>218881e8-07ad-4142-87d7-f6b90d17009b</vt:lpwstr>
  </property>
  <property fmtid="{D5CDD505-2E9C-101B-9397-08002B2CF9AE}" pid="8" name="MSIP_Label_f3ac7e5b-5da2-46c7-8677-8a6b50f7d886_ActionId">
    <vt:lpwstr>046eaf25-2a17-4f91-b6eb-493366985d24</vt:lpwstr>
  </property>
  <property fmtid="{D5CDD505-2E9C-101B-9397-08002B2CF9AE}" pid="9" name="MSIP_Label_f3ac7e5b-5da2-46c7-8677-8a6b50f7d886_ContentBits">
    <vt:lpwstr>1</vt:lpwstr>
  </property>
</Properties>
</file>