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sldIdLst>
    <p:sldId id="257" r:id="rId5"/>
    <p:sldId id="352" r:id="rId6"/>
    <p:sldId id="342" r:id="rId7"/>
    <p:sldId id="344" r:id="rId8"/>
    <p:sldId id="343" r:id="rId9"/>
    <p:sldId id="345" r:id="rId10"/>
    <p:sldId id="348" r:id="rId11"/>
    <p:sldId id="346" r:id="rId12"/>
    <p:sldId id="349" r:id="rId13"/>
    <p:sldId id="263" r:id="rId14"/>
    <p:sldId id="319" r:id="rId15"/>
    <p:sldId id="320" r:id="rId16"/>
    <p:sldId id="323" r:id="rId17"/>
    <p:sldId id="321" r:id="rId18"/>
    <p:sldId id="322" r:id="rId19"/>
    <p:sldId id="332" r:id="rId20"/>
    <p:sldId id="324" r:id="rId21"/>
    <p:sldId id="325" r:id="rId22"/>
    <p:sldId id="327" r:id="rId23"/>
    <p:sldId id="328" r:id="rId24"/>
    <p:sldId id="334" r:id="rId25"/>
    <p:sldId id="336" r:id="rId26"/>
    <p:sldId id="335" r:id="rId27"/>
    <p:sldId id="337" r:id="rId28"/>
    <p:sldId id="355" r:id="rId29"/>
    <p:sldId id="353" r:id="rId30"/>
    <p:sldId id="354" r:id="rId31"/>
    <p:sldId id="333" r:id="rId32"/>
    <p:sldId id="338" r:id="rId33"/>
    <p:sldId id="359" r:id="rId34"/>
    <p:sldId id="358" r:id="rId35"/>
    <p:sldId id="339" r:id="rId36"/>
    <p:sldId id="357" r:id="rId37"/>
    <p:sldId id="361" r:id="rId38"/>
    <p:sldId id="360" r:id="rId39"/>
    <p:sldId id="278" r:id="rId40"/>
    <p:sldId id="350" r:id="rId41"/>
    <p:sldId id="279" r:id="rId42"/>
    <p:sldId id="293" r:id="rId43"/>
    <p:sldId id="294" r:id="rId44"/>
    <p:sldId id="307" r:id="rId45"/>
    <p:sldId id="331" r:id="rId46"/>
    <p:sldId id="330" r:id="rId47"/>
    <p:sldId id="341" r:id="rId48"/>
    <p:sldId id="310" r:id="rId49"/>
    <p:sldId id="312" r:id="rId50"/>
    <p:sldId id="311" r:id="rId51"/>
    <p:sldId id="306" r:id="rId52"/>
    <p:sldId id="351" r:id="rId53"/>
  </p:sldIdLst>
  <p:sldSz cx="12192000" cy="6858000"/>
  <p:notesSz cx="7104063" cy="10234613"/>
  <p:custDataLst>
    <p:tags r:id="rId5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631FFDE-1010-498F-9120-6F57EFC23AC7}">
          <p14:sldIdLst>
            <p14:sldId id="257"/>
            <p14:sldId id="352"/>
          </p14:sldIdLst>
        </p14:section>
        <p14:section name="Content" id="{A4C4AF5C-441C-4785-B207-3A67FABB8DD3}">
          <p14:sldIdLst>
            <p14:sldId id="342"/>
            <p14:sldId id="344"/>
            <p14:sldId id="343"/>
            <p14:sldId id="345"/>
            <p14:sldId id="348"/>
            <p14:sldId id="346"/>
            <p14:sldId id="349"/>
            <p14:sldId id="263"/>
            <p14:sldId id="319"/>
            <p14:sldId id="320"/>
            <p14:sldId id="323"/>
            <p14:sldId id="321"/>
            <p14:sldId id="322"/>
            <p14:sldId id="332"/>
            <p14:sldId id="324"/>
            <p14:sldId id="325"/>
            <p14:sldId id="327"/>
            <p14:sldId id="328"/>
            <p14:sldId id="334"/>
            <p14:sldId id="336"/>
            <p14:sldId id="335"/>
            <p14:sldId id="337"/>
            <p14:sldId id="355"/>
            <p14:sldId id="353"/>
            <p14:sldId id="354"/>
            <p14:sldId id="333"/>
            <p14:sldId id="338"/>
            <p14:sldId id="359"/>
            <p14:sldId id="358"/>
            <p14:sldId id="339"/>
            <p14:sldId id="357"/>
            <p14:sldId id="361"/>
            <p14:sldId id="360"/>
            <p14:sldId id="278"/>
            <p14:sldId id="350"/>
            <p14:sldId id="279"/>
            <p14:sldId id="293"/>
            <p14:sldId id="294"/>
            <p14:sldId id="307"/>
            <p14:sldId id="331"/>
            <p14:sldId id="330"/>
            <p14:sldId id="341"/>
            <p14:sldId id="310"/>
            <p14:sldId id="312"/>
            <p14:sldId id="311"/>
            <p14:sldId id="306"/>
            <p14:sldId id="35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C24"/>
    <a:srgbClr val="CC0000"/>
    <a:srgbClr val="D9272E"/>
    <a:srgbClr val="D8262E"/>
    <a:srgbClr val="000000"/>
    <a:srgbClr val="9BBB5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61307" autoAdjust="0"/>
  </p:normalViewPr>
  <p:slideViewPr>
    <p:cSldViewPr snapToGrid="0" snapToObjects="1">
      <p:cViewPr varScale="1">
        <p:scale>
          <a:sx n="50" d="100"/>
          <a:sy n="50" d="100"/>
        </p:scale>
        <p:origin x="1925" y="48"/>
      </p:cViewPr>
      <p:guideLst>
        <p:guide orient="horz" pos="2160"/>
        <p:guide pos="3840"/>
      </p:guideLst>
    </p:cSldViewPr>
  </p:slideViewPr>
  <p:notesTextViewPr>
    <p:cViewPr>
      <p:scale>
        <a:sx n="3" d="2"/>
        <a:sy n="3" d="2"/>
      </p:scale>
      <p:origin x="0" y="0"/>
    </p:cViewPr>
  </p:notesTextViewPr>
  <p:notesViewPr>
    <p:cSldViewPr snapToGrid="0" snapToObjects="1">
      <p:cViewPr varScale="1">
        <p:scale>
          <a:sx n="104" d="100"/>
          <a:sy n="104" d="100"/>
        </p:scale>
        <p:origin x="275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3/16/2023</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a:t>
            </a:fld>
            <a:endParaRPr lang="en-US" dirty="0"/>
          </a:p>
        </p:txBody>
      </p:sp>
    </p:spTree>
    <p:extLst>
      <p:ext uri="{BB962C8B-B14F-4D97-AF65-F5344CB8AC3E}">
        <p14:creationId xmlns:p14="http://schemas.microsoft.com/office/powerpoint/2010/main" val="197972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table-</a:t>
            </a:r>
            <a:r>
              <a:rPr lang="en-AU" dirty="0" err="1"/>
              <a:t>Employee_salary</a:t>
            </a:r>
            <a:r>
              <a:rPr lang="en-AU" dirty="0"/>
              <a:t>  is created by using above command</a:t>
            </a:r>
          </a:p>
        </p:txBody>
      </p:sp>
      <p:sp>
        <p:nvSpPr>
          <p:cNvPr id="4" name="Slide Number Placeholder 3"/>
          <p:cNvSpPr>
            <a:spLocks noGrp="1"/>
          </p:cNvSpPr>
          <p:nvPr>
            <p:ph type="sldNum" sz="quarter" idx="5"/>
          </p:nvPr>
        </p:nvSpPr>
        <p:spPr/>
        <p:txBody>
          <a:bodyPr/>
          <a:lstStyle/>
          <a:p>
            <a:fld id="{BA3E024E-F835-6D45-89C3-0E2F93EE799A}" type="slidenum">
              <a:rPr lang="en-US" smtClean="0"/>
              <a:t>12</a:t>
            </a:fld>
            <a:endParaRPr lang="en-US" dirty="0"/>
          </a:p>
        </p:txBody>
      </p:sp>
    </p:spTree>
    <p:extLst>
      <p:ext uri="{BB962C8B-B14F-4D97-AF65-F5344CB8AC3E}">
        <p14:creationId xmlns:p14="http://schemas.microsoft.com/office/powerpoint/2010/main" val="205129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Table is populated</a:t>
            </a:r>
          </a:p>
        </p:txBody>
      </p:sp>
      <p:sp>
        <p:nvSpPr>
          <p:cNvPr id="4" name="Slide Number Placeholder 3"/>
          <p:cNvSpPr>
            <a:spLocks noGrp="1"/>
          </p:cNvSpPr>
          <p:nvPr>
            <p:ph type="sldNum" sz="quarter" idx="5"/>
          </p:nvPr>
        </p:nvSpPr>
        <p:spPr/>
        <p:txBody>
          <a:bodyPr/>
          <a:lstStyle/>
          <a:p>
            <a:fld id="{BA3E024E-F835-6D45-89C3-0E2F93EE799A}" type="slidenum">
              <a:rPr lang="en-US" smtClean="0"/>
              <a:t>13</a:t>
            </a:fld>
            <a:endParaRPr lang="en-US" dirty="0"/>
          </a:p>
        </p:txBody>
      </p:sp>
    </p:spTree>
    <p:extLst>
      <p:ext uri="{BB962C8B-B14F-4D97-AF65-F5344CB8AC3E}">
        <p14:creationId xmlns:p14="http://schemas.microsoft.com/office/powerpoint/2010/main" val="3877399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Second Table </a:t>
            </a:r>
            <a:r>
              <a:rPr lang="en-AU" dirty="0" err="1"/>
              <a:t>employee_address</a:t>
            </a:r>
            <a:r>
              <a:rPr lang="en-AU" dirty="0"/>
              <a:t> is created</a:t>
            </a:r>
          </a:p>
        </p:txBody>
      </p:sp>
      <p:sp>
        <p:nvSpPr>
          <p:cNvPr id="4" name="Slide Number Placeholder 3"/>
          <p:cNvSpPr>
            <a:spLocks noGrp="1"/>
          </p:cNvSpPr>
          <p:nvPr>
            <p:ph type="sldNum" sz="quarter" idx="5"/>
          </p:nvPr>
        </p:nvSpPr>
        <p:spPr/>
        <p:txBody>
          <a:bodyPr/>
          <a:lstStyle/>
          <a:p>
            <a:fld id="{BA3E024E-F835-6D45-89C3-0E2F93EE799A}" type="slidenum">
              <a:rPr lang="en-US" smtClean="0"/>
              <a:t>14</a:t>
            </a:fld>
            <a:endParaRPr lang="en-US" dirty="0"/>
          </a:p>
        </p:txBody>
      </p:sp>
    </p:spTree>
    <p:extLst>
      <p:ext uri="{BB962C8B-B14F-4D97-AF65-F5344CB8AC3E}">
        <p14:creationId xmlns:p14="http://schemas.microsoft.com/office/powerpoint/2010/main" val="930083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Second table Populated</a:t>
            </a:r>
          </a:p>
        </p:txBody>
      </p:sp>
      <p:sp>
        <p:nvSpPr>
          <p:cNvPr id="4" name="Slide Number Placeholder 3"/>
          <p:cNvSpPr>
            <a:spLocks noGrp="1"/>
          </p:cNvSpPr>
          <p:nvPr>
            <p:ph type="sldNum" sz="quarter" idx="5"/>
          </p:nvPr>
        </p:nvSpPr>
        <p:spPr/>
        <p:txBody>
          <a:bodyPr/>
          <a:lstStyle/>
          <a:p>
            <a:fld id="{BA3E024E-F835-6D45-89C3-0E2F93EE799A}" type="slidenum">
              <a:rPr lang="en-US" smtClean="0"/>
              <a:t>15</a:t>
            </a:fld>
            <a:endParaRPr lang="en-US" dirty="0"/>
          </a:p>
        </p:txBody>
      </p:sp>
    </p:spTree>
    <p:extLst>
      <p:ext uri="{BB962C8B-B14F-4D97-AF65-F5344CB8AC3E}">
        <p14:creationId xmlns:p14="http://schemas.microsoft.com/office/powerpoint/2010/main" val="2901093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Selecting name and salary from </a:t>
            </a:r>
            <a:r>
              <a:rPr lang="en-AU" dirty="0" err="1"/>
              <a:t>employee_salary</a:t>
            </a:r>
            <a:r>
              <a:rPr lang="en-AU" dirty="0"/>
              <a:t> table and address from employee address table and creating a table with the join command.</a:t>
            </a:r>
          </a:p>
          <a:p>
            <a:endParaRPr lang="en-AU" dirty="0"/>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16</a:t>
            </a:fld>
            <a:endParaRPr lang="en-US" dirty="0"/>
          </a:p>
        </p:txBody>
      </p:sp>
    </p:spTree>
    <p:extLst>
      <p:ext uri="{BB962C8B-B14F-4D97-AF65-F5344CB8AC3E}">
        <p14:creationId xmlns:p14="http://schemas.microsoft.com/office/powerpoint/2010/main" val="3773339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Join / Inner join produce similar results</a:t>
            </a:r>
          </a:p>
          <a:p>
            <a:r>
              <a:rPr lang="en-AU" dirty="0"/>
              <a:t>If the column name  is similar in both the tables then one must use table name with the column name by using a (.)dot as connector.</a:t>
            </a:r>
          </a:p>
          <a:p>
            <a:r>
              <a:rPr lang="en-AU" dirty="0"/>
              <a:t>As shown above field names  id and name are similar in both the</a:t>
            </a:r>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tables and it cant be used as id or name because it will confuse the software which id or name is being referred. Therefore, to consider column  id  and name from table employee salary it is written like this</a:t>
            </a:r>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 employee_salary.id and employee_salary.name. </a:t>
            </a:r>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Similarly for </a:t>
            </a:r>
            <a:r>
              <a:rPr lang="en-AU" dirty="0" err="1"/>
              <a:t>employee_address</a:t>
            </a:r>
            <a:r>
              <a:rPr lang="en-AU" dirty="0"/>
              <a:t> table it will be employee_address.id  and employee_address.name.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17</a:t>
            </a:fld>
            <a:endParaRPr lang="en-US" dirty="0"/>
          </a:p>
        </p:txBody>
      </p:sp>
    </p:spTree>
    <p:extLst>
      <p:ext uri="{BB962C8B-B14F-4D97-AF65-F5344CB8AC3E}">
        <p14:creationId xmlns:p14="http://schemas.microsoft.com/office/powerpoint/2010/main" val="463763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Left join will bring those records that satisfy the condition and all the records from the left table &amp; the Left table is </a:t>
            </a:r>
            <a:r>
              <a:rPr lang="en-AU" dirty="0" err="1"/>
              <a:t>employee_salary</a:t>
            </a:r>
            <a:r>
              <a:rPr lang="en-AU" dirty="0"/>
              <a:t>.</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18</a:t>
            </a:fld>
            <a:endParaRPr lang="en-US" dirty="0"/>
          </a:p>
        </p:txBody>
      </p:sp>
    </p:spTree>
    <p:extLst>
      <p:ext uri="{BB962C8B-B14F-4D97-AF65-F5344CB8AC3E}">
        <p14:creationId xmlns:p14="http://schemas.microsoft.com/office/powerpoint/2010/main" val="3909246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Right join will bring those records that satisfy the condition and all the records from the Right table. Right table  here is </a:t>
            </a:r>
            <a:r>
              <a:rPr lang="en-AU" dirty="0" err="1"/>
              <a:t>employee_address</a:t>
            </a:r>
            <a:r>
              <a:rPr lang="en-AU"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19</a:t>
            </a:fld>
            <a:endParaRPr lang="en-US" dirty="0"/>
          </a:p>
        </p:txBody>
      </p:sp>
    </p:spTree>
    <p:extLst>
      <p:ext uri="{BB962C8B-B14F-4D97-AF65-F5344CB8AC3E}">
        <p14:creationId xmlns:p14="http://schemas.microsoft.com/office/powerpoint/2010/main" val="156370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21</a:t>
            </a:fld>
            <a:endParaRPr lang="en-US" dirty="0"/>
          </a:p>
        </p:txBody>
      </p:sp>
    </p:spTree>
    <p:extLst>
      <p:ext uri="{BB962C8B-B14F-4D97-AF65-F5344CB8AC3E}">
        <p14:creationId xmlns:p14="http://schemas.microsoft.com/office/powerpoint/2010/main" val="1910647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Create above tables and try Union command</a:t>
            </a:r>
          </a:p>
        </p:txBody>
      </p:sp>
      <p:sp>
        <p:nvSpPr>
          <p:cNvPr id="4" name="Slide Number Placeholder 3"/>
          <p:cNvSpPr>
            <a:spLocks noGrp="1"/>
          </p:cNvSpPr>
          <p:nvPr>
            <p:ph type="sldNum" sz="quarter" idx="5"/>
          </p:nvPr>
        </p:nvSpPr>
        <p:spPr/>
        <p:txBody>
          <a:bodyPr/>
          <a:lstStyle/>
          <a:p>
            <a:fld id="{BA3E024E-F835-6D45-89C3-0E2F93EE799A}" type="slidenum">
              <a:rPr lang="en-US" smtClean="0"/>
              <a:t>22</a:t>
            </a:fld>
            <a:endParaRPr lang="en-US" dirty="0"/>
          </a:p>
        </p:txBody>
      </p:sp>
    </p:spTree>
    <p:extLst>
      <p:ext uri="{BB962C8B-B14F-4D97-AF65-F5344CB8AC3E}">
        <p14:creationId xmlns:p14="http://schemas.microsoft.com/office/powerpoint/2010/main" val="354940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a:t>
            </a:fld>
            <a:endParaRPr lang="en-US" dirty="0"/>
          </a:p>
        </p:txBody>
      </p:sp>
    </p:spTree>
    <p:extLst>
      <p:ext uri="{BB962C8B-B14F-4D97-AF65-F5344CB8AC3E}">
        <p14:creationId xmlns:p14="http://schemas.microsoft.com/office/powerpoint/2010/main" val="1759643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23</a:t>
            </a:fld>
            <a:endParaRPr lang="en-US" dirty="0"/>
          </a:p>
        </p:txBody>
      </p:sp>
    </p:spTree>
    <p:extLst>
      <p:ext uri="{BB962C8B-B14F-4D97-AF65-F5344CB8AC3E}">
        <p14:creationId xmlns:p14="http://schemas.microsoft.com/office/powerpoint/2010/main" val="7905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Create above tables and try Union  All command</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24</a:t>
            </a:fld>
            <a:endParaRPr lang="en-US" dirty="0"/>
          </a:p>
        </p:txBody>
      </p:sp>
    </p:spTree>
    <p:extLst>
      <p:ext uri="{BB962C8B-B14F-4D97-AF65-F5344CB8AC3E}">
        <p14:creationId xmlns:p14="http://schemas.microsoft.com/office/powerpoint/2010/main" val="3436358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26</a:t>
            </a:fld>
            <a:endParaRPr lang="en-US" dirty="0"/>
          </a:p>
        </p:txBody>
      </p:sp>
    </p:spTree>
    <p:extLst>
      <p:ext uri="{BB962C8B-B14F-4D97-AF65-F5344CB8AC3E}">
        <p14:creationId xmlns:p14="http://schemas.microsoft.com/office/powerpoint/2010/main" val="153775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distinct command has removed the repeated addresses from the column and displayed only the  unique addresses. The table Gallery had 2 Perth and 2 Sydney records. However, the use of distinct command shows it once.</a:t>
            </a:r>
          </a:p>
        </p:txBody>
      </p:sp>
      <p:sp>
        <p:nvSpPr>
          <p:cNvPr id="4" name="Slide Number Placeholder 3"/>
          <p:cNvSpPr>
            <a:spLocks noGrp="1"/>
          </p:cNvSpPr>
          <p:nvPr>
            <p:ph type="sldNum" sz="quarter" idx="5"/>
          </p:nvPr>
        </p:nvSpPr>
        <p:spPr/>
        <p:txBody>
          <a:bodyPr/>
          <a:lstStyle/>
          <a:p>
            <a:fld id="{BA3E024E-F835-6D45-89C3-0E2F93EE799A}" type="slidenum">
              <a:rPr lang="en-US" smtClean="0"/>
              <a:t>27</a:t>
            </a:fld>
            <a:endParaRPr lang="en-US" dirty="0"/>
          </a:p>
        </p:txBody>
      </p:sp>
    </p:spTree>
    <p:extLst>
      <p:ext uri="{BB962C8B-B14F-4D97-AF65-F5344CB8AC3E}">
        <p14:creationId xmlns:p14="http://schemas.microsoft.com/office/powerpoint/2010/main" val="805332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 nested query 2 queries are working one after another. One is called Inner query and the other is called outer query. The Inner query  here is </a:t>
            </a:r>
            <a:r>
              <a:rPr lang="en-AU" sz="1200" b="1" i="0" u="none" strike="noStrike" baseline="0" dirty="0">
                <a:solidFill>
                  <a:schemeClr val="bg1"/>
                </a:solidFill>
                <a:latin typeface="Courier New" panose="02070309020205020404" pitchFamily="49" charset="0"/>
              </a:rPr>
              <a:t>SELECT</a:t>
            </a:r>
            <a:r>
              <a:rPr lang="en-AU" sz="1200" b="0" i="0" u="none" strike="noStrike" baseline="0" dirty="0">
                <a:solidFill>
                  <a:schemeClr val="bg1"/>
                </a:solidFill>
                <a:latin typeface="Courier New" panose="02070309020205020404" pitchFamily="49" charset="0"/>
              </a:rPr>
              <a:t> </a:t>
            </a:r>
            <a:r>
              <a:rPr lang="en-AU" sz="1200" b="1" i="0" u="none" strike="noStrike" baseline="0" dirty="0">
                <a:solidFill>
                  <a:schemeClr val="bg1"/>
                </a:solidFill>
                <a:latin typeface="Courier New" panose="02070309020205020404" pitchFamily="49" charset="0"/>
              </a:rPr>
              <a:t>avg</a:t>
            </a:r>
            <a:r>
              <a:rPr lang="en-AU" sz="1200" b="0" i="0" u="none" strike="noStrike" baseline="0" dirty="0">
                <a:solidFill>
                  <a:schemeClr val="bg1"/>
                </a:solidFill>
                <a:latin typeface="Courier New" panose="02070309020205020404" pitchFamily="49" charset="0"/>
              </a:rPr>
              <a:t>(price)  </a:t>
            </a:r>
            <a:r>
              <a:rPr lang="en-AU" sz="1200" b="1" i="0" u="none" strike="noStrike" baseline="0" dirty="0">
                <a:solidFill>
                  <a:schemeClr val="bg1"/>
                </a:solidFill>
                <a:latin typeface="Courier New" panose="02070309020205020404" pitchFamily="49" charset="0"/>
              </a:rPr>
              <a:t>FROM</a:t>
            </a:r>
            <a:r>
              <a:rPr lang="en-AU" sz="1200" b="0" i="0" u="none" strike="noStrike" baseline="0" dirty="0">
                <a:solidFill>
                  <a:schemeClr val="bg1"/>
                </a:solidFill>
                <a:latin typeface="Courier New" panose="02070309020205020404" pitchFamily="49" charset="0"/>
              </a:rPr>
              <a:t> Product.</a:t>
            </a:r>
          </a:p>
          <a:p>
            <a:r>
              <a:rPr lang="en-AU" sz="1200" b="0" i="0" u="none" strike="noStrike" baseline="0" dirty="0">
                <a:solidFill>
                  <a:schemeClr val="bg1"/>
                </a:solidFill>
                <a:latin typeface="Courier New" panose="02070309020205020404" pitchFamily="49" charset="0"/>
              </a:rPr>
              <a:t>and Outer query is </a:t>
            </a:r>
            <a:r>
              <a:rPr lang="en-AU" sz="1200" b="1" i="0" u="none" strike="noStrike" baseline="0" dirty="0">
                <a:solidFill>
                  <a:schemeClr val="bg1"/>
                </a:solidFill>
                <a:latin typeface="Courier New" panose="02070309020205020404" pitchFamily="49" charset="0"/>
              </a:rPr>
              <a:t>SELECT</a:t>
            </a:r>
            <a:r>
              <a:rPr lang="en-AU" sz="1200" b="0" i="0" u="none" strike="noStrike" baseline="0" dirty="0">
                <a:solidFill>
                  <a:schemeClr val="bg1"/>
                </a:solidFill>
                <a:latin typeface="Courier New" panose="02070309020205020404" pitchFamily="49" charset="0"/>
              </a:rPr>
              <a:t> * </a:t>
            </a:r>
            <a:r>
              <a:rPr lang="en-AU" sz="1200" b="1" i="0" u="none" strike="noStrike" baseline="0" dirty="0">
                <a:solidFill>
                  <a:schemeClr val="bg1"/>
                </a:solidFill>
                <a:latin typeface="Courier New" panose="02070309020205020404" pitchFamily="49" charset="0"/>
              </a:rPr>
              <a:t>FROM</a:t>
            </a:r>
            <a:r>
              <a:rPr lang="en-AU" sz="1200" b="0" i="0" u="none" strike="noStrike" baseline="0" dirty="0">
                <a:solidFill>
                  <a:schemeClr val="bg1"/>
                </a:solidFill>
                <a:latin typeface="Courier New" panose="02070309020205020404" pitchFamily="49" charset="0"/>
              </a:rPr>
              <a:t> Product </a:t>
            </a:r>
            <a:r>
              <a:rPr lang="en-AU" sz="1200" b="1" i="0" u="none" strike="noStrike" baseline="0" dirty="0">
                <a:solidFill>
                  <a:schemeClr val="bg1"/>
                </a:solidFill>
                <a:latin typeface="Courier New" panose="02070309020205020404" pitchFamily="49" charset="0"/>
              </a:rPr>
              <a:t>WHERE</a:t>
            </a:r>
            <a:r>
              <a:rPr lang="en-AU" sz="1200" b="0" i="0" u="none" strike="noStrike" baseline="0" dirty="0">
                <a:solidFill>
                  <a:schemeClr val="bg1"/>
                </a:solidFill>
                <a:latin typeface="Courier New" panose="02070309020205020404" pitchFamily="49" charset="0"/>
              </a:rPr>
              <a:t> Price…….</a:t>
            </a:r>
          </a:p>
          <a:p>
            <a:endParaRPr lang="en-AU" sz="1200" b="0" i="0" u="none" strike="noStrike" baseline="0" dirty="0">
              <a:solidFill>
                <a:schemeClr val="bg1"/>
              </a:solidFill>
              <a:latin typeface="Courier New" panose="02070309020205020404" pitchFamily="49" charset="0"/>
            </a:endParaRPr>
          </a:p>
          <a:p>
            <a:r>
              <a:rPr lang="en-AU" dirty="0"/>
              <a:t>Here the rule is that inner query is executed first then its result is used in the outer query. In the above query average price is result of inner query and it is compared with every price in the records. Only those records are selected who have higher price than average price as the result of outer query.</a:t>
            </a:r>
          </a:p>
        </p:txBody>
      </p:sp>
      <p:sp>
        <p:nvSpPr>
          <p:cNvPr id="4" name="Slide Number Placeholder 3"/>
          <p:cNvSpPr>
            <a:spLocks noGrp="1"/>
          </p:cNvSpPr>
          <p:nvPr>
            <p:ph type="sldNum" sz="quarter" idx="5"/>
          </p:nvPr>
        </p:nvSpPr>
        <p:spPr/>
        <p:txBody>
          <a:bodyPr/>
          <a:lstStyle/>
          <a:p>
            <a:fld id="{BA3E024E-F835-6D45-89C3-0E2F93EE799A}" type="slidenum">
              <a:rPr lang="en-US" smtClean="0"/>
              <a:t>29</a:t>
            </a:fld>
            <a:endParaRPr lang="en-US" dirty="0"/>
          </a:p>
        </p:txBody>
      </p:sp>
    </p:spTree>
    <p:extLst>
      <p:ext uri="{BB962C8B-B14F-4D97-AF65-F5344CB8AC3E}">
        <p14:creationId xmlns:p14="http://schemas.microsoft.com/office/powerpoint/2010/main" val="1200958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30</a:t>
            </a:fld>
            <a:endParaRPr lang="en-US" dirty="0"/>
          </a:p>
        </p:txBody>
      </p:sp>
    </p:spTree>
    <p:extLst>
      <p:ext uri="{BB962C8B-B14F-4D97-AF65-F5344CB8AC3E}">
        <p14:creationId xmlns:p14="http://schemas.microsoft.com/office/powerpoint/2010/main" val="2951920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 nested query 2 queries are working one after another. One is called Inner query and the other is called outer query. The Inner query  here is </a:t>
            </a:r>
            <a:r>
              <a:rPr lang="en-AU" sz="1200" b="1" i="0" u="none" strike="noStrike" baseline="0" dirty="0">
                <a:solidFill>
                  <a:schemeClr val="bg1"/>
                </a:solidFill>
                <a:latin typeface="Courier New" panose="02070309020205020404" pitchFamily="49" charset="0"/>
              </a:rPr>
              <a:t>SELECT</a:t>
            </a:r>
            <a:r>
              <a:rPr lang="en-AU" sz="1200" b="0" i="0" u="none" strike="noStrike" baseline="0" dirty="0">
                <a:solidFill>
                  <a:schemeClr val="bg1"/>
                </a:solidFill>
                <a:latin typeface="Courier New" panose="02070309020205020404" pitchFamily="49" charset="0"/>
              </a:rPr>
              <a:t> </a:t>
            </a:r>
            <a:r>
              <a:rPr lang="en-AU" sz="1200" b="1" i="0" u="none" strike="noStrike" baseline="0" dirty="0">
                <a:solidFill>
                  <a:schemeClr val="bg1"/>
                </a:solidFill>
                <a:latin typeface="Courier New" panose="02070309020205020404" pitchFamily="49" charset="0"/>
              </a:rPr>
              <a:t>avg</a:t>
            </a:r>
            <a:r>
              <a:rPr lang="en-AU" sz="1200" b="0" i="0" u="none" strike="noStrike" baseline="0" dirty="0">
                <a:solidFill>
                  <a:schemeClr val="bg1"/>
                </a:solidFill>
                <a:latin typeface="Courier New" panose="02070309020205020404" pitchFamily="49" charset="0"/>
              </a:rPr>
              <a:t>(price)  </a:t>
            </a:r>
            <a:r>
              <a:rPr lang="en-AU" sz="1200" b="1" i="0" u="none" strike="noStrike" baseline="0" dirty="0">
                <a:solidFill>
                  <a:schemeClr val="bg1"/>
                </a:solidFill>
                <a:latin typeface="Courier New" panose="02070309020205020404" pitchFamily="49" charset="0"/>
              </a:rPr>
              <a:t>FROM</a:t>
            </a:r>
            <a:r>
              <a:rPr lang="en-AU" sz="1200" b="0" i="0" u="none" strike="noStrike" baseline="0" dirty="0">
                <a:solidFill>
                  <a:schemeClr val="bg1"/>
                </a:solidFill>
                <a:latin typeface="Courier New" panose="02070309020205020404" pitchFamily="49" charset="0"/>
              </a:rPr>
              <a:t> Product.</a:t>
            </a:r>
          </a:p>
          <a:p>
            <a:r>
              <a:rPr lang="en-AU" sz="1200" b="0" i="0" u="none" strike="noStrike" baseline="0" dirty="0">
                <a:solidFill>
                  <a:schemeClr val="bg1"/>
                </a:solidFill>
                <a:latin typeface="Courier New" panose="02070309020205020404" pitchFamily="49" charset="0"/>
              </a:rPr>
              <a:t>and Outer query is </a:t>
            </a:r>
            <a:r>
              <a:rPr lang="en-AU" sz="1200" b="1" i="0" u="none" strike="noStrike" baseline="0" dirty="0">
                <a:solidFill>
                  <a:schemeClr val="bg1"/>
                </a:solidFill>
                <a:latin typeface="Courier New" panose="02070309020205020404" pitchFamily="49" charset="0"/>
              </a:rPr>
              <a:t>SELECT</a:t>
            </a:r>
            <a:r>
              <a:rPr lang="en-AU" sz="1200" b="0" i="0" u="none" strike="noStrike" baseline="0" dirty="0">
                <a:solidFill>
                  <a:schemeClr val="bg1"/>
                </a:solidFill>
                <a:latin typeface="Courier New" panose="02070309020205020404" pitchFamily="49" charset="0"/>
              </a:rPr>
              <a:t> * </a:t>
            </a:r>
            <a:r>
              <a:rPr lang="en-AU" sz="1200" b="1" i="0" u="none" strike="noStrike" baseline="0" dirty="0">
                <a:solidFill>
                  <a:schemeClr val="bg1"/>
                </a:solidFill>
                <a:latin typeface="Courier New" panose="02070309020205020404" pitchFamily="49" charset="0"/>
              </a:rPr>
              <a:t>FROM</a:t>
            </a:r>
            <a:r>
              <a:rPr lang="en-AU" sz="1200" b="0" i="0" u="none" strike="noStrike" baseline="0" dirty="0">
                <a:solidFill>
                  <a:schemeClr val="bg1"/>
                </a:solidFill>
                <a:latin typeface="Courier New" panose="02070309020205020404" pitchFamily="49" charset="0"/>
              </a:rPr>
              <a:t> Product </a:t>
            </a:r>
            <a:r>
              <a:rPr lang="en-AU" sz="1200" b="1" i="0" u="none" strike="noStrike" baseline="0" dirty="0">
                <a:solidFill>
                  <a:schemeClr val="bg1"/>
                </a:solidFill>
                <a:latin typeface="Courier New" panose="02070309020205020404" pitchFamily="49" charset="0"/>
              </a:rPr>
              <a:t>WHERE</a:t>
            </a:r>
            <a:r>
              <a:rPr lang="en-AU" sz="1200" b="0" i="0" u="none" strike="noStrike" baseline="0" dirty="0">
                <a:solidFill>
                  <a:schemeClr val="bg1"/>
                </a:solidFill>
                <a:latin typeface="Courier New" panose="02070309020205020404" pitchFamily="49" charset="0"/>
              </a:rPr>
              <a:t> Price…….</a:t>
            </a:r>
          </a:p>
          <a:p>
            <a:endParaRPr lang="en-AU" sz="1200" b="0" i="0" u="none" strike="noStrike" baseline="0" dirty="0">
              <a:solidFill>
                <a:schemeClr val="bg1"/>
              </a:solidFill>
              <a:latin typeface="Courier New" panose="02070309020205020404" pitchFamily="49" charset="0"/>
            </a:endParaRPr>
          </a:p>
          <a:p>
            <a:r>
              <a:rPr lang="en-AU" dirty="0"/>
              <a:t>Here the rule is that inner query is executed first then its result is used in the outer query. In the above query average price is result of inner query and it is compared with every price in the records. Only those records are selected who have higher price than average price as the result of outer query.</a:t>
            </a:r>
          </a:p>
        </p:txBody>
      </p:sp>
      <p:sp>
        <p:nvSpPr>
          <p:cNvPr id="4" name="Slide Number Placeholder 3"/>
          <p:cNvSpPr>
            <a:spLocks noGrp="1"/>
          </p:cNvSpPr>
          <p:nvPr>
            <p:ph type="sldNum" sz="quarter" idx="5"/>
          </p:nvPr>
        </p:nvSpPr>
        <p:spPr/>
        <p:txBody>
          <a:bodyPr/>
          <a:lstStyle/>
          <a:p>
            <a:fld id="{BA3E024E-F835-6D45-89C3-0E2F93EE799A}" type="slidenum">
              <a:rPr lang="en-US" smtClean="0"/>
              <a:t>31</a:t>
            </a:fld>
            <a:endParaRPr lang="en-US" dirty="0"/>
          </a:p>
        </p:txBody>
      </p:sp>
    </p:spTree>
    <p:extLst>
      <p:ext uri="{BB962C8B-B14F-4D97-AF65-F5344CB8AC3E}">
        <p14:creationId xmlns:p14="http://schemas.microsoft.com/office/powerpoint/2010/main" val="1017925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 nested query The inner query is executed first It is </a:t>
            </a:r>
          </a:p>
          <a:p>
            <a:r>
              <a:rPr lang="en-AU" sz="1200" b="1" i="0" u="none" strike="noStrike" baseline="0" dirty="0">
                <a:solidFill>
                  <a:srgbClr val="CC0000"/>
                </a:solidFill>
                <a:highlight>
                  <a:srgbClr val="FFFF00"/>
                </a:highlight>
                <a:latin typeface="Courier New" panose="02070309020205020404" pitchFamily="49" charset="0"/>
              </a:rPr>
              <a:t>SELECT</a:t>
            </a:r>
            <a:r>
              <a:rPr lang="en-AU" sz="1200" b="0" i="0" u="none" strike="noStrike" baseline="0" dirty="0">
                <a:solidFill>
                  <a:srgbClr val="CC0000"/>
                </a:solidFill>
                <a:highlight>
                  <a:srgbClr val="FFFF00"/>
                </a:highlight>
                <a:latin typeface="Courier New" panose="02070309020205020404" pitchFamily="49" charset="0"/>
              </a:rPr>
              <a:t> </a:t>
            </a:r>
            <a:r>
              <a:rPr lang="en-AU" sz="1200" b="1" i="0" u="none" strike="noStrike" baseline="0" dirty="0">
                <a:solidFill>
                  <a:srgbClr val="CC0000"/>
                </a:solidFill>
                <a:highlight>
                  <a:srgbClr val="FFFF00"/>
                </a:highlight>
                <a:latin typeface="Courier New" panose="02070309020205020404" pitchFamily="49" charset="0"/>
              </a:rPr>
              <a:t>avg</a:t>
            </a:r>
            <a:r>
              <a:rPr lang="en-AU" sz="1200" b="0" i="0" u="none" strike="noStrike" baseline="0" dirty="0">
                <a:solidFill>
                  <a:srgbClr val="CC0000"/>
                </a:solidFill>
                <a:highlight>
                  <a:srgbClr val="FFFF00"/>
                </a:highlight>
                <a:latin typeface="Courier New" panose="02070309020205020404" pitchFamily="49" charset="0"/>
              </a:rPr>
              <a:t>(price)</a:t>
            </a:r>
          </a:p>
          <a:p>
            <a:r>
              <a:rPr lang="en-AU" sz="1200" b="0" i="0" u="none" strike="noStrike" baseline="0" dirty="0">
                <a:solidFill>
                  <a:srgbClr val="CC0000"/>
                </a:solidFill>
                <a:highlight>
                  <a:srgbClr val="FFFF00"/>
                </a:highlight>
                <a:latin typeface="Courier New" panose="02070309020205020404" pitchFamily="49" charset="0"/>
              </a:rPr>
              <a:t>  </a:t>
            </a:r>
            <a:r>
              <a:rPr lang="en-AU" sz="1200" b="1" i="0" u="none" strike="noStrike" baseline="0" dirty="0">
                <a:solidFill>
                  <a:srgbClr val="CC0000"/>
                </a:solidFill>
                <a:highlight>
                  <a:srgbClr val="FFFF00"/>
                </a:highlight>
                <a:latin typeface="Courier New" panose="02070309020205020404" pitchFamily="49" charset="0"/>
              </a:rPr>
              <a:t>FROM</a:t>
            </a:r>
            <a:r>
              <a:rPr lang="en-AU" sz="1200" b="0" i="0" u="none" strike="noStrike" baseline="0" dirty="0">
                <a:solidFill>
                  <a:srgbClr val="CC0000"/>
                </a:solidFill>
                <a:highlight>
                  <a:srgbClr val="FFFF00"/>
                </a:highlight>
                <a:latin typeface="Courier New" panose="02070309020205020404" pitchFamily="49" charset="0"/>
              </a:rPr>
              <a:t> Product</a:t>
            </a:r>
          </a:p>
          <a:p>
            <a:r>
              <a:rPr lang="en-AU" dirty="0"/>
              <a:t>and later outer query is executed i.e.</a:t>
            </a:r>
          </a:p>
          <a:p>
            <a:r>
              <a:rPr lang="en-AU" sz="1200" b="1" i="0" u="none" strike="noStrike" baseline="0" dirty="0">
                <a:solidFill>
                  <a:schemeClr val="bg1"/>
                </a:solidFill>
                <a:latin typeface="Courier New" panose="02070309020205020404" pitchFamily="49" charset="0"/>
              </a:rPr>
              <a:t>SELECT</a:t>
            </a:r>
            <a:r>
              <a:rPr lang="en-AU" sz="1200" b="0" i="0" u="none" strike="noStrike" baseline="0" dirty="0">
                <a:solidFill>
                  <a:schemeClr val="bg1"/>
                </a:solidFill>
                <a:latin typeface="Courier New" panose="02070309020205020404" pitchFamily="49" charset="0"/>
              </a:rPr>
              <a:t> *</a:t>
            </a:r>
          </a:p>
          <a:p>
            <a:r>
              <a:rPr lang="en-AU" sz="1200" b="1" i="0" u="none" strike="noStrike" baseline="0" dirty="0">
                <a:solidFill>
                  <a:schemeClr val="bg1"/>
                </a:solidFill>
                <a:latin typeface="Courier New" panose="02070309020205020404" pitchFamily="49" charset="0"/>
              </a:rPr>
              <a:t>FROM</a:t>
            </a:r>
            <a:r>
              <a:rPr lang="en-AU" sz="1200" b="0" i="0" u="none" strike="noStrike" baseline="0" dirty="0">
                <a:solidFill>
                  <a:schemeClr val="bg1"/>
                </a:solidFill>
                <a:latin typeface="Courier New" panose="02070309020205020404" pitchFamily="49" charset="0"/>
              </a:rPr>
              <a:t> Product</a:t>
            </a:r>
          </a:p>
          <a:p>
            <a:r>
              <a:rPr lang="en-AU" sz="1200" b="1" i="0" u="none" strike="noStrike" baseline="0" dirty="0">
                <a:solidFill>
                  <a:schemeClr val="bg1"/>
                </a:solidFill>
                <a:latin typeface="Courier New" panose="02070309020205020404" pitchFamily="49" charset="0"/>
              </a:rPr>
              <a:t>WHERE</a:t>
            </a:r>
            <a:r>
              <a:rPr lang="en-AU" sz="1200" b="0" i="0" u="none" strike="noStrike" baseline="0" dirty="0">
                <a:solidFill>
                  <a:schemeClr val="bg1"/>
                </a:solidFill>
                <a:latin typeface="Courier New" panose="02070309020205020404" pitchFamily="49" charset="0"/>
              </a:rPr>
              <a:t> Price &gt;=( inner query);</a:t>
            </a:r>
          </a:p>
          <a:p>
            <a:endParaRPr lang="en-AU" sz="1200" b="0" i="0" u="none" strike="noStrike" baseline="0" dirty="0">
              <a:solidFill>
                <a:schemeClr val="bg1"/>
              </a:solidFill>
              <a:latin typeface="Courier New" panose="020703090202050204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baseline="0" dirty="0">
                <a:solidFill>
                  <a:schemeClr val="bg1"/>
                </a:solidFill>
                <a:latin typeface="Courier New" panose="02070309020205020404" pitchFamily="49" charset="0"/>
              </a:rPr>
              <a:t>Also,</a:t>
            </a:r>
            <a:r>
              <a:rPr lang="en-US" b="0" i="0" dirty="0">
                <a:solidFill>
                  <a:schemeClr val="bg1"/>
                </a:solidFill>
                <a:effectLst/>
                <a:latin typeface="Roboto" panose="02000000000000000000" pitchFamily="2" charset="0"/>
              </a:rPr>
              <a:t> The EXISTS condition in SQL is used to check whether the result of a correlated nested query is empty (contains no tuples) or not. The result of EXISTS is a </a:t>
            </a:r>
            <a:r>
              <a:rPr lang="en-US" b="0" i="0" dirty="0" err="1">
                <a:solidFill>
                  <a:schemeClr val="bg1"/>
                </a:solidFill>
                <a:effectLst/>
                <a:latin typeface="Roboto" panose="02000000000000000000" pitchFamily="2" charset="0"/>
              </a:rPr>
              <a:t>boolean</a:t>
            </a:r>
            <a:r>
              <a:rPr lang="en-US" b="0" i="0" dirty="0">
                <a:solidFill>
                  <a:schemeClr val="bg1"/>
                </a:solidFill>
                <a:effectLst/>
                <a:latin typeface="Roboto" panose="02000000000000000000" pitchFamily="2" charset="0"/>
              </a:rPr>
              <a:t> value True or False. It can be used in a SELECT, UPDATE, INSERT or DELETE statement.</a:t>
            </a:r>
            <a:endParaRPr lang="en-AU" dirty="0">
              <a:solidFill>
                <a:schemeClr val="bg1"/>
              </a:solidFill>
            </a:endParaRPr>
          </a:p>
          <a:p>
            <a:endParaRPr lang="en-AU" sz="1200" b="0" i="0" u="none" strike="noStrike" baseline="0" dirty="0">
              <a:solidFill>
                <a:schemeClr val="bg1"/>
              </a:solidFill>
              <a:latin typeface="Courier New" panose="02070309020205020404" pitchFamily="49" charset="0"/>
            </a:endParaRP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32</a:t>
            </a:fld>
            <a:endParaRPr lang="en-US" dirty="0"/>
          </a:p>
        </p:txBody>
      </p:sp>
    </p:spTree>
    <p:extLst>
      <p:ext uri="{BB962C8B-B14F-4D97-AF65-F5344CB8AC3E}">
        <p14:creationId xmlns:p14="http://schemas.microsoft.com/office/powerpoint/2010/main" val="4195256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nested query is using 2 tables</a:t>
            </a:r>
          </a:p>
          <a:p>
            <a:r>
              <a:rPr lang="en-AU" dirty="0"/>
              <a:t>One is customer and another is </a:t>
            </a:r>
            <a:r>
              <a:rPr lang="en-AU"/>
              <a:t>order.</a:t>
            </a:r>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33</a:t>
            </a:fld>
            <a:endParaRPr lang="en-US" dirty="0"/>
          </a:p>
        </p:txBody>
      </p:sp>
    </p:spTree>
    <p:extLst>
      <p:ext uri="{BB962C8B-B14F-4D97-AF65-F5344CB8AC3E}">
        <p14:creationId xmlns:p14="http://schemas.microsoft.com/office/powerpoint/2010/main" val="208986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nested query is using 2 tables</a:t>
            </a:r>
          </a:p>
          <a:p>
            <a:r>
              <a:rPr lang="en-AU" dirty="0"/>
              <a:t>One is customer and another is order and with this query we are extracting information from both the tables.</a:t>
            </a:r>
          </a:p>
          <a:p>
            <a:r>
              <a:rPr lang="en-AU" dirty="0"/>
              <a:t>The information is of getting records from customer table with the columns like Customer id, first name, last name where customer id of Table customer matches with the customer id of Table order.</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34</a:t>
            </a:fld>
            <a:endParaRPr lang="en-US" dirty="0"/>
          </a:p>
        </p:txBody>
      </p:sp>
    </p:spTree>
    <p:extLst>
      <p:ext uri="{BB962C8B-B14F-4D97-AF65-F5344CB8AC3E}">
        <p14:creationId xmlns:p14="http://schemas.microsoft.com/office/powerpoint/2010/main" val="204889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3594583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 nested query The inner query is executed first It is  written in the () brackets and outer query is in written in italics and underlined</a:t>
            </a:r>
          </a:p>
          <a:p>
            <a:endParaRPr lang="en-AU" dirty="0">
              <a:highlight>
                <a:srgbClr val="FFFF00"/>
              </a:highlight>
            </a:endParaRPr>
          </a:p>
          <a:p>
            <a:pPr marL="0" indent="0">
              <a:buNone/>
            </a:pPr>
            <a:r>
              <a:rPr lang="en-US" sz="1200" b="0" i="1" u="sng" strike="noStrike" baseline="0" dirty="0" err="1">
                <a:solidFill>
                  <a:schemeClr val="bg1"/>
                </a:solidFill>
                <a:latin typeface="Courier New" panose="02070309020205020404" pitchFamily="49" charset="0"/>
              </a:rPr>
              <a:t>C_id</a:t>
            </a:r>
            <a:r>
              <a:rPr lang="en-US" sz="1200" b="0" i="1" u="sng" strike="noStrike" baseline="0" dirty="0">
                <a:solidFill>
                  <a:schemeClr val="bg1"/>
                </a:solidFill>
                <a:latin typeface="Courier New" panose="02070309020205020404" pitchFamily="49" charset="0"/>
              </a:rPr>
              <a:t>, </a:t>
            </a:r>
            <a:r>
              <a:rPr lang="en-US" sz="1200" b="0" i="1" u="sng" strike="noStrike" baseline="0" dirty="0" err="1">
                <a:solidFill>
                  <a:schemeClr val="bg1"/>
                </a:solidFill>
                <a:latin typeface="Courier New" panose="02070309020205020404" pitchFamily="49" charset="0"/>
              </a:rPr>
              <a:t>first_name</a:t>
            </a:r>
            <a:r>
              <a:rPr lang="en-US" sz="1200" b="0" i="1" u="sng" strike="noStrike" baseline="0" dirty="0">
                <a:solidFill>
                  <a:schemeClr val="bg1"/>
                </a:solidFill>
                <a:latin typeface="Courier New" panose="02070309020205020404" pitchFamily="49" charset="0"/>
              </a:rPr>
              <a:t>, </a:t>
            </a:r>
            <a:r>
              <a:rPr lang="en-US" sz="1200" b="0" i="1" u="sng" strike="noStrike" baseline="0" dirty="0" err="1">
                <a:solidFill>
                  <a:schemeClr val="bg1"/>
                </a:solidFill>
                <a:latin typeface="Courier New" panose="02070309020205020404" pitchFamily="49" charset="0"/>
              </a:rPr>
              <a:t>last_name</a:t>
            </a:r>
            <a:r>
              <a:rPr lang="en-US" sz="1200" b="0" i="1" u="sng" strike="noStrike" baseline="0" dirty="0">
                <a:solidFill>
                  <a:schemeClr val="bg1"/>
                </a:solidFill>
                <a:latin typeface="Courier New" panose="02070309020205020404" pitchFamily="49" charset="0"/>
              </a:rPr>
              <a:t> </a:t>
            </a:r>
            <a:r>
              <a:rPr lang="en-US" sz="1200" b="0" i="1" u="none" strike="noStrike" baseline="0" dirty="0">
                <a:solidFill>
                  <a:schemeClr val="bg1"/>
                </a:solidFill>
                <a:latin typeface="Courier New" panose="02070309020205020404" pitchFamily="49" charset="0"/>
              </a:rPr>
              <a:t>&lt;-- Outer query in the Italics &amp; underlined</a:t>
            </a:r>
          </a:p>
          <a:p>
            <a:pPr marL="0" indent="0">
              <a:buNone/>
            </a:pPr>
            <a:r>
              <a:rPr lang="en-US" sz="1200" b="0" i="1" u="none" strike="noStrike" baseline="0" dirty="0">
                <a:solidFill>
                  <a:schemeClr val="bg1"/>
                </a:solidFill>
                <a:latin typeface="Courier New" panose="02070309020205020404" pitchFamily="49" charset="0"/>
              </a:rPr>
              <a:t> </a:t>
            </a:r>
            <a:r>
              <a:rPr lang="en-US" sz="1200" b="0" i="1" u="sng" strike="noStrike" baseline="0" dirty="0">
                <a:solidFill>
                  <a:schemeClr val="bg1"/>
                </a:solidFill>
                <a:latin typeface="Courier New" panose="02070309020205020404" pitchFamily="49" charset="0"/>
              </a:rPr>
              <a:t>FROM customer</a:t>
            </a:r>
          </a:p>
          <a:p>
            <a:pPr marL="0" indent="0">
              <a:buNone/>
            </a:pPr>
            <a:r>
              <a:rPr lang="en-US" sz="1200" b="0" i="1" u="sng" strike="noStrike" baseline="0" dirty="0">
                <a:solidFill>
                  <a:schemeClr val="bg1"/>
                </a:solidFill>
                <a:latin typeface="Courier New" panose="02070309020205020404" pitchFamily="49" charset="0"/>
              </a:rPr>
              <a:t>WHERE </a:t>
            </a:r>
            <a:r>
              <a:rPr lang="en-US" sz="1200" b="0" i="1" u="sng" strike="noStrike" baseline="0" dirty="0" err="1">
                <a:solidFill>
                  <a:schemeClr val="bg1"/>
                </a:solidFill>
                <a:latin typeface="Courier New" panose="02070309020205020404" pitchFamily="49" charset="0"/>
              </a:rPr>
              <a:t>C_id</a:t>
            </a:r>
            <a:r>
              <a:rPr lang="en-US" sz="1200" b="0" i="1" u="sng" strike="noStrike" baseline="0" dirty="0">
                <a:solidFill>
                  <a:schemeClr val="bg1"/>
                </a:solidFill>
                <a:latin typeface="Courier New" panose="02070309020205020404" pitchFamily="49" charset="0"/>
              </a:rPr>
              <a:t>  </a:t>
            </a:r>
          </a:p>
          <a:p>
            <a:pPr marL="0" indent="0">
              <a:buNone/>
            </a:pPr>
            <a:r>
              <a:rPr lang="en-US" sz="1200" b="1" i="0" u="none" strike="noStrike" baseline="0" dirty="0">
                <a:solidFill>
                  <a:schemeClr val="bg1"/>
                </a:solidFill>
                <a:latin typeface="Courier New" panose="02070309020205020404" pitchFamily="49" charset="0"/>
              </a:rPr>
              <a:t>IN</a:t>
            </a:r>
            <a:r>
              <a:rPr lang="en-US" sz="1200" b="0" i="0" u="none" strike="noStrike" baseline="0" dirty="0">
                <a:solidFill>
                  <a:schemeClr val="bg1"/>
                </a:solidFill>
                <a:latin typeface="Courier New" panose="02070309020205020404" pitchFamily="49" charset="0"/>
              </a:rPr>
              <a:t> </a:t>
            </a:r>
          </a:p>
          <a:p>
            <a:pPr marL="0" indent="0">
              <a:buNone/>
            </a:pPr>
            <a:r>
              <a:rPr lang="en-US" sz="1200" b="0" i="0" u="none" strike="noStrike" baseline="0" dirty="0">
                <a:solidFill>
                  <a:schemeClr val="bg1"/>
                </a:solidFill>
                <a:latin typeface="Courier New" panose="02070309020205020404" pitchFamily="49" charset="0"/>
              </a:rPr>
              <a:t>(SELECT </a:t>
            </a:r>
            <a:r>
              <a:rPr lang="en-US" sz="1200" b="0" i="0" u="none" strike="noStrike" baseline="0" dirty="0" err="1">
                <a:solidFill>
                  <a:schemeClr val="bg1"/>
                </a:solidFill>
                <a:latin typeface="Courier New" panose="02070309020205020404" pitchFamily="49" charset="0"/>
              </a:rPr>
              <a:t>C_id</a:t>
            </a:r>
            <a:r>
              <a:rPr lang="en-US" sz="1200" b="0" i="0" u="none" strike="noStrike" baseline="0" dirty="0">
                <a:solidFill>
                  <a:schemeClr val="bg1"/>
                </a:solidFill>
                <a:latin typeface="Courier New" panose="02070309020205020404" pitchFamily="49" charset="0"/>
              </a:rPr>
              <a:t> FROM ORDER); &lt;-- Inner query in the () brackets</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35</a:t>
            </a:fld>
            <a:endParaRPr lang="en-US" dirty="0"/>
          </a:p>
        </p:txBody>
      </p:sp>
    </p:spTree>
    <p:extLst>
      <p:ext uri="{BB962C8B-B14F-4D97-AF65-F5344CB8AC3E}">
        <p14:creationId xmlns:p14="http://schemas.microsoft.com/office/powerpoint/2010/main" val="484938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36</a:t>
            </a:fld>
            <a:endParaRPr lang="en-US" dirty="0"/>
          </a:p>
        </p:txBody>
      </p:sp>
    </p:spTree>
    <p:extLst>
      <p:ext uri="{BB962C8B-B14F-4D97-AF65-F5344CB8AC3E}">
        <p14:creationId xmlns:p14="http://schemas.microsoft.com/office/powerpoint/2010/main" val="3216618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37</a:t>
            </a:fld>
            <a:endParaRPr lang="en-US" dirty="0"/>
          </a:p>
        </p:txBody>
      </p:sp>
    </p:spTree>
    <p:extLst>
      <p:ext uri="{BB962C8B-B14F-4D97-AF65-F5344CB8AC3E}">
        <p14:creationId xmlns:p14="http://schemas.microsoft.com/office/powerpoint/2010/main" val="3178354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38</a:t>
            </a:fld>
            <a:endParaRPr lang="en-US" dirty="0"/>
          </a:p>
        </p:txBody>
      </p:sp>
    </p:spTree>
    <p:extLst>
      <p:ext uri="{BB962C8B-B14F-4D97-AF65-F5344CB8AC3E}">
        <p14:creationId xmlns:p14="http://schemas.microsoft.com/office/powerpoint/2010/main" val="1092596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39</a:t>
            </a:fld>
            <a:endParaRPr lang="en-US" dirty="0"/>
          </a:p>
        </p:txBody>
      </p:sp>
    </p:spTree>
    <p:extLst>
      <p:ext uri="{BB962C8B-B14F-4D97-AF65-F5344CB8AC3E}">
        <p14:creationId xmlns:p14="http://schemas.microsoft.com/office/powerpoint/2010/main" val="1828509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40</a:t>
            </a:fld>
            <a:endParaRPr lang="en-US" dirty="0"/>
          </a:p>
        </p:txBody>
      </p:sp>
    </p:spTree>
    <p:extLst>
      <p:ext uri="{BB962C8B-B14F-4D97-AF65-F5344CB8AC3E}">
        <p14:creationId xmlns:p14="http://schemas.microsoft.com/office/powerpoint/2010/main" val="1206483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41</a:t>
            </a:fld>
            <a:endParaRPr lang="en-US" dirty="0"/>
          </a:p>
        </p:txBody>
      </p:sp>
    </p:spTree>
    <p:extLst>
      <p:ext uri="{BB962C8B-B14F-4D97-AF65-F5344CB8AC3E}">
        <p14:creationId xmlns:p14="http://schemas.microsoft.com/office/powerpoint/2010/main" val="3053197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the above table we have forgotten to name a </a:t>
            </a:r>
            <a:r>
              <a:rPr lang="en-AU" dirty="0" err="1"/>
              <a:t>fiel</a:t>
            </a:r>
            <a:r>
              <a:rPr lang="en-AU" dirty="0"/>
              <a:t> name as Primary key</a:t>
            </a:r>
          </a:p>
        </p:txBody>
      </p:sp>
      <p:sp>
        <p:nvSpPr>
          <p:cNvPr id="4" name="Slide Number Placeholder 3"/>
          <p:cNvSpPr>
            <a:spLocks noGrp="1"/>
          </p:cNvSpPr>
          <p:nvPr>
            <p:ph type="sldNum" sz="quarter" idx="5"/>
          </p:nvPr>
        </p:nvSpPr>
        <p:spPr/>
        <p:txBody>
          <a:bodyPr/>
          <a:lstStyle/>
          <a:p>
            <a:fld id="{BA3E024E-F835-6D45-89C3-0E2F93EE799A}" type="slidenum">
              <a:rPr lang="en-US" smtClean="0"/>
              <a:t>45</a:t>
            </a:fld>
            <a:endParaRPr lang="en-US" dirty="0"/>
          </a:p>
        </p:txBody>
      </p:sp>
    </p:spTree>
    <p:extLst>
      <p:ext uri="{BB962C8B-B14F-4D97-AF65-F5344CB8AC3E}">
        <p14:creationId xmlns:p14="http://schemas.microsoft.com/office/powerpoint/2010/main" val="3877077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46</a:t>
            </a:fld>
            <a:endParaRPr lang="en-US" dirty="0"/>
          </a:p>
        </p:txBody>
      </p:sp>
    </p:spTree>
    <p:extLst>
      <p:ext uri="{BB962C8B-B14F-4D97-AF65-F5344CB8AC3E}">
        <p14:creationId xmlns:p14="http://schemas.microsoft.com/office/powerpoint/2010/main" val="2960445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47</a:t>
            </a:fld>
            <a:endParaRPr lang="en-US" dirty="0"/>
          </a:p>
        </p:txBody>
      </p:sp>
    </p:spTree>
    <p:extLst>
      <p:ext uri="{BB962C8B-B14F-4D97-AF65-F5344CB8AC3E}">
        <p14:creationId xmlns:p14="http://schemas.microsoft.com/office/powerpoint/2010/main" val="347436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above command with like displays records that where initial letter is P in the address.</a:t>
            </a:r>
          </a:p>
        </p:txBody>
      </p:sp>
      <p:sp>
        <p:nvSpPr>
          <p:cNvPr id="4" name="Slide Number Placeholder 3"/>
          <p:cNvSpPr>
            <a:spLocks noGrp="1"/>
          </p:cNvSpPr>
          <p:nvPr>
            <p:ph type="sldNum" sz="quarter" idx="5"/>
          </p:nvPr>
        </p:nvSpPr>
        <p:spPr/>
        <p:txBody>
          <a:bodyPr/>
          <a:lstStyle/>
          <a:p>
            <a:fld id="{BA3E024E-F835-6D45-89C3-0E2F93EE799A}" type="slidenum">
              <a:rPr lang="en-US" smtClean="0"/>
              <a:t>5</a:t>
            </a:fld>
            <a:endParaRPr lang="en-US" dirty="0"/>
          </a:p>
        </p:txBody>
      </p:sp>
    </p:spTree>
    <p:extLst>
      <p:ext uri="{BB962C8B-B14F-4D97-AF65-F5344CB8AC3E}">
        <p14:creationId xmlns:p14="http://schemas.microsoft.com/office/powerpoint/2010/main" val="3328703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48</a:t>
            </a:fld>
            <a:endParaRPr lang="en-US" dirty="0"/>
          </a:p>
        </p:txBody>
      </p:sp>
    </p:spTree>
    <p:extLst>
      <p:ext uri="{BB962C8B-B14F-4D97-AF65-F5344CB8AC3E}">
        <p14:creationId xmlns:p14="http://schemas.microsoft.com/office/powerpoint/2010/main" val="98961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above command finds the addresses that end with  letter ‘e’.</a:t>
            </a:r>
          </a:p>
        </p:txBody>
      </p:sp>
      <p:sp>
        <p:nvSpPr>
          <p:cNvPr id="4" name="Slide Number Placeholder 3"/>
          <p:cNvSpPr>
            <a:spLocks noGrp="1"/>
          </p:cNvSpPr>
          <p:nvPr>
            <p:ph type="sldNum" sz="quarter" idx="5"/>
          </p:nvPr>
        </p:nvSpPr>
        <p:spPr/>
        <p:txBody>
          <a:bodyPr/>
          <a:lstStyle/>
          <a:p>
            <a:fld id="{BA3E024E-F835-6D45-89C3-0E2F93EE799A}" type="slidenum">
              <a:rPr lang="en-US" smtClean="0"/>
              <a:t>6</a:t>
            </a:fld>
            <a:endParaRPr lang="en-US" dirty="0"/>
          </a:p>
        </p:txBody>
      </p:sp>
    </p:spTree>
    <p:extLst>
      <p:ext uri="{BB962C8B-B14F-4D97-AF65-F5344CB8AC3E}">
        <p14:creationId xmlns:p14="http://schemas.microsoft.com/office/powerpoint/2010/main" val="193477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The above command finds those records where address carry ‘yd’ in its middle.</a:t>
            </a:r>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The other command finds addresses that start with ‘P’ and ends with ‘h’.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3948943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above command from art gallery database finds records in Gallery table where the address has got third letter ‘l’.</a:t>
            </a:r>
          </a:p>
          <a:p>
            <a:r>
              <a:rPr lang="en-AU" dirty="0"/>
              <a:t>The record with address as Melbourne should be shown.</a:t>
            </a:r>
          </a:p>
          <a:p>
            <a:endParaRPr lang="en-AU" dirty="0"/>
          </a:p>
          <a:p>
            <a:r>
              <a:rPr lang="en-AU" dirty="0"/>
              <a:t>The next command using Drivers database results into the record where </a:t>
            </a:r>
            <a:r>
              <a:rPr lang="en-AU" sz="1200" b="0" i="0" u="none" strike="noStrike" baseline="0" dirty="0" err="1">
                <a:solidFill>
                  <a:schemeClr val="bg1"/>
                </a:solidFill>
                <a:latin typeface="Courier New" panose="02070309020205020404" pitchFamily="49" charset="0"/>
              </a:rPr>
              <a:t>LastDemeritsDate</a:t>
            </a:r>
            <a:r>
              <a:rPr lang="en-AU" sz="1200" b="0" i="0" u="none" strike="noStrike" baseline="0" dirty="0">
                <a:solidFill>
                  <a:schemeClr val="bg1"/>
                </a:solidFill>
                <a:latin typeface="Courier New" panose="02070309020205020404" pitchFamily="49" charset="0"/>
              </a:rPr>
              <a:t> starts with year 2021.</a:t>
            </a:r>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8</a:t>
            </a:fld>
            <a:endParaRPr lang="en-US" dirty="0"/>
          </a:p>
        </p:txBody>
      </p:sp>
    </p:spTree>
    <p:extLst>
      <p:ext uri="{BB962C8B-B14F-4D97-AF65-F5344CB8AC3E}">
        <p14:creationId xmlns:p14="http://schemas.microsoft.com/office/powerpoint/2010/main" val="285639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Join Command- </a:t>
            </a:r>
            <a:r>
              <a:rPr lang="en-US" b="0" i="0" dirty="0">
                <a:solidFill>
                  <a:srgbClr val="25265E"/>
                </a:solidFill>
                <a:effectLst/>
                <a:latin typeface="euclid_circular_a"/>
              </a:rPr>
              <a:t>The SQL </a:t>
            </a:r>
            <a:r>
              <a:rPr lang="en-US" dirty="0"/>
              <a:t>JOIN</a:t>
            </a:r>
            <a:r>
              <a:rPr lang="en-US" b="0" i="0" dirty="0">
                <a:solidFill>
                  <a:srgbClr val="25265E"/>
                </a:solidFill>
                <a:effectLst/>
                <a:latin typeface="euclid_circular_a"/>
              </a:rPr>
              <a:t> joins two tables based on a common column and selects records that have matching values in these columns. </a:t>
            </a:r>
            <a:endParaRPr lang="en-AU" dirty="0"/>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10</a:t>
            </a:fld>
            <a:endParaRPr lang="en-US" dirty="0"/>
          </a:p>
        </p:txBody>
      </p:sp>
    </p:spTree>
    <p:extLst>
      <p:ext uri="{BB962C8B-B14F-4D97-AF65-F5344CB8AC3E}">
        <p14:creationId xmlns:p14="http://schemas.microsoft.com/office/powerpoint/2010/main" val="177489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Join command is used to Join two tables and we can get combined information by joining two different tables So lets create two tables first and later we will join them</a:t>
            </a:r>
          </a:p>
        </p:txBody>
      </p:sp>
      <p:sp>
        <p:nvSpPr>
          <p:cNvPr id="4" name="Slide Number Placeholder 3"/>
          <p:cNvSpPr>
            <a:spLocks noGrp="1"/>
          </p:cNvSpPr>
          <p:nvPr>
            <p:ph type="sldNum" sz="quarter" idx="5"/>
          </p:nvPr>
        </p:nvSpPr>
        <p:spPr/>
        <p:txBody>
          <a:bodyPr/>
          <a:lstStyle/>
          <a:p>
            <a:fld id="{BA3E024E-F835-6D45-89C3-0E2F93EE799A}" type="slidenum">
              <a:rPr lang="en-US" smtClean="0"/>
              <a:t>11</a:t>
            </a:fld>
            <a:endParaRPr lang="en-US" dirty="0"/>
          </a:p>
        </p:txBody>
      </p:sp>
    </p:spTree>
    <p:extLst>
      <p:ext uri="{BB962C8B-B14F-4D97-AF65-F5344CB8AC3E}">
        <p14:creationId xmlns:p14="http://schemas.microsoft.com/office/powerpoint/2010/main" val="344243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16/03/2023</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3/16/2023</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
        <p:nvSpPr>
          <p:cNvPr id="7" name="TextBox 6">
            <a:extLst>
              <a:ext uri="{FF2B5EF4-FFF2-40B4-BE49-F238E27FC236}">
                <a16:creationId xmlns:a16="http://schemas.microsoft.com/office/drawing/2014/main" id="{6CD5865E-9648-C4DE-3BB7-B28376AD1D6D}"/>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Session-06 </a:t>
            </a:r>
            <a:endParaRPr lang="en-AU" dirty="0"/>
          </a:p>
        </p:txBody>
      </p:sp>
      <p:graphicFrame>
        <p:nvGraphicFramePr>
          <p:cNvPr id="20" name="Table Placeholder 19"/>
          <p:cNvGraphicFramePr>
            <a:graphicFrameLocks noGrp="1"/>
          </p:cNvGraphicFramePr>
          <p:nvPr>
            <p:ph type="tbl" sz="quarter" idx="13"/>
            <p:extLst>
              <p:ext uri="{D42A27DB-BD31-4B8C-83A1-F6EECF244321}">
                <p14:modId xmlns:p14="http://schemas.microsoft.com/office/powerpoint/2010/main" val="3286506596"/>
              </p:ext>
            </p:extLst>
          </p:nvPr>
        </p:nvGraphicFramePr>
        <p:xfrm>
          <a:off x="1050925" y="5185165"/>
          <a:ext cx="10083800" cy="609600"/>
        </p:xfrm>
        <a:graphic>
          <a:graphicData uri="http://schemas.openxmlformats.org/drawingml/2006/table">
            <a:tbl>
              <a:tblPr firstCol="1" bandRow="1">
                <a:tableStyleId>{0E3FDE45-AF77-4B5C-9715-49D594BDF05E}</a:tableStyleId>
              </a:tblPr>
              <a:tblGrid>
                <a:gridCol w="1718238">
                  <a:extLst>
                    <a:ext uri="{9D8B030D-6E8A-4147-A177-3AD203B41FA5}">
                      <a16:colId xmlns:a16="http://schemas.microsoft.com/office/drawing/2014/main" val="1432791058"/>
                    </a:ext>
                  </a:extLst>
                </a:gridCol>
                <a:gridCol w="8365562">
                  <a:extLst>
                    <a:ext uri="{9D8B030D-6E8A-4147-A177-3AD203B41FA5}">
                      <a16:colId xmlns:a16="http://schemas.microsoft.com/office/drawing/2014/main" val="517524959"/>
                    </a:ext>
                  </a:extLst>
                </a:gridCol>
              </a:tblGrid>
              <a:tr h="275999">
                <a:tc>
                  <a:txBody>
                    <a:bodyPr/>
                    <a:lstStyle/>
                    <a:p>
                      <a:r>
                        <a:rPr lang="en-AU" sz="1400" b="0" dirty="0">
                          <a:solidFill>
                            <a:schemeClr val="bg1">
                              <a:lumMod val="65000"/>
                            </a:schemeClr>
                          </a:solidFill>
                          <a:latin typeface="+mj-lt"/>
                        </a:rPr>
                        <a:t>ICTPRG431</a:t>
                      </a:r>
                    </a:p>
                  </a:txBody>
                  <a:tcPr/>
                </a:tc>
                <a:tc>
                  <a:txBody>
                    <a:bodyPr/>
                    <a:lstStyle/>
                    <a:p>
                      <a:r>
                        <a:rPr lang="en-AU" sz="1400" b="0" dirty="0">
                          <a:solidFill>
                            <a:schemeClr val="bg1">
                              <a:lumMod val="65000"/>
                            </a:schemeClr>
                          </a:solidFill>
                          <a:latin typeface="+mj-lt"/>
                        </a:rPr>
                        <a:t>Apply Query Language</a:t>
                      </a:r>
                    </a:p>
                  </a:txBody>
                  <a:tcPr/>
                </a:tc>
                <a:extLst>
                  <a:ext uri="{0D108BD9-81ED-4DB2-BD59-A6C34878D82A}">
                    <a16:rowId xmlns:a16="http://schemas.microsoft.com/office/drawing/2014/main" val="2402270444"/>
                  </a:ext>
                </a:extLst>
              </a:tr>
              <a:tr h="275999">
                <a:tc>
                  <a:txBody>
                    <a:bodyPr/>
                    <a:lstStyle/>
                    <a:p>
                      <a:r>
                        <a:rPr lang="en-AU" sz="1400" b="0">
                          <a:solidFill>
                            <a:schemeClr val="bg1">
                              <a:lumMod val="65000"/>
                            </a:schemeClr>
                          </a:solidFill>
                          <a:latin typeface="+mj-lt"/>
                        </a:rPr>
                        <a:t>ICTPRG432</a:t>
                      </a:r>
                      <a:endParaRPr lang="en-AU" sz="1400" b="0" dirty="0">
                        <a:solidFill>
                          <a:schemeClr val="bg1">
                            <a:lumMod val="65000"/>
                          </a:schemeClr>
                        </a:solidFill>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b="0" kern="1200" dirty="0">
                          <a:solidFill>
                            <a:schemeClr val="bg1">
                              <a:lumMod val="65000"/>
                            </a:schemeClr>
                          </a:solidFill>
                          <a:latin typeface="+mj-lt"/>
                          <a:ea typeface="+mn-ea"/>
                          <a:cs typeface="+mn-cs"/>
                        </a:rPr>
                        <a:t>Develop Data Driven Applications</a:t>
                      </a:r>
                    </a:p>
                  </a:txBody>
                  <a:tcPr/>
                </a:tc>
                <a:extLst>
                  <a:ext uri="{0D108BD9-81ED-4DB2-BD59-A6C34878D82A}">
                    <a16:rowId xmlns:a16="http://schemas.microsoft.com/office/drawing/2014/main" val="2629681324"/>
                  </a:ext>
                </a:extLst>
              </a:tr>
            </a:tbl>
          </a:graphicData>
        </a:graphic>
      </p:graphicFrame>
      <p:sp>
        <p:nvSpPr>
          <p:cNvPr id="5" name="Text Placeholder 4"/>
          <p:cNvSpPr>
            <a:spLocks noGrp="1"/>
          </p:cNvSpPr>
          <p:nvPr>
            <p:ph type="body" sz="quarter" idx="14"/>
          </p:nvPr>
        </p:nvSpPr>
        <p:spPr/>
        <p:txBody>
          <a:bodyPr/>
          <a:lstStyle/>
          <a:p>
            <a:r>
              <a:rPr lang="en-US" dirty="0"/>
              <a:t>Week / Session 06</a:t>
            </a:r>
            <a:endParaRPr lang="en-AU" dirty="0"/>
          </a:p>
        </p:txBody>
      </p:sp>
      <p:sp>
        <p:nvSpPr>
          <p:cNvPr id="17" name="Text Placeholder 16"/>
          <p:cNvSpPr>
            <a:spLocks noGrp="1"/>
          </p:cNvSpPr>
          <p:nvPr>
            <p:ph type="body" sz="quarter" idx="15"/>
          </p:nvPr>
        </p:nvSpPr>
        <p:spPr>
          <a:xfrm>
            <a:off x="1051130" y="4824468"/>
            <a:ext cx="10084038" cy="428986"/>
          </a:xfrm>
        </p:spPr>
        <p:txBody>
          <a:bodyPr/>
          <a:lstStyle/>
          <a:p>
            <a:r>
              <a:rPr lang="en-AU" dirty="0"/>
              <a:t>Data Driven Applications</a:t>
            </a:r>
          </a:p>
        </p:txBody>
      </p:sp>
      <p:sp>
        <p:nvSpPr>
          <p:cNvPr id="40" name="Text Placeholder 39"/>
          <p:cNvSpPr>
            <a:spLocks noGrp="1"/>
          </p:cNvSpPr>
          <p:nvPr>
            <p:ph type="body" sz="quarter" idx="16"/>
          </p:nvPr>
        </p:nvSpPr>
        <p:spPr>
          <a:xfrm>
            <a:off x="2991027" y="2862841"/>
            <a:ext cx="8144143" cy="1363594"/>
          </a:xfrm>
        </p:spPr>
        <p:txBody>
          <a:bodyPr/>
          <a:lstStyle/>
          <a:p>
            <a:r>
              <a:rPr lang="en-AU" dirty="0"/>
              <a:t>Maryam Shahabi Lotfabadi</a:t>
            </a:r>
          </a:p>
          <a:p>
            <a:r>
              <a:rPr lang="en-AU" dirty="0"/>
              <a:t>Adrian Gould</a:t>
            </a:r>
          </a:p>
          <a:p>
            <a:r>
              <a:rPr lang="en-AU" dirty="0"/>
              <a:t>Namrata Aneja</a:t>
            </a:r>
          </a:p>
        </p:txBody>
      </p:sp>
      <p:sp>
        <p:nvSpPr>
          <p:cNvPr id="41" name="Content Placeholder 40"/>
          <p:cNvSpPr>
            <a:spLocks noGrp="1"/>
          </p:cNvSpPr>
          <p:nvPr>
            <p:ph sz="quarter" idx="17"/>
          </p:nvPr>
        </p:nvSpPr>
        <p:spPr>
          <a:xfrm>
            <a:off x="1054100" y="4226435"/>
            <a:ext cx="10083800" cy="602809"/>
          </a:xfrm>
        </p:spPr>
        <p:txBody>
          <a:bodyPr/>
          <a:lstStyle/>
          <a:p>
            <a:r>
              <a:rPr lang="en-AU" dirty="0"/>
              <a:t>ICT40518 Certificate IV in Programming</a:t>
            </a:r>
          </a:p>
        </p:txBody>
      </p:sp>
    </p:spTree>
    <p:extLst>
      <p:ext uri="{BB962C8B-B14F-4D97-AF65-F5344CB8AC3E}">
        <p14:creationId xmlns:p14="http://schemas.microsoft.com/office/powerpoint/2010/main" val="91334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Why </a:t>
            </a:r>
            <a:r>
              <a:rPr lang="en-AU" dirty="0" err="1"/>
              <a:t>Joinining</a:t>
            </a:r>
            <a:r>
              <a:rPr lang="en-AU" dirty="0"/>
              <a:t> table</a:t>
            </a:r>
          </a:p>
        </p:txBody>
      </p:sp>
      <p:sp>
        <p:nvSpPr>
          <p:cNvPr id="5" name="Content Placeholder 4"/>
          <p:cNvSpPr>
            <a:spLocks noGrp="1"/>
          </p:cNvSpPr>
          <p:nvPr>
            <p:ph idx="1"/>
          </p:nvPr>
        </p:nvSpPr>
        <p:spPr>
          <a:xfrm>
            <a:off x="609600" y="1794617"/>
            <a:ext cx="10972800" cy="4563491"/>
          </a:xfrm>
        </p:spPr>
        <p:txBody>
          <a:bodyPr>
            <a:normAutofit/>
          </a:bodyPr>
          <a:lstStyle/>
          <a:p>
            <a:endParaRPr lang="en-AU" sz="4000" b="1" dirty="0">
              <a:solidFill>
                <a:srgbClr val="FFC000"/>
              </a:solidFill>
            </a:endParaRPr>
          </a:p>
          <a:p>
            <a:pPr lvl="1"/>
            <a:r>
              <a:rPr lang="en-AU" sz="3600" dirty="0"/>
              <a:t>The relational data base is collection of related tables.</a:t>
            </a:r>
          </a:p>
          <a:p>
            <a:pPr marL="914400" lvl="2" indent="0">
              <a:buNone/>
            </a:pPr>
            <a:r>
              <a:rPr lang="en-AU" sz="3200" dirty="0">
                <a:solidFill>
                  <a:schemeClr val="bg1"/>
                </a:solidFill>
              </a:rPr>
              <a:t>Join command gives us information from two joined tables.</a:t>
            </a:r>
            <a:r>
              <a:rPr lang="en-US" sz="3200" b="0" i="0" dirty="0">
                <a:solidFill>
                  <a:schemeClr val="bg1"/>
                </a:solidFill>
                <a:effectLst/>
                <a:latin typeface="Roboto" panose="02000000000000000000" pitchFamily="2" charset="0"/>
              </a:rPr>
              <a:t> SQL Join statement is used to combine data or rows &amp; columns from two or more tables based on a common field between them</a:t>
            </a:r>
            <a:r>
              <a:rPr lang="en-US" sz="3200" dirty="0">
                <a:solidFill>
                  <a:schemeClr val="bg1"/>
                </a:solidFill>
                <a:latin typeface="Roboto" panose="02000000000000000000" pitchFamily="2" charset="0"/>
              </a:rPr>
              <a:t>.</a:t>
            </a:r>
          </a:p>
          <a:p>
            <a:pPr marL="914400" lvl="2" indent="0">
              <a:buNone/>
            </a:pPr>
            <a:endParaRPr lang="en-AU" sz="3200" dirty="0">
              <a:solidFill>
                <a:srgbClr val="FFC000"/>
              </a:solidFill>
            </a:endParaRPr>
          </a:p>
          <a:p>
            <a:pPr lvl="2"/>
            <a:endParaRPr lang="en-AU" sz="3200" dirty="0"/>
          </a:p>
          <a:p>
            <a:pPr lvl="2"/>
            <a:endParaRPr lang="en-AU" sz="3200" dirty="0"/>
          </a:p>
        </p:txBody>
      </p:sp>
    </p:spTree>
    <p:extLst>
      <p:ext uri="{BB962C8B-B14F-4D97-AF65-F5344CB8AC3E}">
        <p14:creationId xmlns:p14="http://schemas.microsoft.com/office/powerpoint/2010/main" val="123136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Creating Tables for JOIN</a:t>
            </a:r>
          </a:p>
        </p:txBody>
      </p:sp>
      <p:sp>
        <p:nvSpPr>
          <p:cNvPr id="5" name="Content Placeholder 4"/>
          <p:cNvSpPr>
            <a:spLocks noGrp="1"/>
          </p:cNvSpPr>
          <p:nvPr>
            <p:ph idx="1"/>
          </p:nvPr>
        </p:nvSpPr>
        <p:spPr>
          <a:xfrm>
            <a:off x="609600" y="1794617"/>
            <a:ext cx="10972800" cy="4563491"/>
          </a:xfrm>
        </p:spPr>
        <p:txBody>
          <a:bodyPr>
            <a:normAutofit lnSpcReduction="10000"/>
          </a:bodyPr>
          <a:lstStyle/>
          <a:p>
            <a:r>
              <a:rPr lang="en-AU" sz="4000" b="1" dirty="0">
                <a:solidFill>
                  <a:srgbClr val="FFC000"/>
                </a:solidFill>
              </a:rPr>
              <a:t>REMINDER: </a:t>
            </a:r>
            <a:r>
              <a:rPr lang="en-AU" sz="4000" dirty="0"/>
              <a:t>Example Table Creation</a:t>
            </a:r>
            <a:br>
              <a:rPr lang="en-AU" sz="4000" dirty="0"/>
            </a:br>
            <a:endParaRPr lang="en-AU" sz="4000" dirty="0"/>
          </a:p>
          <a:p>
            <a:pPr lvl="1"/>
            <a:r>
              <a:rPr lang="en-AU" sz="3600" dirty="0">
                <a:solidFill>
                  <a:schemeClr val="bg1"/>
                </a:solidFill>
                <a:latin typeface="Consolas" panose="020B0609020204030204" pitchFamily="49" charset="0"/>
              </a:rPr>
              <a:t>USE </a:t>
            </a:r>
            <a:r>
              <a:rPr lang="en-AU" sz="3600" dirty="0" err="1">
                <a:solidFill>
                  <a:schemeClr val="bg1"/>
                </a:solidFill>
                <a:latin typeface="Consolas" panose="020B0609020204030204" pitchFamily="49" charset="0"/>
              </a:rPr>
              <a:t>database_name</a:t>
            </a:r>
            <a:r>
              <a:rPr lang="en-AU" sz="3600" dirty="0">
                <a:solidFill>
                  <a:schemeClr val="bg1"/>
                </a:solidFill>
                <a:latin typeface="Consolas" panose="020B0609020204030204" pitchFamily="49" charset="0"/>
              </a:rPr>
              <a:t>;</a:t>
            </a:r>
          </a:p>
          <a:p>
            <a:pPr lvl="1"/>
            <a:r>
              <a:rPr lang="en-AU" sz="3600" dirty="0">
                <a:solidFill>
                  <a:schemeClr val="bg1"/>
                </a:solidFill>
                <a:latin typeface="Consolas" panose="020B0609020204030204" pitchFamily="49" charset="0"/>
              </a:rPr>
              <a:t>CREATE TABLE </a:t>
            </a:r>
            <a:r>
              <a:rPr lang="en-AU" sz="3600" dirty="0" err="1">
                <a:solidFill>
                  <a:schemeClr val="bg1"/>
                </a:solidFill>
                <a:latin typeface="Consolas" panose="020B0609020204030204" pitchFamily="49" charset="0"/>
              </a:rPr>
              <a:t>table_name</a:t>
            </a:r>
            <a:r>
              <a:rPr lang="en-AU" sz="3600" dirty="0">
                <a:solidFill>
                  <a:schemeClr val="bg1"/>
                </a:solidFill>
                <a:latin typeface="Consolas" panose="020B0609020204030204" pitchFamily="49" charset="0"/>
              </a:rPr>
              <a:t> (</a:t>
            </a:r>
            <a:br>
              <a:rPr lang="en-AU" sz="3600" dirty="0">
                <a:solidFill>
                  <a:schemeClr val="bg1"/>
                </a:solidFill>
                <a:latin typeface="Consolas" panose="020B0609020204030204" pitchFamily="49" charset="0"/>
              </a:rPr>
            </a:br>
            <a:r>
              <a:rPr lang="en-AU" sz="3600" dirty="0">
                <a:solidFill>
                  <a:schemeClr val="bg1"/>
                </a:solidFill>
                <a:latin typeface="Consolas" panose="020B0609020204030204" pitchFamily="49" charset="0"/>
              </a:rPr>
              <a:t>    id BIGINT UNSIGNED AUTO_INC,</a:t>
            </a:r>
            <a:br>
              <a:rPr lang="en-AU" sz="3600" dirty="0">
                <a:solidFill>
                  <a:schemeClr val="bg1"/>
                </a:solidFill>
                <a:latin typeface="Consolas" panose="020B0609020204030204" pitchFamily="49" charset="0"/>
              </a:rPr>
            </a:br>
            <a:r>
              <a:rPr lang="en-AU" sz="3600" dirty="0">
                <a:solidFill>
                  <a:schemeClr val="bg1"/>
                </a:solidFill>
                <a:latin typeface="Consolas" panose="020B0609020204030204" pitchFamily="49" charset="0"/>
              </a:rPr>
              <a:t>    name VARCHAR(64) NOT NULL,</a:t>
            </a:r>
            <a:br>
              <a:rPr lang="en-AU" sz="3600" dirty="0">
                <a:solidFill>
                  <a:schemeClr val="bg1"/>
                </a:solidFill>
                <a:latin typeface="Consolas" panose="020B0609020204030204" pitchFamily="49" charset="0"/>
              </a:rPr>
            </a:br>
            <a:r>
              <a:rPr lang="en-AU" sz="3600" dirty="0">
                <a:solidFill>
                  <a:schemeClr val="bg1"/>
                </a:solidFill>
                <a:latin typeface="Consolas" panose="020B0609020204030204" pitchFamily="49" charset="0"/>
              </a:rPr>
              <a:t>    PRIMARY KEY (id)</a:t>
            </a:r>
            <a:br>
              <a:rPr lang="en-AU" sz="3600" dirty="0">
                <a:solidFill>
                  <a:schemeClr val="bg1"/>
                </a:solidFill>
                <a:latin typeface="Consolas" panose="020B0609020204030204" pitchFamily="49" charset="0"/>
              </a:rPr>
            </a:br>
            <a:r>
              <a:rPr lang="en-AU" sz="3600" dirty="0">
                <a:latin typeface="Consolas" panose="020B0609020204030204" pitchFamily="49" charset="0"/>
              </a:rPr>
              <a:t>);</a:t>
            </a:r>
          </a:p>
        </p:txBody>
      </p:sp>
    </p:spTree>
    <p:extLst>
      <p:ext uri="{BB962C8B-B14F-4D97-AF65-F5344CB8AC3E}">
        <p14:creationId xmlns:p14="http://schemas.microsoft.com/office/powerpoint/2010/main" val="376332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B2B8-D751-9D05-8BB3-9241B3C71C48}"/>
              </a:ext>
            </a:extLst>
          </p:cNvPr>
          <p:cNvSpPr>
            <a:spLocks noGrp="1"/>
          </p:cNvSpPr>
          <p:nvPr>
            <p:ph type="title"/>
          </p:nvPr>
        </p:nvSpPr>
        <p:spPr/>
        <p:txBody>
          <a:bodyPr>
            <a:noAutofit/>
          </a:bodyPr>
          <a:lstStyle/>
          <a:p>
            <a:r>
              <a:rPr lang="en-AU" sz="3600" b="0" dirty="0">
                <a:solidFill>
                  <a:srgbClr val="00B0F0"/>
                </a:solidFill>
              </a:rPr>
              <a:t>Creating tables for using JOIN Command</a:t>
            </a:r>
            <a:br>
              <a:rPr lang="en-AU" sz="3600" b="0" dirty="0">
                <a:solidFill>
                  <a:srgbClr val="00B0F0"/>
                </a:solidFill>
              </a:rPr>
            </a:br>
            <a:r>
              <a:rPr lang="en-AU" sz="3600" b="0" dirty="0">
                <a:solidFill>
                  <a:srgbClr val="00B0F0"/>
                </a:solidFill>
              </a:rPr>
              <a:t>First Table is </a:t>
            </a:r>
            <a:r>
              <a:rPr lang="en-AU" sz="3600" b="0" dirty="0" err="1">
                <a:solidFill>
                  <a:srgbClr val="00B0F0"/>
                </a:solidFill>
              </a:rPr>
              <a:t>employee_salary</a:t>
            </a:r>
            <a:endParaRPr lang="en-AU" sz="3600" b="0" dirty="0">
              <a:solidFill>
                <a:srgbClr val="00B0F0"/>
              </a:solidFill>
            </a:endParaRPr>
          </a:p>
        </p:txBody>
      </p:sp>
      <p:sp>
        <p:nvSpPr>
          <p:cNvPr id="3" name="Content Placeholder 2">
            <a:extLst>
              <a:ext uri="{FF2B5EF4-FFF2-40B4-BE49-F238E27FC236}">
                <a16:creationId xmlns:a16="http://schemas.microsoft.com/office/drawing/2014/main" id="{2038D879-41E5-DD9E-BF62-D19A782C7829}"/>
              </a:ext>
            </a:extLst>
          </p:cNvPr>
          <p:cNvSpPr>
            <a:spLocks noGrp="1"/>
          </p:cNvSpPr>
          <p:nvPr>
            <p:ph idx="1"/>
          </p:nvPr>
        </p:nvSpPr>
        <p:spPr/>
        <p:txBody>
          <a:bodyPr>
            <a:normAutofit/>
          </a:bodyPr>
          <a:lstStyle/>
          <a:p>
            <a:r>
              <a:rPr lang="en-US" sz="2800" b="1" i="0" u="none" strike="noStrike" baseline="0" dirty="0">
                <a:solidFill>
                  <a:schemeClr val="bg1"/>
                </a:solidFill>
                <a:latin typeface="Courier New" panose="02070309020205020404" pitchFamily="49" charset="0"/>
              </a:rPr>
              <a:t>Create</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database</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IF</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NOT</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EXISTS</a:t>
            </a:r>
            <a:r>
              <a:rPr lang="en-US" sz="2800" b="0" i="0" u="none" strike="noStrike" baseline="0" dirty="0">
                <a:solidFill>
                  <a:schemeClr val="bg1"/>
                </a:solidFill>
                <a:latin typeface="Courier New" panose="02070309020205020404" pitchFamily="49" charset="0"/>
              </a:rPr>
              <a:t> </a:t>
            </a:r>
            <a:r>
              <a:rPr lang="en-US" sz="2800" b="0" i="0" u="none" strike="noStrike" baseline="0" dirty="0" err="1">
                <a:solidFill>
                  <a:schemeClr val="bg1"/>
                </a:solidFill>
                <a:latin typeface="Courier New" panose="02070309020205020404" pitchFamily="49" charset="0"/>
              </a:rPr>
              <a:t>abc_store</a:t>
            </a:r>
            <a:r>
              <a:rPr lang="en-US" sz="2800" b="0" i="0" u="none" strike="noStrike" baseline="0" dirty="0">
                <a:solidFill>
                  <a:schemeClr val="bg1"/>
                </a:solidFill>
                <a:latin typeface="Courier New" panose="02070309020205020404" pitchFamily="49" charset="0"/>
              </a:rPr>
              <a:t>;</a:t>
            </a:r>
          </a:p>
          <a:p>
            <a:r>
              <a:rPr lang="en-AU" sz="2800" b="1" i="0" u="none" strike="noStrike" baseline="0" dirty="0">
                <a:solidFill>
                  <a:schemeClr val="bg1"/>
                </a:solidFill>
                <a:latin typeface="Courier New" panose="02070309020205020404" pitchFamily="49" charset="0"/>
              </a:rPr>
              <a:t>USE</a:t>
            </a:r>
            <a:r>
              <a:rPr lang="en-AU" sz="2800" b="0" i="0" u="none" strike="noStrike" baseline="0" dirty="0">
                <a:solidFill>
                  <a:schemeClr val="bg1"/>
                </a:solidFill>
                <a:latin typeface="Courier New" panose="02070309020205020404" pitchFamily="49" charset="0"/>
              </a:rPr>
              <a:t> </a:t>
            </a:r>
            <a:r>
              <a:rPr lang="en-AU" sz="2800" b="0" i="0" u="none" strike="noStrike" baseline="0" dirty="0" err="1">
                <a:solidFill>
                  <a:schemeClr val="bg1"/>
                </a:solidFill>
                <a:latin typeface="Courier New" panose="02070309020205020404" pitchFamily="49" charset="0"/>
              </a:rPr>
              <a:t>abc_Store</a:t>
            </a:r>
            <a:r>
              <a:rPr lang="en-AU" sz="2800" b="0" i="0" u="none" strike="noStrike" baseline="0" dirty="0">
                <a:solidFill>
                  <a:schemeClr val="bg1"/>
                </a:solidFill>
                <a:latin typeface="Courier New" panose="02070309020205020404" pitchFamily="49" charset="0"/>
              </a:rPr>
              <a:t>;</a:t>
            </a:r>
          </a:p>
          <a:p>
            <a:r>
              <a:rPr lang="en-US" sz="2800" b="1" i="0" u="none" strike="noStrike" baseline="0" dirty="0">
                <a:solidFill>
                  <a:schemeClr val="bg1"/>
                </a:solidFill>
                <a:latin typeface="Courier New" panose="02070309020205020404" pitchFamily="49" charset="0"/>
              </a:rPr>
              <a:t>DROP</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TABLE</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IF</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EXISTS</a:t>
            </a:r>
            <a:r>
              <a:rPr lang="en-US" sz="2800" b="0" i="0" u="none" strike="noStrike" baseline="0" dirty="0">
                <a:solidFill>
                  <a:schemeClr val="bg1"/>
                </a:solidFill>
                <a:latin typeface="Courier New" panose="02070309020205020404" pitchFamily="49" charset="0"/>
              </a:rPr>
              <a:t> </a:t>
            </a:r>
            <a:r>
              <a:rPr lang="en-US" sz="2800" b="0" i="0" u="none" strike="noStrike" baseline="0" dirty="0" err="1">
                <a:solidFill>
                  <a:schemeClr val="bg1"/>
                </a:solidFill>
                <a:latin typeface="Courier New" panose="02070309020205020404" pitchFamily="49" charset="0"/>
              </a:rPr>
              <a:t>Employee_salary</a:t>
            </a:r>
            <a:r>
              <a:rPr lang="en-US" sz="2800" b="0" i="0" u="none" strike="noStrike" baseline="0" dirty="0">
                <a:solidFill>
                  <a:schemeClr val="bg1"/>
                </a:solidFill>
                <a:latin typeface="Courier New" panose="02070309020205020404" pitchFamily="49" charset="0"/>
              </a:rPr>
              <a:t>;</a:t>
            </a:r>
          </a:p>
          <a:p>
            <a:r>
              <a:rPr lang="en-US" sz="2800" b="1" i="0" u="none" strike="noStrike" baseline="0" dirty="0">
                <a:solidFill>
                  <a:schemeClr val="bg1"/>
                </a:solidFill>
                <a:latin typeface="Courier New" panose="02070309020205020404" pitchFamily="49" charset="0"/>
              </a:rPr>
              <a:t>DROP</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TABLE</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IF</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EXISTS</a:t>
            </a:r>
            <a:r>
              <a:rPr lang="en-US" sz="2800" b="0" i="0" u="none" strike="noStrike" baseline="0" dirty="0">
                <a:solidFill>
                  <a:schemeClr val="bg1"/>
                </a:solidFill>
                <a:latin typeface="Courier New" panose="02070309020205020404" pitchFamily="49" charset="0"/>
              </a:rPr>
              <a:t> PRODUCT;</a:t>
            </a:r>
          </a:p>
          <a:p>
            <a:r>
              <a:rPr lang="en-US" sz="2800" b="1" i="0" u="none" strike="noStrike" baseline="0" dirty="0">
                <a:solidFill>
                  <a:schemeClr val="bg1"/>
                </a:solidFill>
                <a:latin typeface="Courier New" panose="02070309020205020404" pitchFamily="49" charset="0"/>
              </a:rPr>
              <a:t>CREATE</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TABLE</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if</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NOT</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exists</a:t>
            </a:r>
            <a:r>
              <a:rPr lang="en-US" sz="2800" b="0" i="0" u="none" strike="noStrike" baseline="0" dirty="0">
                <a:solidFill>
                  <a:schemeClr val="bg1"/>
                </a:solidFill>
                <a:latin typeface="Courier New" panose="02070309020205020404" pitchFamily="49" charset="0"/>
              </a:rPr>
              <a:t> </a:t>
            </a:r>
            <a:r>
              <a:rPr lang="en-US" sz="2800" b="0" i="0" u="none" strike="noStrike" baseline="0" dirty="0" err="1">
                <a:solidFill>
                  <a:schemeClr val="bg1"/>
                </a:solidFill>
                <a:latin typeface="Courier New" panose="02070309020205020404" pitchFamily="49" charset="0"/>
              </a:rPr>
              <a:t>employee_salary</a:t>
            </a:r>
            <a:r>
              <a:rPr lang="en-US" sz="2800" b="0" i="0" u="none" strike="noStrike" baseline="0" dirty="0">
                <a:solidFill>
                  <a:schemeClr val="bg1"/>
                </a:solidFill>
                <a:latin typeface="Courier New" panose="02070309020205020404" pitchFamily="49" charset="0"/>
              </a:rPr>
              <a:t> (id </a:t>
            </a:r>
            <a:r>
              <a:rPr lang="en-US" sz="2800" b="1" i="0" u="none" strike="noStrike" baseline="0" dirty="0">
                <a:solidFill>
                  <a:schemeClr val="bg1"/>
                </a:solidFill>
                <a:latin typeface="Courier New" panose="02070309020205020404" pitchFamily="49" charset="0"/>
              </a:rPr>
              <a:t>BIGINT</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UNSIGNED</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name</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VARCHAR</a:t>
            </a:r>
            <a:r>
              <a:rPr lang="en-US" sz="2800" b="0" i="0" u="none" strike="noStrike" baseline="0" dirty="0">
                <a:solidFill>
                  <a:schemeClr val="bg1"/>
                </a:solidFill>
                <a:latin typeface="Courier New" panose="02070309020205020404" pitchFamily="49" charset="0"/>
              </a:rPr>
              <a:t>(64) </a:t>
            </a:r>
            <a:r>
              <a:rPr lang="en-US" sz="2800" b="1" i="0" u="none" strike="noStrike" baseline="0" dirty="0">
                <a:solidFill>
                  <a:schemeClr val="bg1"/>
                </a:solidFill>
                <a:latin typeface="Courier New" panose="02070309020205020404" pitchFamily="49" charset="0"/>
              </a:rPr>
              <a:t>NOT</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NULL</a:t>
            </a:r>
            <a:r>
              <a:rPr lang="en-US" sz="2800" b="0" i="0" u="none" strike="noStrike" baseline="0" dirty="0">
                <a:solidFill>
                  <a:schemeClr val="bg1"/>
                </a:solidFill>
                <a:latin typeface="Courier New" panose="02070309020205020404" pitchFamily="49" charset="0"/>
              </a:rPr>
              <a:t>,</a:t>
            </a:r>
          </a:p>
          <a:p>
            <a:pPr marL="0" indent="0">
              <a:buNone/>
            </a:pPr>
            <a:r>
              <a:rPr lang="en-US" sz="2800" b="0" i="0" u="none" strike="noStrike" baseline="0" dirty="0">
                <a:solidFill>
                  <a:schemeClr val="bg1"/>
                </a:solidFill>
                <a:latin typeface="Courier New" panose="02070309020205020404" pitchFamily="49" charset="0"/>
              </a:rPr>
              <a:t> salary </a:t>
            </a:r>
            <a:r>
              <a:rPr lang="en-US" sz="2800" b="1" i="0" u="none" strike="noStrike" baseline="0" dirty="0">
                <a:solidFill>
                  <a:schemeClr val="bg1"/>
                </a:solidFill>
                <a:latin typeface="Courier New" panose="02070309020205020404" pitchFamily="49" charset="0"/>
              </a:rPr>
              <a:t>float</a:t>
            </a:r>
            <a:r>
              <a:rPr lang="en-US" sz="2800" b="0" i="0" u="none" strike="noStrike" baseline="0" dirty="0">
                <a:solidFill>
                  <a:schemeClr val="bg1"/>
                </a:solidFill>
                <a:latin typeface="Courier New" panose="02070309020205020404" pitchFamily="49" charset="0"/>
              </a:rPr>
              <a:t>(10,2) </a:t>
            </a:r>
            <a:r>
              <a:rPr lang="en-US" sz="2800" b="1" i="0" u="none" strike="noStrike" baseline="0" dirty="0">
                <a:solidFill>
                  <a:schemeClr val="bg1"/>
                </a:solidFill>
                <a:latin typeface="Courier New" panose="02070309020205020404" pitchFamily="49" charset="0"/>
              </a:rPr>
              <a:t>NOT</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NULL</a:t>
            </a:r>
            <a:r>
              <a:rPr lang="en-US" sz="2800" b="0" i="0" u="none" strike="noStrike" baseline="0" dirty="0">
                <a:solidFill>
                  <a:schemeClr val="bg1"/>
                </a:solidFill>
                <a:latin typeface="Courier New" panose="02070309020205020404" pitchFamily="49" charset="0"/>
              </a:rPr>
              <a:t>,</a:t>
            </a:r>
          </a:p>
          <a:p>
            <a:pPr marL="0" indent="0">
              <a:buNone/>
            </a:pPr>
            <a:r>
              <a:rPr lang="en-AU" sz="2800" b="1" i="0" u="none" strike="noStrike" baseline="0" dirty="0">
                <a:solidFill>
                  <a:schemeClr val="bg1"/>
                </a:solidFill>
                <a:latin typeface="Courier New" panose="02070309020205020404" pitchFamily="49" charset="0"/>
              </a:rPr>
              <a:t> PRIMARY</a:t>
            </a:r>
            <a:r>
              <a:rPr lang="en-AU" sz="2800" b="0" i="0" u="none" strike="noStrike" baseline="0" dirty="0">
                <a:solidFill>
                  <a:schemeClr val="bg1"/>
                </a:solidFill>
                <a:latin typeface="Courier New" panose="02070309020205020404" pitchFamily="49" charset="0"/>
              </a:rPr>
              <a:t> </a:t>
            </a:r>
            <a:r>
              <a:rPr lang="en-AU" sz="2800" b="1" i="0" u="none" strike="noStrike" baseline="0" dirty="0">
                <a:solidFill>
                  <a:schemeClr val="bg1"/>
                </a:solidFill>
                <a:latin typeface="Courier New" panose="02070309020205020404" pitchFamily="49" charset="0"/>
              </a:rPr>
              <a:t>KEY</a:t>
            </a:r>
            <a:r>
              <a:rPr lang="en-AU" sz="2800" b="0" i="0" u="none" strike="noStrike" baseline="0" dirty="0">
                <a:solidFill>
                  <a:schemeClr val="bg1"/>
                </a:solidFill>
                <a:latin typeface="Courier New" panose="02070309020205020404" pitchFamily="49" charset="0"/>
              </a:rPr>
              <a:t> (id));</a:t>
            </a:r>
          </a:p>
          <a:p>
            <a:endParaRPr lang="en-AU" dirty="0"/>
          </a:p>
        </p:txBody>
      </p:sp>
    </p:spTree>
    <p:extLst>
      <p:ext uri="{BB962C8B-B14F-4D97-AF65-F5344CB8AC3E}">
        <p14:creationId xmlns:p14="http://schemas.microsoft.com/office/powerpoint/2010/main" val="255668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98BE-6FB6-F4CD-C5F9-CC7EA14D0C66}"/>
              </a:ext>
            </a:extLst>
          </p:cNvPr>
          <p:cNvSpPr>
            <a:spLocks noGrp="1"/>
          </p:cNvSpPr>
          <p:nvPr>
            <p:ph type="title"/>
          </p:nvPr>
        </p:nvSpPr>
        <p:spPr/>
        <p:txBody>
          <a:bodyPr>
            <a:noAutofit/>
          </a:bodyPr>
          <a:lstStyle/>
          <a:p>
            <a:r>
              <a:rPr lang="en-AU" sz="3600" b="0" dirty="0">
                <a:solidFill>
                  <a:srgbClr val="00B0F0"/>
                </a:solidFill>
              </a:rPr>
              <a:t>Creating tables for using JOIN Command</a:t>
            </a:r>
            <a:br>
              <a:rPr lang="en-AU" sz="3600" b="0" dirty="0">
                <a:solidFill>
                  <a:srgbClr val="00B0F0"/>
                </a:solidFill>
              </a:rPr>
            </a:br>
            <a:r>
              <a:rPr lang="en-AU" sz="3600" b="0" dirty="0">
                <a:solidFill>
                  <a:srgbClr val="00B0F0"/>
                </a:solidFill>
              </a:rPr>
              <a:t>First Table is </a:t>
            </a:r>
            <a:r>
              <a:rPr lang="en-AU" sz="3600" b="0" dirty="0" err="1">
                <a:solidFill>
                  <a:srgbClr val="00B0F0"/>
                </a:solidFill>
              </a:rPr>
              <a:t>employee_salary</a:t>
            </a:r>
            <a:endParaRPr lang="en-AU" sz="3600" dirty="0">
              <a:solidFill>
                <a:srgbClr val="00B0F0"/>
              </a:solidFill>
            </a:endParaRPr>
          </a:p>
        </p:txBody>
      </p:sp>
      <p:sp>
        <p:nvSpPr>
          <p:cNvPr id="3" name="Content Placeholder 2">
            <a:extLst>
              <a:ext uri="{FF2B5EF4-FFF2-40B4-BE49-F238E27FC236}">
                <a16:creationId xmlns:a16="http://schemas.microsoft.com/office/drawing/2014/main" id="{5A8431E2-FA1E-D429-F239-0D52BF955F37}"/>
              </a:ext>
            </a:extLst>
          </p:cNvPr>
          <p:cNvSpPr>
            <a:spLocks noGrp="1"/>
          </p:cNvSpPr>
          <p:nvPr>
            <p:ph idx="1"/>
          </p:nvPr>
        </p:nvSpPr>
        <p:spPr/>
        <p:txBody>
          <a:bodyPr/>
          <a:lstStyle/>
          <a:p>
            <a:pPr marL="0" indent="0">
              <a:buNone/>
            </a:pPr>
            <a:r>
              <a:rPr lang="en-US" sz="2800" b="1"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Insert</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into</a:t>
            </a:r>
            <a:r>
              <a:rPr lang="en-US" sz="2800" b="0" i="0" u="none" strike="noStrike" baseline="0" dirty="0">
                <a:solidFill>
                  <a:schemeClr val="bg1"/>
                </a:solidFill>
                <a:latin typeface="Courier New" panose="02070309020205020404" pitchFamily="49" charset="0"/>
              </a:rPr>
              <a:t> </a:t>
            </a:r>
            <a:r>
              <a:rPr lang="en-US" sz="2800" b="0" i="0" u="none" strike="noStrike" baseline="0" dirty="0" err="1">
                <a:solidFill>
                  <a:schemeClr val="bg1"/>
                </a:solidFill>
                <a:latin typeface="Courier New" panose="02070309020205020404" pitchFamily="49" charset="0"/>
              </a:rPr>
              <a:t>employee_salary</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values</a:t>
            </a:r>
            <a:r>
              <a:rPr lang="en-US" sz="2800" b="0" i="0" u="none" strike="noStrike" baseline="0" dirty="0">
                <a:solidFill>
                  <a:schemeClr val="bg1"/>
                </a:solidFill>
                <a:latin typeface="Courier New" panose="02070309020205020404" pitchFamily="49" charset="0"/>
              </a:rPr>
              <a:t>(101,'Steven         Ross',6000), (102,'Greg Hardy',7000),</a:t>
            </a:r>
          </a:p>
          <a:p>
            <a:pPr marL="0" indent="0">
              <a:buNone/>
            </a:pPr>
            <a:r>
              <a:rPr lang="en-AU" sz="2800" b="0" i="0" u="none" strike="noStrike" baseline="0" dirty="0">
                <a:solidFill>
                  <a:schemeClr val="bg1"/>
                </a:solidFill>
                <a:latin typeface="Courier New" panose="02070309020205020404" pitchFamily="49" charset="0"/>
              </a:rPr>
              <a:t> (103,'Tina Berry',5500), (104,'Eric Stan',6500),           (105,'Vanessa Tass',4000), </a:t>
            </a:r>
          </a:p>
          <a:p>
            <a:pPr marL="0" indent="0">
              <a:buNone/>
            </a:pPr>
            <a:r>
              <a:rPr lang="en-AU" sz="2800" b="0" i="0" u="none" strike="noStrike" baseline="0" dirty="0">
                <a:solidFill>
                  <a:schemeClr val="bg1"/>
                </a:solidFill>
                <a:latin typeface="Courier New" panose="02070309020205020404" pitchFamily="49" charset="0"/>
              </a:rPr>
              <a:t>(106,'Nick Clair',4500);</a:t>
            </a:r>
          </a:p>
          <a:p>
            <a:pPr marL="0" indent="0">
              <a:buNone/>
            </a:pPr>
            <a:endParaRPr lang="en-AU" sz="2800" b="0" i="0" u="none" strike="noStrike" baseline="0" dirty="0">
              <a:solidFill>
                <a:schemeClr val="bg1"/>
              </a:solidFill>
              <a:latin typeface="Courier New" panose="02070309020205020404" pitchFamily="49" charset="0"/>
            </a:endParaRPr>
          </a:p>
          <a:p>
            <a:r>
              <a:rPr lang="en-AU" sz="1800" b="0" i="0" u="none" strike="noStrike" baseline="0" dirty="0">
                <a:solidFill>
                  <a:srgbClr val="000000"/>
                </a:solidFill>
                <a:latin typeface="Courier New" panose="02070309020205020404" pitchFamily="49" charset="0"/>
              </a:rPr>
              <a:t> </a:t>
            </a:r>
          </a:p>
          <a:p>
            <a:pPr lvl="1"/>
            <a:r>
              <a:rPr lang="en-AU" sz="3200" dirty="0">
                <a:solidFill>
                  <a:srgbClr val="00B0F0"/>
                </a:solidFill>
                <a:latin typeface="Consolas" panose="020B0609020204030204" pitchFamily="49" charset="0"/>
              </a:rPr>
              <a:t>Select * from </a:t>
            </a:r>
            <a:r>
              <a:rPr lang="en-AU" sz="3200" dirty="0" err="1">
                <a:solidFill>
                  <a:srgbClr val="00B0F0"/>
                </a:solidFill>
                <a:latin typeface="Consolas" panose="020B0609020204030204" pitchFamily="49" charset="0"/>
              </a:rPr>
              <a:t>employee_salary</a:t>
            </a:r>
            <a:r>
              <a:rPr lang="en-AU" sz="3200" dirty="0">
                <a:solidFill>
                  <a:srgbClr val="00B0F0"/>
                </a:solidFill>
                <a:latin typeface="Consolas" panose="020B0609020204030204" pitchFamily="49" charset="0"/>
              </a:rPr>
              <a:t>;</a:t>
            </a:r>
            <a:endParaRPr lang="en-AU" sz="3200" dirty="0">
              <a:latin typeface="Consolas" panose="020B0609020204030204" pitchFamily="49" charset="0"/>
            </a:endParaRPr>
          </a:p>
          <a:p>
            <a:endParaRPr lang="en-AU" dirty="0"/>
          </a:p>
        </p:txBody>
      </p:sp>
    </p:spTree>
    <p:extLst>
      <p:ext uri="{BB962C8B-B14F-4D97-AF65-F5344CB8AC3E}">
        <p14:creationId xmlns:p14="http://schemas.microsoft.com/office/powerpoint/2010/main" val="329053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DE7D-8795-22EA-6A50-94845B2C4302}"/>
              </a:ext>
            </a:extLst>
          </p:cNvPr>
          <p:cNvSpPr>
            <a:spLocks noGrp="1"/>
          </p:cNvSpPr>
          <p:nvPr>
            <p:ph type="title"/>
          </p:nvPr>
        </p:nvSpPr>
        <p:spPr/>
        <p:txBody>
          <a:bodyPr>
            <a:noAutofit/>
          </a:bodyPr>
          <a:lstStyle/>
          <a:p>
            <a:r>
              <a:rPr lang="en-AU" sz="3600" b="0" dirty="0">
                <a:solidFill>
                  <a:srgbClr val="92D050"/>
                </a:solidFill>
              </a:rPr>
              <a:t>Creating tables for using JOIN Command</a:t>
            </a:r>
            <a:br>
              <a:rPr lang="en-AU" sz="3600" b="0" dirty="0">
                <a:solidFill>
                  <a:srgbClr val="92D050"/>
                </a:solidFill>
              </a:rPr>
            </a:br>
            <a:r>
              <a:rPr lang="en-AU" sz="3600" b="0" dirty="0">
                <a:solidFill>
                  <a:srgbClr val="92D050"/>
                </a:solidFill>
              </a:rPr>
              <a:t>Second Table is </a:t>
            </a:r>
            <a:r>
              <a:rPr lang="en-AU" sz="3600" b="0" dirty="0" err="1">
                <a:solidFill>
                  <a:srgbClr val="92D050"/>
                </a:solidFill>
              </a:rPr>
              <a:t>employee_address</a:t>
            </a:r>
            <a:endParaRPr lang="en-AU" sz="3600" b="0" dirty="0">
              <a:solidFill>
                <a:srgbClr val="92D050"/>
              </a:solidFill>
            </a:endParaRPr>
          </a:p>
        </p:txBody>
      </p:sp>
      <p:sp>
        <p:nvSpPr>
          <p:cNvPr id="3" name="Content Placeholder 2">
            <a:extLst>
              <a:ext uri="{FF2B5EF4-FFF2-40B4-BE49-F238E27FC236}">
                <a16:creationId xmlns:a16="http://schemas.microsoft.com/office/drawing/2014/main" id="{8F50787B-FBDE-58D1-6BF0-98E9137CC3A3}"/>
              </a:ext>
            </a:extLst>
          </p:cNvPr>
          <p:cNvSpPr>
            <a:spLocks noGrp="1"/>
          </p:cNvSpPr>
          <p:nvPr>
            <p:ph idx="1"/>
          </p:nvPr>
        </p:nvSpPr>
        <p:spPr/>
        <p:txBody>
          <a:bodyPr>
            <a:normAutofit/>
          </a:bodyPr>
          <a:lstStyle/>
          <a:p>
            <a:pPr marL="457200" lvl="1" indent="0">
              <a:buNone/>
            </a:pPr>
            <a:r>
              <a:rPr lang="en-AU" sz="3200" dirty="0">
                <a:latin typeface="Consolas" panose="020B0609020204030204" pitchFamily="49" charset="0"/>
              </a:rPr>
              <a:t>-</a:t>
            </a:r>
            <a:r>
              <a:rPr lang="en-AU" sz="3200" dirty="0">
                <a:solidFill>
                  <a:srgbClr val="00B050"/>
                </a:solidFill>
                <a:latin typeface="Consolas" panose="020B0609020204030204" pitchFamily="49" charset="0"/>
              </a:rPr>
              <a:t>USE</a:t>
            </a:r>
            <a:r>
              <a:rPr lang="en-AU" sz="3200" dirty="0">
                <a:latin typeface="Consolas" panose="020B0609020204030204" pitchFamily="49" charset="0"/>
              </a:rPr>
              <a:t> </a:t>
            </a:r>
            <a:r>
              <a:rPr lang="en-AU" sz="3200" dirty="0" err="1">
                <a:solidFill>
                  <a:srgbClr val="92D050"/>
                </a:solidFill>
                <a:latin typeface="Consolas" panose="020B0609020204030204" pitchFamily="49" charset="0"/>
              </a:rPr>
              <a:t>abc_Store</a:t>
            </a:r>
            <a:r>
              <a:rPr lang="en-AU" sz="3200" dirty="0">
                <a:solidFill>
                  <a:srgbClr val="92D050"/>
                </a:solidFill>
                <a:latin typeface="Consolas" panose="020B0609020204030204" pitchFamily="49" charset="0"/>
              </a:rPr>
              <a:t>;</a:t>
            </a:r>
          </a:p>
          <a:p>
            <a:pPr marL="0" indent="0">
              <a:buNone/>
            </a:pPr>
            <a:r>
              <a:rPr lang="en-US" b="1" i="0" u="none" strike="noStrike" baseline="0" dirty="0">
                <a:solidFill>
                  <a:schemeClr val="bg1"/>
                </a:solidFill>
                <a:latin typeface="Courier New" panose="02070309020205020404" pitchFamily="49" charset="0"/>
              </a:rPr>
              <a:t>-CREATE</a:t>
            </a:r>
            <a:r>
              <a:rPr lang="en-US" b="0" i="0" u="none" strike="noStrike" baseline="0" dirty="0">
                <a:solidFill>
                  <a:schemeClr val="bg1"/>
                </a:solidFill>
                <a:latin typeface="Courier New" panose="02070309020205020404" pitchFamily="49" charset="0"/>
              </a:rPr>
              <a:t> </a:t>
            </a:r>
            <a:r>
              <a:rPr lang="en-US" b="1" i="0" u="none" strike="noStrike" baseline="0" dirty="0">
                <a:solidFill>
                  <a:schemeClr val="bg1"/>
                </a:solidFill>
                <a:latin typeface="Courier New" panose="02070309020205020404" pitchFamily="49" charset="0"/>
              </a:rPr>
              <a:t>TABLE</a:t>
            </a:r>
            <a:r>
              <a:rPr lang="en-US" b="0" i="0" u="none" strike="noStrike" baseline="0" dirty="0">
                <a:solidFill>
                  <a:schemeClr val="bg1"/>
                </a:solidFill>
                <a:latin typeface="Courier New" panose="02070309020205020404" pitchFamily="49" charset="0"/>
              </a:rPr>
              <a:t> </a:t>
            </a:r>
            <a:r>
              <a:rPr lang="en-US" b="0" i="0" u="none" strike="noStrike" baseline="0" dirty="0" err="1">
                <a:solidFill>
                  <a:schemeClr val="bg1"/>
                </a:solidFill>
                <a:latin typeface="Courier New" panose="02070309020205020404" pitchFamily="49" charset="0"/>
              </a:rPr>
              <a:t>employee_address</a:t>
            </a:r>
            <a:r>
              <a:rPr lang="en-US" b="0" i="0" u="none" strike="noStrike" baseline="0" dirty="0">
                <a:solidFill>
                  <a:schemeClr val="bg1"/>
                </a:solidFill>
                <a:latin typeface="Courier New" panose="02070309020205020404" pitchFamily="49" charset="0"/>
              </a:rPr>
              <a:t>(id </a:t>
            </a:r>
            <a:r>
              <a:rPr lang="en-US" b="1" i="0" u="none" strike="noStrike" baseline="0" dirty="0">
                <a:solidFill>
                  <a:schemeClr val="bg1"/>
                </a:solidFill>
                <a:latin typeface="Courier New" panose="02070309020205020404" pitchFamily="49" charset="0"/>
              </a:rPr>
              <a:t>BIGINT</a:t>
            </a:r>
            <a:r>
              <a:rPr lang="en-US" b="0" i="0" u="none" strike="noStrike" baseline="0" dirty="0">
                <a:solidFill>
                  <a:schemeClr val="bg1"/>
                </a:solidFill>
                <a:latin typeface="Courier New" panose="02070309020205020404" pitchFamily="49" charset="0"/>
              </a:rPr>
              <a:t> </a:t>
            </a:r>
            <a:r>
              <a:rPr lang="en-US" b="1" i="0" u="none" strike="noStrike" baseline="0" dirty="0" err="1">
                <a:solidFill>
                  <a:schemeClr val="bg1"/>
                </a:solidFill>
                <a:latin typeface="Courier New" panose="02070309020205020404" pitchFamily="49" charset="0"/>
              </a:rPr>
              <a:t>UNSIGNED</a:t>
            </a:r>
            <a:r>
              <a:rPr lang="en-US" b="0" i="0" u="none" strike="noStrike" baseline="0" dirty="0" err="1">
                <a:solidFill>
                  <a:schemeClr val="bg1"/>
                </a:solidFill>
                <a:latin typeface="Courier New" panose="02070309020205020404" pitchFamily="49" charset="0"/>
              </a:rPr>
              <a:t>,</a:t>
            </a:r>
            <a:r>
              <a:rPr lang="en-US" b="1" i="0" u="none" strike="noStrike" baseline="0" dirty="0" err="1">
                <a:solidFill>
                  <a:schemeClr val="bg1"/>
                </a:solidFill>
                <a:latin typeface="Courier New" panose="02070309020205020404" pitchFamily="49" charset="0"/>
              </a:rPr>
              <a:t>name</a:t>
            </a:r>
            <a:r>
              <a:rPr lang="en-US" b="0" i="0" u="none" strike="noStrike" baseline="0" dirty="0">
                <a:solidFill>
                  <a:schemeClr val="bg1"/>
                </a:solidFill>
                <a:latin typeface="Courier New" panose="02070309020205020404" pitchFamily="49" charset="0"/>
              </a:rPr>
              <a:t> </a:t>
            </a:r>
            <a:r>
              <a:rPr lang="en-US" b="1" i="0" u="none" strike="noStrike" baseline="0" dirty="0">
                <a:solidFill>
                  <a:schemeClr val="bg1"/>
                </a:solidFill>
                <a:latin typeface="Courier New" panose="02070309020205020404" pitchFamily="49" charset="0"/>
              </a:rPr>
              <a:t>VARCHAR</a:t>
            </a:r>
            <a:r>
              <a:rPr lang="en-US" b="0" i="0" u="none" strike="noStrike" baseline="0" dirty="0">
                <a:solidFill>
                  <a:schemeClr val="bg1"/>
                </a:solidFill>
                <a:latin typeface="Courier New" panose="02070309020205020404" pitchFamily="49" charset="0"/>
              </a:rPr>
              <a:t>(64) </a:t>
            </a:r>
            <a:r>
              <a:rPr lang="en-US" b="1" i="0" u="none" strike="noStrike" baseline="0" dirty="0">
                <a:solidFill>
                  <a:schemeClr val="bg1"/>
                </a:solidFill>
                <a:latin typeface="Courier New" panose="02070309020205020404" pitchFamily="49" charset="0"/>
              </a:rPr>
              <a:t>NOT</a:t>
            </a:r>
            <a:r>
              <a:rPr lang="en-US" b="0" i="0" u="none" strike="noStrike" baseline="0" dirty="0">
                <a:solidFill>
                  <a:schemeClr val="bg1"/>
                </a:solidFill>
                <a:latin typeface="Courier New" panose="02070309020205020404" pitchFamily="49" charset="0"/>
              </a:rPr>
              <a:t> </a:t>
            </a:r>
            <a:r>
              <a:rPr lang="en-US" b="1" i="0" u="none" strike="noStrike" baseline="0" dirty="0">
                <a:solidFill>
                  <a:schemeClr val="bg1"/>
                </a:solidFill>
                <a:latin typeface="Courier New" panose="02070309020205020404" pitchFamily="49" charset="0"/>
              </a:rPr>
              <a:t>NULL</a:t>
            </a:r>
            <a:r>
              <a:rPr lang="en-US" b="0" i="0" u="none" strike="noStrike" baseline="0" dirty="0">
                <a:solidFill>
                  <a:schemeClr val="bg1"/>
                </a:solidFill>
                <a:latin typeface="Courier New" panose="02070309020205020404" pitchFamily="49" charset="0"/>
              </a:rPr>
              <a:t>,</a:t>
            </a:r>
          </a:p>
          <a:p>
            <a:pPr marL="0" indent="0">
              <a:buNone/>
            </a:pPr>
            <a:r>
              <a:rPr lang="en-US" b="0" i="0" u="none" strike="noStrike" baseline="0" dirty="0">
                <a:solidFill>
                  <a:schemeClr val="bg1"/>
                </a:solidFill>
                <a:latin typeface="Courier New" panose="02070309020205020404" pitchFamily="49" charset="0"/>
              </a:rPr>
              <a:t>address </a:t>
            </a:r>
            <a:r>
              <a:rPr lang="en-US" b="1" i="0" u="none" strike="noStrike" baseline="0" dirty="0">
                <a:solidFill>
                  <a:schemeClr val="bg1"/>
                </a:solidFill>
                <a:latin typeface="Courier New" panose="02070309020205020404" pitchFamily="49" charset="0"/>
              </a:rPr>
              <a:t>VARCHAR</a:t>
            </a:r>
            <a:r>
              <a:rPr lang="en-US" b="0" i="0" u="none" strike="noStrike" baseline="0" dirty="0">
                <a:solidFill>
                  <a:schemeClr val="bg1"/>
                </a:solidFill>
                <a:latin typeface="Courier New" panose="02070309020205020404" pitchFamily="49" charset="0"/>
              </a:rPr>
              <a:t>(64) </a:t>
            </a:r>
            <a:r>
              <a:rPr lang="en-US" b="1" i="0" u="none" strike="noStrike" baseline="0" dirty="0">
                <a:solidFill>
                  <a:schemeClr val="bg1"/>
                </a:solidFill>
                <a:latin typeface="Courier New" panose="02070309020205020404" pitchFamily="49" charset="0"/>
              </a:rPr>
              <a:t>NOT</a:t>
            </a:r>
            <a:r>
              <a:rPr lang="en-US" b="0" i="0" u="none" strike="noStrike" baseline="0" dirty="0">
                <a:solidFill>
                  <a:schemeClr val="bg1"/>
                </a:solidFill>
                <a:latin typeface="Courier New" panose="02070309020205020404" pitchFamily="49" charset="0"/>
              </a:rPr>
              <a:t> </a:t>
            </a:r>
            <a:r>
              <a:rPr lang="en-US" b="1" i="0" u="none" strike="noStrike" baseline="0" dirty="0">
                <a:solidFill>
                  <a:schemeClr val="bg1"/>
                </a:solidFill>
                <a:latin typeface="Courier New" panose="02070309020205020404" pitchFamily="49" charset="0"/>
              </a:rPr>
              <a:t>NULL</a:t>
            </a:r>
            <a:r>
              <a:rPr lang="en-US" b="0" i="0" u="none" strike="noStrike" baseline="0" dirty="0">
                <a:solidFill>
                  <a:schemeClr val="bg1"/>
                </a:solidFill>
                <a:latin typeface="Courier New" panose="02070309020205020404" pitchFamily="49" charset="0"/>
              </a:rPr>
              <a:t>,</a:t>
            </a:r>
          </a:p>
          <a:p>
            <a:pPr marL="0" indent="0">
              <a:buNone/>
            </a:pPr>
            <a:r>
              <a:rPr lang="en-AU" b="1" i="0" u="none" strike="noStrike" baseline="0" dirty="0">
                <a:solidFill>
                  <a:schemeClr val="bg1"/>
                </a:solidFill>
                <a:latin typeface="Courier New" panose="02070309020205020404" pitchFamily="49" charset="0"/>
              </a:rPr>
              <a:t>PRIMARY</a:t>
            </a:r>
            <a:r>
              <a:rPr lang="en-AU" b="0" i="0" u="none" strike="noStrike" baseline="0" dirty="0">
                <a:solidFill>
                  <a:schemeClr val="bg1"/>
                </a:solidFill>
                <a:latin typeface="Courier New" panose="02070309020205020404" pitchFamily="49" charset="0"/>
              </a:rPr>
              <a:t> </a:t>
            </a:r>
            <a:r>
              <a:rPr lang="en-AU" b="1" i="0" u="none" strike="noStrike" baseline="0" dirty="0">
                <a:solidFill>
                  <a:schemeClr val="bg1"/>
                </a:solidFill>
                <a:latin typeface="Courier New" panose="02070309020205020404" pitchFamily="49" charset="0"/>
              </a:rPr>
              <a:t>KEY</a:t>
            </a:r>
            <a:r>
              <a:rPr lang="en-AU" b="0" i="0" u="none" strike="noStrike" baseline="0" dirty="0">
                <a:solidFill>
                  <a:schemeClr val="bg1"/>
                </a:solidFill>
                <a:latin typeface="Courier New" panose="02070309020205020404" pitchFamily="49" charset="0"/>
              </a:rPr>
              <a:t> (id));</a:t>
            </a:r>
          </a:p>
          <a:p>
            <a:endParaRPr lang="en-AU" dirty="0"/>
          </a:p>
        </p:txBody>
      </p:sp>
    </p:spTree>
    <p:extLst>
      <p:ext uri="{BB962C8B-B14F-4D97-AF65-F5344CB8AC3E}">
        <p14:creationId xmlns:p14="http://schemas.microsoft.com/office/powerpoint/2010/main" val="167413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FFE0-06E5-42E1-2B00-71A783B5B4E2}"/>
              </a:ext>
            </a:extLst>
          </p:cNvPr>
          <p:cNvSpPr>
            <a:spLocks noGrp="1"/>
          </p:cNvSpPr>
          <p:nvPr>
            <p:ph type="title"/>
          </p:nvPr>
        </p:nvSpPr>
        <p:spPr/>
        <p:txBody>
          <a:bodyPr>
            <a:noAutofit/>
          </a:bodyPr>
          <a:lstStyle/>
          <a:p>
            <a:r>
              <a:rPr lang="en-AU" sz="3200" b="0" dirty="0">
                <a:solidFill>
                  <a:srgbClr val="92D050"/>
                </a:solidFill>
              </a:rPr>
              <a:t>Creating tables for using JOIN Command</a:t>
            </a:r>
            <a:br>
              <a:rPr lang="en-AU" sz="3200" b="0" dirty="0">
                <a:solidFill>
                  <a:srgbClr val="92D050"/>
                </a:solidFill>
              </a:rPr>
            </a:br>
            <a:r>
              <a:rPr lang="en-AU" sz="3200" b="0" dirty="0">
                <a:solidFill>
                  <a:srgbClr val="92D050"/>
                </a:solidFill>
              </a:rPr>
              <a:t>Second Table is </a:t>
            </a:r>
            <a:r>
              <a:rPr lang="en-AU" sz="3200" b="0" dirty="0" err="1">
                <a:solidFill>
                  <a:srgbClr val="92D050"/>
                </a:solidFill>
              </a:rPr>
              <a:t>employee_address</a:t>
            </a:r>
            <a:endParaRPr lang="en-AU" sz="3200" dirty="0">
              <a:solidFill>
                <a:srgbClr val="92D050"/>
              </a:solidFill>
            </a:endParaRPr>
          </a:p>
        </p:txBody>
      </p:sp>
      <p:sp>
        <p:nvSpPr>
          <p:cNvPr id="3" name="Content Placeholder 2">
            <a:extLst>
              <a:ext uri="{FF2B5EF4-FFF2-40B4-BE49-F238E27FC236}">
                <a16:creationId xmlns:a16="http://schemas.microsoft.com/office/drawing/2014/main" id="{0FE9473A-5102-1C22-E263-AB35C0BFD1B2}"/>
              </a:ext>
            </a:extLst>
          </p:cNvPr>
          <p:cNvSpPr>
            <a:spLocks noGrp="1"/>
          </p:cNvSpPr>
          <p:nvPr>
            <p:ph idx="1"/>
          </p:nvPr>
        </p:nvSpPr>
        <p:spPr/>
        <p:txBody>
          <a:bodyPr>
            <a:normAutofit lnSpcReduction="10000"/>
          </a:bodyPr>
          <a:lstStyle/>
          <a:p>
            <a:r>
              <a:rPr lang="en-US" sz="3200" b="1" i="0" u="none" strike="noStrike" baseline="0" dirty="0">
                <a:solidFill>
                  <a:schemeClr val="bg1"/>
                </a:solidFill>
                <a:latin typeface="Courier New" panose="02070309020205020404" pitchFamily="49" charset="0"/>
              </a:rPr>
              <a:t>Insert</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into</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employee_address</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values</a:t>
            </a:r>
            <a:r>
              <a:rPr lang="en-US" sz="3200" b="0" i="0" u="none" strike="noStrike" baseline="0" dirty="0">
                <a:solidFill>
                  <a:schemeClr val="bg1"/>
                </a:solidFill>
                <a:latin typeface="Courier New" panose="02070309020205020404" pitchFamily="49" charset="0"/>
              </a:rPr>
              <a:t>(101,'Steven Ross','23,new street, Sydney'), </a:t>
            </a:r>
          </a:p>
          <a:p>
            <a:pPr marL="0" indent="0">
              <a:buNone/>
            </a:pPr>
            <a:r>
              <a:rPr lang="en-US" sz="3200" b="0" i="0" u="none" strike="noStrike" baseline="0" dirty="0">
                <a:solidFill>
                  <a:schemeClr val="bg1"/>
                </a:solidFill>
                <a:latin typeface="Courier New" panose="02070309020205020404" pitchFamily="49" charset="0"/>
              </a:rPr>
              <a:t>(102,'Greg Hardy',' 67,old street, Sydney'), (107,'Nancy Gold','55 green </a:t>
            </a:r>
            <a:r>
              <a:rPr lang="en-US" sz="3200" b="0" i="0" u="none" strike="noStrike" baseline="0" dirty="0" err="1">
                <a:solidFill>
                  <a:schemeClr val="bg1"/>
                </a:solidFill>
                <a:latin typeface="Courier New" panose="02070309020205020404" pitchFamily="49" charset="0"/>
              </a:rPr>
              <a:t>st</a:t>
            </a:r>
            <a:r>
              <a:rPr lang="en-US" sz="3200" b="0" i="0" u="none" strike="noStrike" baseline="0" dirty="0">
                <a:solidFill>
                  <a:schemeClr val="bg1"/>
                </a:solidFill>
                <a:latin typeface="Courier New" panose="02070309020205020404" pitchFamily="49" charset="0"/>
              </a:rPr>
              <a:t>, Sydney'),</a:t>
            </a:r>
          </a:p>
          <a:p>
            <a:pPr marL="0" indent="0">
              <a:buNone/>
            </a:pPr>
            <a:r>
              <a:rPr lang="en-AU" sz="3200" b="0" i="0" u="none" strike="noStrike" baseline="0" dirty="0">
                <a:solidFill>
                  <a:schemeClr val="bg1"/>
                </a:solidFill>
                <a:latin typeface="Courier New" panose="02070309020205020404" pitchFamily="49" charset="0"/>
              </a:rPr>
              <a:t>(108,'Carmal Arnold','43 yellow street, Sydney'), (109,'Gale Steve','78 high street, Sydney');</a:t>
            </a:r>
          </a:p>
          <a:p>
            <a:r>
              <a:rPr lang="en-AU" dirty="0">
                <a:solidFill>
                  <a:srgbClr val="92D050"/>
                </a:solidFill>
                <a:latin typeface="Consolas" panose="020B0609020204030204" pitchFamily="49" charset="0"/>
              </a:rPr>
              <a:t>Select * from </a:t>
            </a:r>
            <a:r>
              <a:rPr lang="en-AU" dirty="0" err="1">
                <a:solidFill>
                  <a:srgbClr val="92D050"/>
                </a:solidFill>
                <a:latin typeface="Consolas" panose="020B0609020204030204" pitchFamily="49" charset="0"/>
              </a:rPr>
              <a:t>employee_address</a:t>
            </a:r>
            <a:r>
              <a:rPr lang="en-AU" dirty="0">
                <a:solidFill>
                  <a:srgbClr val="92D050"/>
                </a:solidFill>
                <a:latin typeface="Consolas" panose="020B0609020204030204" pitchFamily="49" charset="0"/>
              </a:rPr>
              <a:t>;</a:t>
            </a:r>
            <a:endParaRPr lang="en-AU" sz="3200" dirty="0">
              <a:solidFill>
                <a:srgbClr val="92D050"/>
              </a:solidFill>
              <a:latin typeface="Consolas" panose="020B0609020204030204" pitchFamily="49" charset="0"/>
            </a:endParaRPr>
          </a:p>
          <a:p>
            <a:endParaRPr lang="en-AU" dirty="0"/>
          </a:p>
        </p:txBody>
      </p:sp>
    </p:spTree>
    <p:extLst>
      <p:ext uri="{BB962C8B-B14F-4D97-AF65-F5344CB8AC3E}">
        <p14:creationId xmlns:p14="http://schemas.microsoft.com/office/powerpoint/2010/main" val="532978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CA70-40A3-9BFA-218B-AC51C6B81187}"/>
              </a:ext>
            </a:extLst>
          </p:cNvPr>
          <p:cNvSpPr>
            <a:spLocks noGrp="1"/>
          </p:cNvSpPr>
          <p:nvPr>
            <p:ph type="title"/>
          </p:nvPr>
        </p:nvSpPr>
        <p:spPr/>
        <p:txBody>
          <a:bodyPr/>
          <a:lstStyle/>
          <a:p>
            <a:r>
              <a:rPr lang="en-AU" dirty="0"/>
              <a:t>Joining 2 tables with the Join command</a:t>
            </a:r>
          </a:p>
        </p:txBody>
      </p:sp>
      <p:sp>
        <p:nvSpPr>
          <p:cNvPr id="3" name="Content Placeholder 2">
            <a:extLst>
              <a:ext uri="{FF2B5EF4-FFF2-40B4-BE49-F238E27FC236}">
                <a16:creationId xmlns:a16="http://schemas.microsoft.com/office/drawing/2014/main" id="{0DBA21B4-7AE7-D793-AABC-ADEA5F944255}"/>
              </a:ext>
            </a:extLst>
          </p:cNvPr>
          <p:cNvSpPr>
            <a:spLocks noGrp="1"/>
          </p:cNvSpPr>
          <p:nvPr>
            <p:ph idx="1"/>
          </p:nvPr>
        </p:nvSpPr>
        <p:spPr>
          <a:xfrm>
            <a:off x="452437" y="1717572"/>
            <a:ext cx="10972800" cy="4563491"/>
          </a:xfrm>
        </p:spPr>
        <p:txBody>
          <a:bodyPr>
            <a:normAutofit/>
          </a:bodyPr>
          <a:lstStyle/>
          <a:p>
            <a:r>
              <a:rPr lang="en-US" sz="3200" b="1" i="0" u="none" strike="noStrike" baseline="0" dirty="0">
                <a:solidFill>
                  <a:schemeClr val="bg1"/>
                </a:solidFill>
                <a:highlight>
                  <a:srgbClr val="C0C0C0"/>
                </a:highlight>
                <a:latin typeface="Comic Sans MS" panose="030F0702030302020204" pitchFamily="66" charset="0"/>
              </a:rPr>
              <a:t>The SQL joins 2 tables based on a common column and selects records that have matching values in these columns</a:t>
            </a:r>
          </a:p>
          <a:p>
            <a:endParaRPr lang="en-US" sz="3200" b="1" i="0" u="none" strike="noStrike" baseline="0" dirty="0">
              <a:solidFill>
                <a:schemeClr val="bg1"/>
              </a:solidFill>
              <a:highlight>
                <a:srgbClr val="C0C0C0"/>
              </a:highlight>
              <a:latin typeface="Comic Sans MS" panose="030F0702030302020204" pitchFamily="66" charset="0"/>
            </a:endParaRPr>
          </a:p>
          <a:p>
            <a:r>
              <a:rPr lang="en-US" sz="3200" b="1" i="0" u="none" strike="noStrike" baseline="0" dirty="0">
                <a:solidFill>
                  <a:schemeClr val="bg1"/>
                </a:solidFill>
                <a:highlight>
                  <a:srgbClr val="D81C24"/>
                </a:highlight>
                <a:latin typeface="Courier New" panose="02070309020205020404" pitchFamily="49" charset="0"/>
              </a:rPr>
              <a:t>Select</a:t>
            </a:r>
            <a:r>
              <a:rPr lang="en-US" sz="3200" b="0" i="0" u="none" strike="noStrike" baseline="0" dirty="0">
                <a:solidFill>
                  <a:schemeClr val="bg1"/>
                </a:solidFill>
                <a:highlight>
                  <a:srgbClr val="D81C24"/>
                </a:highlight>
                <a:latin typeface="Courier New" panose="02070309020205020404" pitchFamily="49" charset="0"/>
              </a:rPr>
              <a:t> </a:t>
            </a:r>
            <a:r>
              <a:rPr lang="en-US" sz="3200" b="0" i="0" u="none" strike="noStrike" baseline="0" dirty="0" err="1">
                <a:solidFill>
                  <a:schemeClr val="bg1"/>
                </a:solidFill>
                <a:highlight>
                  <a:srgbClr val="D81C24"/>
                </a:highlight>
                <a:latin typeface="Courier New" panose="02070309020205020404" pitchFamily="49" charset="0"/>
              </a:rPr>
              <a:t>employee_salary.</a:t>
            </a:r>
            <a:r>
              <a:rPr lang="en-US" sz="3200" b="1" i="0" u="none" strike="noStrike" baseline="0" dirty="0" err="1">
                <a:solidFill>
                  <a:schemeClr val="bg1"/>
                </a:solidFill>
                <a:highlight>
                  <a:srgbClr val="D81C24"/>
                </a:highlight>
                <a:latin typeface="Courier New" panose="02070309020205020404" pitchFamily="49" charset="0"/>
              </a:rPr>
              <a:t>name</a:t>
            </a:r>
            <a:r>
              <a:rPr lang="en-US" sz="3200" b="0" i="0" u="none" strike="noStrike" baseline="0" dirty="0" err="1">
                <a:solidFill>
                  <a:schemeClr val="bg1"/>
                </a:solidFill>
                <a:highlight>
                  <a:srgbClr val="D81C24"/>
                </a:highlight>
                <a:latin typeface="Courier New" panose="02070309020205020404" pitchFamily="49" charset="0"/>
              </a:rPr>
              <a:t>,salary,address</a:t>
            </a:r>
            <a:r>
              <a:rPr lang="en-US" sz="3200" b="0" i="0" u="none" strike="noStrike" baseline="0" dirty="0">
                <a:solidFill>
                  <a:schemeClr val="bg1"/>
                </a:solidFill>
                <a:highlight>
                  <a:srgbClr val="D81C24"/>
                </a:highlight>
                <a:latin typeface="Courier New" panose="02070309020205020404" pitchFamily="49" charset="0"/>
              </a:rPr>
              <a:t> </a:t>
            </a:r>
            <a:r>
              <a:rPr lang="en-US" sz="3200" b="1" i="0" u="none" strike="noStrike" baseline="0" dirty="0">
                <a:solidFill>
                  <a:schemeClr val="bg1"/>
                </a:solidFill>
                <a:highlight>
                  <a:srgbClr val="D81C24"/>
                </a:highlight>
                <a:latin typeface="Courier New" panose="02070309020205020404" pitchFamily="49" charset="0"/>
              </a:rPr>
              <a:t>from</a:t>
            </a:r>
            <a:r>
              <a:rPr lang="en-US" sz="3200" b="0" i="0" u="none" strike="noStrike" baseline="0" dirty="0">
                <a:solidFill>
                  <a:schemeClr val="bg1"/>
                </a:solidFill>
                <a:highlight>
                  <a:srgbClr val="D81C24"/>
                </a:highlight>
                <a:latin typeface="Courier New" panose="02070309020205020404" pitchFamily="49" charset="0"/>
              </a:rPr>
              <a:t> </a:t>
            </a:r>
            <a:r>
              <a:rPr lang="en-US" sz="3200" b="0" i="0" u="none" strike="noStrike" baseline="0" dirty="0" err="1">
                <a:solidFill>
                  <a:schemeClr val="bg1"/>
                </a:solidFill>
                <a:highlight>
                  <a:srgbClr val="D81C24"/>
                </a:highlight>
                <a:latin typeface="Courier New" panose="02070309020205020404" pitchFamily="49" charset="0"/>
              </a:rPr>
              <a:t>employee_salary</a:t>
            </a:r>
            <a:r>
              <a:rPr lang="en-US" dirty="0">
                <a:solidFill>
                  <a:schemeClr val="bg1"/>
                </a:solidFill>
                <a:highlight>
                  <a:srgbClr val="D81C24"/>
                </a:highlight>
                <a:latin typeface="Courier New" panose="02070309020205020404" pitchFamily="49" charset="0"/>
              </a:rPr>
              <a:t> </a:t>
            </a:r>
            <a:r>
              <a:rPr lang="en-US" sz="3200" b="1" i="0" u="none" strike="noStrike" baseline="0" dirty="0">
                <a:solidFill>
                  <a:schemeClr val="bg1"/>
                </a:solidFill>
                <a:highlight>
                  <a:srgbClr val="D81C24"/>
                </a:highlight>
                <a:latin typeface="Courier New" panose="02070309020205020404" pitchFamily="49" charset="0"/>
              </a:rPr>
              <a:t>join </a:t>
            </a:r>
            <a:r>
              <a:rPr lang="en-US" sz="3200" b="0" i="0" u="none" strike="noStrike" baseline="0" dirty="0" err="1">
                <a:solidFill>
                  <a:schemeClr val="bg1"/>
                </a:solidFill>
                <a:highlight>
                  <a:srgbClr val="D81C24"/>
                </a:highlight>
                <a:latin typeface="Courier New" panose="02070309020205020404" pitchFamily="49" charset="0"/>
              </a:rPr>
              <a:t>employee_address</a:t>
            </a:r>
            <a:r>
              <a:rPr lang="en-US" sz="3200" b="0" i="0" u="none" strike="noStrike" baseline="0" dirty="0">
                <a:solidFill>
                  <a:schemeClr val="bg1"/>
                </a:solidFill>
                <a:highlight>
                  <a:srgbClr val="D81C24"/>
                </a:highlight>
                <a:latin typeface="Courier New" panose="02070309020205020404" pitchFamily="49" charset="0"/>
              </a:rPr>
              <a:t> on employee_salary.</a:t>
            </a:r>
            <a:r>
              <a:rPr lang="en-US" sz="3200" b="1" i="0" u="none" strike="noStrike" baseline="0" dirty="0">
                <a:solidFill>
                  <a:schemeClr val="bg1"/>
                </a:solidFill>
                <a:highlight>
                  <a:srgbClr val="D81C24"/>
                </a:highlight>
                <a:latin typeface="Courier New" panose="02070309020205020404" pitchFamily="49" charset="0"/>
              </a:rPr>
              <a:t>name </a:t>
            </a:r>
            <a:r>
              <a:rPr lang="en-US" sz="3200" b="0" i="0" u="none" strike="noStrike" baseline="0" dirty="0">
                <a:solidFill>
                  <a:schemeClr val="bg1"/>
                </a:solidFill>
                <a:highlight>
                  <a:srgbClr val="D81C24"/>
                </a:highlight>
                <a:latin typeface="Courier New" panose="02070309020205020404" pitchFamily="49" charset="0"/>
              </a:rPr>
              <a:t>= </a:t>
            </a:r>
            <a:r>
              <a:rPr lang="en-US" sz="3200" b="0" i="0" u="none" strike="noStrike" baseline="0" dirty="0" err="1">
                <a:solidFill>
                  <a:schemeClr val="bg1"/>
                </a:solidFill>
                <a:highlight>
                  <a:srgbClr val="D81C24"/>
                </a:highlight>
                <a:latin typeface="Courier New" panose="02070309020205020404" pitchFamily="49" charset="0"/>
              </a:rPr>
              <a:t>employee_address.</a:t>
            </a:r>
            <a:r>
              <a:rPr lang="en-US" sz="3200" b="1" i="0" u="none" strike="noStrike" baseline="0" dirty="0" err="1">
                <a:solidFill>
                  <a:schemeClr val="bg1"/>
                </a:solidFill>
                <a:highlight>
                  <a:srgbClr val="D81C24"/>
                </a:highlight>
                <a:latin typeface="Courier New" panose="02070309020205020404" pitchFamily="49" charset="0"/>
              </a:rPr>
              <a:t>nam</a:t>
            </a:r>
            <a:r>
              <a:rPr lang="en-US" sz="3200" b="1" i="0" u="none" strike="noStrike" baseline="0" dirty="0">
                <a:solidFill>
                  <a:schemeClr val="bg1"/>
                </a:solidFill>
                <a:highlight>
                  <a:srgbClr val="D81C24"/>
                </a:highlight>
                <a:latin typeface="Courier New" panose="02070309020205020404" pitchFamily="49" charset="0"/>
              </a:rPr>
              <a:t> </a:t>
            </a:r>
            <a:r>
              <a:rPr lang="en-US" sz="3200" b="0" i="0" u="none" strike="noStrike" baseline="0" dirty="0">
                <a:solidFill>
                  <a:schemeClr val="bg1"/>
                </a:solidFill>
                <a:highlight>
                  <a:srgbClr val="D81C24"/>
                </a:highlight>
                <a:latin typeface="Courier New" panose="02070309020205020404" pitchFamily="49" charset="0"/>
              </a:rPr>
              <a:t>;</a:t>
            </a:r>
          </a:p>
          <a:p>
            <a:endParaRPr lang="en-AU" dirty="0"/>
          </a:p>
        </p:txBody>
      </p:sp>
      <p:sp>
        <p:nvSpPr>
          <p:cNvPr id="7" name="Rectangle 4">
            <a:extLst>
              <a:ext uri="{FF2B5EF4-FFF2-40B4-BE49-F238E27FC236}">
                <a16:creationId xmlns:a16="http://schemas.microsoft.com/office/drawing/2014/main" id="{49BD1E32-4112-7E8C-050D-D004D9CDE97E}"/>
              </a:ext>
            </a:extLst>
          </p:cNvPr>
          <p:cNvSpPr>
            <a:spLocks noChangeArrowheads="1"/>
          </p:cNvSpPr>
          <p:nvPr/>
        </p:nvSpPr>
        <p:spPr bwMode="auto">
          <a:xfrm>
            <a:off x="-766763" y="-128587"/>
            <a:ext cx="12192000" cy="0"/>
          </a:xfrm>
          <a:prstGeom prst="rect">
            <a:avLst/>
          </a:prstGeom>
          <a:solidFill>
            <a:srgbClr val="F4F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5265E"/>
                </a:solidFill>
                <a:effectLst/>
                <a:latin typeface="euclid_circular_a"/>
              </a:rPr>
              <a:t>The SQL </a:t>
            </a:r>
            <a:r>
              <a:rPr kumimoji="0" lang="en-US" altLang="en-US" sz="1000" b="0" i="0" u="none" strike="noStrike" cap="none" normalizeH="0" baseline="0">
                <a:ln>
                  <a:noFill/>
                </a:ln>
                <a:solidFill>
                  <a:srgbClr val="25265E"/>
                </a:solidFill>
                <a:effectLst/>
                <a:latin typeface="Droid Sans Mono"/>
              </a:rPr>
              <a:t>JOIN</a:t>
            </a:r>
            <a:r>
              <a:rPr kumimoji="0" lang="en-US" altLang="en-US" sz="1300" b="0" i="0" u="none" strike="noStrike" cap="none" normalizeH="0" baseline="0">
                <a:ln>
                  <a:noFill/>
                </a:ln>
                <a:solidFill>
                  <a:srgbClr val="25265E"/>
                </a:solidFill>
                <a:effectLst/>
                <a:latin typeface="euclid_circular_a"/>
              </a:rPr>
              <a:t> joins two tables based on a common column, and selects records that have matching values in these columns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579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EE1E-C8DD-66A7-7326-0D18B883C535}"/>
              </a:ext>
            </a:extLst>
          </p:cNvPr>
          <p:cNvSpPr>
            <a:spLocks noGrp="1"/>
          </p:cNvSpPr>
          <p:nvPr>
            <p:ph type="title"/>
          </p:nvPr>
        </p:nvSpPr>
        <p:spPr>
          <a:xfrm>
            <a:off x="609600" y="499892"/>
            <a:ext cx="10972800" cy="1003205"/>
          </a:xfrm>
        </p:spPr>
        <p:txBody>
          <a:bodyPr anchor="ctr">
            <a:normAutofit/>
          </a:bodyPr>
          <a:lstStyle/>
          <a:p>
            <a:r>
              <a:rPr lang="en-AU" b="0"/>
              <a:t>Using JOIN Command- join/inner join</a:t>
            </a:r>
            <a:endParaRPr lang="en-AU" dirty="0"/>
          </a:p>
        </p:txBody>
      </p:sp>
      <p:sp>
        <p:nvSpPr>
          <p:cNvPr id="10" name="Text Placeholder 2">
            <a:extLst>
              <a:ext uri="{FF2B5EF4-FFF2-40B4-BE49-F238E27FC236}">
                <a16:creationId xmlns:a16="http://schemas.microsoft.com/office/drawing/2014/main" id="{2074822B-2B65-F087-98FB-AD0EC17F4981}"/>
              </a:ext>
            </a:extLst>
          </p:cNvPr>
          <p:cNvSpPr>
            <a:spLocks noGrp="1"/>
          </p:cNvSpPr>
          <p:nvPr>
            <p:ph type="body" idx="1"/>
          </p:nvPr>
        </p:nvSpPr>
        <p:spPr>
          <a:xfrm>
            <a:off x="609600" y="1535113"/>
            <a:ext cx="5386917" cy="639762"/>
          </a:xfrm>
        </p:spPr>
        <p:txBody>
          <a:bodyPr/>
          <a:lstStyle/>
          <a:p>
            <a:r>
              <a:rPr lang="en-US" dirty="0"/>
              <a:t>Result</a:t>
            </a:r>
          </a:p>
        </p:txBody>
      </p:sp>
      <p:pic>
        <p:nvPicPr>
          <p:cNvPr id="5" name="Picture 4">
            <a:extLst>
              <a:ext uri="{FF2B5EF4-FFF2-40B4-BE49-F238E27FC236}">
                <a16:creationId xmlns:a16="http://schemas.microsoft.com/office/drawing/2014/main" id="{CDB8FF1C-AD8F-58CF-844C-1C765BD4DFC3}"/>
              </a:ext>
            </a:extLst>
          </p:cNvPr>
          <p:cNvPicPr>
            <a:picLocks noChangeAspect="1"/>
          </p:cNvPicPr>
          <p:nvPr/>
        </p:nvPicPr>
        <p:blipFill>
          <a:blip r:embed="rId3"/>
          <a:stretch>
            <a:fillRect/>
          </a:stretch>
        </p:blipFill>
        <p:spPr>
          <a:xfrm>
            <a:off x="609600" y="3261678"/>
            <a:ext cx="5386917" cy="1777682"/>
          </a:xfrm>
          <a:prstGeom prst="rect">
            <a:avLst/>
          </a:prstGeom>
          <a:noFill/>
        </p:spPr>
      </p:pic>
      <p:sp>
        <p:nvSpPr>
          <p:cNvPr id="12" name="Text Placeholder 4">
            <a:extLst>
              <a:ext uri="{FF2B5EF4-FFF2-40B4-BE49-F238E27FC236}">
                <a16:creationId xmlns:a16="http://schemas.microsoft.com/office/drawing/2014/main" id="{24B51CB4-F1FD-02FC-5989-871BD6720336}"/>
              </a:ext>
            </a:extLst>
          </p:cNvPr>
          <p:cNvSpPr>
            <a:spLocks noGrp="1"/>
          </p:cNvSpPr>
          <p:nvPr>
            <p:ph type="body" sz="quarter" idx="3"/>
          </p:nvPr>
        </p:nvSpPr>
        <p:spPr>
          <a:xfrm>
            <a:off x="6193369" y="1535113"/>
            <a:ext cx="5389033" cy="639762"/>
          </a:xfrm>
        </p:spPr>
        <p:txBody>
          <a:bodyPr/>
          <a:lstStyle/>
          <a:p>
            <a:r>
              <a:rPr lang="en-US" dirty="0"/>
              <a:t>Join/Inner join </a:t>
            </a:r>
          </a:p>
        </p:txBody>
      </p:sp>
      <p:sp>
        <p:nvSpPr>
          <p:cNvPr id="3" name="Content Placeholder 2">
            <a:extLst>
              <a:ext uri="{FF2B5EF4-FFF2-40B4-BE49-F238E27FC236}">
                <a16:creationId xmlns:a16="http://schemas.microsoft.com/office/drawing/2014/main" id="{A1E51E78-99D8-54B1-1AA2-1BEE0324F152}"/>
              </a:ext>
            </a:extLst>
          </p:cNvPr>
          <p:cNvSpPr>
            <a:spLocks noGrp="1"/>
          </p:cNvSpPr>
          <p:nvPr>
            <p:ph sz="quarter" idx="4"/>
          </p:nvPr>
        </p:nvSpPr>
        <p:spPr>
          <a:xfrm>
            <a:off x="6193369" y="2174875"/>
            <a:ext cx="5389033" cy="3951288"/>
          </a:xfrm>
        </p:spPr>
        <p:txBody>
          <a:bodyPr>
            <a:normAutofit/>
          </a:bodyPr>
          <a:lstStyle/>
          <a:p>
            <a:pPr lvl="1">
              <a:lnSpc>
                <a:spcPct val="90000"/>
              </a:lnSpc>
            </a:pPr>
            <a:r>
              <a:rPr lang="en-AU" dirty="0"/>
              <a:t>Select </a:t>
            </a:r>
            <a:r>
              <a:rPr lang="en-AU" dirty="0" err="1"/>
              <a:t>employee_salary.name,salary,address</a:t>
            </a:r>
            <a:r>
              <a:rPr lang="en-AU" dirty="0"/>
              <a:t> from </a:t>
            </a:r>
            <a:r>
              <a:rPr lang="en-AU" dirty="0" err="1"/>
              <a:t>employee_salary</a:t>
            </a:r>
            <a:r>
              <a:rPr lang="en-AU" dirty="0"/>
              <a:t> join </a:t>
            </a:r>
            <a:r>
              <a:rPr lang="en-AU" dirty="0" err="1"/>
              <a:t>employee_address</a:t>
            </a:r>
            <a:r>
              <a:rPr lang="en-AU" dirty="0"/>
              <a:t> where employee_salary.id=employee_address.id;</a:t>
            </a:r>
          </a:p>
          <a:p>
            <a:pPr lvl="1">
              <a:lnSpc>
                <a:spcPct val="90000"/>
              </a:lnSpc>
            </a:pPr>
            <a:endParaRPr lang="en-AU" dirty="0">
              <a:highlight>
                <a:srgbClr val="C0C0C0"/>
              </a:highlight>
            </a:endParaRPr>
          </a:p>
          <a:p>
            <a:pPr lvl="1">
              <a:lnSpc>
                <a:spcPct val="90000"/>
              </a:lnSpc>
            </a:pPr>
            <a:r>
              <a:rPr lang="en-AU" dirty="0"/>
              <a:t>Select </a:t>
            </a:r>
            <a:r>
              <a:rPr lang="en-AU" dirty="0" err="1"/>
              <a:t>employee_salary.name,salary,address</a:t>
            </a:r>
            <a:r>
              <a:rPr lang="en-AU" dirty="0"/>
              <a:t> from </a:t>
            </a:r>
            <a:r>
              <a:rPr lang="en-AU" dirty="0" err="1"/>
              <a:t>employee_salary</a:t>
            </a:r>
            <a:r>
              <a:rPr lang="en-AU" dirty="0"/>
              <a:t> inner join </a:t>
            </a:r>
            <a:r>
              <a:rPr lang="en-AU" dirty="0" err="1"/>
              <a:t>employee_address</a:t>
            </a:r>
            <a:r>
              <a:rPr lang="en-AU" dirty="0"/>
              <a:t> on employee_salary.id=employee_address.id;</a:t>
            </a:r>
          </a:p>
          <a:p>
            <a:pPr lvl="1">
              <a:lnSpc>
                <a:spcPct val="90000"/>
              </a:lnSpc>
            </a:pPr>
            <a:endParaRPr lang="en-AU" dirty="0">
              <a:highlight>
                <a:srgbClr val="C0C0C0"/>
              </a:highlight>
            </a:endParaRPr>
          </a:p>
          <a:p>
            <a:pPr>
              <a:lnSpc>
                <a:spcPct val="90000"/>
              </a:lnSpc>
            </a:pPr>
            <a:endParaRPr lang="en-AU" sz="2000" dirty="0"/>
          </a:p>
        </p:txBody>
      </p:sp>
    </p:spTree>
    <p:extLst>
      <p:ext uri="{BB962C8B-B14F-4D97-AF65-F5344CB8AC3E}">
        <p14:creationId xmlns:p14="http://schemas.microsoft.com/office/powerpoint/2010/main" val="103898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a:bodyPr>
          <a:lstStyle/>
          <a:p>
            <a:r>
              <a:rPr lang="en-AU" b="0"/>
              <a:t>Using JOIN Command- left/right join</a:t>
            </a:r>
            <a:endParaRPr lang="en-AU" dirty="0"/>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609600" y="1600203"/>
            <a:ext cx="5384800" cy="4525963"/>
          </a:xfrm>
        </p:spPr>
        <p:txBody>
          <a:bodyPr>
            <a:normAutofit/>
          </a:bodyPr>
          <a:lstStyle/>
          <a:p>
            <a:pPr>
              <a:lnSpc>
                <a:spcPct val="90000"/>
              </a:lnSpc>
            </a:pPr>
            <a:r>
              <a:rPr lang="en-US" sz="3200" b="1" i="0" u="none" strike="noStrike" baseline="0" dirty="0"/>
              <a:t>Select</a:t>
            </a:r>
            <a:r>
              <a:rPr lang="en-US" sz="3200" b="0" i="0" u="none" strike="noStrike" baseline="0" dirty="0"/>
              <a:t> </a:t>
            </a:r>
            <a:r>
              <a:rPr lang="en-US" sz="3200" b="0" i="0" u="none" strike="noStrike" baseline="0" dirty="0" err="1"/>
              <a:t>employee_salary.</a:t>
            </a:r>
            <a:r>
              <a:rPr lang="en-US" sz="3200" b="1" i="0" u="none" strike="noStrike" baseline="0" dirty="0" err="1"/>
              <a:t>name</a:t>
            </a:r>
            <a:r>
              <a:rPr lang="en-US" sz="3200" b="0" i="0" u="none" strike="noStrike" baseline="0" dirty="0" err="1"/>
              <a:t>,salary,address</a:t>
            </a:r>
            <a:r>
              <a:rPr lang="en-US" sz="3200" b="0" i="0" u="none" strike="noStrike" baseline="0" dirty="0"/>
              <a:t> </a:t>
            </a:r>
            <a:r>
              <a:rPr lang="en-US" sz="3200" b="1" i="0" u="none" strike="noStrike" baseline="0" dirty="0"/>
              <a:t>from</a:t>
            </a:r>
            <a:r>
              <a:rPr lang="en-US" sz="3200" b="0" i="0" u="none" strike="noStrike" baseline="0" dirty="0"/>
              <a:t> </a:t>
            </a:r>
            <a:r>
              <a:rPr lang="en-US" sz="3200" b="0" i="0" u="none" strike="noStrike" baseline="0" dirty="0" err="1"/>
              <a:t>employee_salary</a:t>
            </a:r>
            <a:r>
              <a:rPr lang="en-US" sz="3200" b="0" i="0" u="none" strike="noStrike" baseline="0" dirty="0"/>
              <a:t> </a:t>
            </a:r>
            <a:r>
              <a:rPr lang="en-US" sz="3200" b="1" i="0" u="none" strike="noStrike" baseline="0" dirty="0"/>
              <a:t>left</a:t>
            </a:r>
            <a:r>
              <a:rPr lang="en-US" sz="3200" b="0" i="0" u="none" strike="noStrike" baseline="0" dirty="0"/>
              <a:t> </a:t>
            </a:r>
            <a:r>
              <a:rPr lang="en-US" sz="3200" b="1" i="0" u="none" strike="noStrike" baseline="0" dirty="0"/>
              <a:t>join</a:t>
            </a:r>
            <a:r>
              <a:rPr lang="en-US" sz="3200" b="0" i="0" u="none" strike="noStrike" baseline="0" dirty="0"/>
              <a:t> </a:t>
            </a:r>
            <a:r>
              <a:rPr lang="en-US" sz="3200" b="0" i="0" u="none" strike="noStrike" baseline="0" dirty="0" err="1"/>
              <a:t>employee_address</a:t>
            </a:r>
            <a:r>
              <a:rPr lang="en-US" sz="3200" b="0" i="0" u="none" strike="noStrike" baseline="0" dirty="0"/>
              <a:t> </a:t>
            </a:r>
          </a:p>
          <a:p>
            <a:pPr marL="0" indent="0">
              <a:lnSpc>
                <a:spcPct val="90000"/>
              </a:lnSpc>
              <a:buNone/>
            </a:pPr>
            <a:r>
              <a:rPr lang="en-US" sz="3200" b="1" i="0" u="none" strike="noStrike" baseline="0" dirty="0"/>
              <a:t>on</a:t>
            </a:r>
            <a:r>
              <a:rPr lang="en-US" sz="3200" b="0" i="0" u="none" strike="noStrike" baseline="0" dirty="0"/>
              <a:t> employee_salary.</a:t>
            </a:r>
            <a:r>
              <a:rPr lang="en-US" sz="3200" b="1" i="0" u="none" strike="noStrike" baseline="0" dirty="0"/>
              <a:t>name</a:t>
            </a:r>
            <a:r>
              <a:rPr lang="en-US" sz="3200" b="0" i="0" u="none" strike="noStrike" baseline="0" dirty="0"/>
              <a:t>=employee_address.</a:t>
            </a:r>
            <a:r>
              <a:rPr lang="en-US" sz="3200" b="1" i="0" u="none" strike="noStrike" baseline="0" dirty="0"/>
              <a:t>name</a:t>
            </a:r>
            <a:r>
              <a:rPr lang="en-US" sz="3200" b="0" i="0" u="none" strike="noStrike" baseline="0" dirty="0"/>
              <a:t>;</a:t>
            </a:r>
          </a:p>
          <a:p>
            <a:pPr>
              <a:lnSpc>
                <a:spcPct val="90000"/>
              </a:lnSpc>
            </a:pPr>
            <a:endParaRPr lang="en-US" sz="2000" dirty="0"/>
          </a:p>
          <a:p>
            <a:pPr>
              <a:lnSpc>
                <a:spcPct val="90000"/>
              </a:lnSpc>
            </a:pPr>
            <a:endParaRPr lang="en-US" sz="2000" b="0" i="0" u="none" strike="noStrike" baseline="0" dirty="0"/>
          </a:p>
        </p:txBody>
      </p:sp>
      <p:pic>
        <p:nvPicPr>
          <p:cNvPr id="5" name="Picture 4">
            <a:extLst>
              <a:ext uri="{FF2B5EF4-FFF2-40B4-BE49-F238E27FC236}">
                <a16:creationId xmlns:a16="http://schemas.microsoft.com/office/drawing/2014/main" id="{5A4BD3F8-6C05-6FE3-E2B3-DBED8C4D7C7C}"/>
              </a:ext>
            </a:extLst>
          </p:cNvPr>
          <p:cNvPicPr>
            <a:picLocks noChangeAspect="1"/>
          </p:cNvPicPr>
          <p:nvPr/>
        </p:nvPicPr>
        <p:blipFill>
          <a:blip r:embed="rId3"/>
          <a:stretch>
            <a:fillRect/>
          </a:stretch>
        </p:blipFill>
        <p:spPr>
          <a:xfrm>
            <a:off x="6197600" y="2604488"/>
            <a:ext cx="5384800" cy="2517393"/>
          </a:xfrm>
          <a:prstGeom prst="rect">
            <a:avLst/>
          </a:prstGeom>
          <a:noFill/>
        </p:spPr>
      </p:pic>
    </p:spTree>
    <p:extLst>
      <p:ext uri="{BB962C8B-B14F-4D97-AF65-F5344CB8AC3E}">
        <p14:creationId xmlns:p14="http://schemas.microsoft.com/office/powerpoint/2010/main" val="378284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a:bodyPr>
          <a:lstStyle/>
          <a:p>
            <a:r>
              <a:rPr lang="en-AU" b="0"/>
              <a:t>Using JOIN Command- left/right join</a:t>
            </a:r>
            <a:endParaRPr lang="en-AU" dirty="0"/>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609600" y="1600203"/>
            <a:ext cx="5384800" cy="4525963"/>
          </a:xfrm>
        </p:spPr>
        <p:txBody>
          <a:bodyPr>
            <a:normAutofit/>
          </a:bodyPr>
          <a:lstStyle/>
          <a:p>
            <a:pPr>
              <a:lnSpc>
                <a:spcPct val="90000"/>
              </a:lnSpc>
            </a:pPr>
            <a:endParaRPr lang="en-US" sz="2000" dirty="0"/>
          </a:p>
          <a:p>
            <a:pPr>
              <a:lnSpc>
                <a:spcPct val="90000"/>
              </a:lnSpc>
            </a:pPr>
            <a:r>
              <a:rPr lang="en-US" b="1" i="0" u="none" strike="noStrike" baseline="0" dirty="0"/>
              <a:t>Select</a:t>
            </a:r>
            <a:r>
              <a:rPr lang="en-US" b="0" i="0" u="none" strike="noStrike" baseline="0" dirty="0"/>
              <a:t> </a:t>
            </a:r>
            <a:r>
              <a:rPr lang="en-US" b="0" i="0" u="none" strike="noStrike" baseline="0" dirty="0" err="1"/>
              <a:t>employee_salary.</a:t>
            </a:r>
            <a:r>
              <a:rPr lang="en-US" b="1" i="0" u="none" strike="noStrike" baseline="0" dirty="0" err="1"/>
              <a:t>name</a:t>
            </a:r>
            <a:r>
              <a:rPr lang="en-US" b="0" i="0" u="none" strike="noStrike" baseline="0" dirty="0" err="1"/>
              <a:t>,salary,address</a:t>
            </a:r>
            <a:r>
              <a:rPr lang="en-US" b="0" i="0" u="none" strike="noStrike" baseline="0" dirty="0"/>
              <a:t> </a:t>
            </a:r>
            <a:r>
              <a:rPr lang="en-US" b="1" i="0" u="none" strike="noStrike" baseline="0" dirty="0"/>
              <a:t>from</a:t>
            </a:r>
            <a:r>
              <a:rPr lang="en-US" b="0" i="0" u="none" strike="noStrike" baseline="0" dirty="0"/>
              <a:t> </a:t>
            </a:r>
            <a:r>
              <a:rPr lang="en-US" b="0" i="0" u="none" strike="noStrike" baseline="0" dirty="0" err="1"/>
              <a:t>employee_salary</a:t>
            </a:r>
            <a:r>
              <a:rPr lang="en-US" b="0" i="0" u="none" strike="noStrike" baseline="0" dirty="0"/>
              <a:t> </a:t>
            </a:r>
            <a:r>
              <a:rPr lang="en-US" b="1" i="0" u="none" strike="noStrike" baseline="0" dirty="0"/>
              <a:t>right</a:t>
            </a:r>
            <a:r>
              <a:rPr lang="en-US" b="0" i="0" u="none" strike="noStrike" baseline="0" dirty="0"/>
              <a:t> </a:t>
            </a:r>
            <a:r>
              <a:rPr lang="en-US" b="1" i="0" u="none" strike="noStrike" baseline="0" dirty="0"/>
              <a:t>join</a:t>
            </a:r>
            <a:r>
              <a:rPr lang="en-US" b="0" i="0" u="none" strike="noStrike" baseline="0" dirty="0"/>
              <a:t> </a:t>
            </a:r>
            <a:r>
              <a:rPr lang="en-US" b="0" i="0" u="none" strike="noStrike" baseline="0" dirty="0" err="1"/>
              <a:t>employee_address</a:t>
            </a:r>
            <a:r>
              <a:rPr lang="en-US" b="0" i="0" u="none" strike="noStrike" baseline="0" dirty="0"/>
              <a:t> </a:t>
            </a:r>
          </a:p>
          <a:p>
            <a:pPr marL="0" indent="0">
              <a:lnSpc>
                <a:spcPct val="90000"/>
              </a:lnSpc>
              <a:buNone/>
            </a:pPr>
            <a:r>
              <a:rPr lang="en-US" b="1" i="0" u="none" strike="noStrike" baseline="0" dirty="0"/>
              <a:t>   on</a:t>
            </a:r>
            <a:r>
              <a:rPr lang="en-US" b="0" i="0" u="none" strike="noStrike" baseline="0" dirty="0"/>
              <a:t>    employee_salary.</a:t>
            </a:r>
            <a:r>
              <a:rPr lang="en-US" b="1" i="0" u="none" strike="noStrike" baseline="0" dirty="0"/>
              <a:t>name</a:t>
            </a:r>
            <a:r>
              <a:rPr lang="en-US" b="0" i="0" u="none" strike="noStrike" baseline="0" dirty="0"/>
              <a:t>=employee_address.</a:t>
            </a:r>
            <a:r>
              <a:rPr lang="en-US" b="1" i="0" u="none" strike="noStrike" baseline="0" dirty="0"/>
              <a:t>name</a:t>
            </a:r>
            <a:r>
              <a:rPr lang="en-US" b="0" i="0" u="none" strike="noStrike" baseline="0" dirty="0"/>
              <a:t>;</a:t>
            </a:r>
          </a:p>
          <a:p>
            <a:pPr>
              <a:lnSpc>
                <a:spcPct val="90000"/>
              </a:lnSpc>
            </a:pPr>
            <a:endParaRPr lang="en-US" sz="2000" b="0" i="0" u="none" strike="noStrike" baseline="0" dirty="0"/>
          </a:p>
        </p:txBody>
      </p:sp>
      <p:pic>
        <p:nvPicPr>
          <p:cNvPr id="6" name="Picture 5">
            <a:extLst>
              <a:ext uri="{FF2B5EF4-FFF2-40B4-BE49-F238E27FC236}">
                <a16:creationId xmlns:a16="http://schemas.microsoft.com/office/drawing/2014/main" id="{C92FD807-5184-B420-8B00-BC2C8D6E88D0}"/>
              </a:ext>
            </a:extLst>
          </p:cNvPr>
          <p:cNvPicPr>
            <a:picLocks noChangeAspect="1"/>
          </p:cNvPicPr>
          <p:nvPr/>
        </p:nvPicPr>
        <p:blipFill>
          <a:blip r:embed="rId3"/>
          <a:stretch>
            <a:fillRect/>
          </a:stretch>
        </p:blipFill>
        <p:spPr>
          <a:xfrm>
            <a:off x="7090861" y="2137720"/>
            <a:ext cx="3817951" cy="2433736"/>
          </a:xfrm>
          <a:prstGeom prst="rect">
            <a:avLst/>
          </a:prstGeom>
        </p:spPr>
      </p:pic>
    </p:spTree>
    <p:extLst>
      <p:ext uri="{BB962C8B-B14F-4D97-AF65-F5344CB8AC3E}">
        <p14:creationId xmlns:p14="http://schemas.microsoft.com/office/powerpoint/2010/main" val="255362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Session Contents</a:t>
            </a:r>
          </a:p>
        </p:txBody>
      </p:sp>
      <p:sp>
        <p:nvSpPr>
          <p:cNvPr id="5" name="Content Placeholder 4"/>
          <p:cNvSpPr>
            <a:spLocks noGrp="1"/>
          </p:cNvSpPr>
          <p:nvPr>
            <p:ph idx="1"/>
          </p:nvPr>
        </p:nvSpPr>
        <p:spPr>
          <a:xfrm>
            <a:off x="609600" y="1794617"/>
            <a:ext cx="10972800" cy="4563491"/>
          </a:xfrm>
        </p:spPr>
        <p:txBody>
          <a:bodyPr>
            <a:normAutofit/>
          </a:bodyPr>
          <a:lstStyle/>
          <a:p>
            <a:pPr lvl="1"/>
            <a:r>
              <a:rPr lang="en-AU" dirty="0"/>
              <a:t>Like in Queries</a:t>
            </a:r>
          </a:p>
          <a:p>
            <a:pPr lvl="1"/>
            <a:r>
              <a:rPr lang="en-AU" dirty="0"/>
              <a:t>JOIN</a:t>
            </a:r>
          </a:p>
          <a:p>
            <a:pPr lvl="1"/>
            <a:r>
              <a:rPr lang="en-AU" dirty="0"/>
              <a:t>UNION</a:t>
            </a:r>
          </a:p>
          <a:p>
            <a:pPr lvl="1"/>
            <a:r>
              <a:rPr lang="en-AU" dirty="0"/>
              <a:t>UNION all</a:t>
            </a:r>
          </a:p>
          <a:p>
            <a:pPr lvl="1"/>
            <a:r>
              <a:rPr lang="en-AU" dirty="0"/>
              <a:t>DISTINCT</a:t>
            </a:r>
          </a:p>
          <a:p>
            <a:pPr lvl="1"/>
            <a:r>
              <a:rPr lang="en-AU" dirty="0"/>
              <a:t>Nested query/Subquery</a:t>
            </a:r>
          </a:p>
          <a:p>
            <a:pPr lvl="1"/>
            <a:endParaRPr lang="en-AU" dirty="0"/>
          </a:p>
          <a:p>
            <a:pPr lvl="1"/>
            <a:endParaRPr lang="en-AU" dirty="0"/>
          </a:p>
          <a:p>
            <a:pPr lvl="1"/>
            <a:endParaRPr lang="en-AU" dirty="0"/>
          </a:p>
        </p:txBody>
      </p:sp>
    </p:spTree>
    <p:extLst>
      <p:ext uri="{BB962C8B-B14F-4D97-AF65-F5344CB8AC3E}">
        <p14:creationId xmlns:p14="http://schemas.microsoft.com/office/powerpoint/2010/main" val="385430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C02D-90F3-87E4-A269-B590B55ED7F1}"/>
              </a:ext>
            </a:extLst>
          </p:cNvPr>
          <p:cNvSpPr>
            <a:spLocks noGrp="1"/>
          </p:cNvSpPr>
          <p:nvPr>
            <p:ph type="title"/>
          </p:nvPr>
        </p:nvSpPr>
        <p:spPr/>
        <p:txBody>
          <a:bodyPr/>
          <a:lstStyle/>
          <a:p>
            <a:r>
              <a:rPr lang="en-AU" dirty="0"/>
              <a:t>UNION of Tables</a:t>
            </a:r>
          </a:p>
        </p:txBody>
      </p:sp>
      <p:sp>
        <p:nvSpPr>
          <p:cNvPr id="3" name="Text Placeholder 2">
            <a:extLst>
              <a:ext uri="{FF2B5EF4-FFF2-40B4-BE49-F238E27FC236}">
                <a16:creationId xmlns:a16="http://schemas.microsoft.com/office/drawing/2014/main" id="{A70F0806-63F6-301A-B4FE-30FD5F94D9B2}"/>
              </a:ext>
            </a:extLst>
          </p:cNvPr>
          <p:cNvSpPr>
            <a:spLocks noGrp="1"/>
          </p:cNvSpPr>
          <p:nvPr>
            <p:ph type="body" idx="1"/>
          </p:nvPr>
        </p:nvSpPr>
        <p:spPr/>
        <p:txBody>
          <a:bodyPr/>
          <a:lstStyle/>
          <a:p>
            <a:r>
              <a:rPr lang="en-AU" dirty="0"/>
              <a:t>Session 6</a:t>
            </a:r>
          </a:p>
        </p:txBody>
      </p:sp>
      <p:sp>
        <p:nvSpPr>
          <p:cNvPr id="4" name="Picture Placeholder 3">
            <a:extLst>
              <a:ext uri="{FF2B5EF4-FFF2-40B4-BE49-F238E27FC236}">
                <a16:creationId xmlns:a16="http://schemas.microsoft.com/office/drawing/2014/main" id="{579D61E1-6919-E685-A586-5669917A2884}"/>
              </a:ext>
            </a:extLst>
          </p:cNvPr>
          <p:cNvSpPr>
            <a:spLocks noGrp="1"/>
          </p:cNvSpPr>
          <p:nvPr>
            <p:ph type="pic" sz="quarter" idx="13"/>
          </p:nvPr>
        </p:nvSpPr>
        <p:spPr/>
      </p:sp>
      <p:sp>
        <p:nvSpPr>
          <p:cNvPr id="5" name="Picture Placeholder 3">
            <a:extLst>
              <a:ext uri="{FF2B5EF4-FFF2-40B4-BE49-F238E27FC236}">
                <a16:creationId xmlns:a16="http://schemas.microsoft.com/office/drawing/2014/main" id="{AC0DF735-97BD-D2C9-5381-1C33DBF69BC4}"/>
              </a:ext>
            </a:extLst>
          </p:cNvPr>
          <p:cNvSpPr txBox="1">
            <a:spLocks/>
          </p:cNvSpPr>
          <p:nvPr/>
        </p:nvSpPr>
        <p:spPr>
          <a:xfrm>
            <a:off x="9965056" y="3053036"/>
            <a:ext cx="1769744" cy="2868342"/>
          </a:xfrm>
          <a:prstGeom prst="roundRect">
            <a:avLst>
              <a:gd name="adj" fmla="val 4112"/>
            </a:avLst>
          </a:prstGeom>
          <a:blipFill>
            <a:blip r:embed="rId2"/>
            <a:stretch>
              <a:fillRect l="16" r="16"/>
            </a:stretch>
          </a:blipFill>
          <a:ln w="12700" cap="rnd">
            <a:solidFill>
              <a:srgbClr val="D8262E">
                <a:alpha val="50000"/>
              </a:srgbClr>
            </a:solidFill>
          </a:ln>
        </p:spPr>
      </p:sp>
      <p:pic>
        <p:nvPicPr>
          <p:cNvPr id="7" name="Picture 6">
            <a:extLst>
              <a:ext uri="{FF2B5EF4-FFF2-40B4-BE49-F238E27FC236}">
                <a16:creationId xmlns:a16="http://schemas.microsoft.com/office/drawing/2014/main" id="{5E8D6488-1941-E696-1C3F-C2B93DDC97FD}"/>
              </a:ext>
            </a:extLst>
          </p:cNvPr>
          <p:cNvPicPr>
            <a:picLocks noChangeAspect="1"/>
          </p:cNvPicPr>
          <p:nvPr/>
        </p:nvPicPr>
        <p:blipFill>
          <a:blip r:embed="rId3"/>
          <a:stretch>
            <a:fillRect/>
          </a:stretch>
        </p:blipFill>
        <p:spPr>
          <a:xfrm>
            <a:off x="10043027" y="3429000"/>
            <a:ext cx="1539373" cy="1828958"/>
          </a:xfrm>
          <a:prstGeom prst="rect">
            <a:avLst/>
          </a:prstGeom>
        </p:spPr>
      </p:pic>
    </p:spTree>
    <p:extLst>
      <p:ext uri="{BB962C8B-B14F-4D97-AF65-F5344CB8AC3E}">
        <p14:creationId xmlns:p14="http://schemas.microsoft.com/office/powerpoint/2010/main" val="1298139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a:bodyPr>
          <a:lstStyle/>
          <a:p>
            <a:r>
              <a:rPr lang="en-AU" b="0" dirty="0"/>
              <a:t>Using Union Command</a:t>
            </a:r>
            <a:endParaRPr lang="en-AU" dirty="0"/>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757239" y="1385887"/>
            <a:ext cx="9115424" cy="4729163"/>
          </a:xfrm>
        </p:spPr>
        <p:txBody>
          <a:bodyPr>
            <a:normAutofit/>
          </a:bodyPr>
          <a:lstStyle/>
          <a:p>
            <a:pPr>
              <a:lnSpc>
                <a:spcPct val="90000"/>
              </a:lnSpc>
            </a:pPr>
            <a:endParaRPr lang="en-US" sz="2000" dirty="0"/>
          </a:p>
          <a:p>
            <a:pPr>
              <a:lnSpc>
                <a:spcPct val="90000"/>
              </a:lnSpc>
            </a:pPr>
            <a:r>
              <a:rPr lang="en-US" altLang="en-US" dirty="0">
                <a:solidFill>
                  <a:schemeClr val="bg1"/>
                </a:solidFill>
                <a:latin typeface="euclid_circular_a"/>
              </a:rPr>
              <a:t>TO USE UNION command  IN SQL WE MUST ALWAYS REMEMBER FOLLOWING  POINTS</a:t>
            </a:r>
          </a:p>
          <a:p>
            <a:pPr>
              <a:lnSpc>
                <a:spcPct val="90000"/>
              </a:lnSpc>
            </a:pPr>
            <a:endParaRPr lang="en-US" altLang="en-US" dirty="0">
              <a:solidFill>
                <a:schemeClr val="bg1"/>
              </a:solidFill>
              <a:latin typeface="euclid_circular_a"/>
            </a:endParaRPr>
          </a:p>
          <a:p>
            <a:pPr>
              <a:lnSpc>
                <a:spcPct val="90000"/>
              </a:lnSpc>
            </a:pPr>
            <a:r>
              <a:rPr lang="en-US" b="0" i="0" u="none" strike="noStrike" baseline="0" dirty="0">
                <a:solidFill>
                  <a:schemeClr val="bg1"/>
                </a:solidFill>
                <a:latin typeface="euclid_circular_a"/>
              </a:rPr>
              <a:t>1. COLUMN COUNT of </a:t>
            </a:r>
            <a:r>
              <a:rPr lang="en-US" dirty="0">
                <a:solidFill>
                  <a:schemeClr val="bg1"/>
                </a:solidFill>
                <a:latin typeface="euclid_circular_a"/>
              </a:rPr>
              <a:t>ALL THE TABLES MUST BE SAME</a:t>
            </a:r>
          </a:p>
          <a:p>
            <a:pPr>
              <a:lnSpc>
                <a:spcPct val="90000"/>
              </a:lnSpc>
            </a:pPr>
            <a:r>
              <a:rPr lang="en-US" b="0" i="0" u="none" strike="noStrike" baseline="0" dirty="0">
                <a:solidFill>
                  <a:schemeClr val="bg1"/>
                </a:solidFill>
                <a:latin typeface="euclid_circular_a"/>
              </a:rPr>
              <a:t>2.THE DATA TYPE MUST BE SAME.</a:t>
            </a:r>
          </a:p>
          <a:p>
            <a:pPr>
              <a:lnSpc>
                <a:spcPct val="90000"/>
              </a:lnSpc>
            </a:pPr>
            <a:r>
              <a:rPr lang="en-US" dirty="0">
                <a:solidFill>
                  <a:schemeClr val="bg1"/>
                </a:solidFill>
                <a:latin typeface="euclid_circular_a"/>
              </a:rPr>
              <a:t>3.THE COLUMS IN THE TABLES MUST BE IN THE SAME ORDER.</a:t>
            </a:r>
          </a:p>
          <a:p>
            <a:pPr marL="0" indent="0">
              <a:lnSpc>
                <a:spcPct val="90000"/>
              </a:lnSpc>
              <a:buNone/>
            </a:pPr>
            <a:r>
              <a:rPr lang="en-US" b="0" i="0" u="none" strike="noStrike" baseline="0" dirty="0">
                <a:solidFill>
                  <a:schemeClr val="bg1"/>
                </a:solidFill>
                <a:latin typeface="DengXian Light" panose="020B0503020204020204" pitchFamily="2" charset="-122"/>
                <a:ea typeface="DengXian Light" panose="020B0503020204020204" pitchFamily="2" charset="-122"/>
              </a:rPr>
              <a:t>Explaining  </a:t>
            </a:r>
            <a:r>
              <a:rPr lang="en-US" dirty="0">
                <a:solidFill>
                  <a:schemeClr val="bg1"/>
                </a:solidFill>
                <a:latin typeface="DengXian Light" panose="020B0503020204020204" pitchFamily="2" charset="-122"/>
                <a:ea typeface="DengXian Light" panose="020B0503020204020204" pitchFamily="2" charset="-122"/>
              </a:rPr>
              <a:t>further </a:t>
            </a:r>
            <a:r>
              <a:rPr lang="en-US" b="0" i="0" u="none" strike="noStrike" baseline="0" dirty="0">
                <a:solidFill>
                  <a:schemeClr val="bg1"/>
                </a:solidFill>
                <a:latin typeface="DengXian Light" panose="020B0503020204020204" pitchFamily="2" charset="-122"/>
                <a:ea typeface="DengXian Light" panose="020B0503020204020204" pitchFamily="2" charset="-122"/>
              </a:rPr>
              <a:t>with the help of an e</a:t>
            </a:r>
            <a:r>
              <a:rPr lang="en-US" dirty="0">
                <a:solidFill>
                  <a:schemeClr val="bg1"/>
                </a:solidFill>
                <a:latin typeface="DengXian Light" panose="020B0503020204020204" pitchFamily="2" charset="-122"/>
                <a:ea typeface="DengXian Light" panose="020B0503020204020204" pitchFamily="2" charset="-122"/>
              </a:rPr>
              <a:t>xample</a:t>
            </a:r>
            <a:endParaRPr lang="en-US" b="0" i="0" u="none" strike="noStrike" baseline="0" dirty="0">
              <a:solidFill>
                <a:schemeClr val="bg1"/>
              </a:solidFill>
              <a:latin typeface="DengXian Light" panose="020B0503020204020204" pitchFamily="2" charset="-122"/>
              <a:ea typeface="DengXian Light" panose="020B0503020204020204" pitchFamily="2" charset="-122"/>
            </a:endParaRPr>
          </a:p>
        </p:txBody>
      </p:sp>
    </p:spTree>
    <p:extLst>
      <p:ext uri="{BB962C8B-B14F-4D97-AF65-F5344CB8AC3E}">
        <p14:creationId xmlns:p14="http://schemas.microsoft.com/office/powerpoint/2010/main" val="2149049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a:bodyPr>
          <a:lstStyle/>
          <a:p>
            <a:r>
              <a:rPr lang="en-AU" dirty="0"/>
              <a:t>Using UNION</a:t>
            </a: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609600" y="1600203"/>
            <a:ext cx="5384800" cy="4525963"/>
          </a:xfrm>
        </p:spPr>
        <p:txBody>
          <a:bodyPr>
            <a:normAutofit/>
          </a:bodyPr>
          <a:lstStyle/>
          <a:p>
            <a:pPr>
              <a:lnSpc>
                <a:spcPct val="90000"/>
              </a:lnSpc>
            </a:pPr>
            <a:endParaRPr lang="en-US" sz="2000" dirty="0"/>
          </a:p>
          <a:p>
            <a:pPr>
              <a:lnSpc>
                <a:spcPct val="90000"/>
              </a:lnSpc>
            </a:pPr>
            <a:endParaRPr lang="en-US" sz="2000" b="0" i="0" u="none" strike="noStrike" baseline="0" dirty="0"/>
          </a:p>
        </p:txBody>
      </p:sp>
      <p:pic>
        <p:nvPicPr>
          <p:cNvPr id="5" name="Picture 4">
            <a:extLst>
              <a:ext uri="{FF2B5EF4-FFF2-40B4-BE49-F238E27FC236}">
                <a16:creationId xmlns:a16="http://schemas.microsoft.com/office/drawing/2014/main" id="{9F772E90-D1DA-C1BA-40B0-6A9BDBBCEE63}"/>
              </a:ext>
            </a:extLst>
          </p:cNvPr>
          <p:cNvPicPr>
            <a:picLocks noChangeAspect="1"/>
          </p:cNvPicPr>
          <p:nvPr/>
        </p:nvPicPr>
        <p:blipFill>
          <a:blip r:embed="rId3"/>
          <a:stretch>
            <a:fillRect/>
          </a:stretch>
        </p:blipFill>
        <p:spPr>
          <a:xfrm>
            <a:off x="2085975" y="1503096"/>
            <a:ext cx="8729663" cy="5169167"/>
          </a:xfrm>
          <a:prstGeom prst="rect">
            <a:avLst/>
          </a:prstGeom>
        </p:spPr>
      </p:pic>
    </p:spTree>
    <p:extLst>
      <p:ext uri="{BB962C8B-B14F-4D97-AF65-F5344CB8AC3E}">
        <p14:creationId xmlns:p14="http://schemas.microsoft.com/office/powerpoint/2010/main" val="478562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fontScale="90000"/>
          </a:bodyPr>
          <a:lstStyle/>
          <a:p>
            <a:r>
              <a:rPr kumimoji="0" lang="en-US" altLang="en-US" sz="4400" b="1" i="0" u="none" strike="noStrike" cap="none" normalizeH="0" baseline="0" dirty="0">
                <a:ln>
                  <a:noFill/>
                </a:ln>
                <a:solidFill>
                  <a:schemeClr val="bg1"/>
                </a:solidFill>
                <a:effectLst/>
                <a:latin typeface="euclid_circular_a"/>
              </a:rPr>
              <a:t>SQL UNION ALL Operator</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a:bodyPr>
          <a:lstStyle/>
          <a:p>
            <a:pPr>
              <a:lnSpc>
                <a:spcPct val="90000"/>
              </a:lnSpc>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euclid_circular_a"/>
              </a:rPr>
              <a:t>The </a:t>
            </a:r>
            <a:r>
              <a:rPr kumimoji="0" lang="en-US" altLang="en-US" b="0" i="0" u="none" strike="noStrike" cap="none" normalizeH="0" baseline="0" dirty="0">
                <a:ln>
                  <a:noFill/>
                </a:ln>
                <a:solidFill>
                  <a:schemeClr val="bg1"/>
                </a:solidFill>
                <a:effectLst/>
                <a:latin typeface="Droid Sans Mono"/>
              </a:rPr>
              <a:t>UNION ALL</a:t>
            </a:r>
            <a:r>
              <a:rPr kumimoji="0" lang="en-US" altLang="en-US" b="0" i="0" u="none" strike="noStrike" cap="none" normalizeH="0" baseline="0" dirty="0">
                <a:ln>
                  <a:noFill/>
                </a:ln>
                <a:solidFill>
                  <a:schemeClr val="bg1"/>
                </a:solidFill>
                <a:effectLst/>
                <a:latin typeface="euclid_circular_a"/>
              </a:rPr>
              <a:t> operator selects rows from two or more tables similar to </a:t>
            </a:r>
            <a:r>
              <a:rPr kumimoji="0" lang="en-US" altLang="en-US" b="0" i="0" u="none" strike="noStrike" cap="none" normalizeH="0" baseline="0" dirty="0">
                <a:ln>
                  <a:noFill/>
                </a:ln>
                <a:solidFill>
                  <a:schemeClr val="bg1"/>
                </a:solidFill>
                <a:effectLst/>
                <a:latin typeface="Droid Sans Mono"/>
              </a:rPr>
              <a:t>UNION</a:t>
            </a:r>
            <a:r>
              <a:rPr kumimoji="0" lang="en-US" altLang="en-US" b="0" i="0" u="none" strike="noStrike" cap="none" normalizeH="0" baseline="0" dirty="0">
                <a:ln>
                  <a:noFill/>
                </a:ln>
                <a:solidFill>
                  <a:schemeClr val="bg1"/>
                </a:solidFill>
                <a:effectLst/>
                <a:latin typeface="euclid_circular_a"/>
              </a:rPr>
              <a:t>. However, unlike </a:t>
            </a:r>
            <a:r>
              <a:rPr kumimoji="0" lang="en-US" altLang="en-US" b="0" i="0" u="none" strike="noStrike" cap="none" normalizeH="0" baseline="0" dirty="0">
                <a:ln>
                  <a:noFill/>
                </a:ln>
                <a:solidFill>
                  <a:schemeClr val="bg1"/>
                </a:solidFill>
                <a:effectLst/>
                <a:latin typeface="Droid Sans Mono"/>
              </a:rPr>
              <a:t>UNION</a:t>
            </a:r>
            <a:r>
              <a:rPr kumimoji="0" lang="en-US" altLang="en-US" b="0" i="0" u="none" strike="noStrike" cap="none" normalizeH="0" baseline="0" dirty="0">
                <a:ln>
                  <a:noFill/>
                </a:ln>
                <a:solidFill>
                  <a:schemeClr val="bg1"/>
                </a:solidFill>
                <a:effectLst/>
                <a:latin typeface="euclid_circular_a"/>
              </a:rPr>
              <a:t>, </a:t>
            </a:r>
            <a:r>
              <a:rPr kumimoji="0" lang="en-US" altLang="en-US" b="0" i="0" u="none" strike="noStrike" cap="none" normalizeH="0" baseline="0" dirty="0">
                <a:ln>
                  <a:noFill/>
                </a:ln>
                <a:solidFill>
                  <a:schemeClr val="bg1"/>
                </a:solidFill>
                <a:effectLst/>
                <a:latin typeface="Droid Sans Mono"/>
              </a:rPr>
              <a:t>UNION ALL</a:t>
            </a:r>
            <a:r>
              <a:rPr kumimoji="0" lang="en-US" altLang="en-US" b="0" i="0" u="none" strike="noStrike" cap="none" normalizeH="0" baseline="0" dirty="0">
                <a:ln>
                  <a:noFill/>
                </a:ln>
                <a:solidFill>
                  <a:schemeClr val="bg1"/>
                </a:solidFill>
                <a:effectLst/>
                <a:latin typeface="euclid_circular_a"/>
              </a:rPr>
              <a:t> doesn't ignore duplicate rows.</a:t>
            </a:r>
            <a:endParaRPr kumimoji="0" lang="en-US"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euclid_circular_a"/>
              </a:rPr>
              <a:t>Let's try the previous SQL command again using </a:t>
            </a:r>
            <a:r>
              <a:rPr kumimoji="0" lang="en-US" altLang="en-US" b="0" i="0" u="none" strike="noStrike" cap="none" normalizeH="0" baseline="0" dirty="0">
                <a:ln>
                  <a:noFill/>
                </a:ln>
                <a:solidFill>
                  <a:schemeClr val="bg1"/>
                </a:solidFill>
                <a:effectLst/>
                <a:latin typeface="Droid Sans Mono"/>
              </a:rPr>
              <a:t>UNION ALL</a:t>
            </a:r>
            <a:r>
              <a:rPr kumimoji="0" lang="en-US" altLang="en-US" b="0" i="0" u="none" strike="noStrike" cap="none" normalizeH="0" baseline="0" dirty="0">
                <a:ln>
                  <a:noFill/>
                </a:ln>
                <a:solidFill>
                  <a:schemeClr val="bg1"/>
                </a:solidFill>
                <a:effectLst/>
                <a:latin typeface="euclid_circular_a"/>
              </a:rPr>
              <a:t> instead of </a:t>
            </a:r>
            <a:r>
              <a:rPr kumimoji="0" lang="en-US" altLang="en-US" b="0" i="0" u="none" strike="noStrike" cap="none" normalizeH="0" baseline="0" dirty="0">
                <a:ln>
                  <a:noFill/>
                </a:ln>
                <a:solidFill>
                  <a:schemeClr val="bg1"/>
                </a:solidFill>
                <a:effectLst/>
                <a:latin typeface="Droid Sans Mono"/>
              </a:rPr>
              <a:t>UNION</a:t>
            </a:r>
            <a:r>
              <a:rPr kumimoji="0" lang="en-US" altLang="en-US" b="0" i="0" u="none" strike="noStrike" cap="none" normalizeH="0" baseline="0" dirty="0">
                <a:ln>
                  <a:noFill/>
                </a:ln>
                <a:solidFill>
                  <a:schemeClr val="bg1"/>
                </a:solidFill>
                <a:effectLst/>
                <a:latin typeface="euclid_circular_a"/>
              </a:rPr>
              <a:t>.</a:t>
            </a:r>
            <a:endParaRPr kumimoji="0" lang="en-US" altLang="en-US" b="0" i="0" u="none" strike="noStrike" cap="none" normalizeH="0" baseline="0" dirty="0">
              <a:ln>
                <a:noFill/>
              </a:ln>
              <a:solidFill>
                <a:schemeClr val="bg1"/>
              </a:solidFill>
              <a:effectLst/>
              <a:latin typeface="Arial" panose="020B0604020202020204" pitchFamily="34" charset="0"/>
            </a:endParaRPr>
          </a:p>
          <a:p>
            <a:pPr>
              <a:lnSpc>
                <a:spcPct val="90000"/>
              </a:lnSpc>
            </a:pPr>
            <a:endParaRPr lang="en-US" sz="2000" b="0" i="0" u="none" strike="noStrike" baseline="0" dirty="0"/>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295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a:bodyPr>
          <a:lstStyle/>
          <a:p>
            <a:r>
              <a:rPr lang="en-AU" dirty="0"/>
              <a:t>Using UNION all</a:t>
            </a: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609600" y="1600203"/>
            <a:ext cx="5384800" cy="4525963"/>
          </a:xfrm>
        </p:spPr>
        <p:txBody>
          <a:bodyPr>
            <a:normAutofit/>
          </a:bodyPr>
          <a:lstStyle/>
          <a:p>
            <a:pPr>
              <a:lnSpc>
                <a:spcPct val="90000"/>
              </a:lnSpc>
            </a:pPr>
            <a:endParaRPr lang="en-US" sz="2000" dirty="0"/>
          </a:p>
          <a:p>
            <a:pPr>
              <a:lnSpc>
                <a:spcPct val="90000"/>
              </a:lnSpc>
            </a:pPr>
            <a:endParaRPr lang="en-US" sz="2000" b="0" i="0" u="none" strike="noStrike" baseline="0" dirty="0"/>
          </a:p>
        </p:txBody>
      </p:sp>
      <p:pic>
        <p:nvPicPr>
          <p:cNvPr id="6" name="Picture 5">
            <a:extLst>
              <a:ext uri="{FF2B5EF4-FFF2-40B4-BE49-F238E27FC236}">
                <a16:creationId xmlns:a16="http://schemas.microsoft.com/office/drawing/2014/main" id="{3153D9BB-B892-ABAD-640B-A1FF006B7F84}"/>
              </a:ext>
            </a:extLst>
          </p:cNvPr>
          <p:cNvPicPr>
            <a:picLocks noChangeAspect="1"/>
          </p:cNvPicPr>
          <p:nvPr/>
        </p:nvPicPr>
        <p:blipFill>
          <a:blip r:embed="rId3"/>
          <a:stretch>
            <a:fillRect/>
          </a:stretch>
        </p:blipFill>
        <p:spPr>
          <a:xfrm>
            <a:off x="783703" y="1719085"/>
            <a:ext cx="4709568" cy="4077053"/>
          </a:xfrm>
          <a:prstGeom prst="rect">
            <a:avLst/>
          </a:prstGeom>
        </p:spPr>
      </p:pic>
      <p:pic>
        <p:nvPicPr>
          <p:cNvPr id="8" name="Picture 7">
            <a:extLst>
              <a:ext uri="{FF2B5EF4-FFF2-40B4-BE49-F238E27FC236}">
                <a16:creationId xmlns:a16="http://schemas.microsoft.com/office/drawing/2014/main" id="{574D1751-B863-5743-22A3-3A2AB6F81444}"/>
              </a:ext>
            </a:extLst>
          </p:cNvPr>
          <p:cNvPicPr>
            <a:picLocks noChangeAspect="1"/>
          </p:cNvPicPr>
          <p:nvPr/>
        </p:nvPicPr>
        <p:blipFill>
          <a:blip r:embed="rId4"/>
          <a:stretch>
            <a:fillRect/>
          </a:stretch>
        </p:blipFill>
        <p:spPr>
          <a:xfrm>
            <a:off x="7774264" y="1719086"/>
            <a:ext cx="1326874" cy="4077052"/>
          </a:xfrm>
          <a:prstGeom prst="rect">
            <a:avLst/>
          </a:prstGeom>
        </p:spPr>
      </p:pic>
    </p:spTree>
    <p:extLst>
      <p:ext uri="{BB962C8B-B14F-4D97-AF65-F5344CB8AC3E}">
        <p14:creationId xmlns:p14="http://schemas.microsoft.com/office/powerpoint/2010/main" val="34826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C02D-90F3-87E4-A269-B590B55ED7F1}"/>
              </a:ext>
            </a:extLst>
          </p:cNvPr>
          <p:cNvSpPr>
            <a:spLocks noGrp="1"/>
          </p:cNvSpPr>
          <p:nvPr>
            <p:ph type="title"/>
          </p:nvPr>
        </p:nvSpPr>
        <p:spPr/>
        <p:txBody>
          <a:bodyPr/>
          <a:lstStyle/>
          <a:p>
            <a:r>
              <a:rPr lang="en-AU" dirty="0"/>
              <a:t>DISTINCT COMMAND</a:t>
            </a:r>
          </a:p>
        </p:txBody>
      </p:sp>
      <p:sp>
        <p:nvSpPr>
          <p:cNvPr id="3" name="Text Placeholder 2">
            <a:extLst>
              <a:ext uri="{FF2B5EF4-FFF2-40B4-BE49-F238E27FC236}">
                <a16:creationId xmlns:a16="http://schemas.microsoft.com/office/drawing/2014/main" id="{A70F0806-63F6-301A-B4FE-30FD5F94D9B2}"/>
              </a:ext>
            </a:extLst>
          </p:cNvPr>
          <p:cNvSpPr>
            <a:spLocks noGrp="1"/>
          </p:cNvSpPr>
          <p:nvPr>
            <p:ph type="body" idx="1"/>
          </p:nvPr>
        </p:nvSpPr>
        <p:spPr/>
        <p:txBody>
          <a:bodyPr/>
          <a:lstStyle/>
          <a:p>
            <a:r>
              <a:rPr lang="en-AU" dirty="0"/>
              <a:t>Session 6</a:t>
            </a:r>
          </a:p>
        </p:txBody>
      </p:sp>
      <p:sp>
        <p:nvSpPr>
          <p:cNvPr id="4" name="Picture Placeholder 3">
            <a:extLst>
              <a:ext uri="{FF2B5EF4-FFF2-40B4-BE49-F238E27FC236}">
                <a16:creationId xmlns:a16="http://schemas.microsoft.com/office/drawing/2014/main" id="{579D61E1-6919-E685-A586-5669917A2884}"/>
              </a:ext>
            </a:extLst>
          </p:cNvPr>
          <p:cNvSpPr>
            <a:spLocks noGrp="1"/>
          </p:cNvSpPr>
          <p:nvPr>
            <p:ph type="pic" sz="quarter" idx="13"/>
          </p:nvPr>
        </p:nvSpPr>
        <p:spPr/>
      </p:sp>
      <p:sp>
        <p:nvSpPr>
          <p:cNvPr id="5" name="Picture Placeholder 3">
            <a:extLst>
              <a:ext uri="{FF2B5EF4-FFF2-40B4-BE49-F238E27FC236}">
                <a16:creationId xmlns:a16="http://schemas.microsoft.com/office/drawing/2014/main" id="{AC0DF735-97BD-D2C9-5381-1C33DBF69BC4}"/>
              </a:ext>
            </a:extLst>
          </p:cNvPr>
          <p:cNvSpPr txBox="1">
            <a:spLocks/>
          </p:cNvSpPr>
          <p:nvPr/>
        </p:nvSpPr>
        <p:spPr>
          <a:xfrm>
            <a:off x="9965056" y="3053036"/>
            <a:ext cx="1769744" cy="2868342"/>
          </a:xfrm>
          <a:prstGeom prst="roundRect">
            <a:avLst>
              <a:gd name="adj" fmla="val 4112"/>
            </a:avLst>
          </a:prstGeom>
          <a:blipFill>
            <a:blip r:embed="rId2"/>
            <a:stretch>
              <a:fillRect l="16" r="16"/>
            </a:stretch>
          </a:blipFill>
          <a:ln w="12700" cap="rnd">
            <a:solidFill>
              <a:srgbClr val="D8262E">
                <a:alpha val="50000"/>
              </a:srgbClr>
            </a:solidFill>
          </a:ln>
        </p:spPr>
      </p:sp>
      <p:pic>
        <p:nvPicPr>
          <p:cNvPr id="7" name="Picture 6">
            <a:extLst>
              <a:ext uri="{FF2B5EF4-FFF2-40B4-BE49-F238E27FC236}">
                <a16:creationId xmlns:a16="http://schemas.microsoft.com/office/drawing/2014/main" id="{5E8D6488-1941-E696-1C3F-C2B93DDC97FD}"/>
              </a:ext>
            </a:extLst>
          </p:cNvPr>
          <p:cNvPicPr>
            <a:picLocks noChangeAspect="1"/>
          </p:cNvPicPr>
          <p:nvPr/>
        </p:nvPicPr>
        <p:blipFill>
          <a:blip r:embed="rId3"/>
          <a:stretch>
            <a:fillRect/>
          </a:stretch>
        </p:blipFill>
        <p:spPr>
          <a:xfrm>
            <a:off x="10043027" y="3429000"/>
            <a:ext cx="1539373" cy="1828958"/>
          </a:xfrm>
          <a:prstGeom prst="rect">
            <a:avLst/>
          </a:prstGeom>
        </p:spPr>
      </p:pic>
    </p:spTree>
    <p:extLst>
      <p:ext uri="{BB962C8B-B14F-4D97-AF65-F5344CB8AC3E}">
        <p14:creationId xmlns:p14="http://schemas.microsoft.com/office/powerpoint/2010/main" val="3388420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fontScale="90000"/>
          </a:bodyPr>
          <a:lstStyle/>
          <a:p>
            <a:r>
              <a:rPr kumimoji="0" lang="en-US" altLang="en-US" sz="4400" b="1" i="0" u="none" strike="noStrike" cap="none" normalizeH="0" baseline="0" dirty="0">
                <a:ln>
                  <a:noFill/>
                </a:ln>
                <a:solidFill>
                  <a:schemeClr val="bg1"/>
                </a:solidFill>
                <a:effectLst/>
                <a:latin typeface="euclid_circular_a"/>
              </a:rPr>
              <a:t>SQL </a:t>
            </a:r>
            <a:r>
              <a:rPr lang="en-US" altLang="en-US" sz="4400" dirty="0">
                <a:solidFill>
                  <a:schemeClr val="bg1"/>
                </a:solidFill>
                <a:latin typeface="euclid_circular_a"/>
              </a:rPr>
              <a:t>Distinct</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a:bodyPr>
          <a:lstStyle/>
          <a:p>
            <a:pPr>
              <a:lnSpc>
                <a:spcPct val="90000"/>
              </a:lnSpc>
            </a:pPr>
            <a:endParaRPr lang="en-US" sz="2000" dirty="0">
              <a:solidFill>
                <a:schemeClr val="bg1"/>
              </a:solidFill>
            </a:endParaRPr>
          </a:p>
          <a:p>
            <a:pPr>
              <a:lnSpc>
                <a:spcPct val="90000"/>
              </a:lnSpc>
            </a:pPr>
            <a:r>
              <a:rPr lang="en-US" b="0" i="0" dirty="0">
                <a:solidFill>
                  <a:schemeClr val="bg1"/>
                </a:solidFill>
                <a:effectLst/>
                <a:latin typeface="-apple-system"/>
              </a:rPr>
              <a:t>DISTINCT keyword in SQL is used to fetch only unique records from a database table. It is usually used in conjunction with the SELECT statement. For the uninitiated, the SELECT statement is used to fetch desired records from the data table. Distinct keyword removes all duplicate records and fetches only unique ones. </a:t>
            </a:r>
          </a:p>
          <a:p>
            <a:pPr>
              <a:lnSpc>
                <a:spcPct val="90000"/>
              </a:lnSpc>
            </a:pPr>
            <a:r>
              <a:rPr lang="en-US" dirty="0">
                <a:solidFill>
                  <a:schemeClr val="bg1"/>
                </a:solidFill>
                <a:latin typeface="-apple-system"/>
              </a:rPr>
              <a:t>Considering</a:t>
            </a:r>
            <a:r>
              <a:rPr lang="en-US" u="none" strike="noStrike" baseline="0" dirty="0">
                <a:solidFill>
                  <a:schemeClr val="bg1"/>
                </a:solidFill>
                <a:latin typeface="-apple-system"/>
              </a:rPr>
              <a:t> Art Gallery example created</a:t>
            </a:r>
          </a:p>
          <a:p>
            <a:pPr marL="0" indent="0">
              <a:lnSpc>
                <a:spcPct val="90000"/>
              </a:lnSpc>
              <a:buNone/>
            </a:pPr>
            <a:r>
              <a:rPr lang="en-US" dirty="0">
                <a:solidFill>
                  <a:schemeClr val="bg1"/>
                </a:solidFill>
                <a:latin typeface="-apple-system"/>
              </a:rPr>
              <a:t>   </a:t>
            </a:r>
            <a:r>
              <a:rPr lang="en-US" sz="2800" b="0" i="0" dirty="0">
                <a:latin typeface="euclid_circular_a"/>
              </a:rPr>
              <a:t> in session 4 Database Design </a:t>
            </a:r>
          </a:p>
          <a:p>
            <a:pPr marL="0" indent="0">
              <a:lnSpc>
                <a:spcPct val="90000"/>
              </a:lnSpc>
              <a:buNone/>
            </a:pPr>
            <a:r>
              <a:rPr lang="en-US" dirty="0">
                <a:latin typeface="euclid_circular_a"/>
              </a:rPr>
              <a:t>    </a:t>
            </a:r>
            <a:r>
              <a:rPr lang="en-US" sz="2800" b="0" i="0" dirty="0">
                <a:latin typeface="euclid_circular_a"/>
              </a:rPr>
              <a:t>power point presentation slide 15-18</a:t>
            </a:r>
          </a:p>
          <a:p>
            <a:pPr marL="0" indent="0">
              <a:lnSpc>
                <a:spcPct val="90000"/>
              </a:lnSpc>
              <a:buNone/>
            </a:pPr>
            <a:endParaRPr lang="en-US" u="none" strike="noStrike" baseline="0" dirty="0">
              <a:solidFill>
                <a:schemeClr val="bg1"/>
              </a:solidFill>
              <a:latin typeface="-apple-system"/>
            </a:endParaRPr>
          </a:p>
          <a:p>
            <a:pPr>
              <a:lnSpc>
                <a:spcPct val="90000"/>
              </a:lnSpc>
            </a:pPr>
            <a:endParaRPr lang="en-US" b="0" i="0" u="none" strike="noStrike" baseline="0" dirty="0">
              <a:solidFill>
                <a:schemeClr val="bg1"/>
              </a:solidFill>
            </a:endParaRPr>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2BC5A64-540F-9A8E-B80D-1E8DCC7B5907}"/>
              </a:ext>
            </a:extLst>
          </p:cNvPr>
          <p:cNvPicPr>
            <a:picLocks noChangeAspect="1"/>
          </p:cNvPicPr>
          <p:nvPr/>
        </p:nvPicPr>
        <p:blipFill>
          <a:blip r:embed="rId3"/>
          <a:stretch>
            <a:fillRect/>
          </a:stretch>
        </p:blipFill>
        <p:spPr>
          <a:xfrm>
            <a:off x="7823697" y="3914721"/>
            <a:ext cx="4368303" cy="2880360"/>
          </a:xfrm>
          <a:prstGeom prst="rect">
            <a:avLst/>
          </a:prstGeom>
        </p:spPr>
      </p:pic>
    </p:spTree>
    <p:extLst>
      <p:ext uri="{BB962C8B-B14F-4D97-AF65-F5344CB8AC3E}">
        <p14:creationId xmlns:p14="http://schemas.microsoft.com/office/powerpoint/2010/main" val="67670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fontScale="90000"/>
          </a:bodyPr>
          <a:lstStyle/>
          <a:p>
            <a:r>
              <a:rPr kumimoji="0" lang="en-US" altLang="en-US" sz="4400" b="1" i="0" u="none" strike="noStrike" cap="none" normalizeH="0" baseline="0" dirty="0">
                <a:ln>
                  <a:noFill/>
                </a:ln>
                <a:solidFill>
                  <a:schemeClr val="bg1"/>
                </a:solidFill>
                <a:effectLst/>
                <a:latin typeface="euclid_circular_a"/>
              </a:rPr>
              <a:t>SQL </a:t>
            </a:r>
            <a:r>
              <a:rPr lang="en-US" altLang="en-US" sz="4400" dirty="0">
                <a:solidFill>
                  <a:schemeClr val="bg1"/>
                </a:solidFill>
                <a:latin typeface="euclid_circular_a"/>
              </a:rPr>
              <a:t>Distinct</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a:bodyPr>
          <a:lstStyle/>
          <a:p>
            <a:pPr>
              <a:lnSpc>
                <a:spcPct val="90000"/>
              </a:lnSpc>
            </a:pPr>
            <a:endParaRPr lang="en-US" sz="2000" dirty="0">
              <a:solidFill>
                <a:schemeClr val="bg1"/>
              </a:solidFill>
            </a:endParaRPr>
          </a:p>
          <a:p>
            <a:pPr>
              <a:lnSpc>
                <a:spcPct val="90000"/>
              </a:lnSpc>
            </a:pPr>
            <a:r>
              <a:rPr lang="en-US" dirty="0">
                <a:solidFill>
                  <a:schemeClr val="bg1"/>
                </a:solidFill>
              </a:rPr>
              <a:t>By giving command</a:t>
            </a:r>
          </a:p>
          <a:p>
            <a:pPr>
              <a:lnSpc>
                <a:spcPct val="90000"/>
              </a:lnSpc>
            </a:pPr>
            <a:r>
              <a:rPr lang="en-US" b="0" i="0" u="none" strike="noStrike" baseline="0" dirty="0">
                <a:solidFill>
                  <a:schemeClr val="bg1"/>
                </a:solidFill>
              </a:rPr>
              <a:t>- SELECT Distinct Address From Gallery;</a:t>
            </a:r>
          </a:p>
          <a:p>
            <a:pPr>
              <a:lnSpc>
                <a:spcPct val="90000"/>
              </a:lnSpc>
            </a:pPr>
            <a:r>
              <a:rPr lang="en-US" dirty="0">
                <a:solidFill>
                  <a:schemeClr val="bg1"/>
                </a:solidFill>
              </a:rPr>
              <a:t>We get the following result.</a:t>
            </a:r>
          </a:p>
          <a:p>
            <a:pPr>
              <a:lnSpc>
                <a:spcPct val="90000"/>
              </a:lnSpc>
            </a:pPr>
            <a:endParaRPr lang="en-US" b="0" i="0" u="none" strike="noStrike" baseline="0" dirty="0">
              <a:solidFill>
                <a:schemeClr val="bg1"/>
              </a:solidFill>
            </a:endParaRPr>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F73A113-71A2-6E97-957E-BB035D5835DC}"/>
              </a:ext>
            </a:extLst>
          </p:cNvPr>
          <p:cNvPicPr>
            <a:picLocks noChangeAspect="1"/>
          </p:cNvPicPr>
          <p:nvPr/>
        </p:nvPicPr>
        <p:blipFill>
          <a:blip r:embed="rId3"/>
          <a:stretch>
            <a:fillRect/>
          </a:stretch>
        </p:blipFill>
        <p:spPr>
          <a:xfrm>
            <a:off x="1719262" y="3429000"/>
            <a:ext cx="4618120" cy="2225233"/>
          </a:xfrm>
          <a:prstGeom prst="rect">
            <a:avLst/>
          </a:prstGeom>
        </p:spPr>
      </p:pic>
    </p:spTree>
    <p:extLst>
      <p:ext uri="{BB962C8B-B14F-4D97-AF65-F5344CB8AC3E}">
        <p14:creationId xmlns:p14="http://schemas.microsoft.com/office/powerpoint/2010/main" val="3207938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6BE0-0671-3D8E-6C9C-EBB8BBD91DEA}"/>
              </a:ext>
            </a:extLst>
          </p:cNvPr>
          <p:cNvSpPr>
            <a:spLocks noGrp="1"/>
          </p:cNvSpPr>
          <p:nvPr>
            <p:ph type="title"/>
          </p:nvPr>
        </p:nvSpPr>
        <p:spPr/>
        <p:txBody>
          <a:bodyPr/>
          <a:lstStyle/>
          <a:p>
            <a:r>
              <a:rPr lang="en-AU" dirty="0"/>
              <a:t> Nested Queries</a:t>
            </a:r>
          </a:p>
        </p:txBody>
      </p:sp>
      <p:sp>
        <p:nvSpPr>
          <p:cNvPr id="3" name="Text Placeholder 2">
            <a:extLst>
              <a:ext uri="{FF2B5EF4-FFF2-40B4-BE49-F238E27FC236}">
                <a16:creationId xmlns:a16="http://schemas.microsoft.com/office/drawing/2014/main" id="{24E3B409-70E6-AD78-09FE-93CEFE219E9B}"/>
              </a:ext>
            </a:extLst>
          </p:cNvPr>
          <p:cNvSpPr>
            <a:spLocks noGrp="1"/>
          </p:cNvSpPr>
          <p:nvPr>
            <p:ph type="body" idx="1"/>
          </p:nvPr>
        </p:nvSpPr>
        <p:spPr/>
        <p:txBody>
          <a:bodyPr/>
          <a:lstStyle/>
          <a:p>
            <a:r>
              <a:rPr lang="en-AU" dirty="0"/>
              <a:t>Session 6</a:t>
            </a:r>
          </a:p>
        </p:txBody>
      </p:sp>
      <p:pic>
        <p:nvPicPr>
          <p:cNvPr id="5" name="Picture Placeholder 4">
            <a:extLst>
              <a:ext uri="{FF2B5EF4-FFF2-40B4-BE49-F238E27FC236}">
                <a16:creationId xmlns:a16="http://schemas.microsoft.com/office/drawing/2014/main" id="{F11F673B-41CE-1D01-9345-A0AD54984D72}"/>
              </a:ext>
            </a:extLst>
          </p:cNvPr>
          <p:cNvPicPr>
            <a:picLocks noGrp="1" noChangeAspect="1"/>
          </p:cNvPicPr>
          <p:nvPr>
            <p:ph type="pic" sz="quarter" idx="13"/>
          </p:nvPr>
        </p:nvPicPr>
        <p:blipFill>
          <a:blip r:embed="rId2"/>
          <a:srcRect l="13344" r="13344"/>
          <a:stretch>
            <a:fillRect/>
          </a:stretch>
        </p:blipFill>
        <p:spPr>
          <a:xfrm>
            <a:off x="9812338" y="2900363"/>
            <a:ext cx="1770062" cy="2868612"/>
          </a:xfrm>
          <a:prstGeom prst="rect">
            <a:avLst/>
          </a:prstGeom>
        </p:spPr>
      </p:pic>
    </p:spTree>
    <p:extLst>
      <p:ext uri="{BB962C8B-B14F-4D97-AF65-F5344CB8AC3E}">
        <p14:creationId xmlns:p14="http://schemas.microsoft.com/office/powerpoint/2010/main" val="3553070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fontScale="90000"/>
          </a:bodyPr>
          <a:lstStyle/>
          <a:p>
            <a:r>
              <a:rPr kumimoji="0" lang="en-US" altLang="en-US" sz="4400" b="1" i="0" u="none" strike="noStrike" cap="none" normalizeH="0" baseline="0" dirty="0">
                <a:ln>
                  <a:noFill/>
                </a:ln>
                <a:solidFill>
                  <a:schemeClr val="bg1"/>
                </a:solidFill>
                <a:effectLst/>
                <a:latin typeface="euclid_circular_a"/>
              </a:rPr>
              <a:t>SQL Nested query or Subquery</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a:bodyPr>
          <a:lstStyle/>
          <a:p>
            <a:pPr>
              <a:lnSpc>
                <a:spcPct val="90000"/>
              </a:lnSpc>
            </a:pPr>
            <a:endParaRPr lang="en-US" sz="2000" dirty="0"/>
          </a:p>
          <a:p>
            <a:pPr>
              <a:lnSpc>
                <a:spcPct val="90000"/>
              </a:lnSpc>
            </a:pPr>
            <a:r>
              <a:rPr lang="en-US" sz="3200" b="0" i="0" dirty="0">
                <a:effectLst/>
                <a:latin typeface="euclid_circular_a"/>
              </a:rPr>
              <a:t>In SQL, it's possible to place a SQL query inside another query known as subquery</a:t>
            </a:r>
            <a:r>
              <a:rPr lang="en-US" sz="2000" b="0" i="0" dirty="0">
                <a:effectLst/>
                <a:latin typeface="euclid_circular_a"/>
              </a:rPr>
              <a:t>. </a:t>
            </a:r>
          </a:p>
          <a:p>
            <a:pPr>
              <a:lnSpc>
                <a:spcPct val="90000"/>
              </a:lnSpc>
            </a:pPr>
            <a:endParaRPr lang="en-US" sz="2000" u="none" strike="noStrike" baseline="0" dirty="0">
              <a:latin typeface="euclid_circular_a"/>
            </a:endParaRPr>
          </a:p>
          <a:p>
            <a:pPr>
              <a:lnSpc>
                <a:spcPct val="90000"/>
              </a:lnSpc>
            </a:pPr>
            <a:r>
              <a:rPr lang="en-US" sz="2000" b="0" i="0" dirty="0">
                <a:latin typeface="euclid_circular_a"/>
              </a:rPr>
              <a:t>Here is an </a:t>
            </a:r>
            <a:r>
              <a:rPr lang="en-US" sz="2000" dirty="0">
                <a:latin typeface="euclid_circular_a"/>
              </a:rPr>
              <a:t>example to support it</a:t>
            </a:r>
          </a:p>
          <a:p>
            <a:pPr>
              <a:lnSpc>
                <a:spcPct val="90000"/>
              </a:lnSpc>
            </a:pPr>
            <a:r>
              <a:rPr lang="en-US" sz="2000" b="0" i="0" dirty="0">
                <a:latin typeface="euclid_circular_a"/>
              </a:rPr>
              <a:t>WE all have worked with </a:t>
            </a:r>
            <a:r>
              <a:rPr lang="en-US" sz="2000" b="0" i="0" dirty="0" err="1">
                <a:latin typeface="euclid_circular_a"/>
              </a:rPr>
              <a:t>Computermart</a:t>
            </a:r>
            <a:r>
              <a:rPr lang="en-US" sz="2000" b="0" i="0" dirty="0">
                <a:latin typeface="euclid_circular_a"/>
              </a:rPr>
              <a:t> database in session 4 Database Design </a:t>
            </a:r>
            <a:r>
              <a:rPr lang="en-US" sz="2000" b="0" i="0" dirty="0" err="1">
                <a:latin typeface="euclid_circular_a"/>
              </a:rPr>
              <a:t>powerpoint</a:t>
            </a:r>
            <a:r>
              <a:rPr lang="en-US" sz="2000" b="0" i="0" dirty="0">
                <a:latin typeface="euclid_circular_a"/>
              </a:rPr>
              <a:t> presentation slide 19-25 </a:t>
            </a:r>
          </a:p>
          <a:p>
            <a:pPr>
              <a:lnSpc>
                <a:spcPct val="90000"/>
              </a:lnSpc>
            </a:pPr>
            <a:endParaRPr lang="en-US" sz="2000" u="none" strike="noStrike" baseline="0" dirty="0">
              <a:latin typeface="euclid_circular_a"/>
            </a:endParaRPr>
          </a:p>
          <a:p>
            <a:pPr>
              <a:lnSpc>
                <a:spcPct val="90000"/>
              </a:lnSpc>
            </a:pPr>
            <a:endParaRPr lang="en-US" sz="2000" b="0" i="0" u="none" strike="noStrike" baseline="0" dirty="0"/>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666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E584-F2A3-94E5-7A82-37EF6594225E}"/>
              </a:ext>
            </a:extLst>
          </p:cNvPr>
          <p:cNvSpPr>
            <a:spLocks noGrp="1"/>
          </p:cNvSpPr>
          <p:nvPr>
            <p:ph type="title"/>
          </p:nvPr>
        </p:nvSpPr>
        <p:spPr/>
        <p:txBody>
          <a:bodyPr/>
          <a:lstStyle/>
          <a:p>
            <a:r>
              <a:rPr lang="en-AU" dirty="0"/>
              <a:t>Using Like operator</a:t>
            </a:r>
          </a:p>
        </p:txBody>
      </p:sp>
      <p:sp>
        <p:nvSpPr>
          <p:cNvPr id="3" name="Content Placeholder 2">
            <a:extLst>
              <a:ext uri="{FF2B5EF4-FFF2-40B4-BE49-F238E27FC236}">
                <a16:creationId xmlns:a16="http://schemas.microsoft.com/office/drawing/2014/main" id="{3507D577-FCCA-786E-5DAA-298BFA741152}"/>
              </a:ext>
            </a:extLst>
          </p:cNvPr>
          <p:cNvSpPr>
            <a:spLocks noGrp="1"/>
          </p:cNvSpPr>
          <p:nvPr>
            <p:ph idx="1"/>
          </p:nvPr>
        </p:nvSpPr>
        <p:spPr/>
        <p:txBody>
          <a:bodyPr/>
          <a:lstStyle/>
          <a:p>
            <a:r>
              <a:rPr lang="en-AU" dirty="0"/>
              <a:t>Like operator is used for the fieldnames that has VARCHAR / CHAR/ DATE data type.</a:t>
            </a:r>
          </a:p>
          <a:p>
            <a:endParaRPr lang="en-AU" dirty="0"/>
          </a:p>
          <a:p>
            <a:pPr marL="0" indent="0">
              <a:buNone/>
            </a:pPr>
            <a:r>
              <a:rPr lang="en-AU" dirty="0"/>
              <a:t>Using Database </a:t>
            </a:r>
            <a:r>
              <a:rPr lang="en-AU" dirty="0" err="1"/>
              <a:t>ArtGallery</a:t>
            </a:r>
            <a:r>
              <a:rPr lang="en-AU" dirty="0"/>
              <a:t> </a:t>
            </a:r>
            <a:r>
              <a:rPr lang="en-US" b="0" i="0" dirty="0">
                <a:latin typeface="euclid_circular_a"/>
              </a:rPr>
              <a:t>We all have worked with </a:t>
            </a:r>
            <a:r>
              <a:rPr lang="en-US" b="0" i="0" dirty="0" err="1">
                <a:latin typeface="euclid_circular_a"/>
              </a:rPr>
              <a:t>Computermart</a:t>
            </a:r>
            <a:r>
              <a:rPr lang="en-US" b="0" i="0" dirty="0">
                <a:latin typeface="euclid_circular_a"/>
              </a:rPr>
              <a:t> database in session 4,</a:t>
            </a:r>
          </a:p>
          <a:p>
            <a:pPr marL="0" indent="0">
              <a:buNone/>
            </a:pPr>
            <a:r>
              <a:rPr lang="en-US" b="0" i="0" dirty="0">
                <a:latin typeface="euclid_circular_a"/>
              </a:rPr>
              <a:t>Database Design </a:t>
            </a:r>
            <a:r>
              <a:rPr lang="en-US" b="0" i="0" dirty="0" err="1">
                <a:latin typeface="euclid_circular_a"/>
              </a:rPr>
              <a:t>powerpoint</a:t>
            </a:r>
            <a:r>
              <a:rPr lang="en-US" b="0" i="0" dirty="0">
                <a:latin typeface="euclid_circular_a"/>
              </a:rPr>
              <a:t> presentation slide 15-18 </a:t>
            </a:r>
          </a:p>
          <a:p>
            <a:pPr marL="0" indent="0">
              <a:buNone/>
            </a:pPr>
            <a:r>
              <a:rPr lang="en-AU" dirty="0"/>
              <a:t>use following commands for like operator</a:t>
            </a:r>
          </a:p>
        </p:txBody>
      </p:sp>
    </p:spTree>
    <p:extLst>
      <p:ext uri="{BB962C8B-B14F-4D97-AF65-F5344CB8AC3E}">
        <p14:creationId xmlns:p14="http://schemas.microsoft.com/office/powerpoint/2010/main" val="594481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fontScale="90000"/>
          </a:bodyPr>
          <a:lstStyle/>
          <a:p>
            <a:r>
              <a:rPr kumimoji="0" lang="en-US" altLang="en-US" sz="4400" b="1" i="0" u="none" strike="noStrike" cap="none" normalizeH="0" baseline="0" dirty="0">
                <a:ln>
                  <a:noFill/>
                </a:ln>
                <a:solidFill>
                  <a:schemeClr val="bg1"/>
                </a:solidFill>
                <a:effectLst/>
                <a:latin typeface="euclid_circular_a"/>
              </a:rPr>
              <a:t>SQL Nested query or Subquery</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a:bodyPr>
          <a:lstStyle/>
          <a:p>
            <a:pPr>
              <a:lnSpc>
                <a:spcPct val="90000"/>
              </a:lnSpc>
            </a:pPr>
            <a:endParaRPr lang="en-US" sz="2000" dirty="0"/>
          </a:p>
          <a:p>
            <a:pPr>
              <a:lnSpc>
                <a:spcPct val="90000"/>
              </a:lnSpc>
            </a:pPr>
            <a:r>
              <a:rPr lang="en-US" sz="3200" b="0" i="0" dirty="0">
                <a:effectLst/>
                <a:latin typeface="euclid_circular_a"/>
              </a:rPr>
              <a:t>In SQL, it's possible to place a SQL query inside another query known as subquery</a:t>
            </a:r>
            <a:r>
              <a:rPr lang="en-US" sz="2000" b="0" i="0" dirty="0">
                <a:effectLst/>
                <a:latin typeface="euclid_circular_a"/>
              </a:rPr>
              <a:t>. </a:t>
            </a:r>
          </a:p>
          <a:p>
            <a:pPr>
              <a:lnSpc>
                <a:spcPct val="90000"/>
              </a:lnSpc>
            </a:pPr>
            <a:endParaRPr lang="en-US" sz="2000" u="none" strike="noStrike" baseline="0" dirty="0">
              <a:latin typeface="euclid_circular_a"/>
            </a:endParaRPr>
          </a:p>
          <a:p>
            <a:pPr>
              <a:lnSpc>
                <a:spcPct val="90000"/>
              </a:lnSpc>
            </a:pPr>
            <a:r>
              <a:rPr lang="en-US" sz="2000" b="0" i="0" dirty="0">
                <a:latin typeface="euclid_circular_a"/>
              </a:rPr>
              <a:t>Here is an </a:t>
            </a:r>
            <a:r>
              <a:rPr lang="en-US" sz="2000" dirty="0">
                <a:latin typeface="euclid_circular_a"/>
              </a:rPr>
              <a:t>example to support it</a:t>
            </a:r>
          </a:p>
          <a:p>
            <a:pPr>
              <a:lnSpc>
                <a:spcPct val="90000"/>
              </a:lnSpc>
            </a:pPr>
            <a:r>
              <a:rPr lang="en-US" sz="2000" b="0" i="0" dirty="0">
                <a:latin typeface="euclid_circular_a"/>
              </a:rPr>
              <a:t>WE all have worked with </a:t>
            </a:r>
          </a:p>
          <a:p>
            <a:pPr>
              <a:lnSpc>
                <a:spcPct val="90000"/>
              </a:lnSpc>
            </a:pPr>
            <a:r>
              <a:rPr lang="en-US" sz="2000" b="0" i="0" dirty="0" err="1">
                <a:latin typeface="euclid_circular_a"/>
              </a:rPr>
              <a:t>Computermart</a:t>
            </a:r>
            <a:r>
              <a:rPr lang="en-US" sz="2000" b="0" i="0" dirty="0">
                <a:latin typeface="euclid_circular_a"/>
              </a:rPr>
              <a:t> database in </a:t>
            </a:r>
          </a:p>
          <a:p>
            <a:pPr>
              <a:lnSpc>
                <a:spcPct val="90000"/>
              </a:lnSpc>
            </a:pPr>
            <a:r>
              <a:rPr lang="en-US" sz="2000" b="0" i="0" dirty="0">
                <a:latin typeface="euclid_circular_a"/>
              </a:rPr>
              <a:t>session 4 Database Design</a:t>
            </a:r>
          </a:p>
          <a:p>
            <a:pPr>
              <a:lnSpc>
                <a:spcPct val="90000"/>
              </a:lnSpc>
            </a:pPr>
            <a:r>
              <a:rPr lang="en-US" sz="2000" b="0" i="0" dirty="0">
                <a:latin typeface="euclid_circular_a"/>
              </a:rPr>
              <a:t> </a:t>
            </a:r>
            <a:r>
              <a:rPr lang="en-US" sz="2000" b="0" i="0" dirty="0" err="1">
                <a:latin typeface="euclid_circular_a"/>
              </a:rPr>
              <a:t>powerpoint</a:t>
            </a:r>
            <a:r>
              <a:rPr lang="en-US" sz="2000" b="0" i="0" dirty="0">
                <a:latin typeface="euclid_circular_a"/>
              </a:rPr>
              <a:t> presentation slide 19-25 </a:t>
            </a:r>
          </a:p>
          <a:p>
            <a:pPr>
              <a:lnSpc>
                <a:spcPct val="90000"/>
              </a:lnSpc>
            </a:pPr>
            <a:endParaRPr lang="en-US" sz="2000" u="none" strike="noStrike" baseline="0" dirty="0">
              <a:latin typeface="euclid_circular_a"/>
            </a:endParaRPr>
          </a:p>
          <a:p>
            <a:pPr>
              <a:lnSpc>
                <a:spcPct val="90000"/>
              </a:lnSpc>
            </a:pPr>
            <a:endParaRPr lang="en-US" sz="2000" b="0" i="0" u="none" strike="noStrike" baseline="0" dirty="0"/>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854FD92-C8E0-65AC-F933-BF34B9E6E67B}"/>
              </a:ext>
            </a:extLst>
          </p:cNvPr>
          <p:cNvPicPr>
            <a:picLocks noChangeAspect="1"/>
          </p:cNvPicPr>
          <p:nvPr/>
        </p:nvPicPr>
        <p:blipFill>
          <a:blip r:embed="rId3"/>
          <a:stretch>
            <a:fillRect/>
          </a:stretch>
        </p:blipFill>
        <p:spPr>
          <a:xfrm>
            <a:off x="5680421" y="3177221"/>
            <a:ext cx="6652837" cy="3680779"/>
          </a:xfrm>
          <a:prstGeom prst="rect">
            <a:avLst/>
          </a:prstGeom>
        </p:spPr>
      </p:pic>
    </p:spTree>
    <p:extLst>
      <p:ext uri="{BB962C8B-B14F-4D97-AF65-F5344CB8AC3E}">
        <p14:creationId xmlns:p14="http://schemas.microsoft.com/office/powerpoint/2010/main" val="1651194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99892"/>
            <a:ext cx="10972800" cy="1003205"/>
          </a:xfrm>
        </p:spPr>
        <p:txBody>
          <a:bodyPr anchor="ctr">
            <a:normAutofit fontScale="90000"/>
          </a:bodyPr>
          <a:lstStyle/>
          <a:p>
            <a:r>
              <a:rPr kumimoji="0" lang="en-US" altLang="en-US" sz="4400" b="1" i="0" u="none" strike="noStrike" cap="none" normalizeH="0" baseline="0" dirty="0">
                <a:ln>
                  <a:noFill/>
                </a:ln>
                <a:solidFill>
                  <a:schemeClr val="bg1"/>
                </a:solidFill>
                <a:effectLst/>
                <a:latin typeface="euclid_circular_a"/>
              </a:rPr>
              <a:t>SQL Nested query or Subquery</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lnSpcReduction="10000"/>
          </a:bodyPr>
          <a:lstStyle/>
          <a:p>
            <a:pPr>
              <a:lnSpc>
                <a:spcPct val="90000"/>
              </a:lnSpc>
            </a:pPr>
            <a:endParaRPr lang="en-US" sz="2000" dirty="0"/>
          </a:p>
          <a:p>
            <a:pPr>
              <a:lnSpc>
                <a:spcPct val="90000"/>
              </a:lnSpc>
            </a:pPr>
            <a:r>
              <a:rPr lang="en-US" sz="3200" b="0" i="0" dirty="0">
                <a:effectLst/>
                <a:latin typeface="euclid_circular_a"/>
              </a:rPr>
              <a:t>In SQL, it's possible to place a SQL query inside another query known as subquery</a:t>
            </a:r>
            <a:r>
              <a:rPr lang="en-US" sz="2000" b="0" i="0" dirty="0">
                <a:effectLst/>
                <a:latin typeface="euclid_circular_a"/>
              </a:rPr>
              <a:t>. </a:t>
            </a:r>
          </a:p>
          <a:p>
            <a:pPr>
              <a:lnSpc>
                <a:spcPct val="90000"/>
              </a:lnSpc>
            </a:pPr>
            <a:endParaRPr lang="en-US" sz="2000" u="none" strike="noStrike" baseline="0" dirty="0">
              <a:latin typeface="euclid_circular_a"/>
            </a:endParaRPr>
          </a:p>
          <a:p>
            <a:pPr>
              <a:lnSpc>
                <a:spcPct val="90000"/>
              </a:lnSpc>
            </a:pPr>
            <a:r>
              <a:rPr lang="en-US" sz="2000" b="0" i="0" dirty="0">
                <a:latin typeface="euclid_circular_a"/>
              </a:rPr>
              <a:t>Here is an </a:t>
            </a:r>
            <a:r>
              <a:rPr lang="en-US" sz="2000" dirty="0">
                <a:latin typeface="euclid_circular_a"/>
              </a:rPr>
              <a:t>example to support it</a:t>
            </a:r>
          </a:p>
          <a:p>
            <a:pPr>
              <a:lnSpc>
                <a:spcPct val="90000"/>
              </a:lnSpc>
            </a:pPr>
            <a:r>
              <a:rPr lang="en-US" sz="2000" b="0" i="0" dirty="0">
                <a:latin typeface="euclid_circular_a"/>
              </a:rPr>
              <a:t>WE all have worked with </a:t>
            </a:r>
            <a:r>
              <a:rPr lang="en-US" sz="2000" b="0" i="0" dirty="0" err="1">
                <a:latin typeface="euclid_circular_a"/>
              </a:rPr>
              <a:t>Computermart</a:t>
            </a:r>
            <a:r>
              <a:rPr lang="en-US" sz="2000" b="0" i="0" dirty="0">
                <a:latin typeface="euclid_circular_a"/>
              </a:rPr>
              <a:t> database in session 4 Database Design </a:t>
            </a:r>
            <a:r>
              <a:rPr lang="en-US" sz="2000" b="0" i="0" dirty="0" err="1">
                <a:latin typeface="euclid_circular_a"/>
              </a:rPr>
              <a:t>powerpoint</a:t>
            </a:r>
            <a:r>
              <a:rPr lang="en-US" sz="2000" b="0" i="0" dirty="0">
                <a:latin typeface="euclid_circular_a"/>
              </a:rPr>
              <a:t> presentation slide 19-25 </a:t>
            </a:r>
          </a:p>
          <a:p>
            <a:pPr>
              <a:lnSpc>
                <a:spcPct val="90000"/>
              </a:lnSpc>
            </a:pPr>
            <a:endParaRPr lang="en-US" sz="2000" u="none" strike="noStrike" baseline="0" dirty="0">
              <a:latin typeface="euclid_circular_a"/>
            </a:endParaRPr>
          </a:p>
          <a:p>
            <a:r>
              <a:rPr lang="en-AU" sz="1800" b="1" i="0" u="none" strike="noStrike" baseline="0" dirty="0">
                <a:solidFill>
                  <a:schemeClr val="bg1"/>
                </a:solidFill>
                <a:latin typeface="Courier New" panose="02070309020205020404" pitchFamily="49" charset="0"/>
              </a:rPr>
              <a:t>SELECT</a:t>
            </a:r>
            <a:r>
              <a:rPr lang="en-AU" sz="1800" b="0" i="0" u="none" strike="noStrike" baseline="0" dirty="0">
                <a:solidFill>
                  <a:schemeClr val="bg1"/>
                </a:solidFill>
                <a:latin typeface="Courier New" panose="02070309020205020404" pitchFamily="49" charset="0"/>
              </a:rPr>
              <a:t> *</a:t>
            </a:r>
          </a:p>
          <a:p>
            <a:pPr marL="0" indent="0">
              <a:buNone/>
            </a:pPr>
            <a:r>
              <a:rPr lang="en-AU" sz="1800" b="1" i="0" u="none" strike="noStrike" baseline="0" dirty="0">
                <a:solidFill>
                  <a:schemeClr val="bg1"/>
                </a:solidFill>
                <a:latin typeface="Courier New" panose="02070309020205020404" pitchFamily="49" charset="0"/>
              </a:rPr>
              <a:t>FROM</a:t>
            </a:r>
            <a:r>
              <a:rPr lang="en-AU" sz="1800" b="0" i="0" u="none" strike="noStrike" baseline="0" dirty="0">
                <a:solidFill>
                  <a:schemeClr val="bg1"/>
                </a:solidFill>
                <a:latin typeface="Courier New" panose="02070309020205020404" pitchFamily="49" charset="0"/>
              </a:rPr>
              <a:t> Product</a:t>
            </a:r>
          </a:p>
          <a:p>
            <a:pPr marL="0" indent="0">
              <a:buNone/>
            </a:pPr>
            <a:r>
              <a:rPr lang="en-AU" sz="1800" b="1" i="0" u="none" strike="noStrike" baseline="0" dirty="0">
                <a:solidFill>
                  <a:schemeClr val="bg1"/>
                </a:solidFill>
                <a:latin typeface="Courier New" panose="02070309020205020404" pitchFamily="49" charset="0"/>
              </a:rPr>
              <a:t>WHERE</a:t>
            </a:r>
            <a:r>
              <a:rPr lang="en-AU" sz="1800" b="0" i="0" u="none" strike="noStrike" baseline="0" dirty="0">
                <a:solidFill>
                  <a:schemeClr val="bg1"/>
                </a:solidFill>
                <a:latin typeface="Courier New" panose="02070309020205020404" pitchFamily="49" charset="0"/>
              </a:rPr>
              <a:t> Price &gt;=</a:t>
            </a:r>
          </a:p>
          <a:p>
            <a:pPr marL="0" indent="0">
              <a:buNone/>
            </a:pPr>
            <a:r>
              <a:rPr lang="en-AU" sz="1800" b="0" i="0" u="none" strike="noStrike" baseline="0" dirty="0">
                <a:solidFill>
                  <a:schemeClr val="bg1"/>
                </a:solidFill>
                <a:latin typeface="Courier New" panose="02070309020205020404" pitchFamily="49" charset="0"/>
              </a:rPr>
              <a:t>(  </a:t>
            </a:r>
            <a:r>
              <a:rPr lang="en-AU" sz="1800" b="1" i="0" u="none" strike="noStrike" baseline="0" dirty="0">
                <a:solidFill>
                  <a:schemeClr val="bg1"/>
                </a:solidFill>
                <a:latin typeface="Courier New" panose="02070309020205020404" pitchFamily="49" charset="0"/>
              </a:rPr>
              <a:t>SELECT</a:t>
            </a:r>
            <a:r>
              <a:rPr lang="en-AU" sz="1800" b="0" i="0" u="none" strike="noStrike" baseline="0" dirty="0">
                <a:solidFill>
                  <a:schemeClr val="bg1"/>
                </a:solidFill>
                <a:latin typeface="Courier New" panose="02070309020205020404" pitchFamily="49" charset="0"/>
              </a:rPr>
              <a:t> </a:t>
            </a:r>
            <a:r>
              <a:rPr lang="en-AU" sz="1800" b="1" i="0" u="none" strike="noStrike" baseline="0" dirty="0">
                <a:solidFill>
                  <a:schemeClr val="bg1"/>
                </a:solidFill>
                <a:latin typeface="Courier New" panose="02070309020205020404" pitchFamily="49" charset="0"/>
              </a:rPr>
              <a:t>avg</a:t>
            </a:r>
            <a:r>
              <a:rPr lang="en-AU" sz="1800" b="0" i="0" u="none" strike="noStrike" baseline="0" dirty="0">
                <a:solidFill>
                  <a:schemeClr val="bg1"/>
                </a:solidFill>
                <a:latin typeface="Courier New" panose="02070309020205020404" pitchFamily="49" charset="0"/>
              </a:rPr>
              <a:t>(price)</a:t>
            </a:r>
          </a:p>
          <a:p>
            <a:pPr marL="0" indent="0">
              <a:buNone/>
            </a:pPr>
            <a:r>
              <a:rPr lang="en-AU" sz="1800" b="1" i="0" u="none" strike="noStrike" baseline="0" dirty="0">
                <a:solidFill>
                  <a:schemeClr val="bg1"/>
                </a:solidFill>
                <a:latin typeface="Courier New" panose="02070309020205020404" pitchFamily="49" charset="0"/>
              </a:rPr>
              <a:t>FROM</a:t>
            </a:r>
            <a:r>
              <a:rPr lang="en-AU" sz="1800" b="0" i="0" u="none" strike="noStrike" baseline="0" dirty="0">
                <a:solidFill>
                  <a:schemeClr val="bg1"/>
                </a:solidFill>
                <a:latin typeface="Courier New" panose="02070309020205020404" pitchFamily="49" charset="0"/>
              </a:rPr>
              <a:t> Product</a:t>
            </a:r>
          </a:p>
          <a:p>
            <a:pPr marL="0" indent="0">
              <a:buNone/>
            </a:pPr>
            <a:r>
              <a:rPr lang="en-AU" sz="1800" b="0" i="0" u="none" strike="noStrike" baseline="0" dirty="0">
                <a:solidFill>
                  <a:schemeClr val="bg1"/>
                </a:solidFill>
                <a:latin typeface="Courier New" panose="02070309020205020404" pitchFamily="49" charset="0"/>
              </a:rPr>
              <a:t>);</a:t>
            </a:r>
          </a:p>
          <a:p>
            <a:pPr>
              <a:lnSpc>
                <a:spcPct val="90000"/>
              </a:lnSpc>
            </a:pPr>
            <a:endParaRPr lang="en-US" sz="2000" b="0" i="0" u="none" strike="noStrike" baseline="0" dirty="0"/>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5DBE503-04A2-F653-3BEE-A588C71ACBD8}"/>
              </a:ext>
            </a:extLst>
          </p:cNvPr>
          <p:cNvPicPr>
            <a:picLocks noChangeAspect="1"/>
          </p:cNvPicPr>
          <p:nvPr/>
        </p:nvPicPr>
        <p:blipFill>
          <a:blip r:embed="rId3"/>
          <a:stretch>
            <a:fillRect/>
          </a:stretch>
        </p:blipFill>
        <p:spPr>
          <a:xfrm>
            <a:off x="5171573" y="4024226"/>
            <a:ext cx="5791702" cy="1981372"/>
          </a:xfrm>
          <a:prstGeom prst="rect">
            <a:avLst/>
          </a:prstGeom>
        </p:spPr>
      </p:pic>
    </p:spTree>
    <p:extLst>
      <p:ext uri="{BB962C8B-B14F-4D97-AF65-F5344CB8AC3E}">
        <p14:creationId xmlns:p14="http://schemas.microsoft.com/office/powerpoint/2010/main" val="1835291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54172"/>
            <a:ext cx="10972800" cy="1003205"/>
          </a:xfrm>
        </p:spPr>
        <p:txBody>
          <a:bodyPr anchor="ctr">
            <a:normAutofit fontScale="90000"/>
          </a:bodyPr>
          <a:lstStyle/>
          <a:p>
            <a:r>
              <a:rPr lang="en-AU" sz="4400" dirty="0"/>
              <a:t>Using operators in a Nested query</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lnSpcReduction="10000"/>
          </a:bodyPr>
          <a:lstStyle/>
          <a:p>
            <a:pPr>
              <a:lnSpc>
                <a:spcPct val="90000"/>
              </a:lnSpc>
            </a:pPr>
            <a:endParaRPr lang="en-US" sz="2000" dirty="0"/>
          </a:p>
          <a:p>
            <a:pPr>
              <a:lnSpc>
                <a:spcPct val="90000"/>
              </a:lnSpc>
            </a:pPr>
            <a:r>
              <a:rPr lang="en-US" sz="3200" dirty="0">
                <a:solidFill>
                  <a:schemeClr val="bg1"/>
                </a:solidFill>
                <a:latin typeface="urw-din"/>
              </a:rPr>
              <a:t>In</a:t>
            </a:r>
            <a:r>
              <a:rPr lang="en-US" sz="3200" b="0" i="0" dirty="0">
                <a:solidFill>
                  <a:schemeClr val="bg1"/>
                </a:solidFill>
                <a:effectLst/>
                <a:latin typeface="urw-din"/>
              </a:rPr>
              <a:t> nested queries, query execution starts from innermost query to outermost queries. The execution of inner query is independent of outer query, but the result of inner query is used in execution of outer query. Various operators like IN, NOT IN, EXISTS, ANY, ALL etc. are used in writing independent nested queries.</a:t>
            </a:r>
          </a:p>
          <a:p>
            <a:pPr>
              <a:lnSpc>
                <a:spcPct val="90000"/>
              </a:lnSpc>
            </a:pPr>
            <a:endParaRPr lang="en-US" sz="3200" b="0" i="0" dirty="0">
              <a:effectLst/>
              <a:latin typeface="euclid_circular_a"/>
            </a:endParaRPr>
          </a:p>
          <a:p>
            <a:pPr marL="0" indent="0">
              <a:lnSpc>
                <a:spcPct val="90000"/>
              </a:lnSpc>
              <a:buNone/>
            </a:pPr>
            <a:r>
              <a:rPr lang="en-US" sz="2200" dirty="0">
                <a:latin typeface="euclid_circular_a"/>
              </a:rPr>
              <a:t> W</a:t>
            </a:r>
            <a:r>
              <a:rPr lang="en-US" sz="2200" b="0" i="0" dirty="0">
                <a:latin typeface="euclid_circular_a"/>
              </a:rPr>
              <a:t>E all have worked with </a:t>
            </a:r>
            <a:r>
              <a:rPr lang="en-US" sz="2200" b="0" i="0" dirty="0" err="1">
                <a:latin typeface="euclid_circular_a"/>
              </a:rPr>
              <a:t>Computermart</a:t>
            </a:r>
            <a:r>
              <a:rPr lang="en-US" sz="2200" b="0" i="0" dirty="0">
                <a:latin typeface="euclid_circular_a"/>
              </a:rPr>
              <a:t> database in session 4 power point presentation slides19-25</a:t>
            </a:r>
          </a:p>
          <a:p>
            <a:pPr marL="0" indent="0">
              <a:buNone/>
            </a:pPr>
            <a:endParaRPr kumimoji="0" lang="en-US" altLang="en-US" sz="6000" b="0" i="0" u="none" strike="noStrike" cap="none" normalizeH="0" baseline="0" dirty="0">
              <a:ln>
                <a:noFill/>
              </a:ln>
              <a:solidFill>
                <a:schemeClr val="tx1"/>
              </a:solidFill>
              <a:effectLst/>
              <a:latin typeface="Arial" panose="020B0604020202020204" pitchFamily="34" charset="0"/>
            </a:endParaRPr>
          </a:p>
          <a:p>
            <a:pPr>
              <a:lnSpc>
                <a:spcPct val="90000"/>
              </a:lnSpc>
            </a:pPr>
            <a:endParaRPr lang="en-US" sz="2000" b="0" i="0" u="none" strike="noStrike" baseline="0" dirty="0"/>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81EE970F-10A8-CCFB-3F50-A300FDCD32C5}"/>
              </a:ext>
            </a:extLst>
          </p:cNvPr>
          <p:cNvSpPr>
            <a:spLocks noChangeArrowheads="1"/>
          </p:cNvSpPr>
          <p:nvPr/>
        </p:nvSpPr>
        <p:spPr bwMode="auto">
          <a:xfrm>
            <a:off x="0" y="4438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018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54172"/>
            <a:ext cx="10972800" cy="1003205"/>
          </a:xfrm>
        </p:spPr>
        <p:txBody>
          <a:bodyPr anchor="ctr">
            <a:normAutofit fontScale="90000"/>
          </a:bodyPr>
          <a:lstStyle/>
          <a:p>
            <a:r>
              <a:rPr lang="en-AU" sz="4400" dirty="0"/>
              <a:t>Using operator IN </a:t>
            </a:r>
            <a:r>
              <a:rPr lang="en-US" sz="2000" b="0" i="0" dirty="0">
                <a:solidFill>
                  <a:srgbClr val="273239"/>
                </a:solidFill>
                <a:effectLst/>
                <a:latin typeface="urw-din"/>
              </a:rPr>
              <a:t> </a:t>
            </a:r>
            <a:r>
              <a:rPr lang="en-AU" sz="4400" dirty="0">
                <a:solidFill>
                  <a:schemeClr val="bg1"/>
                </a:solidFill>
              </a:rPr>
              <a:t>-</a:t>
            </a:r>
            <a:r>
              <a:rPr lang="en-AU" sz="4400" dirty="0"/>
              <a:t> in Nested query</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fontScale="92500" lnSpcReduction="20000"/>
          </a:bodyPr>
          <a:lstStyle/>
          <a:p>
            <a:pPr>
              <a:lnSpc>
                <a:spcPct val="90000"/>
              </a:lnSpc>
            </a:pPr>
            <a:endParaRPr lang="en-US" sz="2000" dirty="0"/>
          </a:p>
          <a:p>
            <a:pPr marL="0" indent="0">
              <a:lnSpc>
                <a:spcPct val="90000"/>
              </a:lnSpc>
              <a:buNone/>
            </a:pPr>
            <a:r>
              <a:rPr lang="en-US" sz="2200" dirty="0">
                <a:latin typeface="euclid_circular_a"/>
              </a:rPr>
              <a:t>E</a:t>
            </a:r>
            <a:r>
              <a:rPr lang="en-US" sz="2200" b="0" i="0" dirty="0">
                <a:effectLst/>
                <a:latin typeface="euclid_circular_a"/>
              </a:rPr>
              <a:t>xample using IN </a:t>
            </a:r>
            <a:r>
              <a:rPr lang="en-US" sz="2200" dirty="0">
                <a:latin typeface="euclid_circular_a"/>
              </a:rPr>
              <a:t>-</a:t>
            </a:r>
            <a:endParaRPr lang="en-US" sz="2200" b="0" i="0" dirty="0">
              <a:effectLst/>
              <a:latin typeface="euclid_circular_a"/>
            </a:endParaRPr>
          </a:p>
          <a:p>
            <a:pPr marL="0" indent="0">
              <a:lnSpc>
                <a:spcPct val="90000"/>
              </a:lnSpc>
              <a:buNone/>
            </a:pPr>
            <a:r>
              <a:rPr lang="en-US" sz="2200" b="0" i="0" dirty="0">
                <a:effectLst/>
                <a:latin typeface="euclid_circular_a"/>
              </a:rPr>
              <a:t>using two different tables</a:t>
            </a:r>
          </a:p>
          <a:p>
            <a:pPr marL="0" indent="0">
              <a:lnSpc>
                <a:spcPct val="90000"/>
              </a:lnSpc>
              <a:buNone/>
            </a:pPr>
            <a:r>
              <a:rPr lang="en-US" sz="2200" b="0" i="0" dirty="0">
                <a:latin typeface="euclid_circular_a"/>
              </a:rPr>
              <a:t>we all have worked with </a:t>
            </a:r>
            <a:r>
              <a:rPr lang="en-US" sz="2200" b="0" i="0" dirty="0" err="1">
                <a:latin typeface="euclid_circular_a"/>
              </a:rPr>
              <a:t>Computermart</a:t>
            </a:r>
            <a:r>
              <a:rPr lang="en-US" sz="2200" b="0" i="0" dirty="0">
                <a:latin typeface="euclid_circular_a"/>
              </a:rPr>
              <a:t> database,</a:t>
            </a:r>
          </a:p>
          <a:p>
            <a:pPr marL="0" indent="0">
              <a:lnSpc>
                <a:spcPct val="90000"/>
              </a:lnSpc>
              <a:buNone/>
            </a:pPr>
            <a:r>
              <a:rPr lang="en-US" sz="2200" b="0" i="0" dirty="0">
                <a:latin typeface="euclid_circular_a"/>
              </a:rPr>
              <a:t>Thus, using </a:t>
            </a:r>
            <a:r>
              <a:rPr lang="en-US" sz="2200" b="0" i="0" dirty="0" err="1">
                <a:latin typeface="euclid_circular_a"/>
              </a:rPr>
              <a:t>ComputerMart</a:t>
            </a:r>
            <a:r>
              <a:rPr lang="en-US" sz="2200" b="0" i="0" dirty="0">
                <a:latin typeface="euclid_circular_a"/>
              </a:rPr>
              <a:t>  </a:t>
            </a:r>
          </a:p>
          <a:p>
            <a:pPr marL="0" indent="0">
              <a:lnSpc>
                <a:spcPct val="90000"/>
              </a:lnSpc>
              <a:buNone/>
            </a:pPr>
            <a:r>
              <a:rPr lang="en-US" sz="2200" b="0" i="0" dirty="0">
                <a:latin typeface="euclid_circular_a"/>
              </a:rPr>
              <a:t>in session 4 </a:t>
            </a:r>
            <a:r>
              <a:rPr lang="en-US" sz="2200" b="0" i="0" dirty="0" err="1">
                <a:latin typeface="euclid_circular_a"/>
              </a:rPr>
              <a:t>powerpoint</a:t>
            </a:r>
            <a:r>
              <a:rPr lang="en-US" sz="2200" b="0" i="0" dirty="0">
                <a:latin typeface="euclid_circular_a"/>
              </a:rPr>
              <a:t> presentation slide 19-25</a:t>
            </a:r>
          </a:p>
          <a:p>
            <a:pPr>
              <a:lnSpc>
                <a:spcPct val="90000"/>
              </a:lnSpc>
            </a:pPr>
            <a:endParaRPr lang="en-US" sz="2000" u="none" strike="noStrike" baseline="0" dirty="0">
              <a:latin typeface="euclid_circular_a"/>
            </a:endParaRPr>
          </a:p>
          <a:p>
            <a:r>
              <a:rPr lang="en-US" sz="3200" b="1" i="0" u="none" strike="noStrike" baseline="0" dirty="0">
                <a:solidFill>
                  <a:schemeClr val="bg1"/>
                </a:solidFill>
                <a:latin typeface="Courier New" panose="02070309020205020404" pitchFamily="49" charset="0"/>
              </a:rPr>
              <a:t>Use </a:t>
            </a:r>
            <a:r>
              <a:rPr lang="en-US" sz="3200" b="1" i="0" u="none" strike="noStrike" baseline="0" dirty="0" err="1">
                <a:solidFill>
                  <a:schemeClr val="bg1"/>
                </a:solidFill>
                <a:latin typeface="Courier New" panose="02070309020205020404" pitchFamily="49" charset="0"/>
              </a:rPr>
              <a:t>Computermart</a:t>
            </a:r>
            <a:r>
              <a:rPr lang="en-US" sz="3200" b="1" i="0" u="none" strike="noStrike" baseline="0" dirty="0">
                <a:solidFill>
                  <a:schemeClr val="bg1"/>
                </a:solidFill>
                <a:latin typeface="Courier New" panose="02070309020205020404" pitchFamily="49" charset="0"/>
              </a:rPr>
              <a:t>;</a:t>
            </a:r>
          </a:p>
          <a:p>
            <a:r>
              <a:rPr lang="en-US" sz="3200" b="1" i="0" u="none" strike="noStrike" baseline="0" dirty="0">
                <a:solidFill>
                  <a:schemeClr val="bg1"/>
                </a:solidFill>
                <a:latin typeface="Courier New" panose="02070309020205020404" pitchFamily="49" charset="0"/>
              </a:rPr>
              <a:t>SELECT</a:t>
            </a:r>
            <a:r>
              <a:rPr lang="en-US" sz="3200" b="0" i="0" u="none" strike="noStrike" baseline="0" dirty="0">
                <a:solidFill>
                  <a:schemeClr val="bg1"/>
                </a:solidFill>
                <a:latin typeface="Courier New" panose="02070309020205020404" pitchFamily="49" charset="0"/>
              </a:rPr>
              <a:t> </a:t>
            </a:r>
          </a:p>
          <a:p>
            <a:pPr marL="0" indent="0">
              <a:buNone/>
            </a:pPr>
            <a:r>
              <a:rPr lang="en-US" sz="3200" b="0" i="0" u="none" strike="noStrike" baseline="0" dirty="0" err="1">
                <a:solidFill>
                  <a:schemeClr val="bg1"/>
                </a:solidFill>
                <a:latin typeface="Courier New" panose="02070309020205020404" pitchFamily="49" charset="0"/>
              </a:rPr>
              <a:t>C_id</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first_name</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last_name</a:t>
            </a:r>
            <a:endParaRPr lang="en-US" sz="3200" b="0" i="0" u="none" strike="noStrike" baseline="0" dirty="0">
              <a:solidFill>
                <a:schemeClr val="bg1"/>
              </a:solidFill>
              <a:latin typeface="Courier New" panose="02070309020205020404" pitchFamily="49" charset="0"/>
            </a:endParaRPr>
          </a:p>
          <a:p>
            <a:pPr marL="0" indent="0">
              <a:buNone/>
            </a:pP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FROM</a:t>
            </a:r>
            <a:r>
              <a:rPr lang="en-US" sz="3200" b="0" i="0" u="none" strike="noStrike" baseline="0" dirty="0">
                <a:solidFill>
                  <a:schemeClr val="bg1"/>
                </a:solidFill>
                <a:latin typeface="Courier New" panose="02070309020205020404" pitchFamily="49" charset="0"/>
              </a:rPr>
              <a:t> customer</a:t>
            </a:r>
          </a:p>
          <a:p>
            <a:pPr marL="0" indent="0">
              <a:buNone/>
            </a:pPr>
            <a:r>
              <a:rPr lang="en-US" sz="3200" b="1" i="0" u="none" strike="noStrike" baseline="0" dirty="0">
                <a:solidFill>
                  <a:schemeClr val="bg1"/>
                </a:solidFill>
                <a:latin typeface="Courier New" panose="02070309020205020404" pitchFamily="49" charset="0"/>
              </a:rPr>
              <a:t>WHERE</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C_id</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IN</a:t>
            </a:r>
            <a:r>
              <a:rPr lang="en-US" sz="3200" b="0" i="0" u="none" strike="noStrike" baseline="0" dirty="0">
                <a:solidFill>
                  <a:schemeClr val="bg1"/>
                </a:solidFill>
                <a:latin typeface="Courier New" panose="02070309020205020404" pitchFamily="49" charset="0"/>
              </a:rPr>
              <a:t> </a:t>
            </a:r>
          </a:p>
          <a:p>
            <a:pPr marL="0" indent="0">
              <a:buNone/>
            </a:pPr>
            <a:r>
              <a:rPr lang="en-US" sz="3200" b="0" i="0" u="none" strike="noStrike" baseline="0" dirty="0">
                <a:solidFill>
                  <a:schemeClr val="bg1"/>
                </a:solidFill>
                <a:latin typeface="Courier New" panose="02070309020205020404" pitchFamily="49" charset="0"/>
              </a:rPr>
              <a:t>(</a:t>
            </a:r>
            <a:r>
              <a:rPr lang="en-US" sz="3200" b="1" i="0" u="none" strike="noStrike" baseline="0" dirty="0">
                <a:solidFill>
                  <a:schemeClr val="bg1"/>
                </a:solidFill>
                <a:latin typeface="Courier New" panose="02070309020205020404" pitchFamily="49" charset="0"/>
              </a:rPr>
              <a:t>SELECT</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C_id</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FROM</a:t>
            </a:r>
            <a:r>
              <a:rPr lang="en-US" sz="3200" b="0" i="0" u="none" strike="noStrike" baseline="0" dirty="0">
                <a:solidFill>
                  <a:schemeClr val="bg1"/>
                </a:solidFill>
                <a:latin typeface="Courier New" panose="02070309020205020404" pitchFamily="49" charset="0"/>
              </a:rPr>
              <a:t> ORDER);</a:t>
            </a:r>
          </a:p>
          <a:p>
            <a:pPr marL="0" indent="0">
              <a:buNone/>
            </a:pPr>
            <a:endParaRPr kumimoji="0" lang="en-US" altLang="en-US" sz="6000" b="0" i="0" u="none" strike="noStrike" cap="none" normalizeH="0" baseline="0" dirty="0">
              <a:ln>
                <a:noFill/>
              </a:ln>
              <a:solidFill>
                <a:schemeClr val="tx1"/>
              </a:solidFill>
              <a:effectLst/>
              <a:latin typeface="Arial" panose="020B0604020202020204" pitchFamily="34" charset="0"/>
            </a:endParaRPr>
          </a:p>
          <a:p>
            <a:pPr>
              <a:lnSpc>
                <a:spcPct val="90000"/>
              </a:lnSpc>
            </a:pPr>
            <a:endParaRPr lang="en-US" sz="2000" b="0" i="0" u="none" strike="noStrike" baseline="0" dirty="0"/>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81EE970F-10A8-CCFB-3F50-A300FDCD32C5}"/>
              </a:ext>
            </a:extLst>
          </p:cNvPr>
          <p:cNvSpPr>
            <a:spLocks noChangeArrowheads="1"/>
          </p:cNvSpPr>
          <p:nvPr/>
        </p:nvSpPr>
        <p:spPr bwMode="auto">
          <a:xfrm>
            <a:off x="0" y="4438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353B7A2-08F2-7584-3895-6DE4500B54E7}"/>
              </a:ext>
            </a:extLst>
          </p:cNvPr>
          <p:cNvPicPr>
            <a:picLocks noChangeAspect="1"/>
          </p:cNvPicPr>
          <p:nvPr/>
        </p:nvPicPr>
        <p:blipFill>
          <a:blip r:embed="rId3"/>
          <a:stretch>
            <a:fillRect/>
          </a:stretch>
        </p:blipFill>
        <p:spPr>
          <a:xfrm>
            <a:off x="7421881" y="2086981"/>
            <a:ext cx="4770120" cy="4740539"/>
          </a:xfrm>
          <a:prstGeom prst="rect">
            <a:avLst/>
          </a:prstGeom>
        </p:spPr>
      </p:pic>
    </p:spTree>
    <p:extLst>
      <p:ext uri="{BB962C8B-B14F-4D97-AF65-F5344CB8AC3E}">
        <p14:creationId xmlns:p14="http://schemas.microsoft.com/office/powerpoint/2010/main" val="2186823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54172"/>
            <a:ext cx="10972800" cy="1003205"/>
          </a:xfrm>
        </p:spPr>
        <p:txBody>
          <a:bodyPr anchor="ctr">
            <a:normAutofit fontScale="90000"/>
          </a:bodyPr>
          <a:lstStyle/>
          <a:p>
            <a:r>
              <a:rPr lang="en-AU" sz="4400" dirty="0"/>
              <a:t>Using operator IN </a:t>
            </a:r>
            <a:r>
              <a:rPr lang="en-US" sz="2000" b="0" i="0" dirty="0">
                <a:solidFill>
                  <a:srgbClr val="273239"/>
                </a:solidFill>
                <a:effectLst/>
                <a:latin typeface="urw-din"/>
              </a:rPr>
              <a:t> </a:t>
            </a:r>
            <a:r>
              <a:rPr lang="en-AU" sz="4400" dirty="0">
                <a:solidFill>
                  <a:schemeClr val="bg1"/>
                </a:solidFill>
              </a:rPr>
              <a:t>-</a:t>
            </a:r>
            <a:r>
              <a:rPr lang="en-AU" sz="4400" dirty="0"/>
              <a:t> in Nested query</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fontScale="92500" lnSpcReduction="20000"/>
          </a:bodyPr>
          <a:lstStyle/>
          <a:p>
            <a:pPr>
              <a:lnSpc>
                <a:spcPct val="90000"/>
              </a:lnSpc>
            </a:pPr>
            <a:endParaRPr lang="en-US" sz="2000" dirty="0"/>
          </a:p>
          <a:p>
            <a:pPr marL="0" indent="0">
              <a:lnSpc>
                <a:spcPct val="90000"/>
              </a:lnSpc>
              <a:buNone/>
            </a:pPr>
            <a:r>
              <a:rPr lang="en-US" sz="2200" dirty="0">
                <a:latin typeface="euclid_circular_a"/>
              </a:rPr>
              <a:t>E</a:t>
            </a:r>
            <a:r>
              <a:rPr lang="en-US" sz="2200" b="0" i="0" dirty="0">
                <a:effectLst/>
                <a:latin typeface="euclid_circular_a"/>
              </a:rPr>
              <a:t>xample using IN </a:t>
            </a:r>
            <a:r>
              <a:rPr lang="en-US" sz="2200" dirty="0">
                <a:latin typeface="euclid_circular_a"/>
              </a:rPr>
              <a:t>-</a:t>
            </a:r>
            <a:endParaRPr lang="en-US" sz="2200" b="0" i="0" dirty="0">
              <a:effectLst/>
              <a:latin typeface="euclid_circular_a"/>
            </a:endParaRPr>
          </a:p>
          <a:p>
            <a:pPr marL="0" indent="0">
              <a:lnSpc>
                <a:spcPct val="90000"/>
              </a:lnSpc>
              <a:buNone/>
            </a:pPr>
            <a:r>
              <a:rPr lang="en-US" sz="2200" b="0" i="0" dirty="0">
                <a:effectLst/>
                <a:latin typeface="euclid_circular_a"/>
              </a:rPr>
              <a:t>using two different tables</a:t>
            </a:r>
          </a:p>
          <a:p>
            <a:pPr marL="0" indent="0">
              <a:lnSpc>
                <a:spcPct val="90000"/>
              </a:lnSpc>
              <a:buNone/>
            </a:pPr>
            <a:r>
              <a:rPr lang="en-US" sz="2200" b="0" i="0" dirty="0">
                <a:latin typeface="euclid_circular_a"/>
              </a:rPr>
              <a:t>we all have worked with </a:t>
            </a:r>
            <a:r>
              <a:rPr lang="en-US" sz="2200" b="0" i="0" dirty="0" err="1">
                <a:latin typeface="euclid_circular_a"/>
              </a:rPr>
              <a:t>Computermart</a:t>
            </a:r>
            <a:r>
              <a:rPr lang="en-US" sz="2200" b="0" i="0" dirty="0">
                <a:latin typeface="euclid_circular_a"/>
              </a:rPr>
              <a:t> database,</a:t>
            </a:r>
          </a:p>
          <a:p>
            <a:pPr marL="0" indent="0">
              <a:lnSpc>
                <a:spcPct val="90000"/>
              </a:lnSpc>
              <a:buNone/>
            </a:pPr>
            <a:r>
              <a:rPr lang="en-US" sz="2200" b="0" i="0" dirty="0">
                <a:latin typeface="euclid_circular_a"/>
              </a:rPr>
              <a:t>Thus, using </a:t>
            </a:r>
            <a:r>
              <a:rPr lang="en-US" sz="2200" b="0" i="0" dirty="0" err="1">
                <a:latin typeface="euclid_circular_a"/>
              </a:rPr>
              <a:t>ComputerMart</a:t>
            </a:r>
            <a:r>
              <a:rPr lang="en-US" sz="2200" b="0" i="0" dirty="0">
                <a:latin typeface="euclid_circular_a"/>
              </a:rPr>
              <a:t>  </a:t>
            </a:r>
          </a:p>
          <a:p>
            <a:pPr marL="0" indent="0">
              <a:lnSpc>
                <a:spcPct val="90000"/>
              </a:lnSpc>
              <a:buNone/>
            </a:pPr>
            <a:r>
              <a:rPr lang="en-US" sz="2200" b="0" i="0" dirty="0">
                <a:latin typeface="euclid_circular_a"/>
              </a:rPr>
              <a:t>in session 4 </a:t>
            </a:r>
            <a:r>
              <a:rPr lang="en-US" sz="2200" b="0" i="0" dirty="0" err="1">
                <a:latin typeface="euclid_circular_a"/>
              </a:rPr>
              <a:t>powerpoint</a:t>
            </a:r>
            <a:r>
              <a:rPr lang="en-US" sz="2200" b="0" i="0" dirty="0">
                <a:latin typeface="euclid_circular_a"/>
              </a:rPr>
              <a:t> presentation slide 19-25</a:t>
            </a:r>
          </a:p>
          <a:p>
            <a:pPr>
              <a:lnSpc>
                <a:spcPct val="90000"/>
              </a:lnSpc>
            </a:pPr>
            <a:endParaRPr lang="en-US" sz="2000" u="none" strike="noStrike" baseline="0" dirty="0">
              <a:latin typeface="euclid_circular_a"/>
            </a:endParaRPr>
          </a:p>
          <a:p>
            <a:r>
              <a:rPr lang="en-US" sz="3200" b="1" i="0" u="none" strike="noStrike" baseline="0" dirty="0">
                <a:solidFill>
                  <a:schemeClr val="bg1"/>
                </a:solidFill>
                <a:latin typeface="Courier New" panose="02070309020205020404" pitchFamily="49" charset="0"/>
              </a:rPr>
              <a:t>Use </a:t>
            </a:r>
            <a:r>
              <a:rPr lang="en-US" sz="3200" b="1" i="0" u="none" strike="noStrike" baseline="0" dirty="0" err="1">
                <a:solidFill>
                  <a:schemeClr val="bg1"/>
                </a:solidFill>
                <a:latin typeface="Courier New" panose="02070309020205020404" pitchFamily="49" charset="0"/>
              </a:rPr>
              <a:t>Computermart</a:t>
            </a:r>
            <a:r>
              <a:rPr lang="en-US" sz="3200" b="1" i="0" u="none" strike="noStrike" baseline="0" dirty="0">
                <a:solidFill>
                  <a:schemeClr val="bg1"/>
                </a:solidFill>
                <a:latin typeface="Courier New" panose="02070309020205020404" pitchFamily="49" charset="0"/>
              </a:rPr>
              <a:t>;</a:t>
            </a:r>
          </a:p>
          <a:p>
            <a:r>
              <a:rPr lang="en-US" sz="3200" b="1" i="0" u="none" strike="noStrike" baseline="0" dirty="0">
                <a:solidFill>
                  <a:schemeClr val="bg1"/>
                </a:solidFill>
                <a:latin typeface="Courier New" panose="02070309020205020404" pitchFamily="49" charset="0"/>
              </a:rPr>
              <a:t>SELECT</a:t>
            </a:r>
            <a:r>
              <a:rPr lang="en-US" sz="3200" b="0" i="0" u="none" strike="noStrike" baseline="0" dirty="0">
                <a:solidFill>
                  <a:schemeClr val="bg1"/>
                </a:solidFill>
                <a:latin typeface="Courier New" panose="02070309020205020404" pitchFamily="49" charset="0"/>
              </a:rPr>
              <a:t> </a:t>
            </a:r>
          </a:p>
          <a:p>
            <a:pPr marL="0" indent="0">
              <a:buNone/>
            </a:pPr>
            <a:r>
              <a:rPr lang="en-US" sz="3200" b="0" i="0" u="none" strike="noStrike" baseline="0" dirty="0" err="1">
                <a:solidFill>
                  <a:schemeClr val="bg1"/>
                </a:solidFill>
                <a:latin typeface="Courier New" panose="02070309020205020404" pitchFamily="49" charset="0"/>
              </a:rPr>
              <a:t>C_id</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first_name</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last_name</a:t>
            </a:r>
            <a:endParaRPr lang="en-US" sz="3200" b="0" i="0" u="none" strike="noStrike" baseline="0" dirty="0">
              <a:solidFill>
                <a:schemeClr val="bg1"/>
              </a:solidFill>
              <a:latin typeface="Courier New" panose="02070309020205020404" pitchFamily="49" charset="0"/>
            </a:endParaRPr>
          </a:p>
          <a:p>
            <a:pPr marL="0" indent="0">
              <a:buNone/>
            </a:pP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FROM</a:t>
            </a:r>
            <a:r>
              <a:rPr lang="en-US" sz="3200" b="0" i="0" u="none" strike="noStrike" baseline="0" dirty="0">
                <a:solidFill>
                  <a:schemeClr val="bg1"/>
                </a:solidFill>
                <a:latin typeface="Courier New" panose="02070309020205020404" pitchFamily="49" charset="0"/>
              </a:rPr>
              <a:t> customer</a:t>
            </a:r>
          </a:p>
          <a:p>
            <a:pPr marL="0" indent="0">
              <a:buNone/>
            </a:pPr>
            <a:r>
              <a:rPr lang="en-US" sz="3200" b="1" i="0" u="none" strike="noStrike" baseline="0" dirty="0">
                <a:solidFill>
                  <a:schemeClr val="bg1"/>
                </a:solidFill>
                <a:latin typeface="Courier New" panose="02070309020205020404" pitchFamily="49" charset="0"/>
              </a:rPr>
              <a:t>WHERE</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C_id</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IN</a:t>
            </a:r>
            <a:r>
              <a:rPr lang="en-US" sz="3200" b="0" i="0" u="none" strike="noStrike" baseline="0" dirty="0">
                <a:solidFill>
                  <a:schemeClr val="bg1"/>
                </a:solidFill>
                <a:latin typeface="Courier New" panose="02070309020205020404" pitchFamily="49" charset="0"/>
              </a:rPr>
              <a:t> </a:t>
            </a:r>
          </a:p>
          <a:p>
            <a:pPr marL="0" indent="0">
              <a:buNone/>
            </a:pPr>
            <a:r>
              <a:rPr lang="en-US" sz="3200" b="0" i="0" u="none" strike="noStrike" baseline="0" dirty="0">
                <a:solidFill>
                  <a:schemeClr val="bg1"/>
                </a:solidFill>
                <a:latin typeface="Courier New" panose="02070309020205020404" pitchFamily="49" charset="0"/>
              </a:rPr>
              <a:t>(</a:t>
            </a:r>
            <a:r>
              <a:rPr lang="en-US" sz="3200" b="1" i="0" u="none" strike="noStrike" baseline="0" dirty="0">
                <a:solidFill>
                  <a:schemeClr val="bg1"/>
                </a:solidFill>
                <a:latin typeface="Courier New" panose="02070309020205020404" pitchFamily="49" charset="0"/>
              </a:rPr>
              <a:t>SELECT</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C_id</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FROM</a:t>
            </a:r>
            <a:r>
              <a:rPr lang="en-US" sz="3200" b="0" i="0" u="none" strike="noStrike" baseline="0" dirty="0">
                <a:solidFill>
                  <a:schemeClr val="bg1"/>
                </a:solidFill>
                <a:latin typeface="Courier New" panose="02070309020205020404" pitchFamily="49" charset="0"/>
              </a:rPr>
              <a:t> ORDER);</a:t>
            </a:r>
          </a:p>
          <a:p>
            <a:pPr marL="0" indent="0">
              <a:buNone/>
            </a:pPr>
            <a:endParaRPr kumimoji="0" lang="en-US" altLang="en-US" sz="6000" b="0" i="0" u="none" strike="noStrike" cap="none" normalizeH="0" baseline="0" dirty="0">
              <a:ln>
                <a:noFill/>
              </a:ln>
              <a:solidFill>
                <a:schemeClr val="tx1"/>
              </a:solidFill>
              <a:effectLst/>
              <a:latin typeface="Arial" panose="020B0604020202020204" pitchFamily="34" charset="0"/>
            </a:endParaRPr>
          </a:p>
          <a:p>
            <a:pPr>
              <a:lnSpc>
                <a:spcPct val="90000"/>
              </a:lnSpc>
            </a:pPr>
            <a:endParaRPr lang="en-US" sz="2000" b="0" i="0" u="none" strike="noStrike" baseline="0" dirty="0"/>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81EE970F-10A8-CCFB-3F50-A300FDCD32C5}"/>
              </a:ext>
            </a:extLst>
          </p:cNvPr>
          <p:cNvSpPr>
            <a:spLocks noChangeArrowheads="1"/>
          </p:cNvSpPr>
          <p:nvPr/>
        </p:nvSpPr>
        <p:spPr bwMode="auto">
          <a:xfrm>
            <a:off x="0" y="4438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B79D336-4A5D-EF82-1D52-DAD90C90C6EA}"/>
              </a:ext>
            </a:extLst>
          </p:cNvPr>
          <p:cNvPicPr>
            <a:picLocks noChangeAspect="1"/>
          </p:cNvPicPr>
          <p:nvPr/>
        </p:nvPicPr>
        <p:blipFill>
          <a:blip r:embed="rId3"/>
          <a:stretch>
            <a:fillRect/>
          </a:stretch>
        </p:blipFill>
        <p:spPr>
          <a:xfrm>
            <a:off x="7622611" y="2499360"/>
            <a:ext cx="4569389" cy="4084476"/>
          </a:xfrm>
          <a:prstGeom prst="rect">
            <a:avLst/>
          </a:prstGeom>
        </p:spPr>
      </p:pic>
    </p:spTree>
    <p:extLst>
      <p:ext uri="{BB962C8B-B14F-4D97-AF65-F5344CB8AC3E}">
        <p14:creationId xmlns:p14="http://schemas.microsoft.com/office/powerpoint/2010/main" val="2537938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1F9-B33A-A017-82A7-FA0DB4A9EB43}"/>
              </a:ext>
            </a:extLst>
          </p:cNvPr>
          <p:cNvSpPr>
            <a:spLocks noGrp="1"/>
          </p:cNvSpPr>
          <p:nvPr>
            <p:ph type="title"/>
          </p:nvPr>
        </p:nvSpPr>
        <p:spPr>
          <a:xfrm>
            <a:off x="609600" y="454172"/>
            <a:ext cx="10972800" cy="1003205"/>
          </a:xfrm>
        </p:spPr>
        <p:txBody>
          <a:bodyPr anchor="ctr">
            <a:normAutofit fontScale="90000"/>
          </a:bodyPr>
          <a:lstStyle/>
          <a:p>
            <a:r>
              <a:rPr lang="en-AU" sz="4400" dirty="0"/>
              <a:t>Using operator IN </a:t>
            </a:r>
            <a:r>
              <a:rPr lang="en-US" sz="2000" b="0" i="0" dirty="0">
                <a:solidFill>
                  <a:srgbClr val="273239"/>
                </a:solidFill>
                <a:effectLst/>
                <a:latin typeface="urw-din"/>
              </a:rPr>
              <a:t> </a:t>
            </a:r>
            <a:r>
              <a:rPr lang="en-AU" sz="4400" dirty="0">
                <a:solidFill>
                  <a:schemeClr val="bg1"/>
                </a:solidFill>
              </a:rPr>
              <a:t>-</a:t>
            </a:r>
            <a:r>
              <a:rPr lang="en-AU" sz="4400" dirty="0"/>
              <a:t> in Nested query</a:t>
            </a:r>
            <a:br>
              <a:rPr kumimoji="0" lang="en-US" altLang="en-US" sz="4400" b="1" i="0" u="none" strike="noStrike" cap="none" normalizeH="0" baseline="0" dirty="0">
                <a:ln>
                  <a:noFill/>
                </a:ln>
                <a:solidFill>
                  <a:schemeClr val="bg1"/>
                </a:solidFill>
                <a:effectLst/>
                <a:latin typeface="euclid_circular_a"/>
              </a:rPr>
            </a:br>
            <a:endParaRPr lang="en-AU" dirty="0">
              <a:solidFill>
                <a:schemeClr val="bg1"/>
              </a:solidFill>
            </a:endParaRPr>
          </a:p>
        </p:txBody>
      </p:sp>
      <p:sp>
        <p:nvSpPr>
          <p:cNvPr id="3" name="Content Placeholder 2">
            <a:extLst>
              <a:ext uri="{FF2B5EF4-FFF2-40B4-BE49-F238E27FC236}">
                <a16:creationId xmlns:a16="http://schemas.microsoft.com/office/drawing/2014/main" id="{25FF4A5E-D199-487A-5D66-659EF7512A4E}"/>
              </a:ext>
            </a:extLst>
          </p:cNvPr>
          <p:cNvSpPr>
            <a:spLocks noGrp="1"/>
          </p:cNvSpPr>
          <p:nvPr>
            <p:ph sz="half" idx="1"/>
          </p:nvPr>
        </p:nvSpPr>
        <p:spPr>
          <a:xfrm>
            <a:off x="1228725" y="1503099"/>
            <a:ext cx="9244013" cy="4740540"/>
          </a:xfrm>
        </p:spPr>
        <p:txBody>
          <a:bodyPr>
            <a:normAutofit fontScale="92500" lnSpcReduction="20000"/>
          </a:bodyPr>
          <a:lstStyle/>
          <a:p>
            <a:pPr>
              <a:lnSpc>
                <a:spcPct val="90000"/>
              </a:lnSpc>
            </a:pPr>
            <a:endParaRPr lang="en-US" sz="2000" dirty="0"/>
          </a:p>
          <a:p>
            <a:pPr marL="0" indent="0">
              <a:lnSpc>
                <a:spcPct val="90000"/>
              </a:lnSpc>
              <a:buNone/>
            </a:pPr>
            <a:r>
              <a:rPr lang="en-US" sz="2200" dirty="0">
                <a:latin typeface="euclid_circular_a"/>
              </a:rPr>
              <a:t>E</a:t>
            </a:r>
            <a:r>
              <a:rPr lang="en-US" sz="2200" b="0" i="0" dirty="0">
                <a:effectLst/>
                <a:latin typeface="euclid_circular_a"/>
              </a:rPr>
              <a:t>xample using IN </a:t>
            </a:r>
            <a:r>
              <a:rPr lang="en-US" sz="2200" dirty="0">
                <a:latin typeface="euclid_circular_a"/>
              </a:rPr>
              <a:t>-</a:t>
            </a:r>
            <a:endParaRPr lang="en-US" sz="2200" b="0" i="0" dirty="0">
              <a:effectLst/>
              <a:latin typeface="euclid_circular_a"/>
            </a:endParaRPr>
          </a:p>
          <a:p>
            <a:pPr marL="0" indent="0">
              <a:lnSpc>
                <a:spcPct val="90000"/>
              </a:lnSpc>
              <a:buNone/>
            </a:pPr>
            <a:r>
              <a:rPr lang="en-US" sz="2200" b="0" i="0" dirty="0">
                <a:effectLst/>
                <a:latin typeface="euclid_circular_a"/>
              </a:rPr>
              <a:t>using two different tables</a:t>
            </a:r>
          </a:p>
          <a:p>
            <a:pPr marL="0" indent="0">
              <a:lnSpc>
                <a:spcPct val="90000"/>
              </a:lnSpc>
              <a:buNone/>
            </a:pPr>
            <a:r>
              <a:rPr lang="en-US" sz="2200" b="0" i="0" dirty="0">
                <a:latin typeface="euclid_circular_a"/>
              </a:rPr>
              <a:t>we all have worked with </a:t>
            </a:r>
            <a:r>
              <a:rPr lang="en-US" sz="2200" b="0" i="0" dirty="0" err="1">
                <a:latin typeface="euclid_circular_a"/>
              </a:rPr>
              <a:t>Computermart</a:t>
            </a:r>
            <a:r>
              <a:rPr lang="en-US" sz="2200" b="0" i="0" dirty="0">
                <a:latin typeface="euclid_circular_a"/>
              </a:rPr>
              <a:t> database,</a:t>
            </a:r>
          </a:p>
          <a:p>
            <a:pPr marL="0" indent="0">
              <a:lnSpc>
                <a:spcPct val="90000"/>
              </a:lnSpc>
              <a:buNone/>
            </a:pPr>
            <a:r>
              <a:rPr lang="en-US" sz="2200" b="0" i="0" dirty="0">
                <a:latin typeface="euclid_circular_a"/>
              </a:rPr>
              <a:t>Thus, using </a:t>
            </a:r>
            <a:r>
              <a:rPr lang="en-US" sz="2200" b="0" i="0" dirty="0" err="1">
                <a:latin typeface="euclid_circular_a"/>
              </a:rPr>
              <a:t>ComputerMart</a:t>
            </a:r>
            <a:r>
              <a:rPr lang="en-US" sz="2200" b="0" i="0" dirty="0">
                <a:latin typeface="euclid_circular_a"/>
              </a:rPr>
              <a:t>  </a:t>
            </a:r>
          </a:p>
          <a:p>
            <a:pPr marL="0" indent="0">
              <a:lnSpc>
                <a:spcPct val="90000"/>
              </a:lnSpc>
              <a:buNone/>
            </a:pPr>
            <a:r>
              <a:rPr lang="en-US" sz="2200" b="0" i="0" dirty="0">
                <a:latin typeface="euclid_circular_a"/>
              </a:rPr>
              <a:t>in session 4 </a:t>
            </a:r>
            <a:r>
              <a:rPr lang="en-US" sz="2200" b="0" i="0" dirty="0" err="1">
                <a:latin typeface="euclid_circular_a"/>
              </a:rPr>
              <a:t>powerpoint</a:t>
            </a:r>
            <a:r>
              <a:rPr lang="en-US" sz="2200" b="0" i="0" dirty="0">
                <a:latin typeface="euclid_circular_a"/>
              </a:rPr>
              <a:t> presentation slide 19-25</a:t>
            </a:r>
          </a:p>
          <a:p>
            <a:pPr>
              <a:lnSpc>
                <a:spcPct val="90000"/>
              </a:lnSpc>
            </a:pPr>
            <a:endParaRPr lang="en-US" sz="2000" u="none" strike="noStrike" baseline="0" dirty="0">
              <a:latin typeface="euclid_circular_a"/>
            </a:endParaRPr>
          </a:p>
          <a:p>
            <a:r>
              <a:rPr lang="en-US" sz="3200" b="1" i="0" u="none" strike="noStrike" baseline="0" dirty="0">
                <a:solidFill>
                  <a:schemeClr val="bg1"/>
                </a:solidFill>
                <a:latin typeface="Courier New" panose="02070309020205020404" pitchFamily="49" charset="0"/>
              </a:rPr>
              <a:t>Use </a:t>
            </a:r>
            <a:r>
              <a:rPr lang="en-US" sz="3200" b="1" i="0" u="none" strike="noStrike" baseline="0" dirty="0" err="1">
                <a:solidFill>
                  <a:schemeClr val="bg1"/>
                </a:solidFill>
                <a:latin typeface="Courier New" panose="02070309020205020404" pitchFamily="49" charset="0"/>
              </a:rPr>
              <a:t>Computermart</a:t>
            </a:r>
            <a:r>
              <a:rPr lang="en-US" sz="3200" b="1" i="0" u="none" strike="noStrike" baseline="0" dirty="0">
                <a:solidFill>
                  <a:schemeClr val="bg1"/>
                </a:solidFill>
                <a:latin typeface="Courier New" panose="02070309020205020404" pitchFamily="49" charset="0"/>
              </a:rPr>
              <a:t>;</a:t>
            </a:r>
          </a:p>
          <a:p>
            <a:r>
              <a:rPr lang="en-US" sz="3200" b="1" i="0" u="none" strike="noStrike" baseline="0" dirty="0">
                <a:solidFill>
                  <a:schemeClr val="bg1"/>
                </a:solidFill>
                <a:latin typeface="Courier New" panose="02070309020205020404" pitchFamily="49" charset="0"/>
              </a:rPr>
              <a:t>SELECT</a:t>
            </a:r>
            <a:r>
              <a:rPr lang="en-US" sz="3200" b="0" i="0" u="none" strike="noStrike" baseline="0" dirty="0">
                <a:solidFill>
                  <a:schemeClr val="bg1"/>
                </a:solidFill>
                <a:latin typeface="Courier New" panose="02070309020205020404" pitchFamily="49" charset="0"/>
              </a:rPr>
              <a:t> </a:t>
            </a:r>
          </a:p>
          <a:p>
            <a:pPr marL="0" indent="0">
              <a:buNone/>
            </a:pPr>
            <a:r>
              <a:rPr lang="en-US" sz="3200" b="0" i="0" u="none" strike="noStrike" baseline="0" dirty="0" err="1">
                <a:solidFill>
                  <a:schemeClr val="bg1"/>
                </a:solidFill>
                <a:latin typeface="Courier New" panose="02070309020205020404" pitchFamily="49" charset="0"/>
              </a:rPr>
              <a:t>C_id</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first_name</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last_name</a:t>
            </a:r>
            <a:endParaRPr lang="en-US" sz="3200" b="0" i="0" u="none" strike="noStrike" baseline="0" dirty="0">
              <a:solidFill>
                <a:schemeClr val="bg1"/>
              </a:solidFill>
              <a:latin typeface="Courier New" panose="02070309020205020404" pitchFamily="49" charset="0"/>
            </a:endParaRPr>
          </a:p>
          <a:p>
            <a:pPr marL="0" indent="0">
              <a:buNone/>
            </a:pP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FROM</a:t>
            </a:r>
            <a:r>
              <a:rPr lang="en-US" sz="3200" b="0" i="0" u="none" strike="noStrike" baseline="0" dirty="0">
                <a:solidFill>
                  <a:schemeClr val="bg1"/>
                </a:solidFill>
                <a:latin typeface="Courier New" panose="02070309020205020404" pitchFamily="49" charset="0"/>
              </a:rPr>
              <a:t> customer</a:t>
            </a:r>
          </a:p>
          <a:p>
            <a:pPr marL="0" indent="0">
              <a:buNone/>
            </a:pPr>
            <a:r>
              <a:rPr lang="en-US" sz="3200" b="1" i="0" u="none" strike="noStrike" baseline="0" dirty="0">
                <a:solidFill>
                  <a:schemeClr val="bg1"/>
                </a:solidFill>
                <a:latin typeface="Courier New" panose="02070309020205020404" pitchFamily="49" charset="0"/>
              </a:rPr>
              <a:t>WHERE</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C_id</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IN</a:t>
            </a:r>
            <a:r>
              <a:rPr lang="en-US" sz="3200" b="0" i="0" u="none" strike="noStrike" baseline="0" dirty="0">
                <a:solidFill>
                  <a:schemeClr val="bg1"/>
                </a:solidFill>
                <a:latin typeface="Courier New" panose="02070309020205020404" pitchFamily="49" charset="0"/>
              </a:rPr>
              <a:t> </a:t>
            </a:r>
          </a:p>
          <a:p>
            <a:pPr marL="0" indent="0">
              <a:buNone/>
            </a:pPr>
            <a:r>
              <a:rPr lang="en-US" sz="3200" b="0" i="0" u="none" strike="noStrike" baseline="0" dirty="0">
                <a:solidFill>
                  <a:schemeClr val="bg1"/>
                </a:solidFill>
                <a:latin typeface="Courier New" panose="02070309020205020404" pitchFamily="49" charset="0"/>
              </a:rPr>
              <a:t>(</a:t>
            </a:r>
            <a:r>
              <a:rPr lang="en-US" sz="3200" b="1" i="0" u="none" strike="noStrike" baseline="0" dirty="0">
                <a:solidFill>
                  <a:schemeClr val="bg1"/>
                </a:solidFill>
                <a:latin typeface="Courier New" panose="02070309020205020404" pitchFamily="49" charset="0"/>
              </a:rPr>
              <a:t>SELECT</a:t>
            </a:r>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C_id</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FROM</a:t>
            </a:r>
            <a:r>
              <a:rPr lang="en-US" sz="3200" b="0" i="0" u="none" strike="noStrike" baseline="0" dirty="0">
                <a:solidFill>
                  <a:schemeClr val="bg1"/>
                </a:solidFill>
                <a:latin typeface="Courier New" panose="02070309020205020404" pitchFamily="49" charset="0"/>
              </a:rPr>
              <a:t> ORDER);</a:t>
            </a:r>
          </a:p>
          <a:p>
            <a:pPr marL="0" indent="0">
              <a:buNone/>
            </a:pPr>
            <a:endParaRPr kumimoji="0" lang="en-US" altLang="en-US" sz="6000" b="0" i="0" u="none" strike="noStrike" cap="none" normalizeH="0" baseline="0" dirty="0">
              <a:ln>
                <a:noFill/>
              </a:ln>
              <a:solidFill>
                <a:schemeClr val="tx1"/>
              </a:solidFill>
              <a:effectLst/>
              <a:latin typeface="Arial" panose="020B0604020202020204" pitchFamily="34" charset="0"/>
            </a:endParaRPr>
          </a:p>
          <a:p>
            <a:pPr>
              <a:lnSpc>
                <a:spcPct val="90000"/>
              </a:lnSpc>
            </a:pPr>
            <a:endParaRPr lang="en-US" sz="2000" b="0" i="0" u="none" strike="noStrike" baseline="0" dirty="0"/>
          </a:p>
        </p:txBody>
      </p:sp>
      <p:sp>
        <p:nvSpPr>
          <p:cNvPr id="4" name="Rectangle 1">
            <a:extLst>
              <a:ext uri="{FF2B5EF4-FFF2-40B4-BE49-F238E27FC236}">
                <a16:creationId xmlns:a16="http://schemas.microsoft.com/office/drawing/2014/main" id="{FE605FF1-E0B5-70C1-2F99-034981F5576B}"/>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427DE90-A01A-2CE8-FE40-EC70311E510D}"/>
              </a:ext>
            </a:extLst>
          </p:cNvPr>
          <p:cNvPicPr>
            <a:picLocks noChangeAspect="1"/>
          </p:cNvPicPr>
          <p:nvPr/>
        </p:nvPicPr>
        <p:blipFill>
          <a:blip r:embed="rId3"/>
          <a:stretch>
            <a:fillRect/>
          </a:stretch>
        </p:blipFill>
        <p:spPr>
          <a:xfrm>
            <a:off x="8473440" y="1691640"/>
            <a:ext cx="2773680" cy="4740540"/>
          </a:xfrm>
          <a:prstGeom prst="rect">
            <a:avLst/>
          </a:prstGeom>
        </p:spPr>
      </p:pic>
      <p:sp>
        <p:nvSpPr>
          <p:cNvPr id="6" name="Rectangle 1">
            <a:extLst>
              <a:ext uri="{FF2B5EF4-FFF2-40B4-BE49-F238E27FC236}">
                <a16:creationId xmlns:a16="http://schemas.microsoft.com/office/drawing/2014/main" id="{81EE970F-10A8-CCFB-3F50-A300FDCD32C5}"/>
              </a:ext>
            </a:extLst>
          </p:cNvPr>
          <p:cNvSpPr>
            <a:spLocks noChangeArrowheads="1"/>
          </p:cNvSpPr>
          <p:nvPr/>
        </p:nvSpPr>
        <p:spPr bwMode="auto">
          <a:xfrm>
            <a:off x="0" y="4438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734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lstStyle/>
          <a:p>
            <a:r>
              <a:rPr lang="en-AU" dirty="0"/>
              <a:t>Practice: Exercise</a:t>
            </a:r>
          </a:p>
        </p:txBody>
      </p:sp>
      <p:sp>
        <p:nvSpPr>
          <p:cNvPr id="3" name="Text Placeholder 2"/>
          <p:cNvSpPr>
            <a:spLocks noGrp="1"/>
          </p:cNvSpPr>
          <p:nvPr>
            <p:ph type="body" idx="1"/>
          </p:nvPr>
        </p:nvSpPr>
        <p:spPr/>
        <p:txBody>
          <a:bodyPr/>
          <a:lstStyle/>
          <a:p>
            <a:r>
              <a:rPr lang="en-US" dirty="0"/>
              <a:t>Relational Databases &amp; Database Design</a:t>
            </a:r>
            <a:endParaRPr lang="en-AU" dirty="0"/>
          </a:p>
        </p:txBody>
      </p:sp>
    </p:spTree>
    <p:extLst>
      <p:ext uri="{BB962C8B-B14F-4D97-AF65-F5344CB8AC3E}">
        <p14:creationId xmlns:p14="http://schemas.microsoft.com/office/powerpoint/2010/main" val="1225390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Query Exercises: </a:t>
            </a:r>
          </a:p>
        </p:txBody>
      </p:sp>
      <p:sp>
        <p:nvSpPr>
          <p:cNvPr id="5" name="Content Placeholder 4"/>
          <p:cNvSpPr>
            <a:spLocks noGrp="1"/>
          </p:cNvSpPr>
          <p:nvPr>
            <p:ph idx="1"/>
          </p:nvPr>
        </p:nvSpPr>
        <p:spPr>
          <a:xfrm>
            <a:off x="609600" y="1794617"/>
            <a:ext cx="10972800" cy="4563491"/>
          </a:xfrm>
        </p:spPr>
        <p:txBody>
          <a:bodyPr>
            <a:normAutofit/>
          </a:bodyPr>
          <a:lstStyle/>
          <a:p>
            <a:pPr marL="0" indent="0">
              <a:buNone/>
            </a:pPr>
            <a:r>
              <a:rPr lang="en-AU" dirty="0"/>
              <a:t>Practice join command in database  </a:t>
            </a:r>
            <a:r>
              <a:rPr lang="en-AU" dirty="0" err="1"/>
              <a:t>Computermart</a:t>
            </a:r>
            <a:r>
              <a:rPr lang="en-AU" dirty="0"/>
              <a:t> using tables created </a:t>
            </a:r>
            <a:r>
              <a:rPr lang="en-AU" dirty="0" err="1"/>
              <a:t>Customers,Orders,Order-products,Categories</a:t>
            </a:r>
            <a:r>
              <a:rPr lang="en-AU" dirty="0"/>
              <a:t> &amp;Items in session 5.</a:t>
            </a:r>
          </a:p>
          <a:p>
            <a:pPr marL="0" indent="0">
              <a:buNone/>
            </a:pPr>
            <a:endParaRPr lang="en-AU" dirty="0"/>
          </a:p>
          <a:p>
            <a:r>
              <a:rPr lang="en-AU" dirty="0"/>
              <a:t>Find the order details of customer name =‘</a:t>
            </a:r>
            <a:r>
              <a:rPr lang="en-AU"/>
              <a:t>Vincent’.</a:t>
            </a:r>
          </a:p>
          <a:p>
            <a:endParaRPr lang="en-AU" dirty="0"/>
          </a:p>
          <a:p>
            <a:r>
              <a:rPr lang="en-AU" dirty="0"/>
              <a:t>Find the Qty, Price sold at  &amp; </a:t>
            </a:r>
            <a:r>
              <a:rPr lang="en-AU" dirty="0" err="1"/>
              <a:t>descrition</a:t>
            </a:r>
            <a:r>
              <a:rPr lang="en-AU" dirty="0"/>
              <a:t> of Item-code 678-943. </a:t>
            </a:r>
          </a:p>
          <a:p>
            <a:pPr marL="0" indent="0">
              <a:buNone/>
            </a:pPr>
            <a:endParaRPr lang="en-AU" dirty="0"/>
          </a:p>
          <a:p>
            <a:pPr marL="0" indent="0">
              <a:buNone/>
            </a:pPr>
            <a:endParaRPr lang="en-AU" dirty="0"/>
          </a:p>
          <a:p>
            <a:pPr marL="0" indent="0">
              <a:buNone/>
            </a:pPr>
            <a:endParaRPr lang="en-AU" dirty="0"/>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1342335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Query Exercises: </a:t>
            </a:r>
          </a:p>
        </p:txBody>
      </p:sp>
      <p:sp>
        <p:nvSpPr>
          <p:cNvPr id="5" name="Content Placeholder 4"/>
          <p:cNvSpPr>
            <a:spLocks noGrp="1"/>
          </p:cNvSpPr>
          <p:nvPr>
            <p:ph idx="1"/>
          </p:nvPr>
        </p:nvSpPr>
        <p:spPr>
          <a:xfrm>
            <a:off x="609600" y="1794617"/>
            <a:ext cx="10972800" cy="4563491"/>
          </a:xfrm>
        </p:spPr>
        <p:txBody>
          <a:bodyPr>
            <a:normAutofit fontScale="92500" lnSpcReduction="10000"/>
          </a:bodyPr>
          <a:lstStyle/>
          <a:p>
            <a:pPr marL="0" indent="0">
              <a:buNone/>
            </a:pPr>
            <a:r>
              <a:rPr lang="en-AU" dirty="0"/>
              <a:t>Practice join command in database  </a:t>
            </a:r>
            <a:r>
              <a:rPr lang="en-AU" dirty="0" err="1"/>
              <a:t>Computermart</a:t>
            </a:r>
            <a:r>
              <a:rPr lang="en-AU" dirty="0"/>
              <a:t> using tables created </a:t>
            </a:r>
            <a:r>
              <a:rPr lang="en-AU" dirty="0" err="1"/>
              <a:t>Customers,Orders,Order-products,Categories</a:t>
            </a:r>
            <a:r>
              <a:rPr lang="en-AU" dirty="0"/>
              <a:t> &amp;Items in session 5.</a:t>
            </a:r>
          </a:p>
          <a:p>
            <a:r>
              <a:rPr lang="en-AU" dirty="0"/>
              <a:t>Find the name and address of customer who gave the order A100.</a:t>
            </a:r>
          </a:p>
          <a:p>
            <a:r>
              <a:rPr lang="en-AU" dirty="0"/>
              <a:t>Find the description and category of Items used in </a:t>
            </a:r>
          </a:p>
          <a:p>
            <a:pPr marL="0" indent="0">
              <a:buNone/>
            </a:pPr>
            <a:r>
              <a:rPr lang="en-AU" dirty="0"/>
              <a:t>   orderA100.</a:t>
            </a:r>
          </a:p>
          <a:p>
            <a:r>
              <a:rPr lang="en-AU" dirty="0"/>
              <a:t>Find the </a:t>
            </a:r>
            <a:r>
              <a:rPr lang="en-AU" dirty="0" err="1"/>
              <a:t>quantity,description</a:t>
            </a:r>
            <a:r>
              <a:rPr lang="en-AU" dirty="0"/>
              <a:t>, and category of Items used in </a:t>
            </a:r>
          </a:p>
          <a:p>
            <a:pPr marL="0" indent="0">
              <a:buNone/>
            </a:pPr>
            <a:r>
              <a:rPr lang="en-AU" dirty="0"/>
              <a:t>   table categories and items.</a:t>
            </a:r>
          </a:p>
          <a:p>
            <a:pPr marL="0" indent="0">
              <a:buNone/>
            </a:pPr>
            <a:endParaRPr lang="en-AU" dirty="0"/>
          </a:p>
          <a:p>
            <a:pPr marL="0" indent="0">
              <a:buNone/>
            </a:pPr>
            <a:endParaRPr lang="en-AU" dirty="0"/>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2659361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lstStyle/>
          <a:p>
            <a:r>
              <a:rPr lang="en-AU" dirty="0"/>
              <a:t> Revising a few Important commands</a:t>
            </a:r>
          </a:p>
        </p:txBody>
      </p:sp>
      <p:sp>
        <p:nvSpPr>
          <p:cNvPr id="3" name="Text Placeholder 2"/>
          <p:cNvSpPr>
            <a:spLocks noGrp="1"/>
          </p:cNvSpPr>
          <p:nvPr>
            <p:ph type="body" idx="1"/>
          </p:nvPr>
        </p:nvSpPr>
        <p:spPr/>
        <p:txBody>
          <a:bodyPr/>
          <a:lstStyle/>
          <a:p>
            <a:r>
              <a:rPr lang="en-US" dirty="0"/>
              <a:t>Session 6</a:t>
            </a:r>
            <a:endParaRPr lang="en-AU" dirty="0"/>
          </a:p>
        </p:txBody>
      </p:sp>
    </p:spTree>
    <p:extLst>
      <p:ext uri="{BB962C8B-B14F-4D97-AF65-F5344CB8AC3E}">
        <p14:creationId xmlns:p14="http://schemas.microsoft.com/office/powerpoint/2010/main" val="308716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p:txBody>
          <a:bodyPr>
            <a:normAutofit fontScale="90000"/>
          </a:bodyPr>
          <a:lstStyle/>
          <a:p>
            <a:r>
              <a:rPr lang="en-AU" dirty="0"/>
              <a:t>We have a table Gallery in database </a:t>
            </a:r>
            <a:r>
              <a:rPr lang="en-AU" dirty="0" err="1"/>
              <a:t>ArtGallery</a:t>
            </a:r>
            <a:r>
              <a:rPr lang="en-AU" dirty="0"/>
              <a:t>.</a:t>
            </a:r>
          </a:p>
        </p:txBody>
      </p:sp>
      <p:pic>
        <p:nvPicPr>
          <p:cNvPr id="8" name="Picture 7">
            <a:extLst>
              <a:ext uri="{FF2B5EF4-FFF2-40B4-BE49-F238E27FC236}">
                <a16:creationId xmlns:a16="http://schemas.microsoft.com/office/drawing/2014/main" id="{8919A7FB-F77B-C7A5-2D2E-2BCA23FDEB47}"/>
              </a:ext>
            </a:extLst>
          </p:cNvPr>
          <p:cNvPicPr>
            <a:picLocks noChangeAspect="1"/>
          </p:cNvPicPr>
          <p:nvPr/>
        </p:nvPicPr>
        <p:blipFill>
          <a:blip r:embed="rId3"/>
          <a:stretch>
            <a:fillRect/>
          </a:stretch>
        </p:blipFill>
        <p:spPr>
          <a:xfrm>
            <a:off x="1457325" y="1939160"/>
            <a:ext cx="7858125" cy="3961577"/>
          </a:xfrm>
          <a:prstGeom prst="rect">
            <a:avLst/>
          </a:prstGeom>
        </p:spPr>
      </p:pic>
    </p:spTree>
    <p:extLst>
      <p:ext uri="{BB962C8B-B14F-4D97-AF65-F5344CB8AC3E}">
        <p14:creationId xmlns:p14="http://schemas.microsoft.com/office/powerpoint/2010/main" val="1406435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Renaming Tables</a:t>
            </a:r>
          </a:p>
        </p:txBody>
      </p:sp>
      <p:sp>
        <p:nvSpPr>
          <p:cNvPr id="5" name="Content Placeholder 4"/>
          <p:cNvSpPr>
            <a:spLocks noGrp="1"/>
          </p:cNvSpPr>
          <p:nvPr>
            <p:ph idx="1"/>
          </p:nvPr>
        </p:nvSpPr>
        <p:spPr>
          <a:xfrm>
            <a:off x="609600" y="1794617"/>
            <a:ext cx="10972800" cy="4563491"/>
          </a:xfrm>
        </p:spPr>
        <p:txBody>
          <a:bodyPr>
            <a:normAutofit lnSpcReduction="10000"/>
          </a:bodyPr>
          <a:lstStyle/>
          <a:p>
            <a:r>
              <a:rPr lang="en-AU" dirty="0"/>
              <a:t>We will rename our newly created tables</a:t>
            </a:r>
          </a:p>
          <a:p>
            <a:r>
              <a:rPr lang="en-AU" dirty="0"/>
              <a:t>To rename a table use the following:</a:t>
            </a:r>
          </a:p>
          <a:p>
            <a:pPr lvl="1"/>
            <a:r>
              <a:rPr lang="en-AU" dirty="0">
                <a:solidFill>
                  <a:srgbClr val="FFC000"/>
                </a:solidFill>
                <a:latin typeface="Lucida Console" panose="020B0609040504020204" pitchFamily="49" charset="0"/>
              </a:rPr>
              <a:t>USE </a:t>
            </a:r>
            <a:r>
              <a:rPr lang="en-AU" dirty="0" err="1">
                <a:solidFill>
                  <a:srgbClr val="FFC000"/>
                </a:solidFill>
                <a:latin typeface="Lucida Console" panose="020B0609040504020204" pitchFamily="49" charset="0"/>
              </a:rPr>
              <a:t>database_name</a:t>
            </a:r>
            <a:r>
              <a:rPr lang="en-AU" dirty="0">
                <a:solidFill>
                  <a:srgbClr val="FFC000"/>
                </a:solidFill>
                <a:latin typeface="Lucida Console" panose="020B0609040504020204" pitchFamily="49" charset="0"/>
              </a:rPr>
              <a:t>;</a:t>
            </a:r>
          </a:p>
          <a:p>
            <a:pPr lvl="1"/>
            <a:r>
              <a:rPr lang="en-AU" dirty="0">
                <a:solidFill>
                  <a:srgbClr val="FFC000"/>
                </a:solidFill>
                <a:latin typeface="Lucida Console" panose="020B0609040504020204" pitchFamily="49" charset="0"/>
              </a:rPr>
              <a:t>ALTER TABLE </a:t>
            </a:r>
            <a:r>
              <a:rPr lang="en-AU" dirty="0" err="1">
                <a:solidFill>
                  <a:srgbClr val="FFC000"/>
                </a:solidFill>
                <a:latin typeface="Lucida Console" panose="020B0609040504020204" pitchFamily="49" charset="0"/>
              </a:rPr>
              <a:t>old_table_name</a:t>
            </a:r>
            <a:r>
              <a:rPr lang="en-AU" dirty="0">
                <a:solidFill>
                  <a:srgbClr val="FFC000"/>
                </a:solidFill>
                <a:latin typeface="Lucida Console" panose="020B0609040504020204" pitchFamily="49" charset="0"/>
              </a:rPr>
              <a:t> RENAME TO </a:t>
            </a:r>
            <a:r>
              <a:rPr lang="en-AU" dirty="0" err="1">
                <a:solidFill>
                  <a:srgbClr val="FFC000"/>
                </a:solidFill>
                <a:latin typeface="Lucida Console" panose="020B0609040504020204" pitchFamily="49" charset="0"/>
              </a:rPr>
              <a:t>new_table_name</a:t>
            </a:r>
            <a:r>
              <a:rPr lang="en-AU" dirty="0">
                <a:solidFill>
                  <a:srgbClr val="FFC000"/>
                </a:solidFill>
                <a:latin typeface="Lucida Console" panose="020B0609040504020204" pitchFamily="49" charset="0"/>
              </a:rPr>
              <a:t>;</a:t>
            </a:r>
          </a:p>
          <a:p>
            <a:endParaRPr lang="en-AU" dirty="0"/>
          </a:p>
          <a:p>
            <a:r>
              <a:rPr lang="en-AU" dirty="0"/>
              <a:t>For example:</a:t>
            </a:r>
          </a:p>
          <a:p>
            <a:pPr lvl="1"/>
            <a:r>
              <a:rPr lang="en-AU" dirty="0">
                <a:solidFill>
                  <a:srgbClr val="FFC000"/>
                </a:solidFill>
              </a:rPr>
              <a:t>USE xxx_wk6;</a:t>
            </a:r>
          </a:p>
          <a:p>
            <a:pPr lvl="1"/>
            <a:r>
              <a:rPr lang="en-AU" dirty="0">
                <a:solidFill>
                  <a:srgbClr val="FFC000"/>
                </a:solidFill>
              </a:rPr>
              <a:t>ALTER TABLE xyz RENAME TO </a:t>
            </a:r>
            <a:r>
              <a:rPr lang="en-AU" dirty="0" err="1">
                <a:solidFill>
                  <a:srgbClr val="FFC000"/>
                </a:solidFill>
              </a:rPr>
              <a:t>abc</a:t>
            </a:r>
            <a:r>
              <a:rPr lang="en-AU" dirty="0">
                <a:solidFill>
                  <a:srgbClr val="FFC000"/>
                </a:solidFill>
              </a:rPr>
              <a:t>;</a:t>
            </a:r>
          </a:p>
          <a:p>
            <a:endParaRPr lang="en-AU" dirty="0">
              <a:solidFill>
                <a:srgbClr val="FFC000"/>
              </a:solidFill>
            </a:endParaRPr>
          </a:p>
        </p:txBody>
      </p:sp>
    </p:spTree>
    <p:extLst>
      <p:ext uri="{BB962C8B-B14F-4D97-AF65-F5344CB8AC3E}">
        <p14:creationId xmlns:p14="http://schemas.microsoft.com/office/powerpoint/2010/main" val="3507647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lstStyle/>
          <a:p>
            <a:r>
              <a:rPr lang="en-AU" dirty="0"/>
              <a:t>Adding a field to a table</a:t>
            </a:r>
          </a:p>
        </p:txBody>
      </p:sp>
      <p:sp>
        <p:nvSpPr>
          <p:cNvPr id="3" name="Text Placeholder 2"/>
          <p:cNvSpPr>
            <a:spLocks noGrp="1"/>
          </p:cNvSpPr>
          <p:nvPr>
            <p:ph type="body" idx="1"/>
          </p:nvPr>
        </p:nvSpPr>
        <p:spPr/>
        <p:txBody>
          <a:bodyPr/>
          <a:lstStyle/>
          <a:p>
            <a:r>
              <a:rPr lang="en-US" dirty="0"/>
              <a:t>Relational Databases &amp; Database Design</a:t>
            </a:r>
            <a:endParaRPr lang="en-AU" dirty="0"/>
          </a:p>
        </p:txBody>
      </p:sp>
    </p:spTree>
    <p:extLst>
      <p:ext uri="{BB962C8B-B14F-4D97-AF65-F5344CB8AC3E}">
        <p14:creationId xmlns:p14="http://schemas.microsoft.com/office/powerpoint/2010/main" val="2983558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F8F8-3B3B-B67F-C30E-4146A9E619E7}"/>
              </a:ext>
            </a:extLst>
          </p:cNvPr>
          <p:cNvSpPr>
            <a:spLocks noGrp="1"/>
          </p:cNvSpPr>
          <p:nvPr>
            <p:ph type="title"/>
          </p:nvPr>
        </p:nvSpPr>
        <p:spPr/>
        <p:txBody>
          <a:bodyPr/>
          <a:lstStyle/>
          <a:p>
            <a:r>
              <a:rPr lang="en-AU" dirty="0"/>
              <a:t>Alter table, update and set command</a:t>
            </a:r>
          </a:p>
        </p:txBody>
      </p:sp>
      <p:sp>
        <p:nvSpPr>
          <p:cNvPr id="3" name="Content Placeholder 2">
            <a:extLst>
              <a:ext uri="{FF2B5EF4-FFF2-40B4-BE49-F238E27FC236}">
                <a16:creationId xmlns:a16="http://schemas.microsoft.com/office/drawing/2014/main" id="{D1379E28-575B-2B5F-CA74-497D91737FC9}"/>
              </a:ext>
            </a:extLst>
          </p:cNvPr>
          <p:cNvSpPr>
            <a:spLocks noGrp="1"/>
          </p:cNvSpPr>
          <p:nvPr>
            <p:ph idx="1"/>
          </p:nvPr>
        </p:nvSpPr>
        <p:spPr/>
        <p:txBody>
          <a:bodyPr/>
          <a:lstStyle/>
          <a:p>
            <a:r>
              <a:rPr lang="en-AU" dirty="0"/>
              <a:t>Before joining tables Let us learn How these Alter table, update and set command work together.</a:t>
            </a:r>
          </a:p>
          <a:p>
            <a:r>
              <a:rPr lang="en-AU" dirty="0"/>
              <a:t>We have got the data base </a:t>
            </a:r>
            <a:r>
              <a:rPr lang="en-AU" dirty="0" err="1"/>
              <a:t>Computermart</a:t>
            </a:r>
            <a:r>
              <a:rPr lang="en-AU" dirty="0"/>
              <a:t> and the tables Customer, product and order1 from session 4</a:t>
            </a:r>
          </a:p>
          <a:p>
            <a:endParaRPr lang="en-AU" dirty="0"/>
          </a:p>
        </p:txBody>
      </p:sp>
    </p:spTree>
    <p:extLst>
      <p:ext uri="{BB962C8B-B14F-4D97-AF65-F5344CB8AC3E}">
        <p14:creationId xmlns:p14="http://schemas.microsoft.com/office/powerpoint/2010/main" val="2919373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35D2-857B-322D-FCBE-D9B94FDB99F2}"/>
              </a:ext>
            </a:extLst>
          </p:cNvPr>
          <p:cNvSpPr>
            <a:spLocks noGrp="1"/>
          </p:cNvSpPr>
          <p:nvPr>
            <p:ph type="title"/>
          </p:nvPr>
        </p:nvSpPr>
        <p:spPr/>
        <p:txBody>
          <a:bodyPr>
            <a:normAutofit fontScale="90000"/>
          </a:bodyPr>
          <a:lstStyle/>
          <a:p>
            <a:r>
              <a:rPr lang="en-AU" dirty="0"/>
              <a:t>Alter table with update and set command</a:t>
            </a:r>
          </a:p>
        </p:txBody>
      </p:sp>
      <p:sp>
        <p:nvSpPr>
          <p:cNvPr id="3" name="Content Placeholder 2">
            <a:extLst>
              <a:ext uri="{FF2B5EF4-FFF2-40B4-BE49-F238E27FC236}">
                <a16:creationId xmlns:a16="http://schemas.microsoft.com/office/drawing/2014/main" id="{49F09324-6D0C-5B3C-630B-7E330EF0DA1D}"/>
              </a:ext>
            </a:extLst>
          </p:cNvPr>
          <p:cNvSpPr>
            <a:spLocks noGrp="1"/>
          </p:cNvSpPr>
          <p:nvPr>
            <p:ph idx="1"/>
          </p:nvPr>
        </p:nvSpPr>
        <p:spPr/>
        <p:txBody>
          <a:bodyPr/>
          <a:lstStyle/>
          <a:p>
            <a:r>
              <a:rPr lang="en-AU" dirty="0"/>
              <a:t>Try this </a:t>
            </a:r>
          </a:p>
          <a:p>
            <a:r>
              <a:rPr lang="en-AU" dirty="0"/>
              <a:t>Use </a:t>
            </a:r>
            <a:r>
              <a:rPr lang="en-AU" dirty="0" err="1"/>
              <a:t>computermart</a:t>
            </a:r>
            <a:r>
              <a:rPr lang="en-AU" dirty="0"/>
              <a:t>;</a:t>
            </a:r>
          </a:p>
          <a:p>
            <a:r>
              <a:rPr lang="en-US" sz="2800" b="1" i="0" u="none" strike="noStrike" baseline="0" dirty="0">
                <a:solidFill>
                  <a:schemeClr val="bg1"/>
                </a:solidFill>
                <a:latin typeface="Courier New" panose="02070309020205020404" pitchFamily="49" charset="0"/>
              </a:rPr>
              <a:t>ALTER</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TABLE</a:t>
            </a:r>
            <a:r>
              <a:rPr lang="en-US" sz="2800" b="0" i="0" u="none" strike="noStrike" baseline="0" dirty="0">
                <a:solidFill>
                  <a:schemeClr val="bg1"/>
                </a:solidFill>
                <a:latin typeface="Courier New" panose="02070309020205020404" pitchFamily="49" charset="0"/>
              </a:rPr>
              <a:t> ORDER1 </a:t>
            </a:r>
            <a:r>
              <a:rPr lang="en-US" sz="2800" b="1" i="0" u="none" strike="noStrike" baseline="0" dirty="0">
                <a:solidFill>
                  <a:schemeClr val="bg1"/>
                </a:solidFill>
                <a:latin typeface="Courier New" panose="02070309020205020404" pitchFamily="49" charset="0"/>
              </a:rPr>
              <a:t>ADD</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COLUMN</a:t>
            </a:r>
            <a:r>
              <a:rPr lang="en-US" sz="2800" b="0" i="0" u="none" strike="noStrike" baseline="0" dirty="0">
                <a:solidFill>
                  <a:schemeClr val="bg1"/>
                </a:solidFill>
                <a:latin typeface="Courier New" panose="02070309020205020404" pitchFamily="49" charset="0"/>
              </a:rPr>
              <a:t> </a:t>
            </a:r>
            <a:r>
              <a:rPr lang="en-US" sz="2800" b="0" i="0" u="none" strike="noStrike" baseline="0" dirty="0" err="1">
                <a:solidFill>
                  <a:schemeClr val="bg1"/>
                </a:solidFill>
                <a:latin typeface="Courier New" panose="02070309020205020404" pitchFamily="49" charset="0"/>
              </a:rPr>
              <a:t>total_amt</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FLOAT</a:t>
            </a:r>
            <a:r>
              <a:rPr lang="en-US" sz="2800" b="0" i="0" u="none" strike="noStrike" baseline="0" dirty="0">
                <a:solidFill>
                  <a:schemeClr val="bg1"/>
                </a:solidFill>
                <a:latin typeface="Courier New" panose="02070309020205020404" pitchFamily="49" charset="0"/>
              </a:rPr>
              <a:t>(10,2);</a:t>
            </a:r>
          </a:p>
          <a:p>
            <a:r>
              <a:rPr lang="en-AU" sz="2800" b="1" i="0" u="none" strike="noStrike" baseline="0" dirty="0">
                <a:solidFill>
                  <a:schemeClr val="bg1"/>
                </a:solidFill>
                <a:latin typeface="Courier New" panose="02070309020205020404" pitchFamily="49" charset="0"/>
              </a:rPr>
              <a:t>UPDATE</a:t>
            </a:r>
            <a:r>
              <a:rPr lang="en-AU" sz="2800" b="0" i="0" u="none" strike="noStrike" baseline="0" dirty="0">
                <a:solidFill>
                  <a:schemeClr val="bg1"/>
                </a:solidFill>
                <a:latin typeface="Courier New" panose="02070309020205020404" pitchFamily="49" charset="0"/>
              </a:rPr>
              <a:t> order1</a:t>
            </a:r>
          </a:p>
          <a:p>
            <a:r>
              <a:rPr lang="en-US" sz="2800" b="1" i="0" u="none" strike="noStrike" baseline="0" dirty="0">
                <a:solidFill>
                  <a:schemeClr val="bg1"/>
                </a:solidFill>
                <a:latin typeface="Courier New" panose="02070309020205020404" pitchFamily="49" charset="0"/>
              </a:rPr>
              <a:t>SET</a:t>
            </a:r>
            <a:r>
              <a:rPr lang="en-US" sz="2800" b="0" i="0" u="none" strike="noStrike" baseline="0" dirty="0">
                <a:solidFill>
                  <a:schemeClr val="bg1"/>
                </a:solidFill>
                <a:latin typeface="Courier New" panose="02070309020205020404" pitchFamily="49" charset="0"/>
              </a:rPr>
              <a:t> </a:t>
            </a:r>
            <a:r>
              <a:rPr lang="en-US" sz="2800" b="0" i="0" u="none" strike="noStrike" baseline="0" dirty="0" err="1">
                <a:solidFill>
                  <a:schemeClr val="bg1"/>
                </a:solidFill>
                <a:latin typeface="Courier New" panose="02070309020205020404" pitchFamily="49" charset="0"/>
              </a:rPr>
              <a:t>total_amt</a:t>
            </a:r>
            <a:r>
              <a:rPr lang="en-US" sz="2800" b="0" i="0" u="none" strike="noStrike" baseline="0" dirty="0">
                <a:solidFill>
                  <a:schemeClr val="bg1"/>
                </a:solidFill>
                <a:latin typeface="Courier New" panose="02070309020205020404" pitchFamily="49" charset="0"/>
              </a:rPr>
              <a:t>=quantity*price</a:t>
            </a:r>
          </a:p>
          <a:p>
            <a:r>
              <a:rPr lang="en-AU" sz="2800" b="0" i="0" u="none" strike="noStrike" baseline="0" dirty="0">
                <a:solidFill>
                  <a:schemeClr val="bg1"/>
                </a:solidFill>
                <a:latin typeface="Courier New" panose="02070309020205020404" pitchFamily="49" charset="0"/>
              </a:rPr>
              <a:t>Select * fro</a:t>
            </a:r>
            <a:r>
              <a:rPr lang="en-AU" sz="2800" dirty="0">
                <a:solidFill>
                  <a:schemeClr val="bg1"/>
                </a:solidFill>
                <a:latin typeface="Courier New" panose="02070309020205020404" pitchFamily="49" charset="0"/>
              </a:rPr>
              <a:t>m Order1;</a:t>
            </a:r>
            <a:endParaRPr lang="en-AU" sz="2800" b="0" i="0" u="none" strike="noStrike" baseline="0" dirty="0">
              <a:solidFill>
                <a:schemeClr val="bg1"/>
              </a:solidFill>
              <a:latin typeface="Courier New" panose="02070309020205020404" pitchFamily="49" charset="0"/>
            </a:endParaRPr>
          </a:p>
          <a:p>
            <a:endParaRPr lang="en-AU" dirty="0"/>
          </a:p>
        </p:txBody>
      </p:sp>
    </p:spTree>
    <p:extLst>
      <p:ext uri="{BB962C8B-B14F-4D97-AF65-F5344CB8AC3E}">
        <p14:creationId xmlns:p14="http://schemas.microsoft.com/office/powerpoint/2010/main" val="3917280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4CE3-3D08-F295-B29E-0D4A3CA2E315}"/>
              </a:ext>
            </a:extLst>
          </p:cNvPr>
          <p:cNvSpPr>
            <a:spLocks noGrp="1"/>
          </p:cNvSpPr>
          <p:nvPr>
            <p:ph type="title"/>
          </p:nvPr>
        </p:nvSpPr>
        <p:spPr/>
        <p:txBody>
          <a:bodyPr>
            <a:normAutofit fontScale="90000"/>
          </a:bodyPr>
          <a:lstStyle/>
          <a:p>
            <a:r>
              <a:rPr lang="en-AU" dirty="0"/>
              <a:t>Or the same command can be written like this</a:t>
            </a:r>
          </a:p>
        </p:txBody>
      </p:sp>
      <p:pic>
        <p:nvPicPr>
          <p:cNvPr id="5" name="Content Placeholder 4">
            <a:extLst>
              <a:ext uri="{FF2B5EF4-FFF2-40B4-BE49-F238E27FC236}">
                <a16:creationId xmlns:a16="http://schemas.microsoft.com/office/drawing/2014/main" id="{99C51FCD-081F-E9FC-44B3-3F75F0016865}"/>
              </a:ext>
            </a:extLst>
          </p:cNvPr>
          <p:cNvPicPr>
            <a:picLocks noGrp="1" noChangeAspect="1"/>
          </p:cNvPicPr>
          <p:nvPr>
            <p:ph idx="1"/>
          </p:nvPr>
        </p:nvPicPr>
        <p:blipFill>
          <a:blip r:embed="rId2"/>
          <a:stretch>
            <a:fillRect/>
          </a:stretch>
        </p:blipFill>
        <p:spPr>
          <a:xfrm>
            <a:off x="6234842" y="2075527"/>
            <a:ext cx="5151566" cy="2972058"/>
          </a:xfrm>
        </p:spPr>
      </p:pic>
      <p:sp>
        <p:nvSpPr>
          <p:cNvPr id="7" name="TextBox 6">
            <a:extLst>
              <a:ext uri="{FF2B5EF4-FFF2-40B4-BE49-F238E27FC236}">
                <a16:creationId xmlns:a16="http://schemas.microsoft.com/office/drawing/2014/main" id="{890E5325-B3A2-3263-A139-332B717C9D85}"/>
              </a:ext>
            </a:extLst>
          </p:cNvPr>
          <p:cNvSpPr txBox="1"/>
          <p:nvPr/>
        </p:nvSpPr>
        <p:spPr>
          <a:xfrm>
            <a:off x="737727" y="2282556"/>
            <a:ext cx="6093618" cy="1200329"/>
          </a:xfrm>
          <a:prstGeom prst="rect">
            <a:avLst/>
          </a:prstGeom>
          <a:noFill/>
        </p:spPr>
        <p:txBody>
          <a:bodyPr wrap="square">
            <a:spAutoFit/>
          </a:bodyPr>
          <a:lstStyle/>
          <a:p>
            <a:r>
              <a:rPr lang="en-AU" sz="1800" b="1" i="0" u="none" strike="noStrike" baseline="0" dirty="0">
                <a:solidFill>
                  <a:schemeClr val="bg1"/>
                </a:solidFill>
                <a:latin typeface="Courier New" panose="02070309020205020404" pitchFamily="49" charset="0"/>
              </a:rPr>
              <a:t>UPDATE</a:t>
            </a:r>
            <a:r>
              <a:rPr lang="en-AU" sz="1800" b="0" i="0" u="none" strike="noStrike" baseline="0" dirty="0">
                <a:solidFill>
                  <a:schemeClr val="bg1"/>
                </a:solidFill>
                <a:latin typeface="Courier New" panose="02070309020205020404" pitchFamily="49" charset="0"/>
              </a:rPr>
              <a:t> order1</a:t>
            </a:r>
          </a:p>
          <a:p>
            <a:r>
              <a:rPr lang="en-US" sz="1800" b="1" i="0" u="none" strike="noStrike" baseline="0" dirty="0">
                <a:solidFill>
                  <a:schemeClr val="bg1"/>
                </a:solidFill>
                <a:latin typeface="Courier New" panose="02070309020205020404" pitchFamily="49" charset="0"/>
              </a:rPr>
              <a:t>SET</a:t>
            </a:r>
            <a:r>
              <a:rPr lang="en-US" sz="1800" b="0" i="0" u="none" strike="noStrike" baseline="0" dirty="0">
                <a:solidFill>
                  <a:schemeClr val="bg1"/>
                </a:solidFill>
                <a:latin typeface="Courier New" panose="02070309020205020404" pitchFamily="49" charset="0"/>
              </a:rPr>
              <a:t> </a:t>
            </a:r>
            <a:r>
              <a:rPr lang="en-US" sz="1800" b="0" i="0" u="none" strike="noStrike" baseline="0" dirty="0" err="1">
                <a:solidFill>
                  <a:schemeClr val="bg1"/>
                </a:solidFill>
                <a:latin typeface="Courier New" panose="02070309020205020404" pitchFamily="49" charset="0"/>
              </a:rPr>
              <a:t>total_amt</a:t>
            </a:r>
            <a:r>
              <a:rPr lang="en-US" sz="1800" b="0" i="0" u="none" strike="noStrike" baseline="0" dirty="0">
                <a:solidFill>
                  <a:schemeClr val="bg1"/>
                </a:solidFill>
                <a:latin typeface="Courier New" panose="02070309020205020404" pitchFamily="49" charset="0"/>
              </a:rPr>
              <a:t> = quantity * price</a:t>
            </a:r>
          </a:p>
          <a:p>
            <a:r>
              <a:rPr lang="en-AU" sz="1800" b="1" i="0" u="none" strike="noStrike" baseline="0" dirty="0">
                <a:solidFill>
                  <a:schemeClr val="bg1"/>
                </a:solidFill>
                <a:latin typeface="Courier New" panose="02070309020205020404" pitchFamily="49" charset="0"/>
              </a:rPr>
              <a:t>WHERE</a:t>
            </a:r>
            <a:r>
              <a:rPr lang="en-AU" sz="1800" b="0" i="0" u="none" strike="noStrike" baseline="0" dirty="0">
                <a:solidFill>
                  <a:schemeClr val="bg1"/>
                </a:solidFill>
                <a:latin typeface="Courier New" panose="02070309020205020404" pitchFamily="49" charset="0"/>
              </a:rPr>
              <a:t> </a:t>
            </a:r>
            <a:r>
              <a:rPr lang="en-AU" sz="1800" b="0" i="0" u="none" strike="noStrike" baseline="0" dirty="0" err="1">
                <a:solidFill>
                  <a:schemeClr val="bg1"/>
                </a:solidFill>
                <a:latin typeface="Courier New" panose="02070309020205020404" pitchFamily="49" charset="0"/>
              </a:rPr>
              <a:t>order_id</a:t>
            </a:r>
            <a:r>
              <a:rPr lang="en-AU" sz="1800" b="0" i="0" u="none" strike="noStrike" baseline="0" dirty="0">
                <a:solidFill>
                  <a:schemeClr val="bg1"/>
                </a:solidFill>
                <a:latin typeface="Courier New" panose="02070309020205020404" pitchFamily="49" charset="0"/>
              </a:rPr>
              <a:t>&lt;&gt;</a:t>
            </a:r>
            <a:r>
              <a:rPr lang="en-AU" sz="1800" b="1" i="0" u="none" strike="noStrike" baseline="0" dirty="0">
                <a:solidFill>
                  <a:schemeClr val="bg1"/>
                </a:solidFill>
                <a:latin typeface="Courier New" panose="02070309020205020404" pitchFamily="49" charset="0"/>
              </a:rPr>
              <a:t>NULL</a:t>
            </a:r>
            <a:r>
              <a:rPr lang="en-AU" sz="1800" b="0" i="0" u="none" strike="noStrike" baseline="0" dirty="0">
                <a:solidFill>
                  <a:schemeClr val="bg1"/>
                </a:solidFill>
                <a:latin typeface="Courier New" panose="02070309020205020404" pitchFamily="49" charset="0"/>
              </a:rPr>
              <a:t>;</a:t>
            </a:r>
          </a:p>
          <a:p>
            <a:r>
              <a:rPr lang="en-AU" sz="1800" b="1" i="0" u="none" strike="noStrike" baseline="0" dirty="0">
                <a:solidFill>
                  <a:schemeClr val="bg1"/>
                </a:solidFill>
                <a:latin typeface="Courier New" panose="02070309020205020404" pitchFamily="49" charset="0"/>
              </a:rPr>
              <a:t>SELECT</a:t>
            </a:r>
            <a:r>
              <a:rPr lang="en-AU" sz="1800" b="0" i="0" u="none" strike="noStrike" baseline="0" dirty="0">
                <a:solidFill>
                  <a:schemeClr val="bg1"/>
                </a:solidFill>
                <a:latin typeface="Courier New" panose="02070309020205020404" pitchFamily="49" charset="0"/>
              </a:rPr>
              <a:t> * </a:t>
            </a:r>
            <a:r>
              <a:rPr lang="en-AU" sz="1800" b="1" i="0" u="none" strike="noStrike" baseline="0" dirty="0">
                <a:solidFill>
                  <a:schemeClr val="bg1"/>
                </a:solidFill>
                <a:latin typeface="Courier New" panose="02070309020205020404" pitchFamily="49" charset="0"/>
              </a:rPr>
              <a:t>FROM</a:t>
            </a:r>
            <a:r>
              <a:rPr lang="en-AU" sz="1800" b="0" i="0" u="none" strike="noStrike" baseline="0" dirty="0">
                <a:solidFill>
                  <a:schemeClr val="bg1"/>
                </a:solidFill>
                <a:latin typeface="Courier New" panose="02070309020205020404" pitchFamily="49" charset="0"/>
              </a:rPr>
              <a:t> order1</a:t>
            </a:r>
            <a:r>
              <a:rPr lang="en-AU" sz="1800" b="0" i="0" u="none" strike="noStrike" baseline="0" dirty="0">
                <a:solidFill>
                  <a:srgbClr val="0000FF"/>
                </a:solidFill>
                <a:latin typeface="Courier New" panose="02070309020205020404" pitchFamily="49" charset="0"/>
              </a:rPr>
              <a:t>;</a:t>
            </a:r>
          </a:p>
        </p:txBody>
      </p:sp>
    </p:spTree>
    <p:extLst>
      <p:ext uri="{BB962C8B-B14F-4D97-AF65-F5344CB8AC3E}">
        <p14:creationId xmlns:p14="http://schemas.microsoft.com/office/powerpoint/2010/main" val="4088477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normAutofit fontScale="90000"/>
          </a:bodyPr>
          <a:lstStyle/>
          <a:p>
            <a:r>
              <a:rPr lang="en-AU" dirty="0"/>
              <a:t>Another example</a:t>
            </a:r>
            <a:br>
              <a:rPr lang="en-AU" dirty="0"/>
            </a:br>
            <a:r>
              <a:rPr lang="en-AU" dirty="0"/>
              <a:t>Adding a Field to a Table</a:t>
            </a:r>
          </a:p>
        </p:txBody>
      </p:sp>
      <p:sp>
        <p:nvSpPr>
          <p:cNvPr id="5" name="Content Placeholder 4"/>
          <p:cNvSpPr>
            <a:spLocks noGrp="1"/>
          </p:cNvSpPr>
          <p:nvPr>
            <p:ph idx="1"/>
          </p:nvPr>
        </p:nvSpPr>
        <p:spPr>
          <a:xfrm>
            <a:off x="609600" y="1794617"/>
            <a:ext cx="10972800" cy="4563491"/>
          </a:xfrm>
        </p:spPr>
        <p:txBody>
          <a:bodyPr>
            <a:normAutofit/>
          </a:bodyPr>
          <a:lstStyle/>
          <a:p>
            <a:r>
              <a:rPr lang="en-AU" dirty="0"/>
              <a:t>Run the following SQL to create the “states” table:</a:t>
            </a:r>
          </a:p>
          <a:p>
            <a:pPr lvl="1"/>
            <a:r>
              <a:rPr lang="en-AU" dirty="0">
                <a:solidFill>
                  <a:srgbClr val="FFC000"/>
                </a:solidFill>
                <a:latin typeface="Lucida Console" panose="020B0609040504020204" pitchFamily="49" charset="0"/>
              </a:rPr>
              <a:t>USE xxx_wk6;</a:t>
            </a:r>
          </a:p>
          <a:p>
            <a:pPr lvl="1"/>
            <a:r>
              <a:rPr lang="en-AU" dirty="0">
                <a:solidFill>
                  <a:srgbClr val="FFC000"/>
                </a:solidFill>
                <a:latin typeface="Lucida Console" panose="020B0609040504020204" pitchFamily="49" charset="0"/>
              </a:rPr>
              <a:t>CREATE TABLE states(</a:t>
            </a:r>
            <a:br>
              <a:rPr lang="en-AU" dirty="0">
                <a:solidFill>
                  <a:srgbClr val="FFC000"/>
                </a:solidFill>
                <a:latin typeface="Lucida Console" panose="020B0609040504020204" pitchFamily="49" charset="0"/>
              </a:rPr>
            </a:br>
            <a:r>
              <a:rPr lang="en-AU" dirty="0">
                <a:solidFill>
                  <a:srgbClr val="FFC000"/>
                </a:solidFill>
                <a:latin typeface="Lucida Console" panose="020B0609040504020204" pitchFamily="49" charset="0"/>
              </a:rPr>
              <a:t>    code VARCHAR(3) NOT NULL,</a:t>
            </a:r>
            <a:br>
              <a:rPr lang="en-AU" dirty="0">
                <a:solidFill>
                  <a:srgbClr val="FFC000"/>
                </a:solidFill>
                <a:latin typeface="Lucida Console" panose="020B0609040504020204" pitchFamily="49" charset="0"/>
              </a:rPr>
            </a:br>
            <a:r>
              <a:rPr lang="en-AU" dirty="0">
                <a:solidFill>
                  <a:srgbClr val="FFC000"/>
                </a:solidFill>
                <a:latin typeface="Lucida Console" panose="020B0609040504020204" pitchFamily="49" charset="0"/>
              </a:rPr>
              <a:t>    state VARCHAR(32) NOT NULL);</a:t>
            </a:r>
          </a:p>
          <a:p>
            <a:pPr marL="0" indent="0">
              <a:buNone/>
            </a:pPr>
            <a:endParaRPr lang="en-AU" dirty="0">
              <a:solidFill>
                <a:srgbClr val="FFC000"/>
              </a:solidFill>
            </a:endParaRPr>
          </a:p>
          <a:p>
            <a:r>
              <a:rPr lang="en-AU" dirty="0"/>
              <a:t>What’s missing?</a:t>
            </a:r>
          </a:p>
        </p:txBody>
      </p:sp>
    </p:spTree>
    <p:extLst>
      <p:ext uri="{BB962C8B-B14F-4D97-AF65-F5344CB8AC3E}">
        <p14:creationId xmlns:p14="http://schemas.microsoft.com/office/powerpoint/2010/main" val="1772871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Adding a Field to a Table</a:t>
            </a:r>
          </a:p>
        </p:txBody>
      </p:sp>
      <p:sp>
        <p:nvSpPr>
          <p:cNvPr id="5" name="Content Placeholder 4"/>
          <p:cNvSpPr>
            <a:spLocks noGrp="1"/>
          </p:cNvSpPr>
          <p:nvPr>
            <p:ph idx="1"/>
          </p:nvPr>
        </p:nvSpPr>
        <p:spPr>
          <a:xfrm>
            <a:off x="609600" y="1794617"/>
            <a:ext cx="10972800" cy="4563491"/>
          </a:xfrm>
        </p:spPr>
        <p:txBody>
          <a:bodyPr>
            <a:normAutofit/>
          </a:bodyPr>
          <a:lstStyle/>
          <a:p>
            <a:r>
              <a:rPr lang="en-AU" dirty="0"/>
              <a:t>To add a field we use an SQL command similar to this:</a:t>
            </a:r>
          </a:p>
          <a:p>
            <a:pPr lvl="1"/>
            <a:r>
              <a:rPr lang="en-AU" dirty="0">
                <a:solidFill>
                  <a:srgbClr val="FFC000"/>
                </a:solidFill>
                <a:latin typeface="Lucida Console" panose="020B0609040504020204" pitchFamily="49" charset="0"/>
              </a:rPr>
              <a:t>USE </a:t>
            </a:r>
            <a:r>
              <a:rPr lang="en-AU" dirty="0" err="1">
                <a:solidFill>
                  <a:srgbClr val="FFC000"/>
                </a:solidFill>
                <a:latin typeface="Lucida Console" panose="020B0609040504020204" pitchFamily="49" charset="0"/>
              </a:rPr>
              <a:t>database_name</a:t>
            </a:r>
            <a:r>
              <a:rPr lang="en-AU" dirty="0">
                <a:solidFill>
                  <a:srgbClr val="FFC000"/>
                </a:solidFill>
                <a:latin typeface="Lucida Console" panose="020B0609040504020204" pitchFamily="49" charset="0"/>
              </a:rPr>
              <a:t>;</a:t>
            </a:r>
          </a:p>
          <a:p>
            <a:pPr lvl="1"/>
            <a:r>
              <a:rPr lang="en-AU" dirty="0">
                <a:solidFill>
                  <a:srgbClr val="FFC000"/>
                </a:solidFill>
                <a:latin typeface="Lucida Console" panose="020B0609040504020204" pitchFamily="49" charset="0"/>
              </a:rPr>
              <a:t>ALTER TABLE </a:t>
            </a:r>
            <a:r>
              <a:rPr lang="en-AU" dirty="0" err="1">
                <a:solidFill>
                  <a:srgbClr val="FFC000"/>
                </a:solidFill>
                <a:latin typeface="Lucida Console" panose="020B0609040504020204" pitchFamily="49" charset="0"/>
              </a:rPr>
              <a:t>table_name</a:t>
            </a:r>
            <a:br>
              <a:rPr lang="en-AU" dirty="0">
                <a:solidFill>
                  <a:srgbClr val="FFC000"/>
                </a:solidFill>
                <a:latin typeface="Lucida Console" panose="020B0609040504020204" pitchFamily="49" charset="0"/>
              </a:rPr>
            </a:br>
            <a:r>
              <a:rPr lang="en-AU" dirty="0">
                <a:solidFill>
                  <a:srgbClr val="FFC000"/>
                </a:solidFill>
                <a:latin typeface="Lucida Console" panose="020B0609040504020204" pitchFamily="49" charset="0"/>
              </a:rPr>
              <a:t>ADD COLUMN </a:t>
            </a:r>
            <a:r>
              <a:rPr lang="en-AU" dirty="0" err="1">
                <a:solidFill>
                  <a:srgbClr val="FFC000"/>
                </a:solidFill>
                <a:latin typeface="Lucida Console" panose="020B0609040504020204" pitchFamily="49" charset="0"/>
              </a:rPr>
              <a:t>new_column_name</a:t>
            </a:r>
            <a:r>
              <a:rPr lang="en-AU" dirty="0">
                <a:solidFill>
                  <a:srgbClr val="FFC000"/>
                </a:solidFill>
                <a:latin typeface="Lucida Console" panose="020B0609040504020204" pitchFamily="49" charset="0"/>
              </a:rPr>
              <a:t> </a:t>
            </a:r>
            <a:r>
              <a:rPr lang="en-AU" dirty="0" err="1">
                <a:solidFill>
                  <a:srgbClr val="FFC000"/>
                </a:solidFill>
                <a:latin typeface="Lucida Console" panose="020B0609040504020204" pitchFamily="49" charset="0"/>
              </a:rPr>
              <a:t>field_type_and_size</a:t>
            </a:r>
            <a:r>
              <a:rPr lang="en-AU" dirty="0">
                <a:solidFill>
                  <a:srgbClr val="FFC000"/>
                </a:solidFill>
                <a:latin typeface="Lucida Console" panose="020B0609040504020204" pitchFamily="49" charset="0"/>
              </a:rPr>
              <a:t> </a:t>
            </a:r>
            <a:br>
              <a:rPr lang="en-AU" dirty="0">
                <a:solidFill>
                  <a:srgbClr val="FFC000"/>
                </a:solidFill>
                <a:latin typeface="Lucida Console" panose="020B0609040504020204" pitchFamily="49" charset="0"/>
              </a:rPr>
            </a:br>
            <a:r>
              <a:rPr lang="en-AU" dirty="0">
                <a:solidFill>
                  <a:srgbClr val="FFC000"/>
                </a:solidFill>
                <a:latin typeface="Lucida Console" panose="020B0609040504020204" pitchFamily="49" charset="0"/>
              </a:rPr>
              <a:t>           </a:t>
            </a:r>
            <a:r>
              <a:rPr lang="en-AU" dirty="0" err="1">
                <a:solidFill>
                  <a:srgbClr val="FFC000"/>
                </a:solidFill>
                <a:latin typeface="Lucida Console" panose="020B0609040504020204" pitchFamily="49" charset="0"/>
              </a:rPr>
              <a:t>other_options</a:t>
            </a:r>
            <a:br>
              <a:rPr lang="en-AU" dirty="0">
                <a:solidFill>
                  <a:srgbClr val="FFC000"/>
                </a:solidFill>
                <a:latin typeface="Lucida Console" panose="020B0609040504020204" pitchFamily="49" charset="0"/>
              </a:rPr>
            </a:br>
            <a:r>
              <a:rPr lang="en-AU" dirty="0">
                <a:solidFill>
                  <a:srgbClr val="FFC000"/>
                </a:solidFill>
                <a:latin typeface="Lucida Console" panose="020B0609040504020204" pitchFamily="49" charset="0"/>
              </a:rPr>
              <a:t>           AFTER </a:t>
            </a:r>
            <a:r>
              <a:rPr lang="en-AU" dirty="0" err="1">
                <a:solidFill>
                  <a:srgbClr val="FFC000"/>
                </a:solidFill>
                <a:latin typeface="Lucida Console" panose="020B0609040504020204" pitchFamily="49" charset="0"/>
              </a:rPr>
              <a:t>existing_column_name</a:t>
            </a:r>
            <a:r>
              <a:rPr lang="en-AU" dirty="0">
                <a:solidFill>
                  <a:srgbClr val="FFC000"/>
                </a:solidFill>
                <a:latin typeface="Lucida Console" panose="020B0609040504020204" pitchFamily="49" charset="0"/>
              </a:rPr>
              <a:t>;</a:t>
            </a:r>
          </a:p>
          <a:p>
            <a:endParaRPr lang="en-AU" dirty="0">
              <a:solidFill>
                <a:srgbClr val="FFC000"/>
              </a:solidFill>
            </a:endParaRPr>
          </a:p>
        </p:txBody>
      </p:sp>
    </p:spTree>
    <p:extLst>
      <p:ext uri="{BB962C8B-B14F-4D97-AF65-F5344CB8AC3E}">
        <p14:creationId xmlns:p14="http://schemas.microsoft.com/office/powerpoint/2010/main" val="401013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Adding a Field to a Table</a:t>
            </a:r>
          </a:p>
        </p:txBody>
      </p:sp>
      <p:sp>
        <p:nvSpPr>
          <p:cNvPr id="5" name="Content Placeholder 4"/>
          <p:cNvSpPr>
            <a:spLocks noGrp="1"/>
          </p:cNvSpPr>
          <p:nvPr>
            <p:ph idx="1"/>
          </p:nvPr>
        </p:nvSpPr>
        <p:spPr>
          <a:xfrm>
            <a:off x="609600" y="1794617"/>
            <a:ext cx="10972800" cy="4563491"/>
          </a:xfrm>
        </p:spPr>
        <p:txBody>
          <a:bodyPr>
            <a:normAutofit/>
          </a:bodyPr>
          <a:lstStyle/>
          <a:p>
            <a:r>
              <a:rPr lang="en-AU" dirty="0"/>
              <a:t>So for our states table:</a:t>
            </a:r>
          </a:p>
          <a:p>
            <a:pPr lvl="1"/>
            <a:r>
              <a:rPr lang="en-AU" dirty="0">
                <a:solidFill>
                  <a:srgbClr val="FFC000"/>
                </a:solidFill>
                <a:latin typeface="Lucida Console" panose="020B0609040504020204" pitchFamily="49" charset="0"/>
              </a:rPr>
              <a:t>USE </a:t>
            </a:r>
            <a:r>
              <a:rPr lang="en-AU" dirty="0">
                <a:solidFill>
                  <a:srgbClr val="00B050"/>
                </a:solidFill>
                <a:latin typeface="Lucida Console" panose="020B0609040504020204" pitchFamily="49" charset="0"/>
              </a:rPr>
              <a:t>xxx_wk6</a:t>
            </a:r>
            <a:r>
              <a:rPr lang="en-AU" dirty="0">
                <a:solidFill>
                  <a:srgbClr val="FFC000"/>
                </a:solidFill>
                <a:latin typeface="Lucida Console" panose="020B0609040504020204" pitchFamily="49" charset="0"/>
              </a:rPr>
              <a:t>;</a:t>
            </a:r>
          </a:p>
          <a:p>
            <a:pPr lvl="1"/>
            <a:r>
              <a:rPr lang="en-AU" dirty="0">
                <a:solidFill>
                  <a:srgbClr val="FFC000"/>
                </a:solidFill>
                <a:latin typeface="Lucida Console" panose="020B0609040504020204" pitchFamily="49" charset="0"/>
              </a:rPr>
              <a:t>ALTER TABLE </a:t>
            </a:r>
            <a:r>
              <a:rPr lang="en-AU" dirty="0">
                <a:solidFill>
                  <a:srgbClr val="00B050"/>
                </a:solidFill>
                <a:latin typeface="Lucida Console" panose="020B0609040504020204" pitchFamily="49" charset="0"/>
              </a:rPr>
              <a:t>states</a:t>
            </a:r>
            <a:r>
              <a:rPr lang="en-AU" dirty="0">
                <a:solidFill>
                  <a:srgbClr val="FFC000"/>
                </a:solidFill>
                <a:latin typeface="Lucida Console" panose="020B0609040504020204" pitchFamily="49" charset="0"/>
              </a:rPr>
              <a:t> ADD COLUMN</a:t>
            </a:r>
            <a:br>
              <a:rPr lang="en-AU" dirty="0">
                <a:solidFill>
                  <a:srgbClr val="FFC000"/>
                </a:solidFill>
                <a:latin typeface="Lucida Console" panose="020B0609040504020204" pitchFamily="49" charset="0"/>
              </a:rPr>
            </a:br>
            <a:r>
              <a:rPr lang="en-AU" dirty="0">
                <a:solidFill>
                  <a:srgbClr val="FFC000"/>
                </a:solidFill>
                <a:latin typeface="Lucida Console" panose="020B0609040504020204" pitchFamily="49" charset="0"/>
              </a:rPr>
              <a:t>   </a:t>
            </a:r>
            <a:r>
              <a:rPr lang="en-AU" dirty="0">
                <a:solidFill>
                  <a:srgbClr val="00B050"/>
                </a:solidFill>
                <a:latin typeface="Lucida Console" panose="020B0609040504020204" pitchFamily="49" charset="0"/>
              </a:rPr>
              <a:t>id</a:t>
            </a:r>
            <a:r>
              <a:rPr lang="en-AU" dirty="0">
                <a:solidFill>
                  <a:srgbClr val="FFC000"/>
                </a:solidFill>
                <a:latin typeface="Lucida Console" panose="020B0609040504020204" pitchFamily="49" charset="0"/>
              </a:rPr>
              <a:t> BIGINT UNSIGNED </a:t>
            </a:r>
            <a:br>
              <a:rPr lang="en-AU" dirty="0">
                <a:solidFill>
                  <a:srgbClr val="FFC000"/>
                </a:solidFill>
                <a:latin typeface="Lucida Console" panose="020B0609040504020204" pitchFamily="49" charset="0"/>
              </a:rPr>
            </a:br>
            <a:r>
              <a:rPr lang="en-AU" dirty="0">
                <a:solidFill>
                  <a:srgbClr val="FFC000"/>
                </a:solidFill>
                <a:latin typeface="Lucida Console" panose="020B0609040504020204" pitchFamily="49" charset="0"/>
              </a:rPr>
              <a:t>   AUTO_INCREMENT PRIMARY KEY First ;</a:t>
            </a:r>
          </a:p>
          <a:p>
            <a:endParaRPr lang="en-AU" dirty="0">
              <a:solidFill>
                <a:srgbClr val="FFC000"/>
              </a:solidFill>
            </a:endParaRPr>
          </a:p>
        </p:txBody>
      </p:sp>
    </p:spTree>
    <p:extLst>
      <p:ext uri="{BB962C8B-B14F-4D97-AF65-F5344CB8AC3E}">
        <p14:creationId xmlns:p14="http://schemas.microsoft.com/office/powerpoint/2010/main" val="2247111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Adding a Field to a Table</a:t>
            </a:r>
          </a:p>
        </p:txBody>
      </p:sp>
      <p:sp>
        <p:nvSpPr>
          <p:cNvPr id="5" name="Content Placeholder 4"/>
          <p:cNvSpPr>
            <a:spLocks noGrp="1"/>
          </p:cNvSpPr>
          <p:nvPr>
            <p:ph idx="1"/>
          </p:nvPr>
        </p:nvSpPr>
        <p:spPr>
          <a:xfrm>
            <a:off x="609600" y="1794617"/>
            <a:ext cx="10972800" cy="4563491"/>
          </a:xfrm>
        </p:spPr>
        <p:txBody>
          <a:bodyPr>
            <a:normAutofit/>
          </a:bodyPr>
          <a:lstStyle/>
          <a:p>
            <a:r>
              <a:rPr lang="en-AU" dirty="0"/>
              <a:t>We forgot the ID</a:t>
            </a:r>
          </a:p>
          <a:p>
            <a:r>
              <a:rPr lang="en-AU" dirty="0"/>
              <a:t>To add a primary key use:</a:t>
            </a:r>
          </a:p>
          <a:p>
            <a:pPr lvl="1"/>
            <a:r>
              <a:rPr lang="en-AU" dirty="0">
                <a:solidFill>
                  <a:srgbClr val="FFC000"/>
                </a:solidFill>
                <a:latin typeface="Lucida Console" panose="020B0609040504020204" pitchFamily="49" charset="0"/>
              </a:rPr>
              <a:t>ALTER TABLE </a:t>
            </a:r>
            <a:r>
              <a:rPr lang="en-AU" dirty="0" err="1">
                <a:solidFill>
                  <a:srgbClr val="00B050"/>
                </a:solidFill>
                <a:latin typeface="Lucida Console" panose="020B0609040504020204" pitchFamily="49" charset="0"/>
              </a:rPr>
              <a:t>table_name</a:t>
            </a:r>
            <a:r>
              <a:rPr lang="en-AU" dirty="0">
                <a:solidFill>
                  <a:srgbClr val="FFC000"/>
                </a:solidFill>
                <a:latin typeface="Lucida Console" panose="020B0609040504020204" pitchFamily="49" charset="0"/>
              </a:rPr>
              <a:t> ADD COLUMN</a:t>
            </a:r>
            <a:br>
              <a:rPr lang="en-AU" dirty="0">
                <a:solidFill>
                  <a:srgbClr val="FFC000"/>
                </a:solidFill>
                <a:latin typeface="Lucida Console" panose="020B0609040504020204" pitchFamily="49" charset="0"/>
              </a:rPr>
            </a:br>
            <a:r>
              <a:rPr lang="en-AU" dirty="0">
                <a:solidFill>
                  <a:srgbClr val="FFC000"/>
                </a:solidFill>
                <a:latin typeface="Lucida Console" panose="020B0609040504020204" pitchFamily="49" charset="0"/>
              </a:rPr>
              <a:t>   </a:t>
            </a:r>
            <a:r>
              <a:rPr lang="en-AU" dirty="0">
                <a:solidFill>
                  <a:srgbClr val="00B050"/>
                </a:solidFill>
                <a:latin typeface="Lucida Console" panose="020B0609040504020204" pitchFamily="49" charset="0"/>
              </a:rPr>
              <a:t>id</a:t>
            </a:r>
            <a:r>
              <a:rPr lang="en-AU" dirty="0">
                <a:solidFill>
                  <a:srgbClr val="FFC000"/>
                </a:solidFill>
                <a:latin typeface="Lucida Console" panose="020B0609040504020204" pitchFamily="49" charset="0"/>
              </a:rPr>
              <a:t> BIGINT UNSIGNED </a:t>
            </a:r>
            <a:br>
              <a:rPr lang="en-AU" dirty="0">
                <a:solidFill>
                  <a:srgbClr val="FFC000"/>
                </a:solidFill>
                <a:latin typeface="Lucida Console" panose="020B0609040504020204" pitchFamily="49" charset="0"/>
              </a:rPr>
            </a:br>
            <a:r>
              <a:rPr lang="en-AU" dirty="0">
                <a:solidFill>
                  <a:srgbClr val="FFC000"/>
                </a:solidFill>
                <a:latin typeface="Lucida Console" panose="020B0609040504020204" pitchFamily="49" charset="0"/>
              </a:rPr>
              <a:t>   AUTO_INCREMENT PRIMARY KEY first;</a:t>
            </a:r>
          </a:p>
        </p:txBody>
      </p:sp>
    </p:spTree>
    <p:extLst>
      <p:ext uri="{BB962C8B-B14F-4D97-AF65-F5344CB8AC3E}">
        <p14:creationId xmlns:p14="http://schemas.microsoft.com/office/powerpoint/2010/main" val="1418440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D3F74-90EB-3FEA-77A1-175894062BF4}"/>
              </a:ext>
            </a:extLst>
          </p:cNvPr>
          <p:cNvSpPr>
            <a:spLocks noGrp="1"/>
          </p:cNvSpPr>
          <p:nvPr>
            <p:ph idx="1"/>
          </p:nvPr>
        </p:nvSpPr>
        <p:spPr/>
        <p:txBody>
          <a:bodyPr/>
          <a:lstStyle/>
          <a:p>
            <a:r>
              <a:rPr lang="en-AU" dirty="0"/>
              <a:t>Practices with practice exercises given in BB</a:t>
            </a:r>
          </a:p>
        </p:txBody>
      </p:sp>
    </p:spTree>
    <p:extLst>
      <p:ext uri="{BB962C8B-B14F-4D97-AF65-F5344CB8AC3E}">
        <p14:creationId xmlns:p14="http://schemas.microsoft.com/office/powerpoint/2010/main" val="159636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p:txBody>
          <a:bodyPr>
            <a:normAutofit fontScale="90000"/>
          </a:bodyPr>
          <a:lstStyle/>
          <a:p>
            <a:r>
              <a:rPr lang="en-AU" dirty="0"/>
              <a:t>Try the given commands with like operator</a:t>
            </a:r>
          </a:p>
        </p:txBody>
      </p:sp>
      <p:sp>
        <p:nvSpPr>
          <p:cNvPr id="4" name="TextBox 3">
            <a:extLst>
              <a:ext uri="{FF2B5EF4-FFF2-40B4-BE49-F238E27FC236}">
                <a16:creationId xmlns:a16="http://schemas.microsoft.com/office/drawing/2014/main" id="{16BEAD7B-5AC3-316C-222E-355A02EB4AC9}"/>
              </a:ext>
            </a:extLst>
          </p:cNvPr>
          <p:cNvSpPr txBox="1"/>
          <p:nvPr/>
        </p:nvSpPr>
        <p:spPr>
          <a:xfrm>
            <a:off x="3046810" y="3084403"/>
            <a:ext cx="6093618" cy="830997"/>
          </a:xfrm>
          <a:prstGeom prst="rect">
            <a:avLst/>
          </a:prstGeom>
          <a:noFill/>
        </p:spPr>
        <p:txBody>
          <a:bodyPr wrap="square">
            <a:spAutoFit/>
          </a:bodyPr>
          <a:lstStyle/>
          <a:p>
            <a:r>
              <a:rPr lang="en-US" sz="2400" b="1" i="0" u="none" strike="noStrike" baseline="0" dirty="0">
                <a:solidFill>
                  <a:schemeClr val="bg1"/>
                </a:solidFill>
                <a:latin typeface="Courier New" panose="02070309020205020404" pitchFamily="49" charset="0"/>
              </a:rPr>
              <a:t>SELECT</a:t>
            </a:r>
            <a:r>
              <a:rPr lang="en-US" sz="2400" b="0" i="0" u="none" strike="noStrike" baseline="0" dirty="0">
                <a:solidFill>
                  <a:schemeClr val="bg1"/>
                </a:solidFill>
                <a:latin typeface="Courier New" panose="02070309020205020404" pitchFamily="49" charset="0"/>
              </a:rPr>
              <a:t> * </a:t>
            </a:r>
            <a:r>
              <a:rPr lang="en-US" sz="2400" b="1" i="0" u="none" strike="noStrike" baseline="0" dirty="0">
                <a:solidFill>
                  <a:schemeClr val="bg1"/>
                </a:solidFill>
                <a:latin typeface="Courier New" panose="02070309020205020404" pitchFamily="49" charset="0"/>
              </a:rPr>
              <a:t>FROM</a:t>
            </a:r>
            <a:r>
              <a:rPr lang="en-US" sz="2400" b="0" i="0" u="none" strike="noStrike" baseline="0" dirty="0">
                <a:solidFill>
                  <a:schemeClr val="bg1"/>
                </a:solidFill>
                <a:latin typeface="Courier New" panose="02070309020205020404" pitchFamily="49" charset="0"/>
              </a:rPr>
              <a:t> gallery </a:t>
            </a:r>
            <a:r>
              <a:rPr lang="en-US" sz="2400" b="1" i="0" u="none" strike="noStrike" baseline="0" dirty="0">
                <a:solidFill>
                  <a:schemeClr val="bg1"/>
                </a:solidFill>
                <a:latin typeface="Courier New" panose="02070309020205020404" pitchFamily="49" charset="0"/>
              </a:rPr>
              <a:t>WHERE</a:t>
            </a:r>
            <a:r>
              <a:rPr lang="en-US" sz="2400" b="0" i="0" u="none" strike="noStrike" baseline="0" dirty="0">
                <a:solidFill>
                  <a:schemeClr val="bg1"/>
                </a:solidFill>
                <a:latin typeface="Courier New" panose="02070309020205020404" pitchFamily="49" charset="0"/>
              </a:rPr>
              <a:t> address </a:t>
            </a:r>
            <a:r>
              <a:rPr lang="en-US" sz="2400" b="1" i="0" u="none" strike="noStrike" baseline="0" dirty="0">
                <a:solidFill>
                  <a:schemeClr val="bg1"/>
                </a:solidFill>
                <a:latin typeface="Courier New" panose="02070309020205020404" pitchFamily="49" charset="0"/>
              </a:rPr>
              <a:t>LIKE</a:t>
            </a:r>
            <a:r>
              <a:rPr lang="en-US" sz="2400" b="0" i="0" u="none" strike="noStrike" baseline="0" dirty="0">
                <a:solidFill>
                  <a:schemeClr val="bg1"/>
                </a:solidFill>
                <a:latin typeface="Courier New" panose="02070309020205020404" pitchFamily="49" charset="0"/>
              </a:rPr>
              <a:t> 'P%';</a:t>
            </a:r>
          </a:p>
        </p:txBody>
      </p:sp>
      <p:sp>
        <p:nvSpPr>
          <p:cNvPr id="8" name="TextBox 7">
            <a:extLst>
              <a:ext uri="{FF2B5EF4-FFF2-40B4-BE49-F238E27FC236}">
                <a16:creationId xmlns:a16="http://schemas.microsoft.com/office/drawing/2014/main" id="{7AFE2E0D-B963-FF82-DCC9-E7ED43B27889}"/>
              </a:ext>
            </a:extLst>
          </p:cNvPr>
          <p:cNvSpPr txBox="1"/>
          <p:nvPr/>
        </p:nvSpPr>
        <p:spPr>
          <a:xfrm>
            <a:off x="3046810" y="2486577"/>
            <a:ext cx="6093618" cy="461665"/>
          </a:xfrm>
          <a:prstGeom prst="rect">
            <a:avLst/>
          </a:prstGeom>
          <a:noFill/>
        </p:spPr>
        <p:txBody>
          <a:bodyPr wrap="square">
            <a:spAutoFit/>
          </a:bodyPr>
          <a:lstStyle/>
          <a:p>
            <a:r>
              <a:rPr lang="en-AU" sz="2400" b="1" i="0" u="none" strike="noStrike" baseline="0" dirty="0">
                <a:solidFill>
                  <a:schemeClr val="bg1"/>
                </a:solidFill>
                <a:latin typeface="Courier New" panose="02070309020205020404" pitchFamily="49" charset="0"/>
              </a:rPr>
              <a:t>Use</a:t>
            </a:r>
            <a:r>
              <a:rPr lang="en-AU" sz="2400" b="0" i="0" u="none" strike="noStrike" baseline="0" dirty="0">
                <a:solidFill>
                  <a:schemeClr val="bg1"/>
                </a:solidFill>
                <a:latin typeface="Courier New" panose="02070309020205020404" pitchFamily="49" charset="0"/>
              </a:rPr>
              <a:t> </a:t>
            </a:r>
            <a:r>
              <a:rPr lang="en-AU" sz="2400" b="0" i="0" u="none" strike="noStrike" baseline="0" dirty="0" err="1">
                <a:solidFill>
                  <a:schemeClr val="bg1"/>
                </a:solidFill>
                <a:latin typeface="Courier New" panose="02070309020205020404" pitchFamily="49" charset="0"/>
              </a:rPr>
              <a:t>ArtGallery</a:t>
            </a:r>
            <a:r>
              <a:rPr lang="en-AU" sz="2400" b="0" i="0" u="none" strike="noStrike" baseline="0" dirty="0">
                <a:solidFill>
                  <a:srgbClr val="0000FF"/>
                </a:solidFill>
                <a:latin typeface="Courier New" panose="02070309020205020404" pitchFamily="49" charset="0"/>
              </a:rPr>
              <a:t>;</a:t>
            </a:r>
          </a:p>
        </p:txBody>
      </p:sp>
      <p:pic>
        <p:nvPicPr>
          <p:cNvPr id="10" name="Picture 9">
            <a:extLst>
              <a:ext uri="{FF2B5EF4-FFF2-40B4-BE49-F238E27FC236}">
                <a16:creationId xmlns:a16="http://schemas.microsoft.com/office/drawing/2014/main" id="{3BC3BD38-27BA-6F73-3030-E06CFB1448FF}"/>
              </a:ext>
            </a:extLst>
          </p:cNvPr>
          <p:cNvPicPr>
            <a:picLocks noChangeAspect="1"/>
          </p:cNvPicPr>
          <p:nvPr/>
        </p:nvPicPr>
        <p:blipFill>
          <a:blip r:embed="rId3"/>
          <a:stretch>
            <a:fillRect/>
          </a:stretch>
        </p:blipFill>
        <p:spPr>
          <a:xfrm>
            <a:off x="3046810" y="4131476"/>
            <a:ext cx="4473328" cy="1577477"/>
          </a:xfrm>
          <a:prstGeom prst="rect">
            <a:avLst/>
          </a:prstGeom>
        </p:spPr>
      </p:pic>
    </p:spTree>
    <p:extLst>
      <p:ext uri="{BB962C8B-B14F-4D97-AF65-F5344CB8AC3E}">
        <p14:creationId xmlns:p14="http://schemas.microsoft.com/office/powerpoint/2010/main" val="156703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p:txBody>
          <a:bodyPr>
            <a:normAutofit fontScale="90000"/>
          </a:bodyPr>
          <a:lstStyle/>
          <a:p>
            <a:r>
              <a:rPr lang="en-AU" dirty="0"/>
              <a:t>Try the given commands with like operator</a:t>
            </a:r>
          </a:p>
        </p:txBody>
      </p:sp>
      <p:pic>
        <p:nvPicPr>
          <p:cNvPr id="5" name="Picture 4">
            <a:extLst>
              <a:ext uri="{FF2B5EF4-FFF2-40B4-BE49-F238E27FC236}">
                <a16:creationId xmlns:a16="http://schemas.microsoft.com/office/drawing/2014/main" id="{518346C2-CD3A-CECD-5F11-AB70561526FB}"/>
              </a:ext>
            </a:extLst>
          </p:cNvPr>
          <p:cNvPicPr>
            <a:picLocks noChangeAspect="1"/>
          </p:cNvPicPr>
          <p:nvPr/>
        </p:nvPicPr>
        <p:blipFill>
          <a:blip r:embed="rId3"/>
          <a:stretch>
            <a:fillRect/>
          </a:stretch>
        </p:blipFill>
        <p:spPr>
          <a:xfrm>
            <a:off x="2085975" y="2232556"/>
            <a:ext cx="7012565" cy="2392887"/>
          </a:xfrm>
          <a:prstGeom prst="rect">
            <a:avLst/>
          </a:prstGeom>
        </p:spPr>
      </p:pic>
    </p:spTree>
    <p:extLst>
      <p:ext uri="{BB962C8B-B14F-4D97-AF65-F5344CB8AC3E}">
        <p14:creationId xmlns:p14="http://schemas.microsoft.com/office/powerpoint/2010/main" val="123400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614A-1405-F6D4-A54D-E8D5FE5A9A85}"/>
              </a:ext>
            </a:extLst>
          </p:cNvPr>
          <p:cNvSpPr>
            <a:spLocks noGrp="1"/>
          </p:cNvSpPr>
          <p:nvPr>
            <p:ph type="title"/>
          </p:nvPr>
        </p:nvSpPr>
        <p:spPr/>
        <p:txBody>
          <a:bodyPr/>
          <a:lstStyle/>
          <a:p>
            <a:r>
              <a:rPr lang="en-AU" dirty="0"/>
              <a:t>Try this</a:t>
            </a:r>
          </a:p>
        </p:txBody>
      </p:sp>
      <p:pic>
        <p:nvPicPr>
          <p:cNvPr id="6" name="Picture 5">
            <a:extLst>
              <a:ext uri="{FF2B5EF4-FFF2-40B4-BE49-F238E27FC236}">
                <a16:creationId xmlns:a16="http://schemas.microsoft.com/office/drawing/2014/main" id="{F3993C0A-7095-F26E-A723-D185312A351F}"/>
              </a:ext>
            </a:extLst>
          </p:cNvPr>
          <p:cNvPicPr>
            <a:picLocks noChangeAspect="1"/>
          </p:cNvPicPr>
          <p:nvPr/>
        </p:nvPicPr>
        <p:blipFill>
          <a:blip r:embed="rId3"/>
          <a:stretch>
            <a:fillRect/>
          </a:stretch>
        </p:blipFill>
        <p:spPr>
          <a:xfrm>
            <a:off x="1771651" y="3437708"/>
            <a:ext cx="7569767" cy="2923309"/>
          </a:xfrm>
          <a:prstGeom prst="rect">
            <a:avLst/>
          </a:prstGeom>
        </p:spPr>
      </p:pic>
      <p:sp>
        <p:nvSpPr>
          <p:cNvPr id="8" name="TextBox 7">
            <a:extLst>
              <a:ext uri="{FF2B5EF4-FFF2-40B4-BE49-F238E27FC236}">
                <a16:creationId xmlns:a16="http://schemas.microsoft.com/office/drawing/2014/main" id="{FD99DD7D-D416-0805-2364-38AC42996F2C}"/>
              </a:ext>
            </a:extLst>
          </p:cNvPr>
          <p:cNvSpPr txBox="1"/>
          <p:nvPr/>
        </p:nvSpPr>
        <p:spPr>
          <a:xfrm>
            <a:off x="1771651" y="1671279"/>
            <a:ext cx="6093618" cy="1569660"/>
          </a:xfrm>
          <a:prstGeom prst="rect">
            <a:avLst/>
          </a:prstGeom>
          <a:noFill/>
        </p:spPr>
        <p:txBody>
          <a:bodyPr wrap="square">
            <a:spAutoFit/>
          </a:bodyPr>
          <a:lstStyle/>
          <a:p>
            <a:r>
              <a:rPr lang="en-US" sz="2400" b="1" i="0" u="none" strike="noStrike" baseline="0" dirty="0">
                <a:solidFill>
                  <a:schemeClr val="bg1"/>
                </a:solidFill>
                <a:latin typeface="Courier New" panose="02070309020205020404" pitchFamily="49" charset="0"/>
              </a:rPr>
              <a:t>-SELECT</a:t>
            </a:r>
            <a:r>
              <a:rPr lang="en-US" sz="2400" b="0" i="0" u="none" strike="noStrike" baseline="0" dirty="0">
                <a:solidFill>
                  <a:schemeClr val="bg1"/>
                </a:solidFill>
                <a:latin typeface="Courier New" panose="02070309020205020404" pitchFamily="49" charset="0"/>
              </a:rPr>
              <a:t> * </a:t>
            </a:r>
            <a:r>
              <a:rPr lang="en-US" sz="2400" b="1" i="0" u="none" strike="noStrike" baseline="0" dirty="0">
                <a:solidFill>
                  <a:schemeClr val="bg1"/>
                </a:solidFill>
                <a:latin typeface="Courier New" panose="02070309020205020404" pitchFamily="49" charset="0"/>
              </a:rPr>
              <a:t>FROM</a:t>
            </a:r>
            <a:r>
              <a:rPr lang="en-US" sz="2400" b="0" i="0" u="none" strike="noStrike" baseline="0" dirty="0">
                <a:solidFill>
                  <a:schemeClr val="bg1"/>
                </a:solidFill>
                <a:latin typeface="Courier New" panose="02070309020205020404" pitchFamily="49" charset="0"/>
              </a:rPr>
              <a:t> gallery </a:t>
            </a:r>
            <a:r>
              <a:rPr lang="en-US" sz="2400" b="1" i="0" u="none" strike="noStrike" baseline="0" dirty="0">
                <a:solidFill>
                  <a:schemeClr val="bg1"/>
                </a:solidFill>
                <a:latin typeface="Courier New" panose="02070309020205020404" pitchFamily="49" charset="0"/>
              </a:rPr>
              <a:t>WHERE</a:t>
            </a:r>
            <a:r>
              <a:rPr lang="en-US" sz="2400" b="0" i="0" u="none" strike="noStrike" baseline="0" dirty="0">
                <a:solidFill>
                  <a:schemeClr val="bg1"/>
                </a:solidFill>
                <a:latin typeface="Courier New" panose="02070309020205020404" pitchFamily="49" charset="0"/>
              </a:rPr>
              <a:t> address </a:t>
            </a:r>
            <a:r>
              <a:rPr lang="en-US" sz="2400" b="1" i="0" u="none" strike="noStrike" baseline="0" dirty="0">
                <a:solidFill>
                  <a:schemeClr val="bg1"/>
                </a:solidFill>
                <a:latin typeface="Courier New" panose="02070309020205020404" pitchFamily="49" charset="0"/>
              </a:rPr>
              <a:t>LIKE</a:t>
            </a:r>
            <a:r>
              <a:rPr lang="en-US" sz="2400" b="0" i="0" u="none" strike="noStrike" baseline="0" dirty="0">
                <a:solidFill>
                  <a:schemeClr val="bg1"/>
                </a:solidFill>
                <a:latin typeface="Courier New" panose="02070309020205020404" pitchFamily="49" charset="0"/>
              </a:rPr>
              <a:t> '%yd%’;</a:t>
            </a:r>
          </a:p>
          <a:p>
            <a:r>
              <a:rPr lang="en-US" sz="2400" b="1" i="0" u="none" strike="noStrike" baseline="0" dirty="0">
                <a:solidFill>
                  <a:schemeClr val="bg1"/>
                </a:solidFill>
                <a:latin typeface="Courier New" panose="02070309020205020404" pitchFamily="49" charset="0"/>
              </a:rPr>
              <a:t>-SELECT</a:t>
            </a:r>
            <a:r>
              <a:rPr lang="en-US" sz="2400" b="0" i="0" u="none" strike="noStrike" baseline="0" dirty="0">
                <a:solidFill>
                  <a:schemeClr val="bg1"/>
                </a:solidFill>
                <a:latin typeface="Courier New" panose="02070309020205020404" pitchFamily="49" charset="0"/>
              </a:rPr>
              <a:t> * </a:t>
            </a:r>
            <a:r>
              <a:rPr lang="en-US" sz="2400" b="1" i="0" u="none" strike="noStrike" baseline="0" dirty="0">
                <a:solidFill>
                  <a:schemeClr val="bg1"/>
                </a:solidFill>
                <a:latin typeface="Courier New" panose="02070309020205020404" pitchFamily="49" charset="0"/>
              </a:rPr>
              <a:t>FROM</a:t>
            </a:r>
            <a:r>
              <a:rPr lang="en-US" sz="2400" b="0" i="0" u="none" strike="noStrike" baseline="0" dirty="0">
                <a:solidFill>
                  <a:schemeClr val="bg1"/>
                </a:solidFill>
                <a:latin typeface="Courier New" panose="02070309020205020404" pitchFamily="49" charset="0"/>
              </a:rPr>
              <a:t> gallery </a:t>
            </a:r>
            <a:r>
              <a:rPr lang="en-US" sz="2400" b="1" i="0" u="none" strike="noStrike" baseline="0" dirty="0">
                <a:solidFill>
                  <a:schemeClr val="bg1"/>
                </a:solidFill>
                <a:latin typeface="Courier New" panose="02070309020205020404" pitchFamily="49" charset="0"/>
              </a:rPr>
              <a:t>WHERE</a:t>
            </a:r>
            <a:r>
              <a:rPr lang="en-US" sz="2400" b="0" i="0" u="none" strike="noStrike" baseline="0" dirty="0">
                <a:solidFill>
                  <a:schemeClr val="bg1"/>
                </a:solidFill>
                <a:latin typeface="Courier New" panose="02070309020205020404" pitchFamily="49" charset="0"/>
              </a:rPr>
              <a:t> address </a:t>
            </a:r>
            <a:r>
              <a:rPr lang="en-US" sz="2400" b="1" i="0" u="none" strike="noStrike" baseline="0" dirty="0">
                <a:solidFill>
                  <a:schemeClr val="bg1"/>
                </a:solidFill>
                <a:latin typeface="Courier New" panose="02070309020205020404" pitchFamily="49" charset="0"/>
              </a:rPr>
              <a:t>LIKE</a:t>
            </a:r>
            <a:r>
              <a:rPr lang="en-US" sz="2400" b="0" i="0" u="none" strike="noStrike" baseline="0" dirty="0">
                <a:solidFill>
                  <a:schemeClr val="bg1"/>
                </a:solidFill>
                <a:latin typeface="Courier New" panose="02070309020205020404" pitchFamily="49" charset="0"/>
              </a:rPr>
              <a:t> '</a:t>
            </a:r>
            <a:r>
              <a:rPr lang="en-US" sz="2400" b="0" i="0" u="none" strike="noStrike" baseline="0" dirty="0" err="1">
                <a:solidFill>
                  <a:schemeClr val="bg1"/>
                </a:solidFill>
                <a:latin typeface="Courier New" panose="02070309020205020404" pitchFamily="49" charset="0"/>
              </a:rPr>
              <a:t>P%h</a:t>
            </a:r>
            <a:r>
              <a:rPr lang="en-US" sz="2400" b="0" i="0" u="none" strike="noStrike" baseline="0" dirty="0">
                <a:solidFill>
                  <a:schemeClr val="bg1"/>
                </a:solidFill>
                <a:latin typeface="Courier New" panose="02070309020205020404" pitchFamily="49" charset="0"/>
              </a:rPr>
              <a:t>';</a:t>
            </a:r>
          </a:p>
        </p:txBody>
      </p:sp>
    </p:spTree>
    <p:extLst>
      <p:ext uri="{BB962C8B-B14F-4D97-AF65-F5344CB8AC3E}">
        <p14:creationId xmlns:p14="http://schemas.microsoft.com/office/powerpoint/2010/main" val="423896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p:txBody>
          <a:bodyPr/>
          <a:lstStyle/>
          <a:p>
            <a:r>
              <a:rPr lang="en-AU" dirty="0"/>
              <a:t>Try the given commands</a:t>
            </a:r>
          </a:p>
        </p:txBody>
      </p:sp>
      <p:sp>
        <p:nvSpPr>
          <p:cNvPr id="4" name="TextBox 3">
            <a:extLst>
              <a:ext uri="{FF2B5EF4-FFF2-40B4-BE49-F238E27FC236}">
                <a16:creationId xmlns:a16="http://schemas.microsoft.com/office/drawing/2014/main" id="{77E18002-7747-B577-67B0-2F02C90689CE}"/>
              </a:ext>
            </a:extLst>
          </p:cNvPr>
          <p:cNvSpPr txBox="1"/>
          <p:nvPr/>
        </p:nvSpPr>
        <p:spPr>
          <a:xfrm>
            <a:off x="1000125" y="2807404"/>
            <a:ext cx="9944099" cy="4031873"/>
          </a:xfrm>
          <a:prstGeom prst="rect">
            <a:avLst/>
          </a:prstGeom>
          <a:noFill/>
        </p:spPr>
        <p:txBody>
          <a:bodyPr wrap="square">
            <a:spAutoFit/>
          </a:bodyPr>
          <a:lstStyle/>
          <a:p>
            <a:r>
              <a:rPr lang="en-US" sz="2800" b="1" i="0" u="none" strike="noStrike" baseline="0" dirty="0">
                <a:solidFill>
                  <a:schemeClr val="bg1"/>
                </a:solidFill>
                <a:latin typeface="Courier New" panose="02070309020205020404" pitchFamily="49" charset="0"/>
              </a:rPr>
              <a:t>Use </a:t>
            </a:r>
            <a:r>
              <a:rPr lang="en-US" sz="2800" b="1" i="0" u="none" strike="noStrike" baseline="0" dirty="0" err="1">
                <a:solidFill>
                  <a:schemeClr val="bg1"/>
                </a:solidFill>
                <a:latin typeface="Courier New" panose="02070309020205020404" pitchFamily="49" charset="0"/>
              </a:rPr>
              <a:t>artgallery</a:t>
            </a:r>
            <a:r>
              <a:rPr lang="en-US" sz="2800" b="1" i="0" u="none" strike="noStrike" baseline="0" dirty="0">
                <a:solidFill>
                  <a:schemeClr val="bg1"/>
                </a:solidFill>
                <a:latin typeface="Courier New" panose="02070309020205020404" pitchFamily="49" charset="0"/>
              </a:rPr>
              <a:t>;</a:t>
            </a:r>
          </a:p>
          <a:p>
            <a:r>
              <a:rPr lang="en-US" sz="2800" b="1" i="0" u="none" strike="noStrike" baseline="0" dirty="0">
                <a:solidFill>
                  <a:schemeClr val="bg1"/>
                </a:solidFill>
                <a:latin typeface="Courier New" panose="02070309020205020404" pitchFamily="49" charset="0"/>
              </a:rPr>
              <a:t>SELECT</a:t>
            </a:r>
            <a:r>
              <a:rPr lang="en-US" sz="2800" b="0" i="0" u="none" strike="noStrike" baseline="0" dirty="0">
                <a:solidFill>
                  <a:schemeClr val="bg1"/>
                </a:solidFill>
                <a:latin typeface="Courier New" panose="02070309020205020404" pitchFamily="49" charset="0"/>
              </a:rPr>
              <a:t> * </a:t>
            </a:r>
            <a:r>
              <a:rPr lang="en-US" sz="2800" b="1" i="0" u="none" strike="noStrike" baseline="0" dirty="0">
                <a:solidFill>
                  <a:schemeClr val="bg1"/>
                </a:solidFill>
                <a:latin typeface="Courier New" panose="02070309020205020404" pitchFamily="49" charset="0"/>
              </a:rPr>
              <a:t>FROM</a:t>
            </a:r>
            <a:r>
              <a:rPr lang="en-US" sz="2800" b="0" i="0" u="none" strike="noStrike" baseline="0" dirty="0">
                <a:solidFill>
                  <a:schemeClr val="bg1"/>
                </a:solidFill>
                <a:latin typeface="Courier New" panose="02070309020205020404" pitchFamily="49" charset="0"/>
              </a:rPr>
              <a:t> gallery </a:t>
            </a:r>
            <a:r>
              <a:rPr lang="en-US" sz="2800" b="1" i="0" u="none" strike="noStrike" baseline="0" dirty="0">
                <a:solidFill>
                  <a:schemeClr val="bg1"/>
                </a:solidFill>
                <a:latin typeface="Courier New" panose="02070309020205020404" pitchFamily="49" charset="0"/>
              </a:rPr>
              <a:t>WHERE</a:t>
            </a:r>
            <a:r>
              <a:rPr lang="en-US" sz="2800" b="0" i="0" u="none" strike="noStrike" baseline="0" dirty="0">
                <a:solidFill>
                  <a:schemeClr val="bg1"/>
                </a:solidFill>
                <a:latin typeface="Courier New" panose="02070309020205020404" pitchFamily="49" charset="0"/>
              </a:rPr>
              <a:t> address </a:t>
            </a:r>
            <a:r>
              <a:rPr lang="en-US" sz="2800" b="1" i="0" u="none" strike="noStrike" baseline="0" dirty="0">
                <a:solidFill>
                  <a:schemeClr val="bg1"/>
                </a:solidFill>
                <a:latin typeface="Courier New" panose="02070309020205020404" pitchFamily="49" charset="0"/>
              </a:rPr>
              <a:t>LIKE</a:t>
            </a:r>
            <a:r>
              <a:rPr lang="en-US" sz="2800" b="0" i="0" u="none" strike="noStrike" baseline="0" dirty="0">
                <a:solidFill>
                  <a:schemeClr val="bg1"/>
                </a:solidFill>
                <a:latin typeface="Courier New" panose="02070309020205020404" pitchFamily="49" charset="0"/>
              </a:rPr>
              <a:t> ‘__l%’;</a:t>
            </a:r>
          </a:p>
          <a:p>
            <a:endParaRPr lang="en-US" sz="2800" b="0" i="0" u="none" strike="noStrike" baseline="0" dirty="0">
              <a:solidFill>
                <a:schemeClr val="bg1"/>
              </a:solidFill>
              <a:latin typeface="Courier New" panose="02070309020205020404" pitchFamily="49" charset="0"/>
            </a:endParaRPr>
          </a:p>
          <a:p>
            <a:r>
              <a:rPr lang="en-US" sz="2800" dirty="0">
                <a:solidFill>
                  <a:schemeClr val="bg1"/>
                </a:solidFill>
                <a:latin typeface="Courier New" panose="02070309020205020404" pitchFamily="49" charset="0"/>
              </a:rPr>
              <a:t>Use Drivers;</a:t>
            </a:r>
            <a:endParaRPr lang="en-US" sz="2800" b="0" i="0" u="none" strike="noStrike" baseline="0" dirty="0">
              <a:solidFill>
                <a:schemeClr val="bg1"/>
              </a:solidFill>
              <a:latin typeface="Courier New" panose="02070309020205020404" pitchFamily="49" charset="0"/>
            </a:endParaRPr>
          </a:p>
          <a:p>
            <a:r>
              <a:rPr lang="en-US" sz="2800" b="1" i="0" u="none" strike="noStrike" baseline="0" dirty="0">
                <a:solidFill>
                  <a:schemeClr val="bg1"/>
                </a:solidFill>
                <a:latin typeface="Courier New" panose="02070309020205020404" pitchFamily="49" charset="0"/>
              </a:rPr>
              <a:t>-SELECT</a:t>
            </a:r>
            <a:r>
              <a:rPr lang="en-US" sz="2800" b="0" i="0" u="none" strike="noStrike" baseline="0" dirty="0">
                <a:solidFill>
                  <a:schemeClr val="bg1"/>
                </a:solidFill>
                <a:latin typeface="Courier New" panose="02070309020205020404" pitchFamily="49" charset="0"/>
              </a:rPr>
              <a:t> * </a:t>
            </a:r>
            <a:r>
              <a:rPr lang="en-US" sz="2800" b="1" i="0" u="none" strike="noStrike" baseline="0" dirty="0">
                <a:solidFill>
                  <a:schemeClr val="bg1"/>
                </a:solidFill>
                <a:latin typeface="Courier New" panose="02070309020205020404" pitchFamily="49" charset="0"/>
              </a:rPr>
              <a:t>FROM</a:t>
            </a:r>
            <a:r>
              <a:rPr lang="en-US" sz="2800" b="0" i="0" u="none" strike="noStrike" baseline="0" dirty="0">
                <a:solidFill>
                  <a:schemeClr val="bg1"/>
                </a:solidFill>
                <a:latin typeface="Courier New" panose="02070309020205020404" pitchFamily="49" charset="0"/>
              </a:rPr>
              <a:t> </a:t>
            </a:r>
            <a:r>
              <a:rPr lang="en-US" sz="2800" dirty="0" err="1">
                <a:solidFill>
                  <a:schemeClr val="bg1"/>
                </a:solidFill>
                <a:latin typeface="Courier New" panose="02070309020205020404" pitchFamily="49" charset="0"/>
              </a:rPr>
              <a:t>Driverslicences</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WHERE</a:t>
            </a:r>
            <a:r>
              <a:rPr lang="en-US" sz="2800" b="0" i="0" u="none" strike="noStrike" baseline="0" dirty="0">
                <a:solidFill>
                  <a:schemeClr val="bg1"/>
                </a:solidFill>
                <a:latin typeface="Courier New" panose="02070309020205020404" pitchFamily="49" charset="0"/>
              </a:rPr>
              <a:t> </a:t>
            </a:r>
            <a:r>
              <a:rPr lang="en-AU" sz="3200" b="0" i="0" u="none" strike="noStrike" baseline="0" dirty="0" err="1">
                <a:solidFill>
                  <a:schemeClr val="bg1"/>
                </a:solidFill>
                <a:latin typeface="Courier New" panose="02070309020205020404" pitchFamily="49" charset="0"/>
              </a:rPr>
              <a:t>LastDemeritsDate</a:t>
            </a:r>
            <a:r>
              <a:rPr lang="en-AU" sz="1800" b="0" i="0" u="none" strike="noStrike" baseline="0" dirty="0">
                <a:solidFill>
                  <a:srgbClr val="808000"/>
                </a:solidFill>
                <a:latin typeface="Courier New" panose="02070309020205020404" pitchFamily="49" charset="0"/>
              </a:rPr>
              <a:t> </a:t>
            </a:r>
            <a:r>
              <a:rPr lang="en-US" sz="2800" b="0" i="0" u="none" strike="noStrike" baseline="0" dirty="0">
                <a:solidFill>
                  <a:schemeClr val="bg1"/>
                </a:solidFill>
                <a:latin typeface="Courier New" panose="02070309020205020404" pitchFamily="49" charset="0"/>
              </a:rPr>
              <a:t> </a:t>
            </a:r>
            <a:r>
              <a:rPr lang="en-US" sz="2800" b="1" i="0" u="none" strike="noStrike" baseline="0" dirty="0">
                <a:solidFill>
                  <a:schemeClr val="bg1"/>
                </a:solidFill>
                <a:latin typeface="Courier New" panose="02070309020205020404" pitchFamily="49" charset="0"/>
              </a:rPr>
              <a:t>LIKE</a:t>
            </a:r>
            <a:r>
              <a:rPr lang="en-US" sz="2800" b="0" i="0" u="none" strike="noStrike" baseline="0" dirty="0">
                <a:solidFill>
                  <a:schemeClr val="bg1"/>
                </a:solidFill>
                <a:latin typeface="Courier New" panose="02070309020205020404" pitchFamily="49" charset="0"/>
              </a:rPr>
              <a:t> ‘2021%’;</a:t>
            </a:r>
          </a:p>
          <a:p>
            <a:endParaRPr lang="en-US" sz="2800" b="0" i="0" u="none" strike="noStrike" baseline="0" dirty="0">
              <a:solidFill>
                <a:schemeClr val="bg1"/>
              </a:solidFill>
              <a:latin typeface="Courier New" panose="02070309020205020404" pitchFamily="49" charset="0"/>
            </a:endParaRPr>
          </a:p>
          <a:p>
            <a:endParaRPr lang="en-US" sz="2800" b="0" i="0" u="none" strike="noStrike" baseline="0" dirty="0">
              <a:solidFill>
                <a:schemeClr val="bg1"/>
              </a:solidFill>
              <a:latin typeface="Courier New" panose="02070309020205020404" pitchFamily="49" charset="0"/>
            </a:endParaRPr>
          </a:p>
        </p:txBody>
      </p:sp>
    </p:spTree>
    <p:extLst>
      <p:ext uri="{BB962C8B-B14F-4D97-AF65-F5344CB8AC3E}">
        <p14:creationId xmlns:p14="http://schemas.microsoft.com/office/powerpoint/2010/main" val="177863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C72E-D5C1-F8F4-6F97-450766D5567E}"/>
              </a:ext>
            </a:extLst>
          </p:cNvPr>
          <p:cNvSpPr>
            <a:spLocks noGrp="1"/>
          </p:cNvSpPr>
          <p:nvPr>
            <p:ph type="title"/>
          </p:nvPr>
        </p:nvSpPr>
        <p:spPr>
          <a:xfrm>
            <a:off x="609600" y="4357517"/>
            <a:ext cx="10972800" cy="1003205"/>
          </a:xfrm>
        </p:spPr>
        <p:txBody>
          <a:bodyPr>
            <a:normAutofit/>
          </a:bodyPr>
          <a:lstStyle/>
          <a:p>
            <a:r>
              <a:rPr lang="en-AU" b="0" dirty="0"/>
              <a:t>Session 6</a:t>
            </a:r>
            <a:r>
              <a:rPr lang="en-AU" dirty="0"/>
              <a:t>-Joining tables</a:t>
            </a:r>
          </a:p>
        </p:txBody>
      </p:sp>
    </p:spTree>
    <p:extLst>
      <p:ext uri="{BB962C8B-B14F-4D97-AF65-F5344CB8AC3E}">
        <p14:creationId xmlns:p14="http://schemas.microsoft.com/office/powerpoint/2010/main" val="2854379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0C3346745D2A44898E7C00B26BA3DF" ma:contentTypeVersion="8" ma:contentTypeDescription="Create a new document." ma:contentTypeScope="" ma:versionID="d47a56e76954139babc54a88d80e6969">
  <xsd:schema xmlns:xsd="http://www.w3.org/2001/XMLSchema" xmlns:xs="http://www.w3.org/2001/XMLSchema" xmlns:p="http://schemas.microsoft.com/office/2006/metadata/properties" xmlns:ns3="b94cf9f7-a8e4-46ed-a738-1528c1b4a8b4" xmlns:ns4="89e3a213-c188-43cc-91c0-e14b70b4fad2" targetNamespace="http://schemas.microsoft.com/office/2006/metadata/properties" ma:root="true" ma:fieldsID="44c30f9887d90218b9b2ec057a4cd5b7" ns3:_="" ns4:_="">
    <xsd:import namespace="b94cf9f7-a8e4-46ed-a738-1528c1b4a8b4"/>
    <xsd:import namespace="89e3a213-c188-43cc-91c0-e14b70b4fad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4cf9f7-a8e4-46ed-a738-1528c1b4a8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e3a213-c188-43cc-91c0-e14b70b4fad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1DA567-364C-41BC-B877-1ACECB9334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4cf9f7-a8e4-46ed-a738-1528c1b4a8b4"/>
    <ds:schemaRef ds:uri="89e3a213-c188-43cc-91c0-e14b70b4fa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F79D9B-5A67-492D-BB4F-F3913BAD9421}">
  <ds:schemaRefs>
    <ds:schemaRef ds:uri="http://www.w3.org/XML/1998/namespace"/>
    <ds:schemaRef ds:uri="http://purl.org/dc/dcmitype/"/>
    <ds:schemaRef ds:uri="http://purl.org/dc/elements/1.1/"/>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schemas.microsoft.com/office/infopath/2007/PartnerControls"/>
    <ds:schemaRef ds:uri="89e3a213-c188-43cc-91c0-e14b70b4fad2"/>
    <ds:schemaRef ds:uri="b94cf9f7-a8e4-46ed-a738-1528c1b4a8b4"/>
  </ds:schemaRefs>
</ds:datastoreItem>
</file>

<file path=customXml/itemProps3.xml><?xml version="1.0" encoding="utf-8"?>
<ds:datastoreItem xmlns:ds="http://schemas.openxmlformats.org/officeDocument/2006/customXml" ds:itemID="{E93B4755-80B4-4FE9-9650-4C80064448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NMT-Presentation-HD-1920x1080-AJG-V2020.07.01</Template>
  <TotalTime>17382</TotalTime>
  <Words>2927</Words>
  <Application>Microsoft Office PowerPoint</Application>
  <PresentationFormat>Widescreen</PresentationFormat>
  <Paragraphs>363</Paragraphs>
  <Slides>49</Slides>
  <Notes>40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DengXian Light</vt:lpstr>
      <vt:lpstr>-apple-system</vt:lpstr>
      <vt:lpstr>Arial</vt:lpstr>
      <vt:lpstr>Calibri</vt:lpstr>
      <vt:lpstr>Century Gothic</vt:lpstr>
      <vt:lpstr>Comic Sans MS</vt:lpstr>
      <vt:lpstr>Consolas</vt:lpstr>
      <vt:lpstr>Courier New</vt:lpstr>
      <vt:lpstr>Droid Sans Mono</vt:lpstr>
      <vt:lpstr>euclid_circular_a</vt:lpstr>
      <vt:lpstr>Lucida Console</vt:lpstr>
      <vt:lpstr>Roboto</vt:lpstr>
      <vt:lpstr>urw-din</vt:lpstr>
      <vt:lpstr>Office Theme</vt:lpstr>
      <vt:lpstr>Session-06 </vt:lpstr>
      <vt:lpstr>Session Contents</vt:lpstr>
      <vt:lpstr>Using Like operator</vt:lpstr>
      <vt:lpstr>We have a table Gallery in database ArtGallery.</vt:lpstr>
      <vt:lpstr>Try the given commands with like operator</vt:lpstr>
      <vt:lpstr>Try the given commands with like operator</vt:lpstr>
      <vt:lpstr>Try this</vt:lpstr>
      <vt:lpstr>Try the given commands</vt:lpstr>
      <vt:lpstr>Session 6-Joining tables</vt:lpstr>
      <vt:lpstr>Why Joinining table</vt:lpstr>
      <vt:lpstr>Creating Tables for JOIN</vt:lpstr>
      <vt:lpstr>Creating tables for using JOIN Command First Table is employee_salary</vt:lpstr>
      <vt:lpstr>Creating tables for using JOIN Command First Table is employee_salary</vt:lpstr>
      <vt:lpstr>Creating tables for using JOIN Command Second Table is employee_address</vt:lpstr>
      <vt:lpstr>Creating tables for using JOIN Command Second Table is employee_address</vt:lpstr>
      <vt:lpstr>Joining 2 tables with the Join command</vt:lpstr>
      <vt:lpstr>Using JOIN Command- join/inner join</vt:lpstr>
      <vt:lpstr>Using JOIN Command- left/right join</vt:lpstr>
      <vt:lpstr>Using JOIN Command- left/right join</vt:lpstr>
      <vt:lpstr>UNION of Tables</vt:lpstr>
      <vt:lpstr>Using Union Command</vt:lpstr>
      <vt:lpstr>Using UNION</vt:lpstr>
      <vt:lpstr>SQL UNION ALL Operator </vt:lpstr>
      <vt:lpstr>Using UNION all</vt:lpstr>
      <vt:lpstr>DISTINCT COMMAND</vt:lpstr>
      <vt:lpstr>SQL Distinct </vt:lpstr>
      <vt:lpstr>SQL Distinct </vt:lpstr>
      <vt:lpstr> Nested Queries</vt:lpstr>
      <vt:lpstr>SQL Nested query or Subquery </vt:lpstr>
      <vt:lpstr>SQL Nested query or Subquery </vt:lpstr>
      <vt:lpstr>SQL Nested query or Subquery </vt:lpstr>
      <vt:lpstr>Using operators in a Nested query </vt:lpstr>
      <vt:lpstr>Using operator IN  - in Nested query </vt:lpstr>
      <vt:lpstr>Using operator IN  - in Nested query </vt:lpstr>
      <vt:lpstr>Using operator IN  - in Nested query </vt:lpstr>
      <vt:lpstr>Practice: Exercise</vt:lpstr>
      <vt:lpstr>Query Exercises: </vt:lpstr>
      <vt:lpstr>Query Exercises: </vt:lpstr>
      <vt:lpstr> Revising a few Important commands</vt:lpstr>
      <vt:lpstr>Renaming Tables</vt:lpstr>
      <vt:lpstr>Adding a field to a table</vt:lpstr>
      <vt:lpstr>Alter table, update and set command</vt:lpstr>
      <vt:lpstr>Alter table with update and set command</vt:lpstr>
      <vt:lpstr>Or the same command can be written like this</vt:lpstr>
      <vt:lpstr>Another example Adding a Field to a Table</vt:lpstr>
      <vt:lpstr>Adding a Field to a Table</vt:lpstr>
      <vt:lpstr>Adding a Field to a Table</vt:lpstr>
      <vt:lpstr>Adding a Field to a Table</vt:lpstr>
      <vt:lpstr>PowerPoint Presentation</vt:lpstr>
    </vt:vector>
  </TitlesOfParts>
  <Manager/>
  <Company>North Metro TAFE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&amp; Data Basics</dc:title>
  <dc:subject>Powerpoint presentation template (G076C)</dc:subject>
  <dc:creator>Adrian Gould</dc:creator>
  <cp:keywords>HD, 1920x1080, Template, Powerpoint</cp:keywords>
  <dc:description>Template created by Adrian Gould, Lecturer in IT (Software Development, Web Development, IoT, and more)</dc:description>
  <cp:lastModifiedBy>nam Aneja</cp:lastModifiedBy>
  <cp:revision>106</cp:revision>
  <cp:lastPrinted>2020-04-28T01:47:42Z</cp:lastPrinted>
  <dcterms:created xsi:type="dcterms:W3CDTF">2021-01-27T03:41:12Z</dcterms:created>
  <dcterms:modified xsi:type="dcterms:W3CDTF">2023-03-16T06:42:57Z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0x010100080C3346745D2A44898E7C00B26BA3DF</vt:lpwstr>
  </property>
  <property fmtid="{D5CDD505-2E9C-101B-9397-08002B2CF9AE}" pid="3" name="MSIP_Label_f3ac7e5b-5da2-46c7-8677-8a6b50f7d886_Enabled">
    <vt:lpwstr>true</vt:lpwstr>
  </property>
  <property fmtid="{D5CDD505-2E9C-101B-9397-08002B2CF9AE}" pid="4" name="MSIP_Label_f3ac7e5b-5da2-46c7-8677-8a6b50f7d886_SetDate">
    <vt:lpwstr>2022-11-30T04:24:12Z</vt:lpwstr>
  </property>
  <property fmtid="{D5CDD505-2E9C-101B-9397-08002B2CF9AE}" pid="5" name="MSIP_Label_f3ac7e5b-5da2-46c7-8677-8a6b50f7d886_Method">
    <vt:lpwstr>Standard</vt:lpwstr>
  </property>
  <property fmtid="{D5CDD505-2E9C-101B-9397-08002B2CF9AE}" pid="6" name="MSIP_Label_f3ac7e5b-5da2-46c7-8677-8a6b50f7d886_Name">
    <vt:lpwstr>Official</vt:lpwstr>
  </property>
  <property fmtid="{D5CDD505-2E9C-101B-9397-08002B2CF9AE}" pid="7" name="MSIP_Label_f3ac7e5b-5da2-46c7-8677-8a6b50f7d886_SiteId">
    <vt:lpwstr>218881e8-07ad-4142-87d7-f6b90d17009b</vt:lpwstr>
  </property>
  <property fmtid="{D5CDD505-2E9C-101B-9397-08002B2CF9AE}" pid="8" name="MSIP_Label_f3ac7e5b-5da2-46c7-8677-8a6b50f7d886_ActionId">
    <vt:lpwstr>0ce8920d-b503-4e5e-bf26-69f68c11ca79</vt:lpwstr>
  </property>
  <property fmtid="{D5CDD505-2E9C-101B-9397-08002B2CF9AE}" pid="9" name="MSIP_Label_f3ac7e5b-5da2-46c7-8677-8a6b50f7d886_ContentBits">
    <vt:lpwstr>1</vt:lpwstr>
  </property>
  <property fmtid="{D5CDD505-2E9C-101B-9397-08002B2CF9AE}" pid="10" name="ClassificationContentMarkingHeaderLocations">
    <vt:lpwstr>Office Theme:7</vt:lpwstr>
  </property>
  <property fmtid="{D5CDD505-2E9C-101B-9397-08002B2CF9AE}" pid="11" name="ClassificationContentMarkingHeaderText">
    <vt:lpwstr>OFFICIAL</vt:lpwstr>
  </property>
</Properties>
</file>