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sldIdLst>
    <p:sldId id="257" r:id="rId5"/>
    <p:sldId id="262" r:id="rId6"/>
    <p:sldId id="263" r:id="rId7"/>
    <p:sldId id="264" r:id="rId8"/>
    <p:sldId id="268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2192000" cy="6858000"/>
  <p:notesSz cx="7104063" cy="10234613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31FFDE-1010-498F-9120-6F57EFC23AC7}">
          <p14:sldIdLst>
            <p14:sldId id="257"/>
            <p14:sldId id="262"/>
          </p14:sldIdLst>
        </p14:section>
        <p14:section name="Content" id="{A4C4AF5C-441C-4785-B207-3A67FABB8DD3}">
          <p14:sldIdLst>
            <p14:sldId id="263"/>
            <p14:sldId id="264"/>
            <p14:sldId id="268"/>
            <p14:sldId id="265"/>
            <p14:sldId id="266"/>
            <p14:sldId id="267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C24"/>
    <a:srgbClr val="CC0000"/>
    <a:srgbClr val="D9272E"/>
    <a:srgbClr val="D8262E"/>
    <a:srgbClr val="000000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19" autoAdjust="0"/>
    <p:restoredTop sz="75646" autoAdjust="0"/>
  </p:normalViewPr>
  <p:slideViewPr>
    <p:cSldViewPr snapToGrid="0" snapToObjects="1">
      <p:cViewPr varScale="1">
        <p:scale>
          <a:sx n="38" d="100"/>
          <a:sy n="38" d="100"/>
        </p:scale>
        <p:origin x="130" y="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EA1514-F326-1840-B15D-D4720038598B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21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SQL also provides spreadsheet-like functions for common tasks.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example, if you wanted the average of the speed all the cars were going using the table in the previous example, you would use...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AVG(speed) FROM Traffic;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is also COUNT() that returns how many of something there is (often used in conjunction with a WHERE clause, so if you wanted to know how many people were speeding, you could use...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COUNT(speed) FROM Traffic WHERE speed &gt; 60;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there is also SUM(), which will give you a total.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you can combine functions.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if you wanted to calculate your own average for some reason, you could use...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SELECT SUM(speed) / COUNT(speed) FROM Traffic; 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635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512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4658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182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8892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71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Using both calculations and functions at the same time is extra complicated, though.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you wanted to know which cars were going at below average speed.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Logically, you could do something like this... SELECT </a:t>
            </a:r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numberPlate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Traffic WHERE speed &lt; AVG(speed);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this will cause an error. The problem is that we’re asking for two different types of queries. </a:t>
            </a: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If you use a query with a function call, you will get back just one piece of data - an average or a total, for example. </a:t>
            </a: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If you use a query with a calculated field, you will get back a list of records.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query is asking for both, and even though it makes perfect sense to use reading it, SQL needs it split into two queries.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could we do one query to get the average and maybe store it in a variable or something, then use it in the second query? </a:t>
            </a: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No. SQL is not a programming language and doesn’t have variables. </a:t>
            </a:r>
          </a:p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699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solution is to use a nested query - a query inside a query.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numberPlate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FROM Traffic WHERE speed &lt; (SELECT AVG(speed) FROM Traffic);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may seem annoyingly complicated now but if you think about it, it’s also very powerful. </a:t>
            </a: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nested queries don’t have to refer to the same table, after all. </a:t>
            </a: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nested queries, we can do calculations using data from multiple tables.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8791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5401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881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9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4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add mathematical formula to a query is pretty much what you would expect.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you had a “Traffic” table with, among other things, a “speed” field which stores readings from a speed camera.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say you found out the camera was calibrated incorrectly and read everyone’s speed as 5% higher than it should be. Rather than throw away the data, you can adjust it on the fly during a query.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to reduce display the speed reduced by 5%, we can use...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speed * 0.95 FROM Traffic;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It’s that simple.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use all the usual mathematical symbols, brackets and so on.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if you wanted to do it the long way, you could do this...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speed - (speed / 100 * 5) FROM Traffic;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use multiple fields in the one equation.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Say we wanted to find out how much faster a car could go than the speed they were clocked at.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maximumSpeed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speed FROM Traffic.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also give the calculated field a name, which will be displayed in any situation where normal field names would be displayed. So, for example, on the first row of a report.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 </a:t>
            </a:r>
            <a:r>
              <a:rPr lang="en-AU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maximumSpeed</a:t>
            </a:r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speed as “Extra Speed Available” FROM Traffic; </a:t>
            </a:r>
          </a:p>
          <a:p>
            <a:endParaRPr lang="en-AU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AU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Unless you’re just doing something very quickly just for yourself, you should always name your calculated fields. </a:t>
            </a:r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83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353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41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674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912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4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732016"/>
            <a:ext cx="10084039" cy="1450021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211303"/>
            <a:ext cx="10084038" cy="428986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871530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22/03/2024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3/22/2024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0" r:id="rId3"/>
    <p:sldLayoutId id="2147483665" r:id="rId4"/>
    <p:sldLayoutId id="2147483652" r:id="rId5"/>
    <p:sldLayoutId id="2147483653" r:id="rId6"/>
    <p:sldLayoutId id="2147483661" r:id="rId7"/>
    <p:sldLayoutId id="2147483662" r:id="rId8"/>
    <p:sldLayoutId id="2147483654" r:id="rId9"/>
    <p:sldLayoutId id="2147483663" r:id="rId10"/>
    <p:sldLayoutId id="2147483664" r:id="rId11"/>
    <p:sldLayoutId id="2147483660" r:id="rId12"/>
    <p:sldLayoutId id="2147483668" r:id="rId13"/>
    <p:sldLayoutId id="2147483655" r:id="rId14"/>
    <p:sldLayoutId id="2147483656" r:id="rId15"/>
    <p:sldLayoutId id="21474836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/>
              <a:t>Calculations </a:t>
            </a:r>
            <a:r>
              <a:rPr lang="en-US" dirty="0"/>
              <a:t>&amp; Functions</a:t>
            </a:r>
            <a:endParaRPr lang="en-AU" dirty="0"/>
          </a:p>
        </p:txBody>
      </p:sp>
      <p:graphicFrame>
        <p:nvGraphicFramePr>
          <p:cNvPr id="20" name="Table Placeholder 19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995750632"/>
              </p:ext>
            </p:extLst>
          </p:nvPr>
        </p:nvGraphicFramePr>
        <p:xfrm>
          <a:off x="1050925" y="5185165"/>
          <a:ext cx="10083800" cy="609600"/>
        </p:xfrm>
        <a:graphic>
          <a:graphicData uri="http://schemas.openxmlformats.org/drawingml/2006/table">
            <a:tbl>
              <a:tblPr firstCol="1" bandRow="1">
                <a:tableStyleId>{0E3FDE45-AF77-4B5C-9715-49D594BDF05E}</a:tableStyleId>
              </a:tblPr>
              <a:tblGrid>
                <a:gridCol w="1718238">
                  <a:extLst>
                    <a:ext uri="{9D8B030D-6E8A-4147-A177-3AD203B41FA5}">
                      <a16:colId xmlns:a16="http://schemas.microsoft.com/office/drawing/2014/main" val="1432791058"/>
                    </a:ext>
                  </a:extLst>
                </a:gridCol>
                <a:gridCol w="8365562">
                  <a:extLst>
                    <a:ext uri="{9D8B030D-6E8A-4147-A177-3AD203B41FA5}">
                      <a16:colId xmlns:a16="http://schemas.microsoft.com/office/drawing/2014/main" val="517524959"/>
                    </a:ext>
                  </a:extLst>
                </a:gridCol>
              </a:tblGrid>
              <a:tr h="275999">
                <a:tc>
                  <a:txBody>
                    <a:bodyPr/>
                    <a:lstStyle/>
                    <a:p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ICTPRG431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Apply Query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70444"/>
                  </a:ext>
                </a:extLst>
              </a:tr>
              <a:tr h="275999">
                <a:tc>
                  <a:txBody>
                    <a:bodyPr/>
                    <a:lstStyle/>
                    <a:p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ICTPRG432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Develop Data Driven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81324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Week / </a:t>
            </a:r>
            <a:r>
              <a:rPr lang="en-US"/>
              <a:t>Session 07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1051130" y="4824468"/>
            <a:ext cx="10084038" cy="428986"/>
          </a:xfrm>
        </p:spPr>
        <p:txBody>
          <a:bodyPr/>
          <a:lstStyle/>
          <a:p>
            <a:r>
              <a:rPr lang="en-AU" dirty="0"/>
              <a:t>Data Driven Applications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>
          <a:xfrm>
            <a:off x="2991027" y="2862841"/>
            <a:ext cx="8144143" cy="1363594"/>
          </a:xfrm>
        </p:spPr>
        <p:txBody>
          <a:bodyPr/>
          <a:lstStyle/>
          <a:p>
            <a:r>
              <a:rPr lang="en-AU" dirty="0"/>
              <a:t>Maryam Shahabi Lotfabadi</a:t>
            </a:r>
          </a:p>
          <a:p>
            <a:r>
              <a:rPr lang="en-AU" dirty="0"/>
              <a:t>Adrian Gould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>
          <a:xfrm>
            <a:off x="1054100" y="4226435"/>
            <a:ext cx="10083800" cy="602809"/>
          </a:xfrm>
        </p:spPr>
        <p:txBody>
          <a:bodyPr/>
          <a:lstStyle/>
          <a:p>
            <a:r>
              <a:rPr lang="en-AU" dirty="0"/>
              <a:t>ICT40518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91334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Calculations: Maths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AU" dirty="0"/>
              <a:t>SQL also has a number of functions that you may use</a:t>
            </a:r>
          </a:p>
          <a:p>
            <a:r>
              <a:rPr lang="en-AU" dirty="0"/>
              <a:t>These include, but are not limited to:</a:t>
            </a: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BB29239-4D36-F54B-BABD-9BD4E8BAC3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211610"/>
              </p:ext>
            </p:extLst>
          </p:nvPr>
        </p:nvGraphicFramePr>
        <p:xfrm>
          <a:off x="609599" y="3200693"/>
          <a:ext cx="10972801" cy="2286000"/>
        </p:xfrm>
        <a:graphic>
          <a:graphicData uri="http://schemas.openxmlformats.org/drawingml/2006/table">
            <a:tbl>
              <a:tblPr bandRow="1">
                <a:tableStyleId>{37CE84F3-28C3-443E-9E96-99CF82512B78}</a:tableStyleId>
              </a:tblPr>
              <a:tblGrid>
                <a:gridCol w="1303607">
                  <a:extLst>
                    <a:ext uri="{9D8B030D-6E8A-4147-A177-3AD203B41FA5}">
                      <a16:colId xmlns:a16="http://schemas.microsoft.com/office/drawing/2014/main" val="1949072858"/>
                    </a:ext>
                  </a:extLst>
                </a:gridCol>
                <a:gridCol w="2025748">
                  <a:extLst>
                    <a:ext uri="{9D8B030D-6E8A-4147-A177-3AD203B41FA5}">
                      <a16:colId xmlns:a16="http://schemas.microsoft.com/office/drawing/2014/main" val="2139716459"/>
                    </a:ext>
                  </a:extLst>
                </a:gridCol>
                <a:gridCol w="1153551">
                  <a:extLst>
                    <a:ext uri="{9D8B030D-6E8A-4147-A177-3AD203B41FA5}">
                      <a16:colId xmlns:a16="http://schemas.microsoft.com/office/drawing/2014/main" val="458761389"/>
                    </a:ext>
                  </a:extLst>
                </a:gridCol>
                <a:gridCol w="2110153">
                  <a:extLst>
                    <a:ext uri="{9D8B030D-6E8A-4147-A177-3AD203B41FA5}">
                      <a16:colId xmlns:a16="http://schemas.microsoft.com/office/drawing/2014/main" val="3925363981"/>
                    </a:ext>
                  </a:extLst>
                </a:gridCol>
                <a:gridCol w="1406770">
                  <a:extLst>
                    <a:ext uri="{9D8B030D-6E8A-4147-A177-3AD203B41FA5}">
                      <a16:colId xmlns:a16="http://schemas.microsoft.com/office/drawing/2014/main" val="1882272375"/>
                    </a:ext>
                  </a:extLst>
                </a:gridCol>
                <a:gridCol w="2972972">
                  <a:extLst>
                    <a:ext uri="{9D8B030D-6E8A-4147-A177-3AD203B41FA5}">
                      <a16:colId xmlns:a16="http://schemas.microsoft.com/office/drawing/2014/main" val="3289125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SUM(…)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PI()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3.14159…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ROUND(…)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Round to nearest whole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903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MAX(…)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SIN(…)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FLOOR(…)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Round down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636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MIN(…)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COS(…)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CEIL(…)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Round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1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AVG(…)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Mean (Average)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TAN(…)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Tangent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POW(…)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Power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83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SQRT(…)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Square 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RAND()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Random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ABS(…)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Absolute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74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709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Calculations: Formulae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94617"/>
            <a:ext cx="6339841" cy="4563491"/>
          </a:xfrm>
        </p:spPr>
        <p:txBody>
          <a:bodyPr numCol="1">
            <a:normAutofit fontScale="92500" lnSpcReduction="10000"/>
          </a:bodyPr>
          <a:lstStyle/>
          <a:p>
            <a:r>
              <a:rPr lang="en-AU" sz="3600" dirty="0"/>
              <a:t>Examples using this table:</a:t>
            </a:r>
          </a:p>
          <a:p>
            <a:pPr lvl="1"/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item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MAX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AU" sz="2400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price_per_kilo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FROM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purchased</a:t>
            </a:r>
          </a:p>
          <a:p>
            <a:endParaRPr lang="en-AU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/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item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AVG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AU" sz="2400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price_per_kilo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</a:t>
            </a:r>
            <a:b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FROM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purchased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b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GROUP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item</a:t>
            </a:r>
          </a:p>
          <a:p>
            <a:pPr lvl="1"/>
            <a:endParaRPr lang="en-AU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/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customer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b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SUM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quantity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 </a:t>
            </a:r>
            <a:r>
              <a:rPr lang="en-AU" sz="2400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price_per_kilo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2400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total_purchases</a:t>
            </a:r>
            <a:b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FROM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purchased</a:t>
            </a:r>
            <a:b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GROUP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BY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customer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390B07-0303-CD4A-B56F-3AC655C9C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9666849"/>
              </p:ext>
            </p:extLst>
          </p:nvPr>
        </p:nvGraphicFramePr>
        <p:xfrm>
          <a:off x="6949440" y="1794617"/>
          <a:ext cx="4951825" cy="33375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91237">
                  <a:extLst>
                    <a:ext uri="{9D8B030D-6E8A-4147-A177-3AD203B41FA5}">
                      <a16:colId xmlns:a16="http://schemas.microsoft.com/office/drawing/2014/main" val="3336861785"/>
                    </a:ext>
                  </a:extLst>
                </a:gridCol>
                <a:gridCol w="1115727">
                  <a:extLst>
                    <a:ext uri="{9D8B030D-6E8A-4147-A177-3AD203B41FA5}">
                      <a16:colId xmlns:a16="http://schemas.microsoft.com/office/drawing/2014/main" val="558913837"/>
                    </a:ext>
                  </a:extLst>
                </a:gridCol>
                <a:gridCol w="1053046">
                  <a:extLst>
                    <a:ext uri="{9D8B030D-6E8A-4147-A177-3AD203B41FA5}">
                      <a16:colId xmlns:a16="http://schemas.microsoft.com/office/drawing/2014/main" val="1080471578"/>
                    </a:ext>
                  </a:extLst>
                </a:gridCol>
                <a:gridCol w="1491815">
                  <a:extLst>
                    <a:ext uri="{9D8B030D-6E8A-4147-A177-3AD203B41FA5}">
                      <a16:colId xmlns:a16="http://schemas.microsoft.com/office/drawing/2014/main" val="3563630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6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600" dirty="0" err="1"/>
                        <a:t>price_per_kg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9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2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Pears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4.25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8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Josephine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4.49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2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5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Mangoes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8.25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0.8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6.25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6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4.45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094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103F66-773B-804B-A14A-A413ACF583CE}"/>
              </a:ext>
            </a:extLst>
          </p:cNvPr>
          <p:cNvSpPr txBox="1"/>
          <p:nvPr/>
        </p:nvSpPr>
        <p:spPr>
          <a:xfrm>
            <a:off x="6949440" y="5423697"/>
            <a:ext cx="4951825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Table: purchased</a:t>
            </a:r>
          </a:p>
        </p:txBody>
      </p:sp>
    </p:spTree>
    <p:extLst>
      <p:ext uri="{BB962C8B-B14F-4D97-AF65-F5344CB8AC3E}">
        <p14:creationId xmlns:p14="http://schemas.microsoft.com/office/powerpoint/2010/main" val="148768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String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Calculations in SQL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876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Calculations: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4563490"/>
          </a:xfrm>
        </p:spPr>
        <p:txBody>
          <a:bodyPr numCol="1">
            <a:normAutofit fontScale="92500" lnSpcReduction="10000"/>
          </a:bodyPr>
          <a:lstStyle/>
          <a:p>
            <a:r>
              <a:rPr lang="en-AU" sz="4000" dirty="0"/>
              <a:t>SQL also manipulates strings</a:t>
            </a:r>
          </a:p>
          <a:p>
            <a:pPr lvl="1"/>
            <a:r>
              <a:rPr lang="en-AU" sz="3600" dirty="0"/>
              <a:t>Many more than the maths functions</a:t>
            </a:r>
          </a:p>
          <a:p>
            <a:pPr lvl="1"/>
            <a:r>
              <a:rPr lang="en-AU" sz="3600" dirty="0"/>
              <a:t>These include, but are not limited to:</a:t>
            </a:r>
          </a:p>
          <a:p>
            <a:pPr lvl="2"/>
            <a:r>
              <a:rPr lang="en-AU" sz="32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ASCII(…), BIN(…), CHAR(…), CONCAT(…), LENGTH(…), LEFT(…), RIGHT(…), MID(…), LCASE(…), UCASE(…), TRIM(…), RTRIM(…), LTRIM(…), OCT(…), REVERSE(…), SPACE(…), UNHEX(…), HEX(…), SOUNDEX(…), SUBSTR(…)</a:t>
            </a:r>
          </a:p>
          <a:p>
            <a:pPr lvl="1"/>
            <a:r>
              <a:rPr lang="en-AU" sz="3600" dirty="0"/>
              <a:t>and more</a:t>
            </a:r>
          </a:p>
          <a:p>
            <a:pPr lvl="2"/>
            <a:endParaRPr lang="en-AU" sz="3200" dirty="0"/>
          </a:p>
          <a:p>
            <a:endParaRPr lang="en-AU" sz="4000" dirty="0"/>
          </a:p>
        </p:txBody>
      </p:sp>
    </p:spTree>
    <p:extLst>
      <p:ext uri="{BB962C8B-B14F-4D97-AF65-F5344CB8AC3E}">
        <p14:creationId xmlns:p14="http://schemas.microsoft.com/office/powerpoint/2010/main" val="36562122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Calculations: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94617"/>
            <a:ext cx="6438315" cy="4563491"/>
          </a:xfrm>
        </p:spPr>
        <p:txBody>
          <a:bodyPr numCol="1">
            <a:normAutofit/>
          </a:bodyPr>
          <a:lstStyle/>
          <a:p>
            <a:r>
              <a:rPr lang="en-AU" sz="3600" dirty="0"/>
              <a:t>Examples using this table:</a:t>
            </a:r>
          </a:p>
          <a:p>
            <a:pPr lvl="1"/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 UCASE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item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</a:t>
            </a:r>
            <a:b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FROM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purchased</a:t>
            </a:r>
          </a:p>
          <a:p>
            <a:endParaRPr lang="en-AU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/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 SUBSTR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customer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AU" sz="24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2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AU" sz="24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4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  <a:b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FROM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purchased</a:t>
            </a:r>
          </a:p>
          <a:p>
            <a:pPr lvl="1"/>
            <a:endParaRPr lang="en-AU" sz="2400" dirty="0">
              <a:latin typeface="Fira Code" panose="020B0809050000020004" pitchFamily="49" charset="0"/>
              <a:ea typeface="Fira Code" panose="020B0809050000020004" pitchFamily="49" charset="0"/>
              <a:cs typeface="Fira Code" panose="020B0809050000020004" pitchFamily="49" charset="0"/>
            </a:endParaRPr>
          </a:p>
          <a:p>
            <a:pPr lvl="1"/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 </a:t>
            </a: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customer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b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customer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SOUNDS LIKE </a:t>
            </a:r>
            <a:r>
              <a:rPr lang="en-AU" sz="2400" dirty="0">
                <a:solidFill>
                  <a:schemeClr val="bg1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</a:t>
            </a:r>
            <a:r>
              <a:rPr lang="en-AU" sz="24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Gill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"</a:t>
            </a:r>
            <a:b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24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FROM</a:t>
            </a:r>
            <a:r>
              <a:rPr lang="en-AU" sz="24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2400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purchased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1390B07-0303-CD4A-B56F-3AC655C9C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82777"/>
              </p:ext>
            </p:extLst>
          </p:nvPr>
        </p:nvGraphicFramePr>
        <p:xfrm>
          <a:off x="7047914" y="1794617"/>
          <a:ext cx="4853351" cy="33375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65558">
                  <a:extLst>
                    <a:ext uri="{9D8B030D-6E8A-4147-A177-3AD203B41FA5}">
                      <a16:colId xmlns:a16="http://schemas.microsoft.com/office/drawing/2014/main" val="3336861785"/>
                    </a:ext>
                  </a:extLst>
                </a:gridCol>
                <a:gridCol w="1093539">
                  <a:extLst>
                    <a:ext uri="{9D8B030D-6E8A-4147-A177-3AD203B41FA5}">
                      <a16:colId xmlns:a16="http://schemas.microsoft.com/office/drawing/2014/main" val="558913837"/>
                    </a:ext>
                  </a:extLst>
                </a:gridCol>
                <a:gridCol w="1032105">
                  <a:extLst>
                    <a:ext uri="{9D8B030D-6E8A-4147-A177-3AD203B41FA5}">
                      <a16:colId xmlns:a16="http://schemas.microsoft.com/office/drawing/2014/main" val="1080471578"/>
                    </a:ext>
                  </a:extLst>
                </a:gridCol>
                <a:gridCol w="1462149">
                  <a:extLst>
                    <a:ext uri="{9D8B030D-6E8A-4147-A177-3AD203B41FA5}">
                      <a16:colId xmlns:a16="http://schemas.microsoft.com/office/drawing/2014/main" val="3563630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6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600" dirty="0" err="1"/>
                        <a:t>price_per_kg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9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2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Pears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4.25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8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Josephine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4.49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2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5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Mangoes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8.25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0.8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6.25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6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4.45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094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103F66-773B-804B-A14A-A413ACF583CE}"/>
              </a:ext>
            </a:extLst>
          </p:cNvPr>
          <p:cNvSpPr txBox="1"/>
          <p:nvPr/>
        </p:nvSpPr>
        <p:spPr>
          <a:xfrm>
            <a:off x="7047914" y="5423697"/>
            <a:ext cx="4853351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Table: purchased</a:t>
            </a:r>
          </a:p>
        </p:txBody>
      </p:sp>
    </p:spTree>
    <p:extLst>
      <p:ext uri="{BB962C8B-B14F-4D97-AF65-F5344CB8AC3E}">
        <p14:creationId xmlns:p14="http://schemas.microsoft.com/office/powerpoint/2010/main" val="2929936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SubQueries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Calculations in SQL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80475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4563490"/>
          </a:xfrm>
        </p:spPr>
        <p:txBody>
          <a:bodyPr numCol="1">
            <a:normAutofit fontScale="92500" lnSpcReduction="10000"/>
          </a:bodyPr>
          <a:lstStyle/>
          <a:p>
            <a:r>
              <a:rPr lang="en-AU" sz="4000" dirty="0"/>
              <a:t>We cannot do the following:</a:t>
            </a:r>
          </a:p>
          <a:p>
            <a:pPr lvl="1"/>
            <a:r>
              <a:rPr lang="en-AU" sz="36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</a:t>
            </a: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3600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number_plate</a:t>
            </a:r>
            <a:r>
              <a:rPr lang="en-AU" sz="36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b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36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FROM</a:t>
            </a: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36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traffic</a:t>
            </a:r>
            <a:b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36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WHERE</a:t>
            </a: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36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speed</a:t>
            </a: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 </a:t>
            </a:r>
            <a:r>
              <a:rPr lang="en-AU" sz="36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AVG</a:t>
            </a: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AU" sz="3600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speed</a:t>
            </a: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);</a:t>
            </a:r>
          </a:p>
          <a:p>
            <a:endParaRPr lang="en-AU" sz="4000" dirty="0"/>
          </a:p>
          <a:p>
            <a:r>
              <a:rPr lang="en-AU" sz="4000" dirty="0"/>
              <a:t>This performs TWO different queries:</a:t>
            </a:r>
          </a:p>
          <a:p>
            <a:pPr lvl="1"/>
            <a:r>
              <a:rPr lang="en-AU" sz="3600" dirty="0"/>
              <a:t>A query returning many results</a:t>
            </a:r>
          </a:p>
          <a:p>
            <a:pPr lvl="1"/>
            <a:r>
              <a:rPr lang="en-AU" sz="3600" dirty="0"/>
              <a:t>A query returning ‘one’ result</a:t>
            </a:r>
          </a:p>
        </p:txBody>
      </p:sp>
    </p:spTree>
    <p:extLst>
      <p:ext uri="{BB962C8B-B14F-4D97-AF65-F5344CB8AC3E}">
        <p14:creationId xmlns:p14="http://schemas.microsoft.com/office/powerpoint/2010/main" val="821262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4563490"/>
          </a:xfrm>
        </p:spPr>
        <p:txBody>
          <a:bodyPr numCol="1">
            <a:normAutofit fontScale="92500" lnSpcReduction="10000"/>
          </a:bodyPr>
          <a:lstStyle/>
          <a:p>
            <a:r>
              <a:rPr lang="en-AU" sz="4000" dirty="0"/>
              <a:t>We need to perform the average first…</a:t>
            </a:r>
          </a:p>
          <a:p>
            <a:r>
              <a:rPr lang="en-AU" sz="4000" dirty="0"/>
              <a:t>Use a ‘subquery’ or ‘nested query’:</a:t>
            </a:r>
          </a:p>
          <a:p>
            <a:pPr lvl="1"/>
            <a:r>
              <a:rPr lang="en-AU" sz="36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</a:t>
            </a: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b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AU" sz="3600" dirty="0" err="1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number_plate</a:t>
            </a:r>
            <a:b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36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FROM</a:t>
            </a: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b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AU" sz="36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traffic</a:t>
            </a:r>
            <a:b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36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WHERE</a:t>
            </a: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b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AU" sz="36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speed</a:t>
            </a: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&lt; </a:t>
            </a:r>
            <a:b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(</a:t>
            </a:r>
            <a:r>
              <a:rPr lang="en-AU" sz="36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</a:t>
            </a: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36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AVG</a:t>
            </a: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(</a:t>
            </a:r>
            <a:r>
              <a:rPr lang="en-AU" sz="36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speed</a:t>
            </a: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 </a:t>
            </a:r>
            <a:r>
              <a:rPr lang="en-AU" sz="3600" dirty="0">
                <a:solidFill>
                  <a:srgbClr val="92D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FROM</a:t>
            </a: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sz="3600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traffic</a:t>
            </a:r>
            <a:r>
              <a:rPr lang="en-AU" sz="3600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49604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Calculations in SQL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447914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/>
          <a:lstStyle/>
          <a:p>
            <a:r>
              <a:rPr lang="en-AU" dirty="0"/>
              <a:t>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 numCol="1">
            <a:normAutofit fontScale="77500" lnSpcReduction="20000"/>
          </a:bodyPr>
          <a:lstStyle/>
          <a:p>
            <a:r>
              <a:rPr lang="en-AU" dirty="0"/>
              <a:t>Sample data is presented as a number of SQL files</a:t>
            </a:r>
          </a:p>
          <a:p>
            <a:r>
              <a:rPr lang="en-AU" dirty="0"/>
              <a:t>These are in a compressed file in the Session Folder</a:t>
            </a:r>
          </a:p>
          <a:p>
            <a:r>
              <a:rPr lang="en-AU" dirty="0"/>
              <a:t>Download the file</a:t>
            </a:r>
          </a:p>
          <a:p>
            <a:r>
              <a:rPr lang="en-AU" dirty="0"/>
              <a:t>Uncompress the ZIP file</a:t>
            </a:r>
          </a:p>
          <a:p>
            <a:r>
              <a:rPr lang="en-AU" dirty="0"/>
              <a:t>Open your Database Management Application</a:t>
            </a:r>
          </a:p>
          <a:p>
            <a:r>
              <a:rPr lang="en-AU" dirty="0"/>
              <a:t>Log in as the admin (root) user</a:t>
            </a:r>
          </a:p>
          <a:p>
            <a:r>
              <a:rPr lang="en-AU" dirty="0"/>
              <a:t>Open your SQL tab</a:t>
            </a:r>
          </a:p>
          <a:p>
            <a:r>
              <a:rPr lang="en-AU" dirty="0"/>
              <a:t>Open each file in turn using a text editor</a:t>
            </a:r>
          </a:p>
          <a:p>
            <a:r>
              <a:rPr lang="en-AU" dirty="0"/>
              <a:t>COPY the file content, </a:t>
            </a:r>
            <a:br>
              <a:rPr lang="en-AU" dirty="0"/>
            </a:br>
            <a:r>
              <a:rPr lang="en-AU" dirty="0"/>
              <a:t>PASTE into the SQL entry area and </a:t>
            </a:r>
            <a:br>
              <a:rPr lang="en-AU" dirty="0"/>
            </a:br>
            <a:r>
              <a:rPr lang="en-AU" dirty="0"/>
              <a:t>RUN the code</a:t>
            </a:r>
          </a:p>
          <a:p>
            <a:r>
              <a:rPr lang="en-AU" dirty="0"/>
              <a:t>Any errors? There should be if all working correctly.</a:t>
            </a:r>
          </a:p>
        </p:txBody>
      </p:sp>
    </p:spTree>
    <p:extLst>
      <p:ext uri="{BB962C8B-B14F-4D97-AF65-F5344CB8AC3E}">
        <p14:creationId xmlns:p14="http://schemas.microsoft.com/office/powerpoint/2010/main" val="1130804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/>
          <a:lstStyle/>
          <a:p>
            <a:r>
              <a:rPr lang="en-AU" dirty="0"/>
              <a:t>Session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/>
          </a:bodyPr>
          <a:lstStyle/>
          <a:p>
            <a:r>
              <a:rPr lang="en-AU" dirty="0"/>
              <a:t>Calculations:</a:t>
            </a:r>
          </a:p>
          <a:p>
            <a:pPr lvl="1"/>
            <a:r>
              <a:rPr lang="en-AU" dirty="0"/>
              <a:t>Expressions / Formulae</a:t>
            </a:r>
          </a:p>
          <a:p>
            <a:pPr lvl="1"/>
            <a:r>
              <a:rPr lang="en-AU" dirty="0"/>
              <a:t>Maths Functions</a:t>
            </a:r>
          </a:p>
          <a:p>
            <a:pPr lvl="1"/>
            <a:r>
              <a:rPr lang="en-AU" dirty="0"/>
              <a:t>String Functions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901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Formulae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Calculations in SQL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293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Calculations: Formulae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AU" dirty="0"/>
              <a:t>If a field may be calculated using other fields then:</a:t>
            </a:r>
          </a:p>
          <a:p>
            <a:pPr lvl="1"/>
            <a:r>
              <a:rPr lang="en-AU" dirty="0"/>
              <a:t>It may be removed from a table, and then </a:t>
            </a:r>
          </a:p>
          <a:p>
            <a:pPr lvl="1"/>
            <a:r>
              <a:rPr lang="en-AU" dirty="0"/>
              <a:t>It may be calculated on demand</a:t>
            </a:r>
          </a:p>
          <a:p>
            <a:pPr lvl="1"/>
            <a:endParaRPr lang="en-AU" dirty="0"/>
          </a:p>
          <a:p>
            <a:r>
              <a:rPr lang="en-AU" dirty="0"/>
              <a:t>For example:	</a:t>
            </a:r>
          </a:p>
          <a:p>
            <a:pPr lvl="1"/>
            <a:r>
              <a:rPr lang="en-AU" dirty="0"/>
              <a:t>Calculate the total of a quantity of items at a price</a:t>
            </a:r>
          </a:p>
          <a:p>
            <a:pPr lvl="1"/>
            <a:r>
              <a:rPr lang="en-AU" dirty="0"/>
              <a:t>Item total = quantity * price per item</a:t>
            </a:r>
          </a:p>
        </p:txBody>
      </p:sp>
    </p:spTree>
    <p:extLst>
      <p:ext uri="{BB962C8B-B14F-4D97-AF65-F5344CB8AC3E}">
        <p14:creationId xmlns:p14="http://schemas.microsoft.com/office/powerpoint/2010/main" val="58068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Calculations: Formulae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AU" dirty="0"/>
              <a:t>We are able to use any of the usual mathematical operators:</a:t>
            </a: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007B55-126A-7D42-AB5F-7B5622F7B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37416"/>
              </p:ext>
            </p:extLst>
          </p:nvPr>
        </p:nvGraphicFramePr>
        <p:xfrm>
          <a:off x="1786597" y="3012700"/>
          <a:ext cx="8304375" cy="259080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392701">
                  <a:extLst>
                    <a:ext uri="{9D8B030D-6E8A-4147-A177-3AD203B41FA5}">
                      <a16:colId xmlns:a16="http://schemas.microsoft.com/office/drawing/2014/main" val="3728800512"/>
                    </a:ext>
                  </a:extLst>
                </a:gridCol>
                <a:gridCol w="3953022">
                  <a:extLst>
                    <a:ext uri="{9D8B030D-6E8A-4147-A177-3AD203B41FA5}">
                      <a16:colId xmlns:a16="http://schemas.microsoft.com/office/drawing/2014/main" val="1077502631"/>
                    </a:ext>
                  </a:extLst>
                </a:gridCol>
                <a:gridCol w="1603717">
                  <a:extLst>
                    <a:ext uri="{9D8B030D-6E8A-4147-A177-3AD203B41FA5}">
                      <a16:colId xmlns:a16="http://schemas.microsoft.com/office/drawing/2014/main" val="3645461151"/>
                    </a:ext>
                  </a:extLst>
                </a:gridCol>
                <a:gridCol w="1354935">
                  <a:extLst>
                    <a:ext uri="{9D8B030D-6E8A-4147-A177-3AD203B41FA5}">
                      <a16:colId xmlns:a16="http://schemas.microsoft.com/office/drawing/2014/main" val="3416792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203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Plus / add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3 + 4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	</a:t>
                      </a:r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059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Minus / subtract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3 - 4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	</a:t>
                      </a:r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184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Times / multiply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3 *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	</a:t>
                      </a:r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007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Divide (decimal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3 /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	</a:t>
                      </a:r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0.75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943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DIV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Divide (integer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3 DIV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	</a:t>
                      </a:r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2432872"/>
                  </a:ext>
                </a:extLst>
              </a:tr>
              <a:tr h="304931"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%</a:t>
                      </a:r>
                      <a:r>
                        <a:rPr lang="en-AU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 </a:t>
                      </a:r>
                      <a:r>
                        <a:rPr lang="en-AU" i="1" dirty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+mn-lt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or</a:t>
                      </a:r>
                      <a:r>
                        <a:rPr lang="en-AU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 MOD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solidFill>
                            <a:schemeClr val="bg1"/>
                          </a:solidFill>
                        </a:rPr>
                        <a:t>Modulo / Remainder (integer result)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3 MOD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800" kern="1200" dirty="0">
                          <a:solidFill>
                            <a:schemeClr val="bg1"/>
                          </a:solidFill>
                          <a:effectLst/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	</a:t>
                      </a:r>
                      <a:r>
                        <a:rPr lang="en-AU" sz="1800" kern="1200" dirty="0">
                          <a:solidFill>
                            <a:schemeClr val="bg1"/>
                          </a:solidFill>
                          <a:latin typeface="Fira Code" panose="020B0809050000020004" pitchFamily="49" charset="0"/>
                          <a:ea typeface="Fira Code" panose="020B0809050000020004" pitchFamily="49" charset="0"/>
                          <a:cs typeface="Fira Code" panose="020B0809050000020004" pitchFamily="49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78129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424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Calculations: Formulae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AU" dirty="0"/>
              <a:t>Lets look at this table…</a:t>
            </a:r>
          </a:p>
          <a:p>
            <a:endParaRPr lang="en-AU" dirty="0"/>
          </a:p>
          <a:p>
            <a:r>
              <a:rPr lang="en-AU" dirty="0"/>
              <a:t>Calculating the total for each</a:t>
            </a:r>
            <a:br>
              <a:rPr lang="en-AU" dirty="0"/>
            </a:br>
            <a:r>
              <a:rPr lang="en-AU" dirty="0"/>
              <a:t>item is easy: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customer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AU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item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b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quantity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 </a:t>
            </a:r>
            <a:r>
              <a:rPr lang="en-AU" dirty="0" err="1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price_per_kg</a:t>
            </a:r>
            <a:r>
              <a:rPr lang="en-AU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b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FROM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purchased</a:t>
            </a:r>
            <a:endParaRPr lang="en-AU" dirty="0">
              <a:solidFill>
                <a:srgbClr val="00B050"/>
              </a:solidFill>
            </a:endParaRPr>
          </a:p>
          <a:p>
            <a:endParaRPr lang="en-AU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A9C8350-E543-F340-837E-FBBF616EE5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829201"/>
              </p:ext>
            </p:extLst>
          </p:nvPr>
        </p:nvGraphicFramePr>
        <p:xfrm>
          <a:off x="6774568" y="1794617"/>
          <a:ext cx="4873479" cy="403352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01812">
                  <a:extLst>
                    <a:ext uri="{9D8B030D-6E8A-4147-A177-3AD203B41FA5}">
                      <a16:colId xmlns:a16="http://schemas.microsoft.com/office/drawing/2014/main" val="3336861785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558913837"/>
                    </a:ext>
                  </a:extLst>
                </a:gridCol>
                <a:gridCol w="1026942">
                  <a:extLst>
                    <a:ext uri="{9D8B030D-6E8A-4147-A177-3AD203B41FA5}">
                      <a16:colId xmlns:a16="http://schemas.microsoft.com/office/drawing/2014/main" val="1080471578"/>
                    </a:ext>
                  </a:extLst>
                </a:gridCol>
                <a:gridCol w="1547445">
                  <a:extLst>
                    <a:ext uri="{9D8B030D-6E8A-4147-A177-3AD203B41FA5}">
                      <a16:colId xmlns:a16="http://schemas.microsoft.com/office/drawing/2014/main" val="3563630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Customer</a:t>
                      </a:r>
                      <a:br>
                        <a:rPr lang="en-AU" sz="1600" dirty="0"/>
                      </a:br>
                      <a:br>
                        <a:rPr lang="en-AU" sz="1600" dirty="0"/>
                      </a:br>
                      <a:br>
                        <a:rPr lang="en-AU" sz="1600" dirty="0"/>
                      </a:br>
                      <a:r>
                        <a:rPr lang="en-AU" sz="1600" dirty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Item</a:t>
                      </a:r>
                      <a:br>
                        <a:rPr lang="en-AU" sz="1600" dirty="0"/>
                      </a:br>
                      <a:br>
                        <a:rPr lang="en-AU" sz="1600" dirty="0"/>
                      </a:br>
                      <a:br>
                        <a:rPr lang="en-AU" sz="1600" dirty="0"/>
                      </a:br>
                      <a:r>
                        <a:rPr lang="en-AU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Quantity (Kg)</a:t>
                      </a:r>
                      <a:br>
                        <a:rPr lang="en-AU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br>
                        <a:rPr lang="en-AU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</a:br>
                      <a:r>
                        <a:rPr lang="en-AU" sz="1600" dirty="0"/>
                        <a:t>quantity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Price/Kg as sold</a:t>
                      </a:r>
                      <a:br>
                        <a:rPr lang="en-AU" sz="1600" dirty="0"/>
                      </a:br>
                      <a:br>
                        <a:rPr lang="en-AU" sz="1600" dirty="0"/>
                      </a:br>
                      <a:r>
                        <a:rPr lang="en-AU" sz="1600" dirty="0" err="1"/>
                        <a:t>Price_per_kg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9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2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Pears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4.25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8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2.75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Josephine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1.8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4.49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2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2.99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5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Mangoes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8.25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0.8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6.25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6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4.45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094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D7FEA8-795D-B74F-A960-F6B3935CCEAF}"/>
              </a:ext>
            </a:extLst>
          </p:cNvPr>
          <p:cNvSpPr txBox="1"/>
          <p:nvPr/>
        </p:nvSpPr>
        <p:spPr>
          <a:xfrm>
            <a:off x="6774567" y="5934991"/>
            <a:ext cx="4873479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AU" dirty="0">
                <a:solidFill>
                  <a:schemeClr val="bg1">
                    <a:lumMod val="85000"/>
                  </a:schemeClr>
                </a:solidFill>
              </a:rPr>
              <a:t>Table: purchased</a:t>
            </a:r>
          </a:p>
        </p:txBody>
      </p:sp>
    </p:spTree>
    <p:extLst>
      <p:ext uri="{BB962C8B-B14F-4D97-AF65-F5344CB8AC3E}">
        <p14:creationId xmlns:p14="http://schemas.microsoft.com/office/powerpoint/2010/main" val="3960020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Calculations: Formulae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AU" dirty="0"/>
              <a:t>The result of this: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customer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AU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item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b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  </a:t>
            </a:r>
            <a:r>
              <a:rPr lang="en-AU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quantity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 </a:t>
            </a:r>
            <a:r>
              <a:rPr lang="en-AU" dirty="0" err="1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price_per_kg</a:t>
            </a:r>
            <a:r>
              <a:rPr lang="en-AU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b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FROM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dirty="0">
                <a:solidFill>
                  <a:srgbClr val="00B0F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purchased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  <a:p>
            <a:endParaRPr lang="en-AU" dirty="0"/>
          </a:p>
          <a:p>
            <a:r>
              <a:rPr lang="en-AU" dirty="0"/>
              <a:t>But how can we replace that</a:t>
            </a:r>
            <a:br>
              <a:rPr lang="en-AU" dirty="0"/>
            </a:br>
            <a:r>
              <a:rPr lang="en-AU" dirty="0"/>
              <a:t>long text with something</a:t>
            </a:r>
            <a:br>
              <a:rPr lang="en-AU" dirty="0"/>
            </a:br>
            <a:r>
              <a:rPr lang="en-AU" dirty="0"/>
              <a:t>easier to read?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A2558AC-93B2-DC4D-9961-913C242DD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948741"/>
              </p:ext>
            </p:extLst>
          </p:nvPr>
        </p:nvGraphicFramePr>
        <p:xfrm>
          <a:off x="7643447" y="1794617"/>
          <a:ext cx="3938953" cy="354584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164089">
                  <a:extLst>
                    <a:ext uri="{9D8B030D-6E8A-4147-A177-3AD203B41FA5}">
                      <a16:colId xmlns:a16="http://schemas.microsoft.com/office/drawing/2014/main" val="3336861785"/>
                    </a:ext>
                  </a:extLst>
                </a:gridCol>
                <a:gridCol w="1177625">
                  <a:extLst>
                    <a:ext uri="{9D8B030D-6E8A-4147-A177-3AD203B41FA5}">
                      <a16:colId xmlns:a16="http://schemas.microsoft.com/office/drawing/2014/main" val="558913837"/>
                    </a:ext>
                  </a:extLst>
                </a:gridCol>
                <a:gridCol w="1597239">
                  <a:extLst>
                    <a:ext uri="{9D8B030D-6E8A-4147-A177-3AD203B41FA5}">
                      <a16:colId xmlns:a16="http://schemas.microsoft.com/office/drawing/2014/main" val="3563630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600" dirty="0"/>
                        <a:t>quantity * </a:t>
                      </a:r>
                      <a:r>
                        <a:rPr lang="en-AU" sz="1600" dirty="0" err="1"/>
                        <a:t>Price_per_kg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9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6.32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2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Pears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3.19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8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8.80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Josephine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8.08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2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5.98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5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Mangoes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4.13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5.00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6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6.68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09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955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Calculations: Formulae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AU" dirty="0"/>
              <a:t>Use an “AS” alias:</a:t>
            </a:r>
          </a:p>
          <a:p>
            <a:pPr lvl="1"/>
            <a:r>
              <a:rPr lang="en-AU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SELECT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customer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item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, </a:t>
            </a:r>
            <a:b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quantity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* </a:t>
            </a:r>
            <a:r>
              <a:rPr lang="en-AU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price_per_kg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b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 </a:t>
            </a:r>
            <a:r>
              <a:rPr lang="en-AU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AS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item_total</a:t>
            </a:r>
            <a:b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</a:br>
            <a:r>
              <a:rPr lang="en-AU" dirty="0">
                <a:solidFill>
                  <a:srgbClr val="00B05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FROM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 </a:t>
            </a:r>
            <a:r>
              <a:rPr lang="en-AU" dirty="0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purchased</a:t>
            </a:r>
            <a:r>
              <a:rPr lang="en-AU" dirty="0"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;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A2558AC-93B2-DC4D-9961-913C242DD5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009282"/>
              </p:ext>
            </p:extLst>
          </p:nvPr>
        </p:nvGraphicFramePr>
        <p:xfrm>
          <a:off x="7695029" y="1794617"/>
          <a:ext cx="3887371" cy="3337560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1287459">
                  <a:extLst>
                    <a:ext uri="{9D8B030D-6E8A-4147-A177-3AD203B41FA5}">
                      <a16:colId xmlns:a16="http://schemas.microsoft.com/office/drawing/2014/main" val="3336861785"/>
                    </a:ext>
                  </a:extLst>
                </a:gridCol>
                <a:gridCol w="1167733">
                  <a:extLst>
                    <a:ext uri="{9D8B030D-6E8A-4147-A177-3AD203B41FA5}">
                      <a16:colId xmlns:a16="http://schemas.microsoft.com/office/drawing/2014/main" val="558913837"/>
                    </a:ext>
                  </a:extLst>
                </a:gridCol>
                <a:gridCol w="1432179">
                  <a:extLst>
                    <a:ext uri="{9D8B030D-6E8A-4147-A177-3AD203B41FA5}">
                      <a16:colId xmlns:a16="http://schemas.microsoft.com/office/drawing/2014/main" val="35636308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customer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AU" sz="1600" dirty="0" err="1"/>
                        <a:t>item_total</a:t>
                      </a:r>
                      <a:endParaRPr lang="en-AU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39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</a:t>
                      </a:r>
                      <a:r>
                        <a:rPr lang="en-AU" sz="1600" dirty="0"/>
                        <a:t>6.32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224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Pears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3.19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88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8.80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8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Josephine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8.08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12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Bananas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5.98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5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Mangoes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4.13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8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Oranges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5.00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66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600" dirty="0"/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dirty="0"/>
                        <a:t>Apples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540000" algn="dec"/>
                        </a:tabLst>
                      </a:pPr>
                      <a:r>
                        <a:rPr lang="en-AU" sz="160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  <a:r>
                        <a:rPr lang="en-AU" sz="1600" dirty="0">
                          <a:effectLst/>
                        </a:rPr>
                        <a:t> 6.68</a:t>
                      </a:r>
                      <a:endParaRPr lang="en-A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209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2511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Maths Functions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Calculations in SQL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56334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2CBA738D00D4AAC9330883AE1DA78" ma:contentTypeVersion="33" ma:contentTypeDescription="Create a new document." ma:contentTypeScope="" ma:versionID="8e47dcab4e34a32242880baf61f0a73d">
  <xsd:schema xmlns:xsd="http://www.w3.org/2001/XMLSchema" xmlns:xs="http://www.w3.org/2001/XMLSchema" xmlns:p="http://schemas.microsoft.com/office/2006/metadata/properties" xmlns:ns3="3936cbe9-feea-4685-b03c-7f8d09c550f1" xmlns:ns4="833ce3ab-d172-455c-9989-f10facae9784" targetNamespace="http://schemas.microsoft.com/office/2006/metadata/properties" ma:root="true" ma:fieldsID="174389be43a91ce68753c33b6ac99b4e" ns3:_="" ns4:_="">
    <xsd:import namespace="3936cbe9-feea-4685-b03c-7f8d09c550f1"/>
    <xsd:import namespace="833ce3ab-d172-455c-9989-f10facae97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6cbe9-feea-4685-b03c-7f8d09c550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ce3ab-d172-455c-9989-f10facae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833ce3ab-d172-455c-9989-f10facae9784" xsi:nil="true"/>
    <Students xmlns="833ce3ab-d172-455c-9989-f10facae9784">
      <UserInfo>
        <DisplayName/>
        <AccountId xsi:nil="true"/>
        <AccountType/>
      </UserInfo>
    </Students>
    <TeamsChannelId xmlns="833ce3ab-d172-455c-9989-f10facae9784" xsi:nil="true"/>
    <Student_Groups xmlns="833ce3ab-d172-455c-9989-f10facae9784">
      <UserInfo>
        <DisplayName/>
        <AccountId xsi:nil="true"/>
        <AccountType/>
      </UserInfo>
    </Student_Groups>
    <Math_Settings xmlns="833ce3ab-d172-455c-9989-f10facae9784" xsi:nil="true"/>
    <Is_Collaboration_Space_Locked xmlns="833ce3ab-d172-455c-9989-f10facae9784" xsi:nil="true"/>
    <AppVersion xmlns="833ce3ab-d172-455c-9989-f10facae9784" xsi:nil="true"/>
    <Owner xmlns="833ce3ab-d172-455c-9989-f10facae9784">
      <UserInfo>
        <DisplayName/>
        <AccountId xsi:nil="true"/>
        <AccountType/>
      </UserInfo>
    </Owner>
    <Has_Teacher_Only_SectionGroup xmlns="833ce3ab-d172-455c-9989-f10facae9784" xsi:nil="true"/>
    <NotebookType xmlns="833ce3ab-d172-455c-9989-f10facae9784" xsi:nil="true"/>
    <Teachers xmlns="833ce3ab-d172-455c-9989-f10facae9784">
      <UserInfo>
        <DisplayName/>
        <AccountId xsi:nil="true"/>
        <AccountType/>
      </UserInfo>
    </Teachers>
    <Templates xmlns="833ce3ab-d172-455c-9989-f10facae9784" xsi:nil="true"/>
    <DefaultSectionNames xmlns="833ce3ab-d172-455c-9989-f10facae9784" xsi:nil="true"/>
    <CultureName xmlns="833ce3ab-d172-455c-9989-f10facae9784" xsi:nil="true"/>
    <Distribution_Groups xmlns="833ce3ab-d172-455c-9989-f10facae9784" xsi:nil="true"/>
    <Self_Registration_Enabled xmlns="833ce3ab-d172-455c-9989-f10facae9784" xsi:nil="true"/>
    <LMS_Mappings xmlns="833ce3ab-d172-455c-9989-f10facae9784" xsi:nil="true"/>
    <Invited_Teachers xmlns="833ce3ab-d172-455c-9989-f10facae9784" xsi:nil="true"/>
    <Invited_Students xmlns="833ce3ab-d172-455c-9989-f10facae9784" xsi:nil="true"/>
    <IsNotebookLocked xmlns="833ce3ab-d172-455c-9989-f10facae9784" xsi:nil="true"/>
  </documentManagement>
</p:properties>
</file>

<file path=customXml/itemProps1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EDE3886-A981-4E1C-91EF-EBC9EDE0D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6cbe9-feea-4685-b03c-7f8d09c550f1"/>
    <ds:schemaRef ds:uri="833ce3ab-d172-455c-9989-f10facae9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F79D9B-5A67-492D-BB4F-F3913BAD9421}">
  <ds:schemaRefs>
    <ds:schemaRef ds:uri="http://purl.org/dc/dcmitype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833ce3ab-d172-455c-9989-f10facae9784"/>
    <ds:schemaRef ds:uri="http://schemas.openxmlformats.org/package/2006/metadata/core-properties"/>
    <ds:schemaRef ds:uri="http://purl.org/dc/elements/1.1/"/>
    <ds:schemaRef ds:uri="3936cbe9-feea-4685-b03c-7f8d09c550f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NMT-Presentation-HD-1920x1080-AJG-V2020.07.01</Template>
  <TotalTime>1889</TotalTime>
  <Words>1772</Words>
  <Application>Microsoft Office PowerPoint</Application>
  <PresentationFormat>Widescreen</PresentationFormat>
  <Paragraphs>402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Century Gothic</vt:lpstr>
      <vt:lpstr>Fira Code</vt:lpstr>
      <vt:lpstr>Office Theme</vt:lpstr>
      <vt:lpstr>Calculations &amp; Functions</vt:lpstr>
      <vt:lpstr>Session Contents</vt:lpstr>
      <vt:lpstr>Formulae</vt:lpstr>
      <vt:lpstr>Calculations: Formulae</vt:lpstr>
      <vt:lpstr>Calculations: Formulae</vt:lpstr>
      <vt:lpstr>Calculations: Formulae</vt:lpstr>
      <vt:lpstr>Calculations: Formulae</vt:lpstr>
      <vt:lpstr>Calculations: Formulae</vt:lpstr>
      <vt:lpstr>Maths Functions</vt:lpstr>
      <vt:lpstr>Calculations: Maths Functions</vt:lpstr>
      <vt:lpstr>Calculations: Formulae</vt:lpstr>
      <vt:lpstr>String Functions</vt:lpstr>
      <vt:lpstr>Calculations: String Functions</vt:lpstr>
      <vt:lpstr>Calculations: String Functions</vt:lpstr>
      <vt:lpstr>SubQueries</vt:lpstr>
      <vt:lpstr>Subqueries</vt:lpstr>
      <vt:lpstr>Subqueries</vt:lpstr>
      <vt:lpstr>Exercises</vt:lpstr>
      <vt:lpstr>Preparation</vt:lpstr>
    </vt:vector>
  </TitlesOfParts>
  <Manager/>
  <Company>North Metro TAFE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Data Basics</dc:title>
  <dc:subject>Powerpoint presentation template (G076C)</dc:subject>
  <dc:creator>Adrian Gould</dc:creator>
  <cp:keywords>HD, 1920x1080, Template, Powerpoint</cp:keywords>
  <dc:description>Template created by Adrian Gould, Lecturer in IT (Software Development, Web Development, IoT, and more)</dc:description>
  <cp:lastModifiedBy>Namrata Aneja</cp:lastModifiedBy>
  <cp:revision>61</cp:revision>
  <cp:lastPrinted>2020-04-28T01:47:42Z</cp:lastPrinted>
  <dcterms:created xsi:type="dcterms:W3CDTF">2021-01-27T03:41:12Z</dcterms:created>
  <dcterms:modified xsi:type="dcterms:W3CDTF">2024-03-21T16:27:47Z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0x010100D482CBA738D00D4AAC9330883AE1DA78</vt:lpwstr>
  </property>
</Properties>
</file>