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63" r:id="rId5"/>
    <p:sldId id="262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9" r:id="rId14"/>
    <p:sldId id="365" r:id="rId15"/>
    <p:sldId id="366" r:id="rId16"/>
    <p:sldId id="367" r:id="rId17"/>
    <p:sldId id="368" r:id="rId18"/>
    <p:sldId id="370" r:id="rId19"/>
    <p:sldId id="372" r:id="rId20"/>
    <p:sldId id="371" r:id="rId21"/>
    <p:sldId id="373" r:id="rId22"/>
    <p:sldId id="374" r:id="rId23"/>
    <p:sldId id="375" r:id="rId24"/>
  </p:sldIdLst>
  <p:sldSz cx="12192000" cy="6858000"/>
  <p:notesSz cx="7104063" cy="10234613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2"/>
            <p14:sldId id="358"/>
            <p14:sldId id="359"/>
            <p14:sldId id="360"/>
            <p14:sldId id="361"/>
            <p14:sldId id="362"/>
            <p14:sldId id="363"/>
            <p14:sldId id="364"/>
            <p14:sldId id="369"/>
            <p14:sldId id="365"/>
            <p14:sldId id="366"/>
            <p14:sldId id="367"/>
            <p14:sldId id="368"/>
            <p14:sldId id="370"/>
            <p14:sldId id="372"/>
            <p14:sldId id="371"/>
            <p14:sldId id="373"/>
            <p14:sldId id="374"/>
            <p14:sldId id="375"/>
          </p14:sldIdLst>
        </p14:section>
        <p14:section name="Exercises" id="{F1A870C2-B449-4C0F-8767-F787725E74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262E"/>
    <a:srgbClr val="CC0000"/>
    <a:srgbClr val="E7E9EC"/>
    <a:srgbClr val="4F81BD"/>
    <a:srgbClr val="FFFFFF"/>
    <a:srgbClr val="D8262E"/>
    <a:srgbClr val="D81C24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3687" autoAdjust="0"/>
  </p:normalViewPr>
  <p:slideViewPr>
    <p:cSldViewPr snapToGrid="0" snapToObjects="1">
      <p:cViewPr varScale="1">
        <p:scale>
          <a:sx n="117" d="100"/>
          <a:sy n="117" d="100"/>
        </p:scale>
        <p:origin x="1488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14/3/2024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4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9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learning.oreilly.com</a:t>
            </a:r>
            <a:r>
              <a:rPr lang="en-US" dirty="0"/>
              <a:t>/library/view/head-first-git/9781492092506/ch03.html#what_diffhyphenerence_does_it_makequesti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1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5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learning.oreilly.com</a:t>
            </a:r>
            <a:r>
              <a:rPr lang="en-US" dirty="0"/>
              <a:t>/library/view/head-first-git/9781492092506/ch04.html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62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9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14/3/2024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3/14/24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C6D13-C18D-29E2-A4B3-45703AA194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ead-first-git/9781492092506/ch04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ead-first-git/9781492092506/ch03.html#what_diffhyphenerence_does_it_makequest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Git: diff, oops, and maybe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63193679"/>
              </p:ext>
            </p:extLst>
          </p:nvPr>
        </p:nvGraphicFramePr>
        <p:xfrm>
          <a:off x="1050925" y="4732339"/>
          <a:ext cx="10084246" cy="828489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314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93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445717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ICTICT449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version control systems in development environments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ICTPRG430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Introductory object-oriented techniques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138155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Applied Programming in Python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Various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ICT40120 Certificate IV in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7E902-3AF1-FA9C-0D83-A07634DD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OOPSY: Undoing 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318A9-040E-C08D-8109-A661F23C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">
            <a:hlinkClick r:id="rId3"/>
            <a:extLst>
              <a:ext uri="{FF2B5EF4-FFF2-40B4-BE49-F238E27FC236}">
                <a16:creationId xmlns:a16="http://schemas.microsoft.com/office/drawing/2014/main" id="{4BE0B3C1-A40A-4822-61A6-2EB7FD8CE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244" y="2659397"/>
            <a:ext cx="3493911" cy="310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8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5EC1-CD61-2B06-E669-D468C5E0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Oops! You made a mistake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AFE1-C4DC-7A41-4050-788DACE9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stores E.V.E.R.Y.T.H.I.N.G</a:t>
            </a:r>
          </a:p>
          <a:p>
            <a:r>
              <a:rPr lang="en-US" dirty="0"/>
              <a:t>That’s not always a good thing.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Accidently add a file you did not want to add</a:t>
            </a:r>
          </a:p>
          <a:p>
            <a:pPr lvl="1"/>
            <a:r>
              <a:rPr lang="en-US" dirty="0"/>
              <a:t>Make a commit you didn’t intend to commit (too soon, wrong branch,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a commit and decide you want to change it or its commit message</a:t>
            </a:r>
          </a:p>
          <a:p>
            <a:pPr lvl="1"/>
            <a:r>
              <a:rPr lang="en-US" dirty="0"/>
              <a:t>Push a change you didn’t mean to push</a:t>
            </a:r>
          </a:p>
          <a:p>
            <a:pPr lvl="1"/>
            <a:r>
              <a:rPr lang="en-US" dirty="0"/>
              <a:t>Make updates to your working copy you want to remove!</a:t>
            </a:r>
          </a:p>
        </p:txBody>
      </p:sp>
    </p:spTree>
    <p:extLst>
      <p:ext uri="{BB962C8B-B14F-4D97-AF65-F5344CB8AC3E}">
        <p14:creationId xmlns:p14="http://schemas.microsoft.com/office/powerpoint/2010/main" val="264315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2E9-21DC-7B1B-FBC0-B75BEFD9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can be fixed,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7AA3-59E4-1222-CC98-357B6A77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can be fixed but the difficulty level does rise pretty quickly</a:t>
            </a:r>
          </a:p>
          <a:p>
            <a:r>
              <a:rPr lang="en-US" dirty="0"/>
              <a:t>In general, there are two strategies:</a:t>
            </a:r>
          </a:p>
          <a:p>
            <a:pPr lvl="1"/>
            <a:r>
              <a:rPr lang="en-US" b="1" dirty="0"/>
              <a:t>Revert</a:t>
            </a:r>
            <a:r>
              <a:rPr lang="en-US" dirty="0"/>
              <a:t> changes by creating a new commit</a:t>
            </a:r>
          </a:p>
          <a:p>
            <a:pPr lvl="1"/>
            <a:r>
              <a:rPr lang="en-US" b="1" dirty="0"/>
              <a:t>Reset</a:t>
            </a:r>
            <a:r>
              <a:rPr lang="en-US" dirty="0"/>
              <a:t> changes by removing them from history</a:t>
            </a:r>
          </a:p>
          <a:p>
            <a:r>
              <a:rPr lang="en-US" dirty="0"/>
              <a:t>Each has their respective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48580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7C830B-2E82-2D02-27B8-5D85375E8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11835"/>
              </p:ext>
            </p:extLst>
          </p:nvPr>
        </p:nvGraphicFramePr>
        <p:xfrm>
          <a:off x="468489" y="1072445"/>
          <a:ext cx="11255022" cy="49755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78755">
                  <a:extLst>
                    <a:ext uri="{9D8B030D-6E8A-4147-A177-3AD203B41FA5}">
                      <a16:colId xmlns:a16="http://schemas.microsoft.com/office/drawing/2014/main" val="2149732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01592642"/>
                    </a:ext>
                  </a:extLst>
                </a:gridCol>
                <a:gridCol w="5012267">
                  <a:extLst>
                    <a:ext uri="{9D8B030D-6E8A-4147-A177-3AD203B41FA5}">
                      <a16:colId xmlns:a16="http://schemas.microsoft.com/office/drawing/2014/main" val="4173041429"/>
                    </a:ext>
                  </a:extLst>
                </a:gridCol>
              </a:tblGrid>
              <a:tr h="287446">
                <a:tc>
                  <a:txBody>
                    <a:bodyPr/>
                    <a:lstStyle/>
                    <a:p>
                      <a:endParaRPr lang="en-AU" sz="15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5976" marR="105976" marT="48912" marB="48912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git revert</a:t>
                      </a:r>
                    </a:p>
                  </a:txBody>
                  <a:tcPr marL="105976" marR="105976" marT="48912" marB="48912"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git reset</a:t>
                      </a:r>
                    </a:p>
                  </a:txBody>
                  <a:tcPr marL="105976" marR="105976" marT="48912" marB="489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01448"/>
                  </a:ext>
                </a:extLst>
              </a:tr>
              <a:tr h="599265"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</a:p>
                  </a:txBody>
                  <a:tcPr marL="105976" marR="105976" marT="48912" marB="48912" anchor="ctr"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26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effectLst/>
                        </a:rPr>
                        <a:t>Creates a new commit that undoes changes</a:t>
                      </a:r>
                    </a:p>
                  </a:txBody>
                  <a:tcPr marL="105976" marR="105976" marT="48912" marB="48912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effectLst/>
                        </a:rPr>
                        <a:t>Moves the branch pointer to a previous commit</a:t>
                      </a:r>
                    </a:p>
                  </a:txBody>
                  <a:tcPr marL="105976" marR="105976" marT="48912" marB="48912" anchor="ctr"/>
                </a:tc>
                <a:extLst>
                  <a:ext uri="{0D108BD9-81ED-4DB2-BD59-A6C34878D82A}">
                    <a16:rowId xmlns:a16="http://schemas.microsoft.com/office/drawing/2014/main" val="3357696451"/>
                  </a:ext>
                </a:extLst>
              </a:tr>
              <a:tr h="395675"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Commit History</a:t>
                      </a:r>
                    </a:p>
                  </a:txBody>
                  <a:tcPr marL="105976" marR="105976" marT="48912" marB="489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26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effectLst/>
                        </a:rPr>
                        <a:t>Preserves the original commit history</a:t>
                      </a:r>
                    </a:p>
                  </a:txBody>
                  <a:tcPr marL="105976" marR="105976" marT="48912" marB="48912" anchor="ctr"/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Modifies the commit history</a:t>
                      </a:r>
                    </a:p>
                  </a:txBody>
                  <a:tcPr marL="105976" marR="105976" marT="48912" marB="48912" anchor="ctr"/>
                </a:tc>
                <a:extLst>
                  <a:ext uri="{0D108BD9-81ED-4DB2-BD59-A6C34878D82A}">
                    <a16:rowId xmlns:a16="http://schemas.microsoft.com/office/drawing/2014/main" val="2384749375"/>
                  </a:ext>
                </a:extLst>
              </a:tr>
              <a:tr h="674974"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Branch State</a:t>
                      </a:r>
                    </a:p>
                  </a:txBody>
                  <a:tcPr marL="105976" marR="105976" marT="48912" marB="489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26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Updates the branch with a new commit</a:t>
                      </a:r>
                    </a:p>
                  </a:txBody>
                  <a:tcPr marL="105976" marR="105976" marT="48912" marB="48912" anchor="ctr"/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Moves the branch pointer to a different commit</a:t>
                      </a:r>
                    </a:p>
                  </a:txBody>
                  <a:tcPr marL="105976" marR="105976" marT="48912" marB="48912" anchor="ctr"/>
                </a:tc>
                <a:extLst>
                  <a:ext uri="{0D108BD9-81ED-4DB2-BD59-A6C34878D82A}">
                    <a16:rowId xmlns:a16="http://schemas.microsoft.com/office/drawing/2014/main" val="832609628"/>
                  </a:ext>
                </a:extLst>
              </a:tr>
              <a:tr h="674974"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Working Directory</a:t>
                      </a:r>
                    </a:p>
                  </a:txBody>
                  <a:tcPr marL="105976" marR="105976" marT="48912" marB="489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26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Does not modify the working directory</a:t>
                      </a:r>
                    </a:p>
                  </a:txBody>
                  <a:tcPr marL="105976" marR="105976" marT="48912" marB="48912" anchor="ctr"/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Can optionally modify the working directory</a:t>
                      </a:r>
                    </a:p>
                  </a:txBody>
                  <a:tcPr marL="105976" marR="105976" marT="48912" marB="48912" anchor="ctr"/>
                </a:tc>
                <a:extLst>
                  <a:ext uri="{0D108BD9-81ED-4DB2-BD59-A6C34878D82A}">
                    <a16:rowId xmlns:a16="http://schemas.microsoft.com/office/drawing/2014/main" val="2358201234"/>
                  </a:ext>
                </a:extLst>
              </a:tr>
              <a:tr h="954275"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Collaboration</a:t>
                      </a:r>
                    </a:p>
                  </a:txBody>
                  <a:tcPr marL="105976" marR="105976" marT="48912" marB="489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26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Safe for shared repositories, as it creates a new commit</a:t>
                      </a:r>
                    </a:p>
                  </a:txBody>
                  <a:tcPr marL="105976" marR="105976" marT="48912" marB="48912" anchor="ctr"/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Potentially dangerous for shared repositories, as it rewrites the commit history</a:t>
                      </a:r>
                    </a:p>
                  </a:txBody>
                  <a:tcPr marL="105976" marR="105976" marT="48912" marB="48912" anchor="ctr"/>
                </a:tc>
                <a:extLst>
                  <a:ext uri="{0D108BD9-81ED-4DB2-BD59-A6C34878D82A}">
                    <a16:rowId xmlns:a16="http://schemas.microsoft.com/office/drawing/2014/main" val="319551919"/>
                  </a:ext>
                </a:extLst>
              </a:tr>
              <a:tr h="674974"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Use Cases</a:t>
                      </a:r>
                    </a:p>
                  </a:txBody>
                  <a:tcPr marL="105976" marR="105976" marT="48912" marB="489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26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effectLst/>
                        </a:rPr>
                        <a:t>Undoing commits, fixing mistakes, reverting changes</a:t>
                      </a:r>
                    </a:p>
                  </a:txBody>
                  <a:tcPr marL="105976" marR="105976" marT="48912" marB="48912" anchor="ctr"/>
                </a:tc>
                <a:tc>
                  <a:txBody>
                    <a:bodyPr/>
                    <a:lstStyle/>
                    <a:p>
                      <a:r>
                        <a:rPr lang="en-AU" sz="1500">
                          <a:effectLst/>
                        </a:rPr>
                        <a:t>Discarding local commits, cleaning up history, resetting to a previous state</a:t>
                      </a:r>
                    </a:p>
                  </a:txBody>
                  <a:tcPr marL="105976" marR="105976" marT="48912" marB="48912" anchor="ctr"/>
                </a:tc>
                <a:extLst>
                  <a:ext uri="{0D108BD9-81ED-4DB2-BD59-A6C34878D82A}">
                    <a16:rowId xmlns:a16="http://schemas.microsoft.com/office/drawing/2014/main" val="1187176771"/>
                  </a:ext>
                </a:extLst>
              </a:tr>
              <a:tr h="674974">
                <a:tc>
                  <a:txBody>
                    <a:bodyPr/>
                    <a:lstStyle/>
                    <a:p>
                      <a:r>
                        <a:rPr lang="en-AU" sz="1500" b="1" dirty="0">
                          <a:solidFill>
                            <a:schemeClr val="bg1"/>
                          </a:solidFill>
                          <a:effectLst/>
                        </a:rPr>
                        <a:t>Remote Repositories</a:t>
                      </a:r>
                    </a:p>
                  </a:txBody>
                  <a:tcPr marL="105976" marR="105976" marT="48912" marB="489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926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effectLst/>
                        </a:rPr>
                        <a:t>Suitable for reverting changes pushed to remote repositories</a:t>
                      </a:r>
                    </a:p>
                  </a:txBody>
                  <a:tcPr marL="105976" marR="105976" marT="48912" marB="48912" anchor="ctr"/>
                </a:tc>
                <a:tc>
                  <a:txBody>
                    <a:bodyPr/>
                    <a:lstStyle/>
                    <a:p>
                      <a:r>
                        <a:rPr lang="en-AU" sz="1500" dirty="0">
                          <a:effectLst/>
                        </a:rPr>
                        <a:t>Not suitable for resetting changes pushed to remote repositories</a:t>
                      </a:r>
                    </a:p>
                  </a:txBody>
                  <a:tcPr marL="105976" marR="105976" marT="48912" marB="48912" anchor="ctr"/>
                </a:tc>
                <a:extLst>
                  <a:ext uri="{0D108BD9-81ED-4DB2-BD59-A6C34878D82A}">
                    <a16:rowId xmlns:a16="http://schemas.microsoft.com/office/drawing/2014/main" val="285923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8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C43A1-4C7A-A5B2-F15E-DCE0620F8EE4}"/>
              </a:ext>
            </a:extLst>
          </p:cNvPr>
          <p:cNvSpPr txBox="1"/>
          <p:nvPr/>
        </p:nvSpPr>
        <p:spPr>
          <a:xfrm>
            <a:off x="1264356" y="2573866"/>
            <a:ext cx="9922933" cy="193899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WARNING: </a:t>
            </a:r>
            <a:r>
              <a:rPr lang="en-US" sz="4000" dirty="0">
                <a:solidFill>
                  <a:schemeClr val="bg1"/>
                </a:solidFill>
              </a:rPr>
              <a:t>resets are hazardous!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Losing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Misaligned commit history (after push)</a:t>
            </a:r>
          </a:p>
        </p:txBody>
      </p:sp>
    </p:spTree>
    <p:extLst>
      <p:ext uri="{BB962C8B-B14F-4D97-AF65-F5344CB8AC3E}">
        <p14:creationId xmlns:p14="http://schemas.microsoft.com/office/powerpoint/2010/main" val="121745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03FC6-9BC3-69AC-E947-E73E979E9984}"/>
              </a:ext>
            </a:extLst>
          </p:cNvPr>
          <p:cNvSpPr txBox="1"/>
          <p:nvPr/>
        </p:nvSpPr>
        <p:spPr>
          <a:xfrm>
            <a:off x="1264356" y="2573866"/>
            <a:ext cx="9922933" cy="193899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Exercise: </a:t>
            </a:r>
            <a:r>
              <a:rPr lang="en-US" sz="4000" dirty="0">
                <a:solidFill>
                  <a:schemeClr val="bg1"/>
                </a:solidFill>
              </a:rPr>
              <a:t>Upcoming exercises will help you practice these commands so stay tuned.</a:t>
            </a:r>
          </a:p>
        </p:txBody>
      </p:sp>
    </p:spTree>
    <p:extLst>
      <p:ext uri="{BB962C8B-B14F-4D97-AF65-F5344CB8AC3E}">
        <p14:creationId xmlns:p14="http://schemas.microsoft.com/office/powerpoint/2010/main" val="312665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7E902-3AF1-FA9C-0D83-A07634DD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Stashing: putting changes aside for a bit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318A9-040E-C08D-8109-A661F23C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CC5D-4049-602B-CCA3-BBBE6F84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0020-D96D-AE69-C339-B38E24B2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Uncommitted changes can get in the way of branching</a:t>
            </a:r>
          </a:p>
          <a:p>
            <a:r>
              <a:rPr lang="en-US" dirty="0"/>
              <a:t>If one branch is ahead of your working copy and switching to it will clobber your changes git won’t let you</a:t>
            </a:r>
          </a:p>
          <a:p>
            <a:r>
              <a:rPr lang="en-US" dirty="0"/>
              <a:t>So what do you do?</a:t>
            </a:r>
          </a:p>
          <a:p>
            <a:r>
              <a:rPr lang="en-US" dirty="0"/>
              <a:t>No really, have a think how you would solve it…</a:t>
            </a:r>
          </a:p>
        </p:txBody>
      </p:sp>
    </p:spTree>
    <p:extLst>
      <p:ext uri="{BB962C8B-B14F-4D97-AF65-F5344CB8AC3E}">
        <p14:creationId xmlns:p14="http://schemas.microsoft.com/office/powerpoint/2010/main" val="324613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626F-8E96-1B32-B5DE-EF8F21F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you’d have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9526-3ADD-0C8C-E69D-6C7A0E37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 the changes – you are not sure what files changed, so you probably grab everything (yuck!)</a:t>
            </a:r>
          </a:p>
          <a:p>
            <a:r>
              <a:rPr lang="en-US" dirty="0"/>
              <a:t>Copy to another folder (yuck yuck)</a:t>
            </a:r>
          </a:p>
          <a:p>
            <a:r>
              <a:rPr lang="en-US" dirty="0"/>
              <a:t>Use git reset --hard to DESTROY the working copy changes (yuck yuck yuck)</a:t>
            </a:r>
          </a:p>
          <a:p>
            <a:r>
              <a:rPr lang="en-US" dirty="0"/>
              <a:t>Switch to the branch</a:t>
            </a:r>
          </a:p>
          <a:p>
            <a:r>
              <a:rPr lang="en-US" dirty="0"/>
              <a:t>Do work</a:t>
            </a:r>
          </a:p>
          <a:p>
            <a:r>
              <a:rPr lang="en-US" dirty="0"/>
              <a:t>Switch back, copy all the files back and really really hope you didn’t stuff everything up </a:t>
            </a:r>
          </a:p>
        </p:txBody>
      </p:sp>
    </p:spTree>
    <p:extLst>
      <p:ext uri="{BB962C8B-B14F-4D97-AF65-F5344CB8AC3E}">
        <p14:creationId xmlns:p14="http://schemas.microsoft.com/office/powerpoint/2010/main" val="383386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A632-811D-D20F-2A68-6C68E42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AD80-F442-4A85-67B6-7A4A4ADD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stash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switch back</a:t>
            </a:r>
          </a:p>
          <a:p>
            <a:r>
              <a:rPr lang="en-US" dirty="0"/>
              <a:t>git stash pop</a:t>
            </a:r>
          </a:p>
          <a:p>
            <a:r>
              <a:rPr lang="en-US" dirty="0"/>
              <a:t>Done!</a:t>
            </a:r>
          </a:p>
          <a:p>
            <a:r>
              <a:rPr lang="en-US" dirty="0"/>
              <a:t>HOW GOOD IS THAT!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Creating and interpreting diffs</a:t>
            </a:r>
          </a:p>
          <a:p>
            <a:r>
              <a:rPr lang="en-AU" dirty="0"/>
              <a:t>Reverting and resetting </a:t>
            </a:r>
          </a:p>
          <a:p>
            <a:r>
              <a:rPr lang="en-AU" dirty="0"/>
              <a:t>Stashing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D026-41BB-5C6C-20B8-E630ED35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service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4820-9EE5-527F-C898-183DB89C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stash is sometimes not taught in intro git</a:t>
            </a:r>
          </a:p>
          <a:p>
            <a:r>
              <a:rPr lang="en-US" dirty="0"/>
              <a:t>But it is just about the most useful command you can find to make working with git seamless</a:t>
            </a:r>
          </a:p>
          <a:p>
            <a:r>
              <a:rPr lang="en-US" dirty="0"/>
              <a:t>Particularly if you are branch/working with a remote</a:t>
            </a:r>
          </a:p>
          <a:p>
            <a:pPr lvl="1"/>
            <a:r>
              <a:rPr lang="en-US" dirty="0"/>
              <a:t>i.e. using git as intended </a:t>
            </a:r>
            <a:r>
              <a:rPr lang="en-US" dirty="0">
                <a:latin typeface="Wingdings" pitchFamily="2" charset="77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718F-46FE-F6CE-6C5A-00BB9A22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E1D4-8F53-27D1-4171-7C7B8D01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diff is a standard representation of the difference between text files or sets of text files</a:t>
            </a:r>
          </a:p>
          <a:p>
            <a:r>
              <a:rPr lang="en-US" dirty="0"/>
              <a:t>Diffs are designed to be human readable but IDEs can make them easier to work with</a:t>
            </a:r>
          </a:p>
          <a:p>
            <a:r>
              <a:rPr lang="en-US" dirty="0"/>
              <a:t>They provide enough fidelity to be used as a </a:t>
            </a:r>
            <a:r>
              <a:rPr lang="en-US" i="1" dirty="0"/>
              <a:t>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8C50-FFE5-3343-1259-43D43960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are all around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F628-0000-E099-1568-0CE0FA2CA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6215743" cy="4563491"/>
          </a:xfrm>
        </p:spPr>
        <p:txBody>
          <a:bodyPr/>
          <a:lstStyle/>
          <a:p>
            <a:r>
              <a:rPr lang="en-US" dirty="0"/>
              <a:t>When you run git status the question is “what is the diff”</a:t>
            </a:r>
          </a:p>
          <a:p>
            <a:r>
              <a:rPr lang="en-US" dirty="0"/>
              <a:t>When you run merge – ditto</a:t>
            </a:r>
          </a:p>
          <a:p>
            <a:r>
              <a:rPr lang="en-US" dirty="0"/>
              <a:t>Pull or push – yep…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D0E5DEF-AC78-AEA2-28B2-7D36D5C4D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172" y="2754086"/>
            <a:ext cx="29972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05098C-56DF-8B8B-1958-A5157079E119}"/>
              </a:ext>
            </a:extLst>
          </p:cNvPr>
          <p:cNvSpPr txBox="1"/>
          <p:nvPr/>
        </p:nvSpPr>
        <p:spPr>
          <a:xfrm>
            <a:off x="7576458" y="227790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First Git: great write up!</a:t>
            </a:r>
          </a:p>
        </p:txBody>
      </p:sp>
    </p:spTree>
    <p:extLst>
      <p:ext uri="{BB962C8B-B14F-4D97-AF65-F5344CB8AC3E}">
        <p14:creationId xmlns:p14="http://schemas.microsoft.com/office/powerpoint/2010/main" val="152697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756A-1E72-E73D-93F8-4F838EF4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E754-6CE8-936D-AF5D-C04AD701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times, we don’t just want to know that there is a difference but we want to know </a:t>
            </a:r>
            <a:r>
              <a:rPr lang="en-US" b="1" dirty="0"/>
              <a:t>what is the difference</a:t>
            </a:r>
          </a:p>
          <a:p>
            <a:r>
              <a:rPr lang="en-US" dirty="0"/>
              <a:t>You saw an example of differences when you ran a pull request</a:t>
            </a:r>
          </a:p>
          <a:p>
            <a:r>
              <a:rPr lang="en-US" b="1" dirty="0"/>
              <a:t>Discuss</a:t>
            </a:r>
            <a:r>
              <a:rPr lang="en-US" dirty="0"/>
              <a:t> on what levels were differences highlighted (folder/file/line/word/character)?</a:t>
            </a:r>
          </a:p>
        </p:txBody>
      </p:sp>
    </p:spTree>
    <p:extLst>
      <p:ext uri="{BB962C8B-B14F-4D97-AF65-F5344CB8AC3E}">
        <p14:creationId xmlns:p14="http://schemas.microsoft.com/office/powerpoint/2010/main" val="28832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20BE-49F3-66B9-13DF-336E0717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Diffs can be performed at many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1E38-E45F-A3AA-EDBA-0A951229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files</a:t>
            </a:r>
          </a:p>
          <a:p>
            <a:r>
              <a:rPr lang="en-US" dirty="0"/>
              <a:t>Between commits</a:t>
            </a:r>
          </a:p>
          <a:p>
            <a:r>
              <a:rPr lang="en-US" dirty="0"/>
              <a:t>Between staging (index) and the object database (repo)</a:t>
            </a:r>
          </a:p>
          <a:p>
            <a:r>
              <a:rPr lang="en-US" dirty="0"/>
              <a:t>Between the working copy and any of the above</a:t>
            </a:r>
          </a:p>
        </p:txBody>
      </p:sp>
    </p:spTree>
    <p:extLst>
      <p:ext uri="{BB962C8B-B14F-4D97-AF65-F5344CB8AC3E}">
        <p14:creationId xmlns:p14="http://schemas.microsoft.com/office/powerpoint/2010/main" val="55686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3B92-64B0-2E07-BBE8-84DEB74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diff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F4A75-9A34-0816-ACF1-3F3F3438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4730044" cy="4563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Header</a:t>
            </a:r>
          </a:p>
          <a:p>
            <a:r>
              <a:rPr lang="en-US" dirty="0"/>
              <a:t>The files being compared </a:t>
            </a:r>
          </a:p>
          <a:p>
            <a:r>
              <a:rPr lang="en-US" dirty="0"/>
              <a:t>The symbol (+/-) associated with each insertion</a:t>
            </a:r>
          </a:p>
          <a:p>
            <a:r>
              <a:rPr lang="en-US" dirty="0"/>
              <a:t>For temporally related changes, an insertion in the past is a deletion in the present </a:t>
            </a:r>
            <a:r>
              <a:rPr lang="en-US" dirty="0">
                <a:latin typeface="Wingdings" pitchFamily="2" charset="77"/>
              </a:rPr>
              <a:t>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1D216-56DC-5F27-3B4C-05578853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64" y="1569280"/>
            <a:ext cx="6591300" cy="42672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CE0DC07-7A5E-803B-9F12-2087F3AE7484}"/>
              </a:ext>
            </a:extLst>
          </p:cNvPr>
          <p:cNvSpPr/>
          <p:nvPr/>
        </p:nvSpPr>
        <p:spPr>
          <a:xfrm>
            <a:off x="5842427" y="2264228"/>
            <a:ext cx="3268916" cy="696685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3B92-64B0-2E07-BBE8-84DEB74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diff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F4A75-9A34-0816-ACF1-3F3F3438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4730044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Hunk headers</a:t>
            </a:r>
          </a:p>
          <a:p>
            <a:r>
              <a:rPr lang="en-US" dirty="0"/>
              <a:t>The line numbers in the ‘-’ file and the ‘+’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1D216-56DC-5F27-3B4C-05578853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64" y="1569280"/>
            <a:ext cx="6591300" cy="42672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CE0DC07-7A5E-803B-9F12-2087F3AE7484}"/>
              </a:ext>
            </a:extLst>
          </p:cNvPr>
          <p:cNvSpPr/>
          <p:nvPr/>
        </p:nvSpPr>
        <p:spPr>
          <a:xfrm>
            <a:off x="5898871" y="2709333"/>
            <a:ext cx="2296862" cy="428978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3B92-64B0-2E07-BBE8-84DEB74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diff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F4A75-9A34-0816-ACF1-3F3F3438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4730044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difference!</a:t>
            </a:r>
          </a:p>
          <a:p>
            <a:r>
              <a:rPr lang="en-US" b="1" dirty="0"/>
              <a:t>- prefixed</a:t>
            </a:r>
            <a:r>
              <a:rPr lang="en-US" dirty="0"/>
              <a:t>: --- file</a:t>
            </a:r>
          </a:p>
          <a:p>
            <a:r>
              <a:rPr lang="en-US" b="1" dirty="0"/>
              <a:t>+ prefixed: </a:t>
            </a:r>
            <a:r>
              <a:rPr lang="en-US" dirty="0"/>
              <a:t>+++ file</a:t>
            </a:r>
          </a:p>
          <a:p>
            <a:r>
              <a:rPr lang="en-US" dirty="0"/>
              <a:t>Not prefixed: common (context)</a:t>
            </a:r>
          </a:p>
          <a:p>
            <a:r>
              <a:rPr lang="en-US" b="1" dirty="0"/>
              <a:t>Challenge</a:t>
            </a:r>
            <a:r>
              <a:rPr lang="en-US" dirty="0"/>
              <a:t>: what line numbers in each file do these changes relate to?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1D216-56DC-5F27-3B4C-05578853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95" y="1503097"/>
            <a:ext cx="6591300" cy="42672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CE0DC07-7A5E-803B-9F12-2087F3AE7484}"/>
              </a:ext>
            </a:extLst>
          </p:cNvPr>
          <p:cNvSpPr/>
          <p:nvPr/>
        </p:nvSpPr>
        <p:spPr>
          <a:xfrm>
            <a:off x="5898870" y="2912534"/>
            <a:ext cx="6067351" cy="1162756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microsoft.com/office/2006/documentManagement/types"/>
    <ds:schemaRef ds:uri="3936cbe9-feea-4685-b03c-7f8d09c550f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26181</TotalTime>
  <Words>862</Words>
  <Application>Microsoft Macintosh PowerPoint</Application>
  <PresentationFormat>Widescreen</PresentationFormat>
  <Paragraphs>128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Office Theme</vt:lpstr>
      <vt:lpstr>Intermediate Git: diff, oops, and maybe</vt:lpstr>
      <vt:lpstr>Session Contents</vt:lpstr>
      <vt:lpstr>Diff</vt:lpstr>
      <vt:lpstr>Differences are all around us</vt:lpstr>
      <vt:lpstr>But what is the difference?</vt:lpstr>
      <vt:lpstr>Diffs can be performed at many levels</vt:lpstr>
      <vt:lpstr>Interpreting a diff</vt:lpstr>
      <vt:lpstr>Interpreting a diff</vt:lpstr>
      <vt:lpstr>Interpreting a diff</vt:lpstr>
      <vt:lpstr>OOPSY: Undoing changes</vt:lpstr>
      <vt:lpstr>Oops! You made a mistake</vt:lpstr>
      <vt:lpstr>Everything can be fixed, but…</vt:lpstr>
      <vt:lpstr>PowerPoint Presentation</vt:lpstr>
      <vt:lpstr>PowerPoint Presentation</vt:lpstr>
      <vt:lpstr>PowerPoint Presentation</vt:lpstr>
      <vt:lpstr>Stashing: putting changes aside for a bit</vt:lpstr>
      <vt:lpstr>Stashing</vt:lpstr>
      <vt:lpstr>What you’d have to do</vt:lpstr>
      <vt:lpstr>OR</vt:lpstr>
      <vt:lpstr>Public service announcement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Rafael Avigad</cp:lastModifiedBy>
  <cp:revision>61</cp:revision>
  <cp:lastPrinted>2020-04-28T01:47:42Z</cp:lastPrinted>
  <dcterms:created xsi:type="dcterms:W3CDTF">2020-07-29T07:20:07Z</dcterms:created>
  <dcterms:modified xsi:type="dcterms:W3CDTF">2024-03-14T02:03:48Z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2024-02-07T02:46:57Z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8ea63249-1327-4845-ac2a-c029d89811ad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