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 id="2147483672" r:id="rId2"/>
  </p:sldMasterIdLst>
  <p:notesMasterIdLst>
    <p:notesMasterId r:id="rId36"/>
  </p:notesMasterIdLst>
  <p:sldIdLst>
    <p:sldId id="257" r:id="rId3"/>
    <p:sldId id="258" r:id="rId4"/>
    <p:sldId id="263" r:id="rId5"/>
    <p:sldId id="268" r:id="rId6"/>
    <p:sldId id="265" r:id="rId7"/>
    <p:sldId id="269" r:id="rId8"/>
    <p:sldId id="272" r:id="rId9"/>
    <p:sldId id="295" r:id="rId10"/>
    <p:sldId id="273" r:id="rId11"/>
    <p:sldId id="270" r:id="rId12"/>
    <p:sldId id="285" r:id="rId13"/>
    <p:sldId id="287" r:id="rId14"/>
    <p:sldId id="288" r:id="rId15"/>
    <p:sldId id="286" r:id="rId16"/>
    <p:sldId id="289" r:id="rId17"/>
    <p:sldId id="290" r:id="rId18"/>
    <p:sldId id="297" r:id="rId19"/>
    <p:sldId id="298" r:id="rId20"/>
    <p:sldId id="293" r:id="rId21"/>
    <p:sldId id="296" r:id="rId22"/>
    <p:sldId id="264" r:id="rId23"/>
    <p:sldId id="266" r:id="rId24"/>
    <p:sldId id="275" r:id="rId25"/>
    <p:sldId id="276" r:id="rId26"/>
    <p:sldId id="277" r:id="rId27"/>
    <p:sldId id="279" r:id="rId28"/>
    <p:sldId id="278" r:id="rId29"/>
    <p:sldId id="284" r:id="rId30"/>
    <p:sldId id="280" r:id="rId31"/>
    <p:sldId id="282" r:id="rId32"/>
    <p:sldId id="281" r:id="rId33"/>
    <p:sldId id="283" r:id="rId34"/>
    <p:sldId id="294"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251" autoAdjust="0"/>
    <p:restoredTop sz="94660"/>
  </p:normalViewPr>
  <p:slideViewPr>
    <p:cSldViewPr>
      <p:cViewPr varScale="1">
        <p:scale>
          <a:sx n="71" d="100"/>
          <a:sy n="71" d="100"/>
        </p:scale>
        <p:origin x="-96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0F5A1-E77C-4EDD-8129-B756C9800F95}" type="datetimeFigureOut">
              <a:rPr lang="zh-CN" altLang="en-US" smtClean="0"/>
              <a:pPr/>
              <a:t>2011-12-26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A4B5F-49D5-4023-98C8-C0A93CAF8CD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2:01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1</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en-US" altLang="zh-CN"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10</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dirty="0"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11</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12</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13</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14</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1:53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15</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2:55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16</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2:48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17</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2:49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18</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19</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2</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2:48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20</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21</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dirty="0"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22</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23</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24</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25</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26</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27</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28</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29</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3</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30</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31</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32</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33</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4</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5</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6</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7</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1:49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8</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hape 3"/>
          <p:cNvSpPr>
            <a:spLocks noGrp="1" noChangeArrowheads="1"/>
          </p:cNvSpPr>
          <p:nvPr>
            <p:ph type="dt" sz="quarter" idx="1"/>
          </p:nvPr>
        </p:nvSpPr>
        <p:spPr>
          <a:noFill/>
        </p:spPr>
        <p:txBody>
          <a:bodyPr/>
          <a:lstStyle/>
          <a:p>
            <a:fld id="{F19B1E4A-F45E-4441-A69C-94BF2D8C2DA1}" type="datetime8">
              <a:rPr lang="en-US" altLang="zh-TW"/>
              <a:pPr/>
              <a:t>12/26/2011 1:11 PM</a:t>
            </a:fld>
            <a:endParaRPr lang="en-US" altLang="zh-TW"/>
          </a:p>
        </p:txBody>
      </p:sp>
      <p:sp>
        <p:nvSpPr>
          <p:cNvPr id="19459" name="Shape 4"/>
          <p:cNvSpPr>
            <a:spLocks noGrp="1" noChangeArrowheads="1"/>
          </p:cNvSpPr>
          <p:nvPr>
            <p:ph type="sldNum" sz="quarter" idx="5"/>
          </p:nvPr>
        </p:nvSpPr>
        <p:spPr>
          <a:noFill/>
        </p:spPr>
        <p:txBody>
          <a:bodyPr/>
          <a:lstStyle/>
          <a:p>
            <a:fld id="{5741E042-A897-4096-892E-71E7CA3340FE}" type="slidenum">
              <a:rPr lang="en-US" altLang="zh-TW"/>
              <a:pPr/>
              <a:t>9</a:t>
            </a:fld>
            <a:endParaRPr lang="en-US" altLang="zh-TW"/>
          </a:p>
        </p:txBody>
      </p:sp>
      <p:sp>
        <p:nvSpPr>
          <p:cNvPr id="19460" name="Shape 5"/>
          <p:cNvSpPr>
            <a:spLocks noGrp="1" noChangeArrowheads="1"/>
          </p:cNvSpPr>
          <p:nvPr>
            <p:ph type="ftr" sz="quarter" idx="4"/>
          </p:nvPr>
        </p:nvSpPr>
        <p:spPr>
          <a:noFill/>
        </p:spPr>
        <p:txBody>
          <a:bodyPr/>
          <a:lstStyle/>
          <a:p>
            <a:r>
              <a:rPr lang="en-US" altLang="zh-TW"/>
              <a:t>© 2006 Microsoft Corporation. All rights reserved.</a:t>
            </a:r>
          </a:p>
          <a:p>
            <a:r>
              <a:rPr lang="en-US" altLang="zh-TW"/>
              <a:t>This presentation is for informational purposes only. Microsoft makes no warranties, express or implied, in this summary.</a:t>
            </a:r>
          </a:p>
        </p:txBody>
      </p:sp>
      <p:sp>
        <p:nvSpPr>
          <p:cNvPr id="19461" name="Rectangle 48137"/>
          <p:cNvSpPr>
            <a:spLocks noGrp="1" noRot="1" noChangeAspect="1" noChangeArrowheads="1" noTextEdit="1"/>
          </p:cNvSpPr>
          <p:nvPr>
            <p:ph type="sldImg"/>
          </p:nvPr>
        </p:nvSpPr>
        <p:spPr>
          <a:xfrm>
            <a:off x="1143000" y="685800"/>
            <a:ext cx="4572000" cy="3429000"/>
          </a:xfrm>
          <a:noFill/>
          <a:ln cap="flat">
            <a:headEnd type="none" w="med" len="med"/>
            <a:tailEnd type="none" w="med" len="med"/>
          </a:ln>
        </p:spPr>
      </p:sp>
      <p:sp>
        <p:nvSpPr>
          <p:cNvPr id="19462" name="Rectangle 48138"/>
          <p:cNvSpPr>
            <a:spLocks noGrp="1" noChangeArrowheads="1"/>
          </p:cNvSpPr>
          <p:nvPr>
            <p:ph type="body" idx="1"/>
          </p:nvPr>
        </p:nvSpPr>
        <p:spPr>
          <a:noFill/>
          <a:ln/>
        </p:spPr>
        <p:txBody>
          <a:bodyPr/>
          <a:lstStyle/>
          <a:p>
            <a:pPr eaLnBrk="1" hangingPunct="1"/>
            <a:endParaRPr lang="zh-TW" altLang="zh-TW"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Rectangle 1034"/>
          <p:cNvPicPr>
            <a:picLocks noChangeAspect="1" noChangeArrowheads="1"/>
          </p:cNvPicPr>
          <p:nvPr/>
        </p:nvPicPr>
        <p:blipFill>
          <a:blip r:embed="rId2"/>
          <a:srcRect/>
          <a:stretch>
            <a:fillRect/>
          </a:stretch>
        </p:blipFill>
        <p:spPr bwMode="auto">
          <a:xfrm>
            <a:off x="9296978" y="130269"/>
            <a:ext cx="241012" cy="240926"/>
          </a:xfrm>
          <a:prstGeom prst="rect">
            <a:avLst/>
          </a:prstGeom>
          <a:noFill/>
          <a:ln w="9525">
            <a:noFill/>
            <a:miter lim="800000"/>
            <a:headEnd/>
            <a:tailEnd/>
          </a:ln>
        </p:spPr>
      </p:pic>
      <p:sp>
        <p:nvSpPr>
          <p:cNvPr id="1026" name="Rectangle 1025"/>
          <p:cNvSpPr>
            <a:spLocks noGrp="1" noChangeArrowheads="1"/>
          </p:cNvSpPr>
          <p:nvPr>
            <p:ph type="title"/>
          </p:nvPr>
        </p:nvSpPr>
        <p:spPr>
          <a:xfrm>
            <a:off x="685800" y="2130425"/>
            <a:ext cx="7772400" cy="1409700"/>
          </a:xfrm>
        </p:spPr>
        <p:txBody>
          <a:bodyPr/>
          <a:lstStyle>
            <a:lvl1pPr marL="0" indent="0">
              <a:defRPr smtClean="0">
                <a:effectLst>
                  <a:outerShdw blurRad="38100" dist="38100" dir="2700000" algn="tl">
                    <a:srgbClr val="C0C0C0"/>
                  </a:outerShdw>
                </a:effectLst>
              </a:defRPr>
            </a:lvl1pPr>
          </a:lstStyle>
          <a:p>
            <a:r>
              <a:rPr lang="en-US" smtClean="0"/>
              <a:t>Click to edit Master title style</a:t>
            </a:r>
          </a:p>
        </p:txBody>
      </p:sp>
      <p:sp>
        <p:nvSpPr>
          <p:cNvPr id="1032" name="Rectangle 1031"/>
          <p:cNvSpPr>
            <a:spLocks noGrp="1" noChangeArrowheads="1"/>
          </p:cNvSpPr>
          <p:nvPr>
            <p:ph type="body" idx="1"/>
          </p:nvPr>
        </p:nvSpPr>
        <p:spPr>
          <a:xfrm>
            <a:off x="1371600" y="3886200"/>
            <a:ext cx="6400800" cy="978697"/>
          </a:xfrm>
        </p:spPr>
        <p:txBody>
          <a:bodyPr/>
          <a:lstStyle>
            <a:lvl1pPr marL="0" indent="0" algn="ctr">
              <a:buFont typeface="Wingdings 2" pitchFamily="18" charset="2"/>
              <a:buNone/>
              <a:defRPr smtClean="0">
                <a:effectLst>
                  <a:outerShdw blurRad="38100" dist="38100" dir="2700000" algn="tl">
                    <a:srgbClr val="C0C0C0"/>
                  </a:outerShdw>
                </a:effectLst>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444" y="228320"/>
            <a:ext cx="8380556" cy="1421895"/>
          </a:xfrm>
        </p:spPr>
        <p:txBody>
          <a:bodyPr rtlCol="0" anchor="ctr"/>
          <a:lstStyle/>
          <a:p>
            <a:r>
              <a:rPr lang="en-US" smtClean="0"/>
              <a:t>Click to edit Master title style</a:t>
            </a:r>
            <a:endParaRPr lang="en-US"/>
          </a:p>
        </p:txBody>
      </p:sp>
      <p:sp>
        <p:nvSpPr>
          <p:cNvPr id="3" name="Content Placeholder 2"/>
          <p:cNvSpPr>
            <a:spLocks noGrp="1"/>
          </p:cNvSpPr>
          <p:nvPr>
            <p:ph idx="1"/>
          </p:nvPr>
        </p:nvSpPr>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190622"/>
          </a:xfrm>
        </p:spPr>
        <p:txBody>
          <a:bodyPr rtlCol="0"/>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369320"/>
          </a:xfrm>
        </p:spPr>
        <p:txBody>
          <a:bodyPr rtlCol="0"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444" y="228320"/>
            <a:ext cx="8380556" cy="1421895"/>
          </a:xfrm>
        </p:spPr>
        <p:txBody>
          <a:bodyPr rtlCol="0" anchor="ctr"/>
          <a:lstStyle/>
          <a:p>
            <a:r>
              <a:rPr lang="en-US" smtClean="0"/>
              <a:t>Click to edit Master title style</a:t>
            </a:r>
            <a:endParaRPr lang="en-US"/>
          </a:p>
        </p:txBody>
      </p:sp>
      <p:sp>
        <p:nvSpPr>
          <p:cNvPr id="3" name="Content Placeholder 2"/>
          <p:cNvSpPr>
            <a:spLocks noGrp="1"/>
          </p:cNvSpPr>
          <p:nvPr>
            <p:ph sz="half" idx="1"/>
          </p:nvPr>
        </p:nvSpPr>
        <p:spPr>
          <a:xfrm>
            <a:off x="382589" y="1414465"/>
            <a:ext cx="4113212" cy="2345245"/>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4465"/>
            <a:ext cx="4114800" cy="2345245"/>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21895"/>
          </a:xfrm>
        </p:spPr>
        <p:txBody>
          <a:bodyPr rtlCol="0"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750683"/>
          </a:xfrm>
        </p:spPr>
        <p:txBody>
          <a:bodyPr rtlCol="0"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6"/>
            <a:ext cx="4040188" cy="204978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750683"/>
          </a:xfrm>
        </p:spPr>
        <p:txBody>
          <a:bodyPr rtlCol="0"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6"/>
            <a:ext cx="4041775" cy="204978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444" y="228320"/>
            <a:ext cx="8380556" cy="1421895"/>
          </a:xfrm>
        </p:spPr>
        <p:txBody>
          <a:bodyPr rtlCol="0" anchor="ctr"/>
          <a:lstStyle/>
          <a:p>
            <a:r>
              <a:rPr lang="en-US" smtClean="0"/>
              <a:t>Click to edit Master title style</a:t>
            </a:r>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3"/>
            <a:ext cx="3008313" cy="646319"/>
          </a:xfrm>
        </p:spPr>
        <p:txBody>
          <a:bodyPr rtlCol="0"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2677644"/>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0"/>
            <a:ext cx="3008313" cy="480099"/>
          </a:xfrm>
        </p:spPr>
        <p:txBody>
          <a:bodyPr rtlCol="0"/>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369320"/>
          </a:xfrm>
        </p:spPr>
        <p:txBody>
          <a:bodyPr rtlCol="0"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7"/>
            <a:ext cx="5486400" cy="530713"/>
          </a:xfrm>
        </p:spPr>
        <p:txBody>
          <a:bodyPr rtlCol="0"/>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286302"/>
          </a:xfrm>
        </p:spPr>
        <p:txBody>
          <a:bodyPr rtlCol="0"/>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2444" y="228320"/>
            <a:ext cx="8380556" cy="1421895"/>
          </a:xfrm>
        </p:spPr>
        <p:txBody>
          <a:bodyPr rtlCol="0" anchor="ctr"/>
          <a:lstStyle/>
          <a:p>
            <a:r>
              <a:rPr lang="en-US" smtClean="0"/>
              <a:t>Click to edit Master title style</a:t>
            </a:r>
            <a:endParaRPr lang="en-US"/>
          </a:p>
        </p:txBody>
      </p:sp>
      <p:sp>
        <p:nvSpPr>
          <p:cNvPr id="3" name="Text Placeholder 2"/>
          <p:cNvSpPr>
            <a:spLocks noGrp="1"/>
          </p:cNvSpPr>
          <p:nvPr>
            <p:ph type="body" idx="1"/>
          </p:nvPr>
        </p:nvSpPr>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2444" y="228320"/>
            <a:ext cx="8380556" cy="1421895"/>
          </a:xfrm>
        </p:spPr>
        <p:txBody>
          <a:bodyPr rtlCol="0" anchor="ctr"/>
          <a:lstStyle/>
          <a:p>
            <a:r>
              <a:rPr lang="en-US" smtClean="0"/>
              <a:t>Click to edit Master title style</a:t>
            </a:r>
            <a:endParaRPr lang="en-US"/>
          </a:p>
        </p:txBody>
      </p:sp>
      <p:sp>
        <p:nvSpPr>
          <p:cNvPr id="3" name="Content Placeholder 2"/>
          <p:cNvSpPr>
            <a:spLocks noGrp="1"/>
          </p:cNvSpPr>
          <p:nvPr>
            <p:ph sz="half" idx="1"/>
          </p:nvPr>
        </p:nvSpPr>
        <p:spPr>
          <a:xfrm>
            <a:off x="382589" y="1414463"/>
            <a:ext cx="4113212" cy="3120822"/>
          </a:xfrm>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4463"/>
            <a:ext cx="4114800" cy="3120822"/>
          </a:xfrm>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2597152"/>
            <a:ext cx="4114800" cy="3120822"/>
          </a:xfrm>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2011-12-26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2011-12-26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2011-12-26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2011-12-26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025"/>
          <p:cNvSpPr>
            <a:spLocks noGrp="1" noChangeArrowheads="1"/>
          </p:cNvSpPr>
          <p:nvPr>
            <p:ph type="title"/>
          </p:nvPr>
        </p:nvSpPr>
        <p:spPr bwMode="auto">
          <a:xfrm>
            <a:off x="382444" y="228320"/>
            <a:ext cx="8380556" cy="750794"/>
          </a:xfrm>
          <a:prstGeom prst="rect">
            <a:avLst/>
          </a:prstGeom>
          <a:noFill/>
          <a:ln w="9525" cap="flat" cmpd="sng" algn="ctr">
            <a:noFill/>
            <a:prstDash val="solid"/>
            <a:miter lim="800000"/>
            <a:headEnd type="none" w="med" len="med"/>
            <a:tailEnd type="none" w="med" len="med"/>
          </a:ln>
          <a:effectLst/>
        </p:spPr>
        <p:txBody>
          <a:bodyPr vert="horz" wrap="square" lIns="91407" tIns="45704" rIns="91407" bIns="45704" numCol="1" anchor="t" anchorCtr="0" compatLnSpc="1">
            <a:prstTxWarp prst="textNoShape">
              <a:avLst/>
            </a:prstTxWarp>
            <a:spAutoFit/>
          </a:bodyPr>
          <a:lstStyle/>
          <a:p>
            <a:pPr lvl="0"/>
            <a:r>
              <a:rPr lang="en-US" smtClean="0"/>
              <a:t>Click to edit Title Slide</a:t>
            </a:r>
          </a:p>
        </p:txBody>
      </p:sp>
      <p:sp>
        <p:nvSpPr>
          <p:cNvPr id="1032" name="Text Placeholder 1031"/>
          <p:cNvSpPr>
            <a:spLocks noGrp="1" noChangeArrowheads="1"/>
          </p:cNvSpPr>
          <p:nvPr>
            <p:ph type="body" idx="1"/>
          </p:nvPr>
        </p:nvSpPr>
        <p:spPr bwMode="auto">
          <a:xfrm>
            <a:off x="382444" y="1414743"/>
            <a:ext cx="8380556" cy="2214563"/>
          </a:xfrm>
          <a:prstGeom prst="rect">
            <a:avLst/>
          </a:prstGeom>
          <a:noFill/>
          <a:ln w="9525" cap="flat" cmpd="sng" algn="ctr">
            <a:noFill/>
            <a:prstDash val="solid"/>
            <a:miter lim="800000"/>
            <a:headEnd type="none" w="med" len="med"/>
            <a:tailEnd type="none" w="med" len="med"/>
          </a:ln>
          <a:effectLst/>
        </p:spPr>
        <p:txBody>
          <a:bodyPr vert="horz" wrap="square" lIns="91407" tIns="45704" rIns="91407" bIns="45704"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2" name="Rectangle 1034"/>
          <p:cNvPicPr>
            <a:picLocks noChangeAspect="1" noChangeArrowheads="1"/>
          </p:cNvPicPr>
          <p:nvPr/>
        </p:nvPicPr>
        <p:blipFill>
          <a:blip r:embed="rId14"/>
          <a:srcRect/>
          <a:stretch>
            <a:fillRect/>
          </a:stretch>
        </p:blipFill>
        <p:spPr bwMode="auto">
          <a:xfrm>
            <a:off x="9296978" y="130269"/>
            <a:ext cx="241012" cy="240926"/>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txStyles>
    <p:titleStyle>
      <a:lvl1pPr marL="339060" indent="-339060" algn="l" defTabSz="-13864426"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marL="339060" indent="-339060" algn="l" defTabSz="-13864426"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Segoe Semibold"/>
        </a:defRPr>
      </a:lvl2pPr>
      <a:lvl3pPr marL="339060" indent="-339060" algn="l" defTabSz="-13864426"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Segoe Semibold"/>
        </a:defRPr>
      </a:lvl3pPr>
      <a:lvl4pPr marL="339060" indent="-339060" algn="l" defTabSz="-13864426"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Segoe Semibold"/>
        </a:defRPr>
      </a:lvl4pPr>
      <a:lvl5pPr marL="339060" indent="-339060" algn="l" defTabSz="-13864426"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Segoe Semibold"/>
        </a:defRPr>
      </a:lvl5pPr>
      <a:lvl6pPr marL="457039" algn="l" eaLnBrk="1" fontAlgn="base" hangingPunct="1">
        <a:lnSpc>
          <a:spcPct val="90000"/>
        </a:lnSpc>
        <a:spcBef>
          <a:spcPct val="0"/>
        </a:spcBef>
        <a:spcAft>
          <a:spcPct val="0"/>
        </a:spcAft>
        <a:defRPr sz="4800">
          <a:solidFill>
            <a:schemeClr val="tx2">
              <a:alpha val="100000"/>
            </a:schemeClr>
          </a:solidFill>
          <a:effectLst>
            <a:outerShdw blurRad="38100" dist="38100" dir="2700000" algn="tl">
              <a:srgbClr val="000000">
                <a:alpha val="43137"/>
              </a:srgbClr>
            </a:outerShdw>
          </a:effectLst>
          <a:latin typeface="Segoe Semibold"/>
        </a:defRPr>
      </a:lvl6pPr>
      <a:lvl7pPr marL="914079" algn="l" eaLnBrk="1" fontAlgn="base" hangingPunct="1">
        <a:lnSpc>
          <a:spcPct val="90000"/>
        </a:lnSpc>
        <a:spcBef>
          <a:spcPct val="0"/>
        </a:spcBef>
        <a:spcAft>
          <a:spcPct val="0"/>
        </a:spcAft>
        <a:defRPr sz="4800">
          <a:solidFill>
            <a:schemeClr val="tx2">
              <a:alpha val="100000"/>
            </a:schemeClr>
          </a:solidFill>
          <a:effectLst>
            <a:outerShdw blurRad="38100" dist="38100" dir="2700000" algn="tl">
              <a:srgbClr val="000000">
                <a:alpha val="43137"/>
              </a:srgbClr>
            </a:outerShdw>
          </a:effectLst>
          <a:latin typeface="Segoe Semibold"/>
        </a:defRPr>
      </a:lvl7pPr>
      <a:lvl8pPr marL="1371119" algn="l" eaLnBrk="1" fontAlgn="base" hangingPunct="1">
        <a:lnSpc>
          <a:spcPct val="90000"/>
        </a:lnSpc>
        <a:spcBef>
          <a:spcPct val="0"/>
        </a:spcBef>
        <a:spcAft>
          <a:spcPct val="0"/>
        </a:spcAft>
        <a:defRPr sz="4800">
          <a:solidFill>
            <a:schemeClr val="tx2">
              <a:alpha val="100000"/>
            </a:schemeClr>
          </a:solidFill>
          <a:effectLst>
            <a:outerShdw blurRad="38100" dist="38100" dir="2700000" algn="tl">
              <a:srgbClr val="000000">
                <a:alpha val="43137"/>
              </a:srgbClr>
            </a:outerShdw>
          </a:effectLst>
          <a:latin typeface="Segoe Semibold"/>
        </a:defRPr>
      </a:lvl8pPr>
      <a:lvl9pPr marL="1828159" algn="l" eaLnBrk="1" fontAlgn="base" hangingPunct="1">
        <a:lnSpc>
          <a:spcPct val="90000"/>
        </a:lnSpc>
        <a:spcBef>
          <a:spcPct val="0"/>
        </a:spcBef>
        <a:spcAft>
          <a:spcPct val="0"/>
        </a:spcAft>
        <a:defRPr sz="4800">
          <a:solidFill>
            <a:schemeClr val="tx2">
              <a:alpha val="100000"/>
            </a:schemeClr>
          </a:solidFill>
          <a:effectLst>
            <a:outerShdw blurRad="38100" dist="38100" dir="2700000" algn="tl">
              <a:srgbClr val="000000">
                <a:alpha val="43137"/>
              </a:srgbClr>
            </a:outerShdw>
          </a:effectLst>
          <a:latin typeface="Segoe Semibold"/>
        </a:defRPr>
      </a:lvl9pPr>
    </p:titleStyle>
    <p:bodyStyle>
      <a:lvl1pPr marL="339060" indent="-339060" algn="l" defTabSz="-13864426" rtl="0" eaLnBrk="0" fontAlgn="base" hangingPunct="0">
        <a:lnSpc>
          <a:spcPct val="90000"/>
        </a:lnSpc>
        <a:spcBef>
          <a:spcPct val="30000"/>
        </a:spcBef>
        <a:spcAft>
          <a:spcPct val="0"/>
        </a:spcAft>
        <a:buClr>
          <a:schemeClr val="tx2"/>
        </a:buClr>
        <a:buFont typeface="Wingdings 2" pitchFamily="18"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39380" indent="-282075" algn="l" defTabSz="-13864426" rtl="0" eaLnBrk="0" fontAlgn="base" hangingPunct="0">
        <a:lnSpc>
          <a:spcPct val="90000"/>
        </a:lnSpc>
        <a:spcBef>
          <a:spcPct val="30000"/>
        </a:spcBef>
        <a:spcAft>
          <a:spcPct val="0"/>
        </a:spcAft>
        <a:buClr>
          <a:schemeClr val="tx2"/>
        </a:buClr>
        <a:buFont typeface="Wingdings 2" pitchFamily="18" charset="2"/>
        <a:buBlip>
          <a:blip r:embed="rId14"/>
        </a:buBlip>
        <a:defRPr sz="2800">
          <a:solidFill>
            <a:schemeClr val="tx1"/>
          </a:solidFill>
          <a:effectLst>
            <a:outerShdw blurRad="38100" dist="38100" dir="2700000" algn="tl">
              <a:srgbClr val="000000"/>
            </a:outerShdw>
          </a:effectLst>
          <a:latin typeface="+mn-lt"/>
        </a:defRPr>
      </a:lvl2pPr>
      <a:lvl3pPr marL="1139698" indent="-225090" algn="l" defTabSz="-13864426" rtl="0" eaLnBrk="0" fontAlgn="base" hangingPunct="0">
        <a:lnSpc>
          <a:spcPct val="90000"/>
        </a:lnSpc>
        <a:spcBef>
          <a:spcPct val="30000"/>
        </a:spcBef>
        <a:spcAft>
          <a:spcPct val="0"/>
        </a:spcAft>
        <a:buClr>
          <a:schemeClr val="tx2"/>
        </a:buClr>
        <a:buFont typeface="Wingdings 2" pitchFamily="18" charset="2"/>
        <a:buBlip>
          <a:blip r:embed="rId14"/>
        </a:buBlip>
        <a:defRPr sz="2400">
          <a:solidFill>
            <a:schemeClr val="tx1"/>
          </a:solidFill>
          <a:effectLst>
            <a:outerShdw blurRad="38100" dist="38100" dir="2700000" algn="tl">
              <a:srgbClr val="000000"/>
            </a:outerShdw>
          </a:effectLst>
          <a:latin typeface="+mn-lt"/>
        </a:defRPr>
      </a:lvl3pPr>
      <a:lvl4pPr marL="1597002" indent="-225090" algn="l" defTabSz="-13864426" rtl="0" eaLnBrk="0" fontAlgn="base" hangingPunct="0">
        <a:lnSpc>
          <a:spcPct val="90000"/>
        </a:lnSpc>
        <a:spcBef>
          <a:spcPct val="30000"/>
        </a:spcBef>
        <a:spcAft>
          <a:spcPct val="0"/>
        </a:spcAft>
        <a:buClr>
          <a:schemeClr val="tx2"/>
        </a:buClr>
        <a:buFont typeface="Wingdings 2" pitchFamily="18" charset="2"/>
        <a:buBlip>
          <a:blip r:embed="rId14"/>
        </a:buBlip>
        <a:defRPr sz="2000">
          <a:solidFill>
            <a:schemeClr val="tx1"/>
          </a:solidFill>
          <a:effectLst>
            <a:outerShdw blurRad="38100" dist="38100" dir="2700000" algn="tl">
              <a:srgbClr val="000000"/>
            </a:outerShdw>
          </a:effectLst>
          <a:latin typeface="+mn-lt"/>
        </a:defRPr>
      </a:lvl4pPr>
      <a:lvl5pPr marL="2054306" indent="-225090" algn="l" defTabSz="-13864426" rtl="0" eaLnBrk="0" fontAlgn="base" hangingPunct="0">
        <a:lnSpc>
          <a:spcPct val="90000"/>
        </a:lnSpc>
        <a:spcBef>
          <a:spcPct val="30000"/>
        </a:spcBef>
        <a:spcAft>
          <a:spcPct val="0"/>
        </a:spcAft>
        <a:buClr>
          <a:schemeClr val="tx2"/>
        </a:buClr>
        <a:buFont typeface="Wingdings 2" pitchFamily="18" charset="2"/>
        <a:buBlip>
          <a:blip r:embed="rId14"/>
        </a:buBlip>
        <a:defRPr sz="2000">
          <a:solidFill>
            <a:schemeClr val="tx1"/>
          </a:solidFill>
          <a:effectLst>
            <a:outerShdw blurRad="38100" dist="38100" dir="2700000" algn="tl">
              <a:srgbClr val="000000"/>
            </a:outerShdw>
          </a:effectLst>
          <a:latin typeface="+mn-lt"/>
        </a:defRPr>
      </a:lvl5pPr>
      <a:lvl6pPr marL="2307416" indent="-304692" algn="l" eaLnBrk="1" fontAlgn="base" hangingPunct="1">
        <a:lnSpc>
          <a:spcPct val="90000"/>
        </a:lnSpc>
        <a:spcBef>
          <a:spcPct val="30000"/>
        </a:spcBef>
        <a:spcAft>
          <a:spcPct val="0"/>
        </a:spcAft>
        <a:buClr>
          <a:schemeClr val="tx2">
            <a:alpha val="100000"/>
          </a:schemeClr>
        </a:buClr>
        <a:buSzPct val="75000"/>
        <a:buFont typeface="Wingdings 2"/>
        <a:buBlip>
          <a:blip r:embed="rId15"/>
        </a:buBlip>
        <a:defRPr sz="2000">
          <a:solidFill>
            <a:schemeClr val="tx1">
              <a:alpha val="100000"/>
            </a:schemeClr>
          </a:solidFill>
          <a:effectLst>
            <a:outerShdw blurRad="38100" dist="38100" dir="2700000" algn="tl">
              <a:srgbClr val="000000">
                <a:alpha val="43137"/>
              </a:srgbClr>
            </a:outerShdw>
          </a:effectLst>
          <a:latin typeface="+mn-lt"/>
        </a:defRPr>
      </a:lvl6pPr>
      <a:lvl7pPr marL="2764456" indent="-304692" algn="l" eaLnBrk="1" fontAlgn="base" hangingPunct="1">
        <a:lnSpc>
          <a:spcPct val="90000"/>
        </a:lnSpc>
        <a:spcBef>
          <a:spcPct val="30000"/>
        </a:spcBef>
        <a:spcAft>
          <a:spcPct val="0"/>
        </a:spcAft>
        <a:buClr>
          <a:schemeClr val="tx2">
            <a:alpha val="100000"/>
          </a:schemeClr>
        </a:buClr>
        <a:buSzPct val="75000"/>
        <a:buFont typeface="Wingdings 2"/>
        <a:buBlip>
          <a:blip r:embed="rId15"/>
        </a:buBlip>
        <a:defRPr sz="2000">
          <a:solidFill>
            <a:schemeClr val="tx1">
              <a:alpha val="100000"/>
            </a:schemeClr>
          </a:solidFill>
          <a:effectLst>
            <a:outerShdw blurRad="38100" dist="38100" dir="2700000" algn="tl">
              <a:srgbClr val="000000">
                <a:alpha val="43137"/>
              </a:srgbClr>
            </a:outerShdw>
          </a:effectLst>
          <a:latin typeface="+mn-lt"/>
        </a:defRPr>
      </a:lvl7pPr>
      <a:lvl8pPr marL="3221495" indent="-304692" algn="l" eaLnBrk="1" fontAlgn="base" hangingPunct="1">
        <a:lnSpc>
          <a:spcPct val="90000"/>
        </a:lnSpc>
        <a:spcBef>
          <a:spcPct val="30000"/>
        </a:spcBef>
        <a:spcAft>
          <a:spcPct val="0"/>
        </a:spcAft>
        <a:buClr>
          <a:schemeClr val="tx2">
            <a:alpha val="100000"/>
          </a:schemeClr>
        </a:buClr>
        <a:buSzPct val="75000"/>
        <a:buFont typeface="Wingdings 2"/>
        <a:buBlip>
          <a:blip r:embed="rId15"/>
        </a:buBlip>
        <a:defRPr sz="2000">
          <a:solidFill>
            <a:schemeClr val="tx1">
              <a:alpha val="100000"/>
            </a:schemeClr>
          </a:solidFill>
          <a:effectLst>
            <a:outerShdw blurRad="38100" dist="38100" dir="2700000" algn="tl">
              <a:srgbClr val="000000">
                <a:alpha val="43137"/>
              </a:srgbClr>
            </a:outerShdw>
          </a:effectLst>
          <a:latin typeface="+mn-lt"/>
        </a:defRPr>
      </a:lvl8pPr>
      <a:lvl9pPr marL="3678535" indent="-304692" algn="l" eaLnBrk="1" fontAlgn="base" hangingPunct="1">
        <a:lnSpc>
          <a:spcPct val="90000"/>
        </a:lnSpc>
        <a:spcBef>
          <a:spcPct val="30000"/>
        </a:spcBef>
        <a:spcAft>
          <a:spcPct val="0"/>
        </a:spcAft>
        <a:buClr>
          <a:schemeClr val="tx2">
            <a:alpha val="100000"/>
          </a:schemeClr>
        </a:buClr>
        <a:buSzPct val="75000"/>
        <a:buFont typeface="Wingdings 2"/>
        <a:buBlip>
          <a:blip r:embed="rId15"/>
        </a:buBlip>
        <a:defRPr sz="2000">
          <a:solidFill>
            <a:schemeClr val="tx1">
              <a:alpha val="100000"/>
            </a:schemeClr>
          </a:solidFill>
          <a:effectLst>
            <a:outerShdw blurRad="38100" dist="38100" dir="2700000" algn="tl">
              <a:srgbClr val="000000">
                <a:alpha val="43137"/>
              </a:srgbClr>
            </a:outerShdw>
          </a:effectLst>
          <a:latin typeface="+mn-lt"/>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8.png"/><Relationship Id="rId10" Type="http://schemas.openxmlformats.org/officeDocument/2006/relationships/image" Target="../media/image30.png"/><Relationship Id="rId4" Type="http://schemas.openxmlformats.org/officeDocument/2006/relationships/image" Target="../media/image5.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5.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37.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8.xml"/><Relationship Id="rId5" Type="http://schemas.openxmlformats.org/officeDocument/2006/relationships/image" Target="../media/image3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png"/><Relationship Id="rId7"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image" Target="../media/image45.jpeg"/><Relationship Id="rId5" Type="http://schemas.openxmlformats.org/officeDocument/2006/relationships/image" Target="../media/image44.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8.xml"/><Relationship Id="rId5" Type="http://schemas.openxmlformats.org/officeDocument/2006/relationships/hyperlink" Target="http://www.auvsifoundation.org/AUVSI/FOUNDATION/Competitions/AUVCompetition" TargetMode="Externa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image" Target="../media/image4.png"/><Relationship Id="rId7" Type="http://schemas.openxmlformats.org/officeDocument/2006/relationships/hyperlink" Target="http://www.intel.com/design/flash/nand/extreme/index.htm" TargetMode="External"/><Relationship Id="rId2" Type="http://schemas.openxmlformats.org/officeDocument/2006/relationships/notesSlide" Target="../notesSlides/notesSlide29.xml"/><Relationship Id="rId1" Type="http://schemas.openxmlformats.org/officeDocument/2006/relationships/slideLayout" Target="../slideLayouts/slideLayout18.xml"/><Relationship Id="rId6" Type="http://schemas.openxmlformats.org/officeDocument/2006/relationships/hyperlink" Target="http://ark.intel.com/Product.aspx?id=36727" TargetMode="External"/><Relationship Id="rId5" Type="http://schemas.openxmlformats.org/officeDocument/2006/relationships/hyperlink" Target="http://www.portwell.com/products/detail.asp?CUSTCHAR1=WADE-8067"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8.xml"/><Relationship Id="rId5" Type="http://schemas.openxmlformats.org/officeDocument/2006/relationships/image" Target="../media/image47.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8.xml"/><Relationship Id="rId5" Type="http://schemas.openxmlformats.org/officeDocument/2006/relationships/image" Target="../media/image48.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8.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857224" y="3214686"/>
            <a:ext cx="7429551" cy="642941"/>
          </a:xfrm>
        </p:spPr>
        <p:txBody>
          <a:bodyPr anchor="ctr">
            <a:normAutofit fontScale="90000"/>
          </a:bodyPr>
          <a:lstStyle/>
          <a:p>
            <a:pPr marL="0" indent="0" algn="ctr" defTabSz="-13865654" eaLnBrk="1" hangingPunct="1"/>
            <a:r>
              <a:rPr lang="en-US" altLang="zh-TW" sz="54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Segoe"/>
                <a:ea typeface="PMingLiU" pitchFamily="18" charset="-120"/>
              </a:rPr>
              <a:t>RoboSub</a:t>
            </a:r>
            <a:r>
              <a:rPr lang="en-US" altLang="zh-TW" sz="5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Segoe"/>
                <a:ea typeface="PMingLiU" pitchFamily="18" charset="-120"/>
              </a:rPr>
              <a:t> Competition </a:t>
            </a:r>
            <a:r>
              <a:rPr lang="en-US" altLang="zh-TW" sz="2500" b="1" dirty="0" smtClean="0">
                <a:ea typeface="PMingLiU" pitchFamily="18" charset="-120"/>
              </a:rPr>
              <a:t/>
            </a:r>
            <a:br>
              <a:rPr lang="en-US" altLang="zh-TW" sz="25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142844" y="3357562"/>
            <a:ext cx="9144064" cy="830964"/>
          </a:xfrm>
        </p:spPr>
        <p:txBody>
          <a:bodyPr/>
          <a:lstStyle/>
          <a:p>
            <a:pPr marL="0" indent="0" defTabSz="819062" eaLnBrk="1" hangingPunct="1">
              <a:lnSpc>
                <a:spcPct val="100000"/>
              </a:lnSpc>
              <a:spcBef>
                <a:spcPct val="0"/>
              </a:spcBef>
              <a:buClrTx/>
              <a:buNone/>
            </a:pPr>
            <a:r>
              <a:rPr lang="zh-CN" altLang="en-US" sz="2400" dirty="0" smtClean="0">
                <a:latin typeface="Segoe"/>
              </a:rPr>
              <a:t>（</a:t>
            </a:r>
            <a:r>
              <a:rPr lang="en-US" sz="2400" dirty="0" smtClean="0">
                <a:latin typeface="Segoe"/>
              </a:rPr>
              <a:t>International </a:t>
            </a:r>
            <a:r>
              <a:rPr lang="en-US" sz="2400" dirty="0" smtClean="0">
                <a:latin typeface="Segoe"/>
              </a:rPr>
              <a:t>Autonomous Underwater </a:t>
            </a:r>
            <a:r>
              <a:rPr lang="en-US" sz="2400" dirty="0" smtClean="0">
                <a:latin typeface="Segoe"/>
              </a:rPr>
              <a:t>Vehicle Competition</a:t>
            </a:r>
            <a:r>
              <a:rPr lang="zh-CN" altLang="en-US" sz="2400" dirty="0" smtClean="0">
                <a:latin typeface="Segoe"/>
              </a:rPr>
              <a:t>）</a:t>
            </a:r>
            <a:endParaRPr lang="en-US" altLang="zh-TW" sz="2800" dirty="0" smtClean="0">
              <a:latin typeface="Segoe"/>
              <a:ea typeface="PMingLiU" pitchFamily="18" charset="-120"/>
            </a:endParaRPr>
          </a:p>
        </p:txBody>
      </p:sp>
      <p:pic>
        <p:nvPicPr>
          <p:cNvPr id="1027" name="Picture 3"/>
          <p:cNvPicPr>
            <a:picLocks noChangeAspect="1" noChangeArrowheads="1"/>
          </p:cNvPicPr>
          <p:nvPr/>
        </p:nvPicPr>
        <p:blipFill>
          <a:blip r:embed="rId3"/>
          <a:srcRect/>
          <a:stretch>
            <a:fillRect/>
          </a:stretch>
        </p:blipFill>
        <p:spPr bwMode="auto">
          <a:xfrm>
            <a:off x="428596" y="357166"/>
            <a:ext cx="4048125" cy="15049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357818" y="357166"/>
            <a:ext cx="3495675" cy="1552575"/>
          </a:xfrm>
          <a:prstGeom prst="rect">
            <a:avLst/>
          </a:prstGeom>
          <a:noFill/>
          <a:ln w="9525">
            <a:noFill/>
            <a:miter lim="800000"/>
            <a:headEnd/>
            <a:tailEnd/>
          </a:ln>
          <a:effectLst/>
        </p:spPr>
      </p:pic>
      <p:sp>
        <p:nvSpPr>
          <p:cNvPr id="10" name="TextBox 9"/>
          <p:cNvSpPr txBox="1"/>
          <p:nvPr/>
        </p:nvSpPr>
        <p:spPr>
          <a:xfrm>
            <a:off x="7429520" y="6143644"/>
            <a:ext cx="1448025" cy="400110"/>
          </a:xfrm>
          <a:prstGeom prst="rect">
            <a:avLst/>
          </a:prstGeom>
          <a:noFill/>
        </p:spPr>
        <p:txBody>
          <a:bodyPr wrap="none" rtlCol="0">
            <a:spAutoFit/>
          </a:bodyPr>
          <a:lstStyle/>
          <a:p>
            <a:r>
              <a:rPr lang="en-US" altLang="zh-CN" sz="2000" dirty="0" smtClean="0">
                <a:effectLst>
                  <a:outerShdw blurRad="38100" dist="38100" dir="2700000" algn="tl">
                    <a:srgbClr val="000000"/>
                  </a:outerShdw>
                </a:effectLst>
                <a:latin typeface="Segoe" pitchFamily="34" charset="0"/>
                <a:ea typeface="PMingLiU" pitchFamily="18" charset="-120"/>
              </a:rPr>
              <a:t>2011.12.26</a:t>
            </a:r>
            <a:endParaRPr lang="zh-CN" altLang="en-US" sz="2000" dirty="0" smtClean="0">
              <a:effectLst>
                <a:outerShdw blurRad="38100" dist="38100" dir="2700000" algn="tl">
                  <a:srgbClr val="000000"/>
                </a:outerShdw>
              </a:effectLst>
              <a:latin typeface="Segoe" pitchFamily="34" charset="0"/>
              <a:ea typeface="PMingLiU" pitchFamily="18" charset="-120"/>
            </a:endParaRPr>
          </a:p>
        </p:txBody>
      </p:sp>
      <p:sp>
        <p:nvSpPr>
          <p:cNvPr id="11" name="矩形 10"/>
          <p:cNvSpPr/>
          <p:nvPr/>
        </p:nvSpPr>
        <p:spPr>
          <a:xfrm>
            <a:off x="928662" y="4857760"/>
            <a:ext cx="4572032" cy="1384995"/>
          </a:xfrm>
          <a:prstGeom prst="rect">
            <a:avLst/>
          </a:prstGeom>
        </p:spPr>
        <p:txBody>
          <a:bodyPr wrap="square">
            <a:spAutoFit/>
          </a:bodyPr>
          <a:lstStyle/>
          <a:p>
            <a:r>
              <a:rPr lang="en-US" altLang="zh-CN" sz="2800" dirty="0" err="1" smtClean="0">
                <a:effectLst>
                  <a:outerShdw blurRad="38100" dist="38100" dir="2700000" algn="tl">
                    <a:srgbClr val="000000"/>
                  </a:outerShdw>
                </a:effectLst>
                <a:latin typeface="Segoe" pitchFamily="34" charset="0"/>
                <a:ea typeface="PMingLiU" pitchFamily="18" charset="-120"/>
              </a:rPr>
              <a:t>Lantao</a:t>
            </a:r>
            <a:r>
              <a:rPr lang="en-US" altLang="zh-CN" sz="2800" dirty="0" smtClean="0">
                <a:effectLst>
                  <a:outerShdw blurRad="38100" dist="38100" dir="2700000" algn="tl">
                    <a:srgbClr val="000000"/>
                  </a:outerShdw>
                </a:effectLst>
                <a:latin typeface="Segoe" pitchFamily="34" charset="0"/>
                <a:ea typeface="PMingLiU" pitchFamily="18" charset="-120"/>
              </a:rPr>
              <a:t> </a:t>
            </a:r>
            <a:r>
              <a:rPr lang="en-US" altLang="zh-CN" sz="2800" dirty="0" err="1" smtClean="0">
                <a:effectLst>
                  <a:outerShdw blurRad="38100" dist="38100" dir="2700000" algn="tl">
                    <a:srgbClr val="000000"/>
                  </a:outerShdw>
                </a:effectLst>
                <a:latin typeface="Segoe" pitchFamily="34" charset="0"/>
                <a:ea typeface="PMingLiU" pitchFamily="18" charset="-120"/>
              </a:rPr>
              <a:t>Xie</a:t>
            </a:r>
            <a:endParaRPr lang="en-US" altLang="zh-CN" sz="2800" dirty="0" smtClean="0">
              <a:effectLst>
                <a:outerShdw blurRad="38100" dist="38100" dir="2700000" algn="tl">
                  <a:srgbClr val="000000"/>
                </a:outerShdw>
              </a:effectLst>
              <a:latin typeface="Segoe" pitchFamily="34" charset="0"/>
              <a:ea typeface="PMingLiU" pitchFamily="18" charset="-120"/>
            </a:endParaRPr>
          </a:p>
          <a:p>
            <a:r>
              <a:rPr lang="en-US" altLang="zh-CN" sz="2800" dirty="0" smtClean="0">
                <a:effectLst>
                  <a:outerShdw blurRad="38100" dist="38100" dir="2700000" algn="tl">
                    <a:srgbClr val="000000"/>
                  </a:outerShdw>
                </a:effectLst>
                <a:latin typeface="Segoe" pitchFamily="34" charset="0"/>
                <a:ea typeface="PMingLiU" pitchFamily="18" charset="-120"/>
              </a:rPr>
              <a:t>Zhejiang University</a:t>
            </a:r>
          </a:p>
          <a:p>
            <a:r>
              <a:rPr lang="en-US" altLang="zh-CN" sz="2800" dirty="0" smtClean="0">
                <a:effectLst>
                  <a:outerShdw blurRad="38100" dist="38100" dir="2700000" algn="tl">
                    <a:srgbClr val="000000"/>
                  </a:outerShdw>
                </a:effectLst>
                <a:latin typeface="Segoe" pitchFamily="34" charset="0"/>
                <a:ea typeface="PMingLiU" pitchFamily="18" charset="-120"/>
              </a:rPr>
              <a:t>3090101519@zju.edu.cn</a:t>
            </a:r>
          </a:p>
        </p:txBody>
      </p:sp>
      <p:sp>
        <p:nvSpPr>
          <p:cNvPr id="8" name="矩形 7"/>
          <p:cNvSpPr/>
          <p:nvPr/>
        </p:nvSpPr>
        <p:spPr>
          <a:xfrm>
            <a:off x="3643306" y="3929066"/>
            <a:ext cx="1261884" cy="461665"/>
          </a:xfrm>
          <a:prstGeom prst="rect">
            <a:avLst/>
          </a:prstGeom>
        </p:spPr>
        <p:txBody>
          <a:bodyPr wrap="none">
            <a:spAutoFit/>
          </a:bodyPr>
          <a:lstStyle/>
          <a:p>
            <a:r>
              <a:rPr lang="en-US" sz="2400" dirty="0" smtClean="0">
                <a:effectLst>
                  <a:outerShdw blurRad="38100" dist="38100" dir="2700000" algn="tl">
                    <a:srgbClr val="000000"/>
                  </a:outerShdw>
                </a:effectLst>
                <a:latin typeface="Segoe"/>
              </a:rPr>
              <a:t>(IAUVC)</a:t>
            </a:r>
            <a:endParaRPr lang="zh-CN" altLang="en-US" sz="2400" dirty="0" smtClean="0">
              <a:effectLst>
                <a:outerShdw blurRad="38100" dist="38100" dir="2700000" algn="tl">
                  <a:srgbClr val="000000"/>
                </a:outerShdw>
              </a:effectLst>
              <a:latin typeface="Segoe"/>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4098" name="Picture 2" descr="parcour_competition2011"/>
          <p:cNvPicPr>
            <a:picLocks noChangeAspect="1" noChangeArrowheads="1"/>
          </p:cNvPicPr>
          <p:nvPr/>
        </p:nvPicPr>
        <p:blipFill>
          <a:blip r:embed="rId5"/>
          <a:srcRect/>
          <a:stretch>
            <a:fillRect/>
          </a:stretch>
        </p:blipFill>
        <p:spPr bwMode="auto">
          <a:xfrm>
            <a:off x="714348" y="2143116"/>
            <a:ext cx="7715304" cy="471488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2050" name="Picture 2"/>
          <p:cNvPicPr>
            <a:picLocks noChangeAspect="1" noChangeArrowheads="1"/>
          </p:cNvPicPr>
          <p:nvPr/>
        </p:nvPicPr>
        <p:blipFill>
          <a:blip r:embed="rId5"/>
          <a:srcRect/>
          <a:stretch>
            <a:fillRect/>
          </a:stretch>
        </p:blipFill>
        <p:spPr bwMode="auto">
          <a:xfrm>
            <a:off x="357158" y="2285993"/>
            <a:ext cx="4714908" cy="3140553"/>
          </a:xfrm>
          <a:prstGeom prst="rect">
            <a:avLst/>
          </a:prstGeom>
          <a:noFill/>
          <a:ln w="9525">
            <a:noFill/>
            <a:miter lim="800000"/>
            <a:headEnd/>
            <a:tailEnd/>
          </a:ln>
          <a:effectLst/>
        </p:spPr>
      </p:pic>
      <p:pic>
        <p:nvPicPr>
          <p:cNvPr id="2051" name="Picture 3"/>
          <p:cNvPicPr>
            <a:picLocks noChangeAspect="1" noChangeArrowheads="1"/>
          </p:cNvPicPr>
          <p:nvPr/>
        </p:nvPicPr>
        <p:blipFill>
          <a:blip r:embed="rId6"/>
          <a:srcRect/>
          <a:stretch>
            <a:fillRect/>
          </a:stretch>
        </p:blipFill>
        <p:spPr bwMode="auto">
          <a:xfrm>
            <a:off x="5429256" y="3714752"/>
            <a:ext cx="3488707" cy="2095490"/>
          </a:xfrm>
          <a:prstGeom prst="rect">
            <a:avLst/>
          </a:prstGeom>
          <a:noFill/>
          <a:ln w="9525">
            <a:noFill/>
            <a:miter lim="800000"/>
            <a:headEnd/>
            <a:tailEnd/>
          </a:ln>
          <a:effectLst/>
        </p:spPr>
      </p:pic>
      <p:pic>
        <p:nvPicPr>
          <p:cNvPr id="2052" name="Picture 4"/>
          <p:cNvPicPr>
            <a:picLocks noChangeAspect="1" noChangeArrowheads="1"/>
          </p:cNvPicPr>
          <p:nvPr/>
        </p:nvPicPr>
        <p:blipFill>
          <a:blip r:embed="rId7"/>
          <a:srcRect/>
          <a:stretch>
            <a:fillRect/>
          </a:stretch>
        </p:blipFill>
        <p:spPr bwMode="auto">
          <a:xfrm>
            <a:off x="5572132" y="1500174"/>
            <a:ext cx="2643206" cy="1676872"/>
          </a:xfrm>
          <a:prstGeom prst="rect">
            <a:avLst/>
          </a:prstGeom>
          <a:noFill/>
          <a:ln w="9525">
            <a:noFill/>
            <a:miter lim="800000"/>
            <a:headEnd/>
            <a:tailEnd/>
          </a:ln>
          <a:effectLst/>
        </p:spPr>
      </p:pic>
      <p:pic>
        <p:nvPicPr>
          <p:cNvPr id="7170" name="Picture 2"/>
          <p:cNvPicPr>
            <a:picLocks noChangeAspect="1" noChangeArrowheads="1"/>
          </p:cNvPicPr>
          <p:nvPr/>
        </p:nvPicPr>
        <p:blipFill>
          <a:blip r:embed="rId8"/>
          <a:srcRect/>
          <a:stretch>
            <a:fillRect/>
          </a:stretch>
        </p:blipFill>
        <p:spPr bwMode="auto">
          <a:xfrm>
            <a:off x="714348" y="6000768"/>
            <a:ext cx="6715172" cy="57150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3074" name="Picture 2"/>
          <p:cNvPicPr>
            <a:picLocks noChangeAspect="1" noChangeArrowheads="1"/>
          </p:cNvPicPr>
          <p:nvPr/>
        </p:nvPicPr>
        <p:blipFill>
          <a:blip r:embed="rId5"/>
          <a:srcRect/>
          <a:stretch>
            <a:fillRect/>
          </a:stretch>
        </p:blipFill>
        <p:spPr bwMode="auto">
          <a:xfrm>
            <a:off x="500034" y="2285992"/>
            <a:ext cx="5372379" cy="4000504"/>
          </a:xfrm>
          <a:prstGeom prst="rect">
            <a:avLst/>
          </a:prstGeom>
          <a:noFill/>
          <a:ln w="9525">
            <a:noFill/>
            <a:miter lim="800000"/>
            <a:headEnd/>
            <a:tailEnd/>
          </a:ln>
          <a:effectLst/>
        </p:spPr>
      </p:pic>
      <p:pic>
        <p:nvPicPr>
          <p:cNvPr id="3076" name="Picture 4"/>
          <p:cNvPicPr>
            <a:picLocks noChangeAspect="1" noChangeArrowheads="1"/>
          </p:cNvPicPr>
          <p:nvPr/>
        </p:nvPicPr>
        <p:blipFill>
          <a:blip r:embed="rId6"/>
          <a:srcRect/>
          <a:stretch>
            <a:fillRect/>
          </a:stretch>
        </p:blipFill>
        <p:spPr bwMode="auto">
          <a:xfrm>
            <a:off x="5000628" y="1071546"/>
            <a:ext cx="3829050" cy="1333500"/>
          </a:xfrm>
          <a:prstGeom prst="rect">
            <a:avLst/>
          </a:prstGeom>
          <a:noFill/>
          <a:ln w="9525">
            <a:noFill/>
            <a:miter lim="800000"/>
            <a:headEnd/>
            <a:tailEnd/>
          </a:ln>
          <a:effectLst/>
        </p:spPr>
      </p:pic>
      <p:pic>
        <p:nvPicPr>
          <p:cNvPr id="8194" name="Picture 2"/>
          <p:cNvPicPr>
            <a:picLocks noChangeAspect="1" noChangeArrowheads="1"/>
          </p:cNvPicPr>
          <p:nvPr/>
        </p:nvPicPr>
        <p:blipFill>
          <a:blip r:embed="rId7"/>
          <a:srcRect/>
          <a:stretch>
            <a:fillRect/>
          </a:stretch>
        </p:blipFill>
        <p:spPr bwMode="auto">
          <a:xfrm>
            <a:off x="3000364" y="6215082"/>
            <a:ext cx="5715040" cy="51101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8" name="Picture 3"/>
          <p:cNvPicPr>
            <a:picLocks noChangeAspect="1" noChangeArrowheads="1"/>
          </p:cNvPicPr>
          <p:nvPr/>
        </p:nvPicPr>
        <p:blipFill>
          <a:blip r:embed="rId5"/>
          <a:srcRect/>
          <a:stretch>
            <a:fillRect/>
          </a:stretch>
        </p:blipFill>
        <p:spPr bwMode="auto">
          <a:xfrm>
            <a:off x="428596" y="2354544"/>
            <a:ext cx="5500726" cy="4503456"/>
          </a:xfrm>
          <a:prstGeom prst="rect">
            <a:avLst/>
          </a:prstGeom>
          <a:noFill/>
          <a:ln w="9525">
            <a:noFill/>
            <a:miter lim="800000"/>
            <a:headEnd/>
            <a:tailEnd/>
          </a:ln>
          <a:effectLst/>
        </p:spPr>
      </p:pic>
      <p:pic>
        <p:nvPicPr>
          <p:cNvPr id="4098" name="Picture 2"/>
          <p:cNvPicPr>
            <a:picLocks noChangeAspect="1" noChangeArrowheads="1"/>
          </p:cNvPicPr>
          <p:nvPr/>
        </p:nvPicPr>
        <p:blipFill>
          <a:blip r:embed="rId6"/>
          <a:srcRect/>
          <a:stretch>
            <a:fillRect/>
          </a:stretch>
        </p:blipFill>
        <p:spPr bwMode="auto">
          <a:xfrm>
            <a:off x="5214942" y="1071546"/>
            <a:ext cx="3357586" cy="1227353"/>
          </a:xfrm>
          <a:prstGeom prst="rect">
            <a:avLst/>
          </a:prstGeom>
          <a:noFill/>
          <a:ln w="9525">
            <a:noFill/>
            <a:miter lim="800000"/>
            <a:headEnd/>
            <a:tailEnd/>
          </a:ln>
          <a:effectLst/>
        </p:spPr>
      </p:pic>
      <p:pic>
        <p:nvPicPr>
          <p:cNvPr id="9219" name="Picture 3"/>
          <p:cNvPicPr>
            <a:picLocks noChangeAspect="1" noChangeArrowheads="1"/>
          </p:cNvPicPr>
          <p:nvPr/>
        </p:nvPicPr>
        <p:blipFill>
          <a:blip r:embed="rId7"/>
          <a:srcRect/>
          <a:stretch>
            <a:fillRect/>
          </a:stretch>
        </p:blipFill>
        <p:spPr bwMode="auto">
          <a:xfrm>
            <a:off x="3571868" y="6429396"/>
            <a:ext cx="5143536" cy="22833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5122" name="Picture 2"/>
          <p:cNvPicPr>
            <a:picLocks noChangeAspect="1" noChangeArrowheads="1"/>
          </p:cNvPicPr>
          <p:nvPr/>
        </p:nvPicPr>
        <p:blipFill>
          <a:blip r:embed="rId5"/>
          <a:srcRect/>
          <a:stretch>
            <a:fillRect/>
          </a:stretch>
        </p:blipFill>
        <p:spPr bwMode="auto">
          <a:xfrm>
            <a:off x="500034" y="2428868"/>
            <a:ext cx="5507571" cy="4143404"/>
          </a:xfrm>
          <a:prstGeom prst="rect">
            <a:avLst/>
          </a:prstGeom>
          <a:noFill/>
          <a:ln w="9525">
            <a:noFill/>
            <a:miter lim="800000"/>
            <a:headEnd/>
            <a:tailEnd/>
          </a:ln>
          <a:effectLst/>
        </p:spPr>
      </p:pic>
      <p:pic>
        <p:nvPicPr>
          <p:cNvPr id="5123" name="Picture 3"/>
          <p:cNvPicPr>
            <a:picLocks noChangeAspect="1" noChangeArrowheads="1"/>
          </p:cNvPicPr>
          <p:nvPr/>
        </p:nvPicPr>
        <p:blipFill>
          <a:blip r:embed="rId6"/>
          <a:srcRect/>
          <a:stretch>
            <a:fillRect/>
          </a:stretch>
        </p:blipFill>
        <p:spPr bwMode="auto">
          <a:xfrm>
            <a:off x="4500562" y="1214422"/>
            <a:ext cx="4314825" cy="11430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7"/>
          <a:srcRect/>
          <a:stretch>
            <a:fillRect/>
          </a:stretch>
        </p:blipFill>
        <p:spPr bwMode="auto">
          <a:xfrm>
            <a:off x="6357950" y="3214686"/>
            <a:ext cx="2381267" cy="285752"/>
          </a:xfrm>
          <a:prstGeom prst="rect">
            <a:avLst/>
          </a:prstGeom>
          <a:noFill/>
          <a:ln w="9525">
            <a:noFill/>
            <a:miter lim="800000"/>
            <a:headEnd/>
            <a:tailEnd/>
          </a:ln>
          <a:effectLst/>
        </p:spPr>
      </p:pic>
      <p:sp>
        <p:nvSpPr>
          <p:cNvPr id="12" name="TextBox 11"/>
          <p:cNvSpPr txBox="1"/>
          <p:nvPr/>
        </p:nvSpPr>
        <p:spPr>
          <a:xfrm>
            <a:off x="6357950" y="2714620"/>
            <a:ext cx="1143008" cy="369332"/>
          </a:xfrm>
          <a:prstGeom prst="rect">
            <a:avLst/>
          </a:prstGeom>
          <a:noFill/>
        </p:spPr>
        <p:txBody>
          <a:bodyPr wrap="square" rtlCol="0">
            <a:spAutoFit/>
          </a:bodyPr>
          <a:lstStyle/>
          <a:p>
            <a:r>
              <a:rPr lang="en-US" altLang="zh-CN" dirty="0" smtClean="0"/>
              <a:t>Marker:</a:t>
            </a:r>
            <a:endParaRPr lang="zh-CN" altLang="en-US" dirty="0"/>
          </a:p>
        </p:txBody>
      </p:sp>
      <p:pic>
        <p:nvPicPr>
          <p:cNvPr id="3076" name="Picture 4"/>
          <p:cNvPicPr>
            <a:picLocks noChangeAspect="1" noChangeArrowheads="1"/>
          </p:cNvPicPr>
          <p:nvPr/>
        </p:nvPicPr>
        <p:blipFill>
          <a:blip r:embed="rId8"/>
          <a:srcRect/>
          <a:stretch>
            <a:fillRect/>
          </a:stretch>
        </p:blipFill>
        <p:spPr bwMode="auto">
          <a:xfrm>
            <a:off x="6357950" y="3786192"/>
            <a:ext cx="838200" cy="2857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9"/>
          <a:srcRect/>
          <a:stretch>
            <a:fillRect/>
          </a:stretch>
        </p:blipFill>
        <p:spPr bwMode="auto">
          <a:xfrm>
            <a:off x="3643306" y="6410325"/>
            <a:ext cx="5181600" cy="4476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7170" name="Picture 2"/>
          <p:cNvPicPr>
            <a:picLocks noChangeAspect="1" noChangeArrowheads="1"/>
          </p:cNvPicPr>
          <p:nvPr/>
        </p:nvPicPr>
        <p:blipFill>
          <a:blip r:embed="rId5"/>
          <a:srcRect/>
          <a:stretch>
            <a:fillRect/>
          </a:stretch>
        </p:blipFill>
        <p:spPr bwMode="auto">
          <a:xfrm>
            <a:off x="357158" y="2428868"/>
            <a:ext cx="5259123" cy="4286256"/>
          </a:xfrm>
          <a:prstGeom prst="rect">
            <a:avLst/>
          </a:prstGeom>
          <a:noFill/>
          <a:ln w="9525">
            <a:noFill/>
            <a:miter lim="800000"/>
            <a:headEnd/>
            <a:tailEnd/>
          </a:ln>
          <a:effectLst/>
        </p:spPr>
      </p:pic>
      <p:pic>
        <p:nvPicPr>
          <p:cNvPr id="9" name="Picture 3"/>
          <p:cNvPicPr>
            <a:picLocks noChangeAspect="1" noChangeArrowheads="1"/>
          </p:cNvPicPr>
          <p:nvPr/>
        </p:nvPicPr>
        <p:blipFill>
          <a:blip r:embed="rId6"/>
          <a:srcRect/>
          <a:stretch>
            <a:fillRect/>
          </a:stretch>
        </p:blipFill>
        <p:spPr bwMode="auto">
          <a:xfrm>
            <a:off x="4572000" y="1214422"/>
            <a:ext cx="4314825" cy="1143000"/>
          </a:xfrm>
          <a:prstGeom prst="rect">
            <a:avLst/>
          </a:prstGeom>
          <a:noFill/>
          <a:ln w="9525">
            <a:noFill/>
            <a:miter lim="800000"/>
            <a:headEnd/>
            <a:tailEnd/>
          </a:ln>
          <a:effectLst/>
        </p:spPr>
      </p:pic>
      <p:pic>
        <p:nvPicPr>
          <p:cNvPr id="10" name="Picture 2"/>
          <p:cNvPicPr>
            <a:picLocks noChangeAspect="1" noChangeArrowheads="1"/>
          </p:cNvPicPr>
          <p:nvPr/>
        </p:nvPicPr>
        <p:blipFill>
          <a:blip r:embed="rId7"/>
          <a:srcRect/>
          <a:stretch>
            <a:fillRect/>
          </a:stretch>
        </p:blipFill>
        <p:spPr bwMode="auto">
          <a:xfrm>
            <a:off x="6286512" y="3357562"/>
            <a:ext cx="2381267" cy="285752"/>
          </a:xfrm>
          <a:prstGeom prst="rect">
            <a:avLst/>
          </a:prstGeom>
          <a:noFill/>
          <a:ln w="9525">
            <a:noFill/>
            <a:miter lim="800000"/>
            <a:headEnd/>
            <a:tailEnd/>
          </a:ln>
          <a:effectLst/>
        </p:spPr>
      </p:pic>
      <p:pic>
        <p:nvPicPr>
          <p:cNvPr id="11" name="Picture 4"/>
          <p:cNvPicPr>
            <a:picLocks noChangeAspect="1" noChangeArrowheads="1"/>
          </p:cNvPicPr>
          <p:nvPr/>
        </p:nvPicPr>
        <p:blipFill>
          <a:blip r:embed="rId8"/>
          <a:srcRect/>
          <a:stretch>
            <a:fillRect/>
          </a:stretch>
        </p:blipFill>
        <p:spPr bwMode="auto">
          <a:xfrm>
            <a:off x="6286512" y="3929066"/>
            <a:ext cx="838200" cy="285750"/>
          </a:xfrm>
          <a:prstGeom prst="rect">
            <a:avLst/>
          </a:prstGeom>
          <a:noFill/>
          <a:ln w="9525">
            <a:noFill/>
            <a:miter lim="800000"/>
            <a:headEnd/>
            <a:tailEnd/>
          </a:ln>
          <a:effectLst/>
        </p:spPr>
      </p:pic>
      <p:sp>
        <p:nvSpPr>
          <p:cNvPr id="12" name="TextBox 11"/>
          <p:cNvSpPr txBox="1"/>
          <p:nvPr/>
        </p:nvSpPr>
        <p:spPr>
          <a:xfrm>
            <a:off x="6072198" y="2857496"/>
            <a:ext cx="1107996" cy="369332"/>
          </a:xfrm>
          <a:prstGeom prst="rect">
            <a:avLst/>
          </a:prstGeom>
          <a:noFill/>
        </p:spPr>
        <p:txBody>
          <a:bodyPr wrap="none" rtlCol="0">
            <a:spAutoFit/>
          </a:bodyPr>
          <a:lstStyle/>
          <a:p>
            <a:r>
              <a:rPr lang="en-US" altLang="zh-CN" dirty="0" smtClean="0"/>
              <a:t>Torpedo:</a:t>
            </a:r>
            <a:endParaRPr lang="zh-CN" altLang="en-US" dirty="0"/>
          </a:p>
        </p:txBody>
      </p:sp>
      <p:pic>
        <p:nvPicPr>
          <p:cNvPr id="4098" name="Picture 2"/>
          <p:cNvPicPr>
            <a:picLocks noChangeAspect="1" noChangeArrowheads="1"/>
          </p:cNvPicPr>
          <p:nvPr/>
        </p:nvPicPr>
        <p:blipFill>
          <a:blip r:embed="rId9"/>
          <a:srcRect/>
          <a:stretch>
            <a:fillRect/>
          </a:stretch>
        </p:blipFill>
        <p:spPr bwMode="auto">
          <a:xfrm>
            <a:off x="6286512" y="4500570"/>
            <a:ext cx="1381135" cy="285752"/>
          </a:xfrm>
          <a:prstGeom prst="rect">
            <a:avLst/>
          </a:prstGeom>
          <a:noFill/>
          <a:ln w="9525">
            <a:noFill/>
            <a:miter lim="800000"/>
            <a:headEnd/>
            <a:tailEnd/>
          </a:ln>
          <a:effectLst/>
        </p:spPr>
      </p:pic>
      <p:pic>
        <p:nvPicPr>
          <p:cNvPr id="4099" name="Picture 3"/>
          <p:cNvPicPr>
            <a:picLocks noChangeAspect="1" noChangeArrowheads="1"/>
          </p:cNvPicPr>
          <p:nvPr/>
        </p:nvPicPr>
        <p:blipFill>
          <a:blip r:embed="rId10"/>
          <a:srcRect/>
          <a:stretch>
            <a:fillRect/>
          </a:stretch>
        </p:blipFill>
        <p:spPr bwMode="auto">
          <a:xfrm>
            <a:off x="2857488" y="6667500"/>
            <a:ext cx="6010275" cy="1905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8195" name="Picture 3"/>
          <p:cNvPicPr>
            <a:picLocks noChangeAspect="1" noChangeArrowheads="1"/>
          </p:cNvPicPr>
          <p:nvPr/>
        </p:nvPicPr>
        <p:blipFill>
          <a:blip r:embed="rId5"/>
          <a:srcRect/>
          <a:stretch>
            <a:fillRect/>
          </a:stretch>
        </p:blipFill>
        <p:spPr bwMode="auto">
          <a:xfrm>
            <a:off x="4357686" y="1285859"/>
            <a:ext cx="4143404" cy="1123635"/>
          </a:xfrm>
          <a:prstGeom prst="rect">
            <a:avLst/>
          </a:prstGeom>
          <a:noFill/>
          <a:ln w="9525">
            <a:noFill/>
            <a:miter lim="800000"/>
            <a:headEnd/>
            <a:tailEnd/>
          </a:ln>
          <a:effectLst/>
        </p:spPr>
      </p:pic>
      <p:pic>
        <p:nvPicPr>
          <p:cNvPr id="8196" name="Picture 4"/>
          <p:cNvPicPr>
            <a:picLocks noChangeAspect="1" noChangeArrowheads="1"/>
          </p:cNvPicPr>
          <p:nvPr/>
        </p:nvPicPr>
        <p:blipFill>
          <a:blip r:embed="rId6"/>
          <a:srcRect/>
          <a:stretch>
            <a:fillRect/>
          </a:stretch>
        </p:blipFill>
        <p:spPr bwMode="auto">
          <a:xfrm>
            <a:off x="500033" y="2428868"/>
            <a:ext cx="3265449" cy="2357454"/>
          </a:xfrm>
          <a:prstGeom prst="rect">
            <a:avLst/>
          </a:prstGeom>
          <a:noFill/>
          <a:ln w="9525">
            <a:noFill/>
            <a:miter lim="800000"/>
            <a:headEnd/>
            <a:tailEnd/>
          </a:ln>
          <a:effectLst/>
        </p:spPr>
      </p:pic>
      <p:pic>
        <p:nvPicPr>
          <p:cNvPr id="8197" name="Picture 5"/>
          <p:cNvPicPr>
            <a:picLocks noChangeAspect="1" noChangeArrowheads="1"/>
          </p:cNvPicPr>
          <p:nvPr/>
        </p:nvPicPr>
        <p:blipFill>
          <a:blip r:embed="rId7"/>
          <a:srcRect/>
          <a:stretch>
            <a:fillRect/>
          </a:stretch>
        </p:blipFill>
        <p:spPr bwMode="auto">
          <a:xfrm>
            <a:off x="4143372" y="2643182"/>
            <a:ext cx="3571875" cy="3133725"/>
          </a:xfrm>
          <a:prstGeom prst="rect">
            <a:avLst/>
          </a:prstGeom>
          <a:noFill/>
          <a:ln w="9525">
            <a:noFill/>
            <a:miter lim="800000"/>
            <a:headEnd/>
            <a:tailEnd/>
          </a:ln>
          <a:effectLst/>
        </p:spPr>
      </p:pic>
      <p:pic>
        <p:nvPicPr>
          <p:cNvPr id="8198" name="Picture 6"/>
          <p:cNvPicPr>
            <a:picLocks noChangeAspect="1" noChangeArrowheads="1"/>
          </p:cNvPicPr>
          <p:nvPr/>
        </p:nvPicPr>
        <p:blipFill>
          <a:blip r:embed="rId8"/>
          <a:srcRect/>
          <a:stretch>
            <a:fillRect/>
          </a:stretch>
        </p:blipFill>
        <p:spPr bwMode="auto">
          <a:xfrm>
            <a:off x="714349" y="4908214"/>
            <a:ext cx="2143140" cy="1759294"/>
          </a:xfrm>
          <a:prstGeom prst="rect">
            <a:avLst/>
          </a:prstGeom>
          <a:noFill/>
          <a:ln w="9525">
            <a:noFill/>
            <a:miter lim="800000"/>
            <a:headEnd/>
            <a:tailEnd/>
          </a:ln>
          <a:effectLst/>
        </p:spPr>
      </p:pic>
      <p:pic>
        <p:nvPicPr>
          <p:cNvPr id="12" name="Picture 4"/>
          <p:cNvPicPr>
            <a:picLocks noChangeAspect="1" noChangeArrowheads="1"/>
          </p:cNvPicPr>
          <p:nvPr/>
        </p:nvPicPr>
        <p:blipFill>
          <a:blip r:embed="rId9"/>
          <a:srcRect/>
          <a:stretch>
            <a:fillRect/>
          </a:stretch>
        </p:blipFill>
        <p:spPr bwMode="auto">
          <a:xfrm>
            <a:off x="3710018" y="5481661"/>
            <a:ext cx="5219700" cy="13049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5122" name="Picture 2"/>
          <p:cNvPicPr>
            <a:picLocks noChangeAspect="1" noChangeArrowheads="1"/>
          </p:cNvPicPr>
          <p:nvPr/>
        </p:nvPicPr>
        <p:blipFill>
          <a:blip r:embed="rId5"/>
          <a:srcRect/>
          <a:stretch>
            <a:fillRect/>
          </a:stretch>
        </p:blipFill>
        <p:spPr bwMode="auto">
          <a:xfrm>
            <a:off x="0" y="2500306"/>
            <a:ext cx="9501222" cy="3600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6146" name="Picture 2"/>
          <p:cNvPicPr>
            <a:picLocks noChangeAspect="1" noChangeArrowheads="1"/>
          </p:cNvPicPr>
          <p:nvPr/>
        </p:nvPicPr>
        <p:blipFill>
          <a:blip r:embed="rId5"/>
          <a:srcRect/>
          <a:stretch>
            <a:fillRect/>
          </a:stretch>
        </p:blipFill>
        <p:spPr bwMode="auto">
          <a:xfrm>
            <a:off x="214282" y="1285860"/>
            <a:ext cx="8572521" cy="535782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sp>
        <p:nvSpPr>
          <p:cNvPr id="8" name="TextBox 7"/>
          <p:cNvSpPr txBox="1"/>
          <p:nvPr/>
        </p:nvSpPr>
        <p:spPr>
          <a:xfrm>
            <a:off x="785786" y="2214554"/>
            <a:ext cx="3057247" cy="584775"/>
          </a:xfrm>
          <a:prstGeom prst="rect">
            <a:avLst/>
          </a:prstGeom>
          <a:noFill/>
        </p:spPr>
        <p:txBody>
          <a:bodyPr wrap="none" rtlCol="0">
            <a:spAutoFit/>
          </a:bodyPr>
          <a:lstStyle/>
          <a:p>
            <a:r>
              <a:rPr lang="zh-CN" altLang="en-US" sz="3200" dirty="0" smtClean="0"/>
              <a:t>几点重要规则：</a:t>
            </a:r>
            <a:endParaRPr lang="zh-CN" altLang="en-US" sz="3200" dirty="0"/>
          </a:p>
        </p:txBody>
      </p:sp>
      <p:sp>
        <p:nvSpPr>
          <p:cNvPr id="9" name="TextBox 8"/>
          <p:cNvSpPr txBox="1"/>
          <p:nvPr/>
        </p:nvSpPr>
        <p:spPr>
          <a:xfrm>
            <a:off x="714348" y="2857496"/>
            <a:ext cx="8032968" cy="369332"/>
          </a:xfrm>
          <a:prstGeom prst="rect">
            <a:avLst/>
          </a:prstGeom>
          <a:noFill/>
        </p:spPr>
        <p:txBody>
          <a:bodyPr wrap="none" rtlCol="0">
            <a:spAutoFit/>
          </a:bodyPr>
          <a:lstStyle/>
          <a:p>
            <a:r>
              <a:rPr lang="en-US" altLang="zh-CN" dirty="0" smtClean="0"/>
              <a:t>1.</a:t>
            </a:r>
            <a:r>
              <a:rPr lang="zh-CN" altLang="en-US" dirty="0" smtClean="0"/>
              <a:t>比赛过程中，</a:t>
            </a:r>
            <a:r>
              <a:rPr lang="en-US" altLang="zh-CN" dirty="0" smtClean="0"/>
              <a:t>vehicle</a:t>
            </a:r>
            <a:r>
              <a:rPr lang="zh-CN" altLang="en-US" dirty="0" smtClean="0"/>
              <a:t>必须完全自主</a:t>
            </a:r>
            <a:r>
              <a:rPr lang="en-US" altLang="zh-CN" dirty="0" smtClean="0"/>
              <a:t>,</a:t>
            </a:r>
            <a:r>
              <a:rPr lang="zh-CN" altLang="en-US" dirty="0" smtClean="0"/>
              <a:t>且不能浮出水面，否则失去比赛资格。</a:t>
            </a:r>
            <a:endParaRPr lang="en-US" altLang="zh-CN" dirty="0" smtClean="0"/>
          </a:p>
        </p:txBody>
      </p:sp>
      <p:sp>
        <p:nvSpPr>
          <p:cNvPr id="10" name="TextBox 9"/>
          <p:cNvSpPr txBox="1"/>
          <p:nvPr/>
        </p:nvSpPr>
        <p:spPr>
          <a:xfrm>
            <a:off x="714348" y="3425611"/>
            <a:ext cx="7802136" cy="646331"/>
          </a:xfrm>
          <a:prstGeom prst="rect">
            <a:avLst/>
          </a:prstGeom>
          <a:noFill/>
        </p:spPr>
        <p:txBody>
          <a:bodyPr wrap="none" rtlCol="0">
            <a:spAutoFit/>
          </a:bodyPr>
          <a:lstStyle/>
          <a:p>
            <a:r>
              <a:rPr lang="en-US" altLang="zh-CN" dirty="0" smtClean="0"/>
              <a:t>2.</a:t>
            </a:r>
            <a:r>
              <a:rPr lang="zh-CN" altLang="en-US" dirty="0" smtClean="0"/>
              <a:t>参赛队可由</a:t>
            </a:r>
            <a:r>
              <a:rPr lang="en-US" altLang="zh-CN" dirty="0" smtClean="0"/>
              <a:t>undergraduate</a:t>
            </a:r>
            <a:r>
              <a:rPr lang="zh-CN" altLang="en-US" dirty="0" smtClean="0"/>
              <a:t>和</a:t>
            </a:r>
            <a:r>
              <a:rPr lang="en-US" altLang="zh-CN" dirty="0" smtClean="0"/>
              <a:t>graduate</a:t>
            </a:r>
            <a:r>
              <a:rPr lang="zh-CN" altLang="en-US" dirty="0" smtClean="0"/>
              <a:t>学生组成，但</a:t>
            </a:r>
            <a:r>
              <a:rPr lang="en-US" altLang="zh-CN" dirty="0" smtClean="0"/>
              <a:t>full-time student</a:t>
            </a:r>
            <a:r>
              <a:rPr lang="zh-CN" altLang="en-US" dirty="0" smtClean="0"/>
              <a:t>要</a:t>
            </a:r>
            <a:endParaRPr lang="en-US" altLang="zh-CN" dirty="0" smtClean="0"/>
          </a:p>
          <a:p>
            <a:r>
              <a:rPr lang="en-US" altLang="zh-CN" dirty="0" smtClean="0"/>
              <a:t> </a:t>
            </a:r>
            <a:r>
              <a:rPr lang="en-US" altLang="zh-CN" dirty="0" smtClean="0"/>
              <a:t> </a:t>
            </a:r>
            <a:r>
              <a:rPr lang="zh-CN" altLang="en-US" dirty="0" smtClean="0"/>
              <a:t>占至少</a:t>
            </a:r>
            <a:r>
              <a:rPr lang="en-US" altLang="zh-CN" dirty="0" smtClean="0"/>
              <a:t>75%</a:t>
            </a:r>
            <a:r>
              <a:rPr lang="zh-CN" altLang="en-US" dirty="0" smtClean="0"/>
              <a:t>。</a:t>
            </a:r>
            <a:endParaRPr lang="en-US" altLang="zh-CN" dirty="0" smtClean="0"/>
          </a:p>
        </p:txBody>
      </p:sp>
      <p:sp>
        <p:nvSpPr>
          <p:cNvPr id="11" name="TextBox 10"/>
          <p:cNvSpPr txBox="1"/>
          <p:nvPr/>
        </p:nvSpPr>
        <p:spPr>
          <a:xfrm>
            <a:off x="714348" y="4143380"/>
            <a:ext cx="2146742" cy="369332"/>
          </a:xfrm>
          <a:prstGeom prst="rect">
            <a:avLst/>
          </a:prstGeom>
          <a:noFill/>
        </p:spPr>
        <p:txBody>
          <a:bodyPr wrap="none" rtlCol="0">
            <a:spAutoFit/>
          </a:bodyPr>
          <a:lstStyle/>
          <a:p>
            <a:r>
              <a:rPr lang="en-US" altLang="zh-CN" dirty="0" smtClean="0"/>
              <a:t>3.3-5</a:t>
            </a:r>
            <a:r>
              <a:rPr lang="zh-CN" altLang="en-US" dirty="0" smtClean="0"/>
              <a:t>队能参加决赛</a:t>
            </a:r>
            <a:endParaRPr lang="en-US" altLang="zh-CN" dirty="0" smtClean="0"/>
          </a:p>
        </p:txBody>
      </p:sp>
      <p:sp>
        <p:nvSpPr>
          <p:cNvPr id="12" name="TextBox 11"/>
          <p:cNvSpPr txBox="1"/>
          <p:nvPr/>
        </p:nvSpPr>
        <p:spPr>
          <a:xfrm>
            <a:off x="714348" y="4714884"/>
            <a:ext cx="4339650" cy="369332"/>
          </a:xfrm>
          <a:prstGeom prst="rect">
            <a:avLst/>
          </a:prstGeom>
          <a:noFill/>
        </p:spPr>
        <p:txBody>
          <a:bodyPr wrap="none" rtlCol="0">
            <a:spAutoFit/>
          </a:bodyPr>
          <a:lstStyle/>
          <a:p>
            <a:r>
              <a:rPr lang="en-US" altLang="zh-CN" dirty="0" smtClean="0"/>
              <a:t>4.20min</a:t>
            </a:r>
            <a:r>
              <a:rPr lang="zh-CN" altLang="en-US" dirty="0" smtClean="0"/>
              <a:t>比赛时间，其中</a:t>
            </a:r>
            <a:r>
              <a:rPr lang="en-US" altLang="zh-CN" dirty="0" smtClean="0"/>
              <a:t>5</a:t>
            </a:r>
            <a:r>
              <a:rPr lang="zh-CN" altLang="en-US" dirty="0" smtClean="0"/>
              <a:t>分钟时间准备。</a:t>
            </a:r>
            <a:endParaRPr lang="en-US" altLang="zh-CN" dirty="0" smtClean="0"/>
          </a:p>
        </p:txBody>
      </p:sp>
      <p:sp>
        <p:nvSpPr>
          <p:cNvPr id="13" name="TextBox 12"/>
          <p:cNvSpPr txBox="1"/>
          <p:nvPr/>
        </p:nvSpPr>
        <p:spPr>
          <a:xfrm>
            <a:off x="714348" y="5286388"/>
            <a:ext cx="3531736" cy="369332"/>
          </a:xfrm>
          <a:prstGeom prst="rect">
            <a:avLst/>
          </a:prstGeom>
          <a:noFill/>
        </p:spPr>
        <p:txBody>
          <a:bodyPr wrap="none" rtlCol="0">
            <a:spAutoFit/>
          </a:bodyPr>
          <a:lstStyle/>
          <a:p>
            <a:r>
              <a:rPr lang="en-US" altLang="zh-CN" dirty="0" smtClean="0"/>
              <a:t>5</a:t>
            </a:r>
            <a:r>
              <a:rPr lang="en-US" altLang="zh-CN" dirty="0" smtClean="0"/>
              <a:t>.</a:t>
            </a:r>
            <a:r>
              <a:rPr lang="zh-CN" altLang="en-US" dirty="0" smtClean="0"/>
              <a:t>不交</a:t>
            </a:r>
            <a:r>
              <a:rPr lang="en-US" altLang="zh-CN" dirty="0" smtClean="0"/>
              <a:t>Journal Paper</a:t>
            </a:r>
            <a:r>
              <a:rPr lang="zh-CN" altLang="en-US" dirty="0" smtClean="0"/>
              <a:t>的取消资格</a:t>
            </a:r>
            <a:endParaRPr lang="en-US" altLang="zh-CN" dirty="0" smtClean="0"/>
          </a:p>
        </p:txBody>
      </p:sp>
      <p:sp>
        <p:nvSpPr>
          <p:cNvPr id="14" name="TextBox 13"/>
          <p:cNvSpPr txBox="1"/>
          <p:nvPr/>
        </p:nvSpPr>
        <p:spPr>
          <a:xfrm>
            <a:off x="1857356" y="6072206"/>
            <a:ext cx="4916731" cy="369332"/>
          </a:xfrm>
          <a:prstGeom prst="rect">
            <a:avLst/>
          </a:prstGeom>
          <a:noFill/>
        </p:spPr>
        <p:txBody>
          <a:bodyPr wrap="none" rtlCol="0">
            <a:spAutoFit/>
          </a:bodyPr>
          <a:lstStyle/>
          <a:p>
            <a:r>
              <a:rPr lang="zh-CN" altLang="en-US" dirty="0" smtClean="0"/>
              <a:t>对于</a:t>
            </a:r>
            <a:r>
              <a:rPr lang="en-US" altLang="zh-CN" dirty="0" smtClean="0"/>
              <a:t>vehicle</a:t>
            </a:r>
            <a:r>
              <a:rPr lang="zh-CN" altLang="en-US" dirty="0" smtClean="0"/>
              <a:t>，</a:t>
            </a:r>
            <a:r>
              <a:rPr lang="en-US" altLang="zh-CN" dirty="0" err="1" smtClean="0"/>
              <a:t>Jornal</a:t>
            </a:r>
            <a:r>
              <a:rPr lang="en-US" altLang="zh-CN" dirty="0" smtClean="0"/>
              <a:t> Paper</a:t>
            </a:r>
            <a:r>
              <a:rPr lang="zh-CN" altLang="en-US" dirty="0" smtClean="0"/>
              <a:t>还有更细致的要求</a:t>
            </a:r>
            <a:endParaRPr lang="zh-CN" alt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grpSp>
        <p:nvGrpSpPr>
          <p:cNvPr id="8"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sp>
        <p:nvSpPr>
          <p:cNvPr id="10" name="Shape 3128"/>
          <p:cNvSpPr txBox="1">
            <a:spLocks noChangeArrowheads="1"/>
          </p:cNvSpPr>
          <p:nvPr/>
        </p:nvSpPr>
        <p:spPr bwMode="auto">
          <a:xfrm>
            <a:off x="2571736" y="2143116"/>
            <a:ext cx="5072098" cy="3785619"/>
          </a:xfrm>
          <a:prstGeom prst="rect">
            <a:avLst/>
          </a:prstGeom>
          <a:noFill/>
          <a:ln w="9525" cap="flat" cmpd="sng" algn="ctr">
            <a:noFill/>
            <a:prstDash val="solid"/>
            <a:miter lim="800000"/>
            <a:headEnd type="none" w="med" len="med"/>
            <a:tailEnd type="none" w="med" len="med"/>
          </a:ln>
          <a:effectLst/>
        </p:spPr>
        <p:txBody>
          <a:bodyPr vert="horz" wrap="square" lIns="91407" tIns="45704" rIns="91407" bIns="45704" numCol="1" anchor="t" anchorCtr="0" compatLnSpc="1">
            <a:prstTxWarp prst="textNoShape">
              <a:avLst/>
            </a:prstTxWarp>
            <a:spAutoFit/>
          </a:bodyPr>
          <a:lstStyle/>
          <a:p>
            <a:pPr marL="0" marR="0" lvl="0" indent="0" algn="l" defTabSz="819062" rtl="0" eaLnBrk="1" fontAlgn="base" latinLnBrk="0" hangingPunct="1">
              <a:lnSpc>
                <a:spcPct val="100000"/>
              </a:lnSpc>
              <a:spcBef>
                <a:spcPts val="1200"/>
              </a:spcBef>
              <a:spcAft>
                <a:spcPts val="1200"/>
              </a:spcAft>
              <a:buClrTx/>
              <a:buSzTx/>
              <a:buFont typeface="Wingdings 2" pitchFamily="18" charset="2"/>
              <a:buNone/>
              <a:tabLst/>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rPr>
              <a:t>一、赛事简介</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endParaRPr>
          </a:p>
          <a:p>
            <a:pPr marL="0" marR="0" lvl="0" indent="0" algn="l" defTabSz="819062" rtl="0" eaLnBrk="1" fontAlgn="base" latinLnBrk="0" hangingPunct="1">
              <a:lnSpc>
                <a:spcPct val="100000"/>
              </a:lnSpc>
              <a:spcBef>
                <a:spcPts val="1200"/>
              </a:spcBef>
              <a:spcAft>
                <a:spcPts val="1200"/>
              </a:spcAft>
              <a:buClrTx/>
              <a:buSzTx/>
              <a:buFont typeface="Wingdings 2" pitchFamily="18" charset="2"/>
              <a:buNone/>
              <a:tabLst/>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rPr>
              <a:t>二、</a:t>
            </a:r>
            <a:r>
              <a:rPr kumimoji="0" lang="en-US" altLang="zh-TW"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rPr>
              <a:t>2011</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rPr>
              <a:t>年赛事详解</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endParaRPr>
          </a:p>
          <a:p>
            <a:pPr marL="0" marR="0" lvl="0" indent="0" algn="l" defTabSz="819062" rtl="0" eaLnBrk="1" fontAlgn="base" latinLnBrk="0" hangingPunct="1">
              <a:lnSpc>
                <a:spcPct val="100000"/>
              </a:lnSpc>
              <a:spcBef>
                <a:spcPts val="1200"/>
              </a:spcBef>
              <a:spcAft>
                <a:spcPts val="1200"/>
              </a:spcAft>
              <a:buClrTx/>
              <a:buSzTx/>
              <a:buFont typeface="Wingdings 2" pitchFamily="18" charset="2"/>
              <a:buNone/>
              <a:tabLst/>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rPr>
              <a:t>三、历年参赛队伍统计</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endParaRPr>
          </a:p>
          <a:p>
            <a:pPr marL="0" marR="0" lvl="0" indent="0" algn="l" defTabSz="819062" rtl="0" eaLnBrk="1" fontAlgn="base" latinLnBrk="0" hangingPunct="1">
              <a:lnSpc>
                <a:spcPct val="100000"/>
              </a:lnSpc>
              <a:spcBef>
                <a:spcPts val="1200"/>
              </a:spcBef>
              <a:spcAft>
                <a:spcPts val="1200"/>
              </a:spcAft>
              <a:buClrTx/>
              <a:buSzTx/>
              <a:buFont typeface="Wingdings 2" pitchFamily="18" charset="2"/>
              <a:buNone/>
              <a:tabLst/>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rPr>
              <a:t>四、获奖队简介</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endParaRPr>
          </a:p>
          <a:p>
            <a:pPr marL="0" marR="0" lvl="0" indent="0" algn="l" defTabSz="819062" rtl="0" eaLnBrk="1" fontAlgn="base" latinLnBrk="0" hangingPunct="1">
              <a:lnSpc>
                <a:spcPct val="100000"/>
              </a:lnSpc>
              <a:spcBef>
                <a:spcPts val="1200"/>
              </a:spcBef>
              <a:spcAft>
                <a:spcPts val="1200"/>
              </a:spcAft>
              <a:buClrTx/>
              <a:buSzTx/>
              <a:buFont typeface="Wingdings 2" pitchFamily="18" charset="2"/>
              <a:buNone/>
              <a:tabLst/>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rPr>
              <a:t>五、</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rPr>
              <a:t>2012</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rPr>
              <a:t>参赛须知</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Segoe" pitchFamily="34" charset="0"/>
              <a:ea typeface="PMingLiU" pitchFamily="18" charset="-120"/>
              <a:cs typeface="+mn-cs"/>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sp>
        <p:nvSpPr>
          <p:cNvPr id="8" name="矩形 7"/>
          <p:cNvSpPr/>
          <p:nvPr/>
        </p:nvSpPr>
        <p:spPr>
          <a:xfrm>
            <a:off x="357158" y="2428868"/>
            <a:ext cx="9358378" cy="3847207"/>
          </a:xfrm>
          <a:prstGeom prst="rect">
            <a:avLst/>
          </a:prstGeom>
        </p:spPr>
        <p:txBody>
          <a:bodyPr wrap="square">
            <a:spAutoFit/>
          </a:bodyPr>
          <a:lstStyle/>
          <a:p>
            <a:r>
              <a:rPr lang="en-US" altLang="zh-CN" sz="2800" dirty="0" smtClean="0"/>
              <a:t>1st Place: ETS Team SONIA (awarded $7,000)</a:t>
            </a:r>
          </a:p>
          <a:p>
            <a:r>
              <a:rPr lang="en-US" altLang="zh-CN" sz="2800" dirty="0" smtClean="0"/>
              <a:t>2nd Place : Cornell University (awarded $4000)</a:t>
            </a:r>
          </a:p>
          <a:p>
            <a:r>
              <a:rPr lang="en-US" altLang="zh-CN" sz="2800" dirty="0" smtClean="0"/>
              <a:t>3rd Place: University of Florida (awarded $3,000)</a:t>
            </a:r>
          </a:p>
          <a:p>
            <a:r>
              <a:rPr lang="en-US" altLang="zh-CN" sz="2800" dirty="0" smtClean="0"/>
              <a:t>4th Place : Reykjavik University (awarded $2,000)</a:t>
            </a:r>
          </a:p>
          <a:p>
            <a:r>
              <a:rPr lang="en-US" altLang="zh-CN" sz="2800" dirty="0" smtClean="0"/>
              <a:t>5th Place: University of Maryland (awarded $500) </a:t>
            </a:r>
          </a:p>
          <a:p>
            <a:r>
              <a:rPr lang="en-US" altLang="zh-CN" sz="2800" dirty="0" smtClean="0"/>
              <a:t>6th Place: University of Rhode Island ($500)</a:t>
            </a:r>
          </a:p>
          <a:p>
            <a:r>
              <a:rPr lang="en-US" altLang="zh-CN" sz="2800" dirty="0" smtClean="0"/>
              <a:t>7th Place: United States Naval Academy </a:t>
            </a:r>
          </a:p>
          <a:p>
            <a:r>
              <a:rPr lang="en-US" altLang="zh-CN" sz="2800" dirty="0" smtClean="0"/>
              <a:t>8th Place: NC State  </a:t>
            </a:r>
          </a:p>
          <a:p>
            <a:endParaRPr lang="en-US" altLang="zh-CN" sz="2000"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285860"/>
            <a:ext cx="4429156" cy="1077186"/>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三、历年参赛队伍统计</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graphicFrame>
        <p:nvGraphicFramePr>
          <p:cNvPr id="8" name="表格 7"/>
          <p:cNvGraphicFramePr>
            <a:graphicFrameLocks noGrp="1"/>
          </p:cNvGraphicFramePr>
          <p:nvPr/>
        </p:nvGraphicFramePr>
        <p:xfrm>
          <a:off x="0" y="1857360"/>
          <a:ext cx="9001156" cy="4929226"/>
        </p:xfrm>
        <a:graphic>
          <a:graphicData uri="http://schemas.openxmlformats.org/drawingml/2006/table">
            <a:tbl>
              <a:tblPr/>
              <a:tblGrid>
                <a:gridCol w="2214578"/>
                <a:gridCol w="1928826"/>
                <a:gridCol w="2420894"/>
                <a:gridCol w="2436858"/>
              </a:tblGrid>
              <a:tr h="285546">
                <a:tc>
                  <a:txBody>
                    <a:bodyPr/>
                    <a:lstStyle/>
                    <a:p>
                      <a:pPr algn="ctr" fontAlgn="b"/>
                      <a:r>
                        <a:rPr lang="en-US" altLang="zh-CN" sz="1800" b="0" i="0" u="none" strike="noStrike" dirty="0">
                          <a:latin typeface="宋体"/>
                        </a:rPr>
                        <a:t>2008</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800" b="0" i="0" u="none" strike="noStrike" dirty="0">
                          <a:latin typeface="宋体"/>
                        </a:rPr>
                        <a:t>2009</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800" b="0" i="0" u="none" strike="noStrike" dirty="0">
                          <a:latin typeface="宋体"/>
                        </a:rPr>
                        <a:t>2010</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800" b="0" i="0" u="none" strike="noStrike" dirty="0">
                          <a:latin typeface="宋体"/>
                        </a:rPr>
                        <a:t>2011</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865">
                <a:tc>
                  <a:txBody>
                    <a:bodyPr/>
                    <a:lstStyle/>
                    <a:p>
                      <a:pPr algn="ctr" fontAlgn="b"/>
                      <a:r>
                        <a:rPr lang="en-US" sz="1400" b="0" i="0" u="none" strike="noStrike" dirty="0">
                          <a:latin typeface="宋体"/>
                        </a:rPr>
                        <a:t> University of Maryland</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ctr" fontAlgn="b"/>
                      <a:r>
                        <a:rPr lang="en-US" sz="1400" b="0" i="0" u="none" strike="noStrike" dirty="0">
                          <a:solidFill>
                            <a:schemeClr val="bg2"/>
                          </a:solidFill>
                          <a:latin typeface="宋体"/>
                        </a:rPr>
                        <a:t>Cornell University </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0" i="0" u="none" strike="noStrike" dirty="0" smtClean="0">
                          <a:solidFill>
                            <a:schemeClr val="bg2"/>
                          </a:solidFill>
                          <a:latin typeface="宋体"/>
                        </a:rPr>
                        <a:t>Cornell</a:t>
                      </a:r>
                      <a:endParaRPr lang="en-US" sz="1400" b="0" i="0" u="none" strike="noStrike" dirty="0">
                        <a:solidFill>
                          <a:schemeClr val="bg2"/>
                        </a:solidFill>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0" i="0" u="none" strike="noStrike" dirty="0">
                          <a:latin typeface="宋体"/>
                        </a:rPr>
                        <a:t>ETS Team </a:t>
                      </a:r>
                      <a:r>
                        <a:rPr lang="en-US" sz="1400" b="0" i="0" u="none" strike="noStrike" dirty="0" smtClean="0">
                          <a:latin typeface="宋体"/>
                        </a:rPr>
                        <a:t>SONIA</a:t>
                      </a:r>
                      <a:endParaRPr lang="en-US" sz="1400" b="0" i="0" u="none" strike="noStrike" dirty="0">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r>
              <a:tr h="441181">
                <a:tc>
                  <a:txBody>
                    <a:bodyPr/>
                    <a:lstStyle/>
                    <a:p>
                      <a:pPr algn="ctr" fontAlgn="b"/>
                      <a:r>
                        <a:rPr lang="en-US" sz="1400" b="0" i="0" u="none" strike="noStrike">
                          <a:latin typeface="宋体"/>
                        </a:rPr>
                        <a:t> University of Texas at Dallas</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b"/>
                      <a:r>
                        <a:rPr lang="en-US" sz="1400" b="0" i="0" u="none" strike="noStrike">
                          <a:latin typeface="宋体"/>
                        </a:rPr>
                        <a:t>University of Victoria </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FF"/>
                    </a:solidFill>
                  </a:tcPr>
                </a:tc>
                <a:tc>
                  <a:txBody>
                    <a:bodyPr/>
                    <a:lstStyle/>
                    <a:p>
                      <a:pPr algn="ctr" fontAlgn="b"/>
                      <a:r>
                        <a:rPr lang="en-US" sz="1400" b="0" i="0" u="none" strike="noStrike" dirty="0">
                          <a:latin typeface="宋体"/>
                        </a:rPr>
                        <a:t>U.S. Naval </a:t>
                      </a:r>
                      <a:r>
                        <a:rPr lang="en-US" sz="1400" b="0" i="0" u="none" strike="noStrike" dirty="0" smtClean="0">
                          <a:latin typeface="宋体"/>
                        </a:rPr>
                        <a:t>Academy</a:t>
                      </a:r>
                      <a:endParaRPr lang="en-US" sz="1400" b="0" i="0" u="none" strike="noStrike" dirty="0">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b"/>
                      <a:r>
                        <a:rPr lang="en-US" sz="1400" b="0" i="0" u="none" strike="noStrike" dirty="0">
                          <a:solidFill>
                            <a:schemeClr val="bg2"/>
                          </a:solidFill>
                          <a:latin typeface="宋体"/>
                        </a:rPr>
                        <a:t>Cornell </a:t>
                      </a:r>
                      <a:r>
                        <a:rPr lang="en-US" sz="1400" b="0" i="0" u="none" strike="noStrike" dirty="0" smtClean="0">
                          <a:solidFill>
                            <a:schemeClr val="bg2"/>
                          </a:solidFill>
                          <a:latin typeface="宋体"/>
                        </a:rPr>
                        <a:t>University</a:t>
                      </a:r>
                      <a:endParaRPr lang="en-US" sz="1400" b="0" i="0" u="none" strike="noStrike" dirty="0">
                        <a:solidFill>
                          <a:schemeClr val="bg2"/>
                        </a:solidFill>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626297">
                <a:tc>
                  <a:txBody>
                    <a:bodyPr/>
                    <a:lstStyle/>
                    <a:p>
                      <a:pPr algn="ctr" fontAlgn="b"/>
                      <a:r>
                        <a:rPr lang="en-US" sz="1400" b="0" i="0" u="none" strike="noStrike">
                          <a:latin typeface="宋体"/>
                        </a:rPr>
                        <a:t> école de technologie supérieure</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1400" b="0" i="0" u="none" strike="noStrike">
                          <a:latin typeface="宋体"/>
                        </a:rPr>
                        <a:t>University of Rhode Island</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3366"/>
                    </a:solidFill>
                  </a:tcPr>
                </a:tc>
                <a:tc>
                  <a:txBody>
                    <a:bodyPr/>
                    <a:lstStyle/>
                    <a:p>
                      <a:pPr algn="ctr" fontAlgn="b"/>
                      <a:r>
                        <a:rPr lang="en-US" sz="1400" b="0" i="0" u="none" strike="noStrike" dirty="0">
                          <a:latin typeface="宋体"/>
                        </a:rPr>
                        <a:t>University of </a:t>
                      </a:r>
                      <a:r>
                        <a:rPr lang="en-US" sz="1400" b="0" i="0" u="none" strike="noStrike" dirty="0" smtClean="0">
                          <a:latin typeface="宋体"/>
                        </a:rPr>
                        <a:t>Maryland</a:t>
                      </a:r>
                      <a:endParaRPr lang="en-US" sz="1400" b="0" i="0" u="none" strike="noStrike" dirty="0">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ctr" fontAlgn="b"/>
                      <a:r>
                        <a:rPr lang="en-US" sz="1400" b="0" i="0" u="none" strike="noStrike" dirty="0">
                          <a:latin typeface="宋体"/>
                        </a:rPr>
                        <a:t>University of </a:t>
                      </a:r>
                      <a:r>
                        <a:rPr lang="en-US" sz="1400" b="0" i="0" u="none" strike="noStrike" dirty="0" smtClean="0">
                          <a:latin typeface="宋体"/>
                        </a:rPr>
                        <a:t>Florida</a:t>
                      </a:r>
                      <a:endParaRPr lang="en-US" sz="1400" b="0" i="0" u="none" strike="noStrike" dirty="0">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00"/>
                    </a:solidFill>
                  </a:tcPr>
                </a:tc>
              </a:tr>
              <a:tr h="418865">
                <a:tc>
                  <a:txBody>
                    <a:bodyPr/>
                    <a:lstStyle/>
                    <a:p>
                      <a:pPr algn="ctr" fontAlgn="b"/>
                      <a:r>
                        <a:rPr lang="en-US" sz="1400" b="0" i="0" u="none" strike="noStrike">
                          <a:latin typeface="宋体"/>
                        </a:rPr>
                        <a:t> University of Florida</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00"/>
                    </a:solidFill>
                  </a:tcPr>
                </a:tc>
                <a:tc>
                  <a:txBody>
                    <a:bodyPr/>
                    <a:lstStyle/>
                    <a:p>
                      <a:pPr algn="ctr" fontAlgn="b"/>
                      <a:r>
                        <a:rPr lang="en-US" sz="1400" b="0" i="0" u="none" strike="noStrike">
                          <a:latin typeface="宋体"/>
                        </a:rPr>
                        <a:t>UCF</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latin typeface="宋体"/>
                        </a:rPr>
                        <a:t>ETS </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en-US" sz="1400" b="0" i="0" u="none" strike="noStrike" dirty="0">
                          <a:latin typeface="宋体"/>
                        </a:rPr>
                        <a:t>Reykjavik </a:t>
                      </a:r>
                      <a:r>
                        <a:rPr lang="en-US" sz="1400" b="0" i="0" u="none" strike="noStrike" dirty="0" smtClean="0">
                          <a:latin typeface="宋体"/>
                        </a:rPr>
                        <a:t>University</a:t>
                      </a:r>
                      <a:endParaRPr lang="en-US" sz="1400" b="0" i="0" u="none" strike="noStrike" dirty="0">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6297">
                <a:tc>
                  <a:txBody>
                    <a:bodyPr/>
                    <a:lstStyle/>
                    <a:p>
                      <a:pPr algn="ctr" fontAlgn="b"/>
                      <a:r>
                        <a:rPr lang="en-US" sz="1400" b="0" i="0" u="none" strike="noStrike" dirty="0">
                          <a:latin typeface="宋体"/>
                        </a:rPr>
                        <a:t> United States Naval Academy</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b"/>
                      <a:r>
                        <a:rPr lang="en-US" sz="1400" b="0" i="0" u="none" strike="noStrike">
                          <a:latin typeface="宋体"/>
                        </a:rPr>
                        <a:t>U Texas @ Dallas</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b"/>
                      <a:r>
                        <a:rPr lang="en-US" sz="1400" b="0" i="0" u="none" strike="noStrike" dirty="0">
                          <a:latin typeface="宋体"/>
                        </a:rPr>
                        <a:t>Amador Valley High </a:t>
                      </a:r>
                      <a:r>
                        <a:rPr lang="en-US" sz="1400" b="0" i="0" u="none" strike="noStrike" dirty="0" smtClean="0">
                          <a:latin typeface="宋体"/>
                        </a:rPr>
                        <a:t>School</a:t>
                      </a:r>
                      <a:endParaRPr lang="en-US" sz="1400" b="0" i="0" u="none" strike="noStrike" dirty="0">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latin typeface="宋体"/>
                        </a:rPr>
                        <a:t>University of </a:t>
                      </a:r>
                      <a:r>
                        <a:rPr lang="en-US" sz="1400" b="0" i="0" u="none" strike="noStrike" dirty="0" smtClean="0">
                          <a:latin typeface="宋体"/>
                        </a:rPr>
                        <a:t>Maryland</a:t>
                      </a:r>
                      <a:endParaRPr lang="en-US" sz="1400" b="0" i="0" u="none" strike="noStrike" dirty="0">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r>
              <a:tr h="441181">
                <a:tc>
                  <a:txBody>
                    <a:bodyPr/>
                    <a:lstStyle/>
                    <a:p>
                      <a:pPr algn="ctr" fontAlgn="b"/>
                      <a:r>
                        <a:rPr lang="en-US" sz="1400" b="0" i="0" u="none" strike="noStrike">
                          <a:latin typeface="宋体"/>
                        </a:rPr>
                        <a:t> University of Victoria</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FF"/>
                    </a:solidFill>
                  </a:tcPr>
                </a:tc>
                <a:tc>
                  <a:txBody>
                    <a:bodyPr/>
                    <a:lstStyle/>
                    <a:p>
                      <a:pPr algn="ctr" fontAlgn="b"/>
                      <a:r>
                        <a:rPr lang="en-US" sz="1400" b="0" i="0" u="none" strike="noStrike" dirty="0">
                          <a:latin typeface="宋体"/>
                        </a:rPr>
                        <a:t>USC</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latin typeface="宋体"/>
                        </a:rPr>
                        <a:t>University of Texas at </a:t>
                      </a:r>
                      <a:r>
                        <a:rPr lang="en-US" sz="1400" b="0" i="0" u="none" strike="noStrike" dirty="0" smtClean="0">
                          <a:latin typeface="宋体"/>
                        </a:rPr>
                        <a:t>Dallas</a:t>
                      </a:r>
                      <a:endParaRPr lang="en-US" sz="1400" b="0" i="0" u="none" strike="noStrike" dirty="0">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a:txBody>
                    <a:bodyPr/>
                    <a:lstStyle/>
                    <a:p>
                      <a:pPr algn="ctr" fontAlgn="b"/>
                      <a:r>
                        <a:rPr lang="en-US" sz="1400" b="0" i="0" u="none" strike="noStrike" dirty="0">
                          <a:latin typeface="宋体"/>
                        </a:rPr>
                        <a:t>University of Rhode </a:t>
                      </a:r>
                      <a:r>
                        <a:rPr lang="en-US" sz="1400" b="0" i="0" u="none" strike="noStrike" dirty="0" smtClean="0">
                          <a:latin typeface="宋体"/>
                        </a:rPr>
                        <a:t>Island</a:t>
                      </a:r>
                      <a:endParaRPr lang="en-US" sz="1400" b="0" i="0" u="none" strike="noStrike" dirty="0">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3366"/>
                    </a:solidFill>
                  </a:tcPr>
                </a:tc>
              </a:tr>
              <a:tr h="441181">
                <a:tc>
                  <a:txBody>
                    <a:bodyPr/>
                    <a:lstStyle/>
                    <a:p>
                      <a:pPr algn="ctr" fontAlgn="b"/>
                      <a:r>
                        <a:rPr lang="en-US" sz="1400" b="0" i="0" u="none" strike="noStrike" dirty="0">
                          <a:solidFill>
                            <a:schemeClr val="bg2"/>
                          </a:solidFill>
                          <a:latin typeface="宋体"/>
                        </a:rPr>
                        <a:t> Cornell University </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0" i="0" u="none" strike="noStrike" dirty="0">
                          <a:latin typeface="宋体"/>
                        </a:rPr>
                        <a:t>FAU</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400" b="0" i="0" u="none" strike="noStrike" dirty="0">
                          <a:latin typeface="宋体"/>
                        </a:rPr>
                        <a:t>Kyushu Institute of </a:t>
                      </a:r>
                      <a:r>
                        <a:rPr lang="en-US" sz="1400" b="0" i="0" u="none" strike="noStrike" dirty="0" smtClean="0">
                          <a:latin typeface="宋体"/>
                        </a:rPr>
                        <a:t>Technology</a:t>
                      </a:r>
                      <a:endParaRPr lang="en-US" sz="1400" b="0" i="0" u="none" strike="noStrike" dirty="0">
                        <a:latin typeface="宋体"/>
                      </a:endParaRP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latin typeface="宋体"/>
                        </a:rPr>
                        <a:t>United States Naval Academy </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r>
              <a:tr h="441181">
                <a:tc>
                  <a:txBody>
                    <a:bodyPr/>
                    <a:lstStyle/>
                    <a:p>
                      <a:pPr algn="ctr" fontAlgn="b"/>
                      <a:r>
                        <a:rPr lang="en-US" sz="1400" b="0" i="0" u="none" strike="noStrike">
                          <a:latin typeface="宋体"/>
                        </a:rPr>
                        <a:t> Florida Atlantic University</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400" b="0" i="0" u="none" strike="noStrike">
                          <a:latin typeface="宋体"/>
                        </a:rPr>
                        <a:t>U Maryland</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ctr" fontAlgn="b"/>
                      <a:r>
                        <a:rPr lang="zh-CN" altLang="en-US" sz="1400" b="0" i="0" u="none" strike="noStrike" dirty="0">
                          <a:latin typeface="宋体"/>
                        </a:rPr>
                        <a:t>　</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latin typeface="宋体"/>
                        </a:rPr>
                        <a:t>NC State  </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1181">
                <a:tc>
                  <a:txBody>
                    <a:bodyPr/>
                    <a:lstStyle/>
                    <a:p>
                      <a:pPr algn="ctr" fontAlgn="b"/>
                      <a:r>
                        <a:rPr lang="en-US" sz="1400" b="0" i="0" u="none" strike="noStrike">
                          <a:latin typeface="宋体"/>
                        </a:rPr>
                        <a:t> Delhi College of Engineering</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latin typeface="宋体"/>
                        </a:rPr>
                        <a:t>Kyushu Institute of Tech</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400" b="0" i="0" u="none" strike="noStrike" dirty="0">
                          <a:latin typeface="宋体"/>
                        </a:rPr>
                        <a:t>　</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400" b="0" i="0" u="none" strike="noStrike" dirty="0">
                          <a:latin typeface="宋体"/>
                        </a:rPr>
                        <a:t>　</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451">
                <a:tc>
                  <a:txBody>
                    <a:bodyPr/>
                    <a:lstStyle/>
                    <a:p>
                      <a:pPr algn="ctr" fontAlgn="b"/>
                      <a:r>
                        <a:rPr lang="en-US" sz="1400" b="0" i="0" u="none" strike="noStrike">
                          <a:latin typeface="宋体"/>
                        </a:rPr>
                        <a:t> San Diego City College</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latin typeface="宋体"/>
                        </a:rPr>
                        <a:t>ETS</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a:txBody>
                    <a:bodyPr/>
                    <a:lstStyle/>
                    <a:p>
                      <a:pPr algn="ctr" fontAlgn="b"/>
                      <a:r>
                        <a:rPr lang="zh-CN" altLang="en-US" sz="1400" b="0" i="0" u="none" strike="noStrike" dirty="0">
                          <a:latin typeface="宋体"/>
                        </a:rPr>
                        <a:t>　</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400" b="0" i="0" u="none" strike="noStrike" dirty="0">
                          <a:latin typeface="宋体"/>
                        </a:rPr>
                        <a:t>　</a:t>
                      </a:r>
                    </a:p>
                  </a:txBody>
                  <a:tcPr marL="5292" marR="5292" marT="529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571612"/>
            <a:ext cx="5072098"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四、获奖队简介</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sp>
        <p:nvSpPr>
          <p:cNvPr id="8" name="矩形 7"/>
          <p:cNvSpPr/>
          <p:nvPr/>
        </p:nvSpPr>
        <p:spPr>
          <a:xfrm>
            <a:off x="1783845" y="2786058"/>
            <a:ext cx="4288353" cy="707886"/>
          </a:xfrm>
          <a:prstGeom prst="rect">
            <a:avLst/>
          </a:prstGeom>
        </p:spPr>
        <p:txBody>
          <a:bodyPr wrap="none">
            <a:spAutoFit/>
          </a:bodyPr>
          <a:lstStyle/>
          <a:p>
            <a:r>
              <a:rPr lang="en-US" sz="4000" dirty="0" smtClean="0"/>
              <a:t>1.ETS Team SONIA</a:t>
            </a:r>
            <a:endParaRPr lang="zh-CN" altLang="en-US" sz="4000" dirty="0"/>
          </a:p>
        </p:txBody>
      </p:sp>
      <p:sp>
        <p:nvSpPr>
          <p:cNvPr id="9" name="矩形 8"/>
          <p:cNvSpPr/>
          <p:nvPr/>
        </p:nvSpPr>
        <p:spPr>
          <a:xfrm>
            <a:off x="1785918" y="3935560"/>
            <a:ext cx="5786478" cy="707886"/>
          </a:xfrm>
          <a:prstGeom prst="rect">
            <a:avLst/>
          </a:prstGeom>
        </p:spPr>
        <p:txBody>
          <a:bodyPr wrap="square">
            <a:spAutoFit/>
          </a:bodyPr>
          <a:lstStyle/>
          <a:p>
            <a:r>
              <a:rPr lang="en-US" sz="4000" dirty="0" smtClean="0"/>
              <a:t>2.Cornell University</a:t>
            </a:r>
            <a:endParaRPr lang="zh-CN" altLang="en-US" sz="4000" dirty="0" smtClean="0"/>
          </a:p>
        </p:txBody>
      </p:sp>
      <p:sp>
        <p:nvSpPr>
          <p:cNvPr id="20481"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University of Florida</a:t>
            </a:r>
            <a:r>
              <a:rPr kumimoji="0" lang="en-US" altLang="zh-CN" sz="9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571613"/>
            <a:ext cx="8358246" cy="642941"/>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四、获奖队简介</a:t>
            </a:r>
            <a:r>
              <a:rPr lang="en-US" altLang="zh-CN" dirty="0" smtClean="0">
                <a:latin typeface="Segoe" pitchFamily="34" charset="0"/>
                <a:ea typeface="PMingLiU" pitchFamily="18" charset="-120"/>
              </a:rPr>
              <a:t>-</a:t>
            </a:r>
            <a:r>
              <a:rPr lang="en-US" dirty="0" smtClean="0"/>
              <a:t>ETS Team SONIA</a:t>
            </a:r>
            <a:endParaRPr lang="zh-CN" altLang="en-US" dirty="0" smtClean="0"/>
          </a:p>
          <a:p>
            <a:pPr marL="0" indent="0" defTabSz="819062" eaLnBrk="1" hangingPunct="1">
              <a:lnSpc>
                <a:spcPct val="100000"/>
              </a:lnSpc>
              <a:spcBef>
                <a:spcPts val="1200"/>
              </a:spcBef>
              <a:spcAft>
                <a:spcPts val="1200"/>
              </a:spcAft>
              <a:buClrTx/>
              <a:buNone/>
            </a:pP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63490" name="Picture 2"/>
          <p:cNvPicPr>
            <a:picLocks noChangeAspect="1" noChangeArrowheads="1"/>
          </p:cNvPicPr>
          <p:nvPr/>
        </p:nvPicPr>
        <p:blipFill>
          <a:blip r:embed="rId5"/>
          <a:srcRect/>
          <a:stretch>
            <a:fillRect/>
          </a:stretch>
        </p:blipFill>
        <p:spPr bwMode="auto">
          <a:xfrm>
            <a:off x="785786" y="2285992"/>
            <a:ext cx="7572428" cy="1562384"/>
          </a:xfrm>
          <a:prstGeom prst="rect">
            <a:avLst/>
          </a:prstGeom>
          <a:noFill/>
          <a:ln w="9525">
            <a:noFill/>
            <a:miter lim="800000"/>
            <a:headEnd/>
            <a:tailEnd/>
          </a:ln>
        </p:spPr>
      </p:pic>
      <p:sp>
        <p:nvSpPr>
          <p:cNvPr id="12" name="矩形 11"/>
          <p:cNvSpPr/>
          <p:nvPr/>
        </p:nvSpPr>
        <p:spPr>
          <a:xfrm>
            <a:off x="1071538" y="4214818"/>
            <a:ext cx="8286808" cy="1938992"/>
          </a:xfrm>
          <a:prstGeom prst="rect">
            <a:avLst/>
          </a:prstGeom>
        </p:spPr>
        <p:txBody>
          <a:bodyPr wrap="square">
            <a:spAutoFit/>
          </a:bodyPr>
          <a:lstStyle/>
          <a:p>
            <a:r>
              <a:rPr lang="en-US" sz="2400" dirty="0" smtClean="0"/>
              <a:t>   The SONIA AUV project from the </a:t>
            </a:r>
            <a:r>
              <a:rPr lang="en-US" sz="2400" dirty="0" err="1" smtClean="0"/>
              <a:t>École</a:t>
            </a:r>
            <a:r>
              <a:rPr lang="en-US" sz="2400" dirty="0" smtClean="0"/>
              <a:t> de </a:t>
            </a:r>
            <a:r>
              <a:rPr lang="en-US" sz="2400" dirty="0" err="1" smtClean="0"/>
              <a:t>technologie</a:t>
            </a:r>
            <a:r>
              <a:rPr lang="en-US" sz="2400" dirty="0" smtClean="0"/>
              <a:t> </a:t>
            </a:r>
            <a:r>
              <a:rPr lang="en-US" sz="2400" dirty="0" err="1" smtClean="0"/>
              <a:t>supérieure</a:t>
            </a:r>
            <a:r>
              <a:rPr lang="en-US" sz="2400" dirty="0" smtClean="0"/>
              <a:t>, entirely composed of volunteer, undergraduate engineering students, is devoted to the development of an Autonomous Underwater Vehicle (AUV). </a:t>
            </a:r>
            <a:endParaRPr lang="zh-CN" altLang="en-US" sz="2400"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571613"/>
            <a:ext cx="8358246" cy="642941"/>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四、获奖队简介</a:t>
            </a:r>
            <a:r>
              <a:rPr lang="en-US" altLang="zh-CN" dirty="0" smtClean="0">
                <a:latin typeface="Segoe" pitchFamily="34" charset="0"/>
                <a:ea typeface="PMingLiU" pitchFamily="18" charset="-120"/>
              </a:rPr>
              <a:t>-</a:t>
            </a:r>
            <a:r>
              <a:rPr lang="en-US" dirty="0" smtClean="0"/>
              <a:t>ETS Team SONIA</a:t>
            </a:r>
            <a:endParaRPr lang="zh-CN" altLang="en-US" dirty="0" smtClean="0"/>
          </a:p>
          <a:p>
            <a:pPr marL="0" indent="0" defTabSz="819062" eaLnBrk="1" hangingPunct="1">
              <a:lnSpc>
                <a:spcPct val="100000"/>
              </a:lnSpc>
              <a:spcBef>
                <a:spcPts val="1200"/>
              </a:spcBef>
              <a:spcAft>
                <a:spcPts val="1200"/>
              </a:spcAft>
              <a:buClrTx/>
              <a:buNone/>
            </a:pP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64514" name="Picture 2"/>
          <p:cNvPicPr>
            <a:picLocks noChangeAspect="1" noChangeArrowheads="1"/>
          </p:cNvPicPr>
          <p:nvPr/>
        </p:nvPicPr>
        <p:blipFill>
          <a:blip r:embed="rId5"/>
          <a:srcRect/>
          <a:stretch>
            <a:fillRect/>
          </a:stretch>
        </p:blipFill>
        <p:spPr bwMode="auto">
          <a:xfrm>
            <a:off x="500034" y="2357430"/>
            <a:ext cx="8422362" cy="1214446"/>
          </a:xfrm>
          <a:prstGeom prst="rect">
            <a:avLst/>
          </a:prstGeom>
          <a:noFill/>
          <a:ln w="9525">
            <a:noFill/>
            <a:miter lim="800000"/>
            <a:headEnd/>
            <a:tailEnd/>
          </a:ln>
        </p:spPr>
      </p:pic>
      <p:sp>
        <p:nvSpPr>
          <p:cNvPr id="14" name="矩形 13"/>
          <p:cNvSpPr/>
          <p:nvPr/>
        </p:nvSpPr>
        <p:spPr>
          <a:xfrm>
            <a:off x="285720" y="4143380"/>
            <a:ext cx="8286808" cy="2308324"/>
          </a:xfrm>
          <a:prstGeom prst="rect">
            <a:avLst/>
          </a:prstGeom>
        </p:spPr>
        <p:txBody>
          <a:bodyPr wrap="square">
            <a:spAutoFit/>
          </a:bodyPr>
          <a:lstStyle/>
          <a:p>
            <a:r>
              <a:rPr lang="en-US" sz="2400" dirty="0" smtClean="0"/>
              <a:t>Since our beginning in 1999, we have developed 7 AUV prototypes with the goal of competing at the AUVSI and ONR's International Autonomous Underwater Vehicle Competition. Recent years have seen us consistently ranking in the top 3 positions with our award winning designs. </a:t>
            </a:r>
            <a:endParaRPr lang="zh-CN" altLang="en-US" sz="2400"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571613"/>
            <a:ext cx="8358246" cy="642941"/>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四、获奖队简介</a:t>
            </a:r>
            <a:r>
              <a:rPr lang="en-US" altLang="zh-CN" dirty="0" smtClean="0">
                <a:latin typeface="Segoe" pitchFamily="34" charset="0"/>
                <a:ea typeface="PMingLiU" pitchFamily="18" charset="-120"/>
              </a:rPr>
              <a:t>-</a:t>
            </a:r>
            <a:r>
              <a:rPr lang="en-US" dirty="0" smtClean="0"/>
              <a:t>ETS Team SONIA</a:t>
            </a:r>
            <a:endParaRPr lang="zh-CN" altLang="en-US" dirty="0" smtClean="0"/>
          </a:p>
          <a:p>
            <a:pPr marL="0" indent="0" defTabSz="819062" eaLnBrk="1" hangingPunct="1">
              <a:lnSpc>
                <a:spcPct val="100000"/>
              </a:lnSpc>
              <a:spcBef>
                <a:spcPts val="1200"/>
              </a:spcBef>
              <a:spcAft>
                <a:spcPts val="1200"/>
              </a:spcAft>
              <a:buClrTx/>
              <a:buNone/>
            </a:pP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64514" name="Picture 2"/>
          <p:cNvPicPr>
            <a:picLocks noChangeAspect="1" noChangeArrowheads="1"/>
          </p:cNvPicPr>
          <p:nvPr/>
        </p:nvPicPr>
        <p:blipFill>
          <a:blip r:embed="rId5"/>
          <a:srcRect/>
          <a:stretch>
            <a:fillRect/>
          </a:stretch>
        </p:blipFill>
        <p:spPr bwMode="auto">
          <a:xfrm>
            <a:off x="500034" y="2357430"/>
            <a:ext cx="8422362" cy="1214446"/>
          </a:xfrm>
          <a:prstGeom prst="rect">
            <a:avLst/>
          </a:prstGeom>
          <a:noFill/>
          <a:ln w="9525">
            <a:noFill/>
            <a:miter lim="800000"/>
            <a:headEnd/>
            <a:tailEnd/>
          </a:ln>
        </p:spPr>
      </p:pic>
      <p:sp>
        <p:nvSpPr>
          <p:cNvPr id="14" name="矩形 13"/>
          <p:cNvSpPr/>
          <p:nvPr/>
        </p:nvSpPr>
        <p:spPr>
          <a:xfrm>
            <a:off x="285720" y="4071942"/>
            <a:ext cx="8286808" cy="1938992"/>
          </a:xfrm>
          <a:prstGeom prst="rect">
            <a:avLst/>
          </a:prstGeom>
        </p:spPr>
        <p:txBody>
          <a:bodyPr wrap="square">
            <a:spAutoFit/>
          </a:bodyPr>
          <a:lstStyle/>
          <a:p>
            <a:r>
              <a:rPr lang="en-US" sz="2400" dirty="0" smtClean="0"/>
              <a:t>team</a:t>
            </a:r>
            <a:r>
              <a:rPr lang="zh-CN" altLang="en-US" sz="2400" dirty="0" smtClean="0"/>
              <a:t>有</a:t>
            </a:r>
            <a:r>
              <a:rPr lang="en-US" sz="2400" dirty="0" smtClean="0"/>
              <a:t>2000-2011</a:t>
            </a:r>
            <a:r>
              <a:rPr lang="zh-CN" altLang="en-US" sz="2400" dirty="0" smtClean="0"/>
              <a:t>各届人员配置及联系方式</a:t>
            </a:r>
          </a:p>
          <a:p>
            <a:r>
              <a:rPr lang="en-US" sz="2400" dirty="0" smtClean="0"/>
              <a:t>publications</a:t>
            </a:r>
            <a:r>
              <a:rPr lang="zh-CN" altLang="en-US" sz="2400" dirty="0" smtClean="0"/>
              <a:t>可下载</a:t>
            </a:r>
            <a:r>
              <a:rPr lang="en-US" sz="2400" dirty="0" smtClean="0"/>
              <a:t>2000-2011</a:t>
            </a:r>
            <a:r>
              <a:rPr lang="zh-CN" altLang="en-US" sz="2400" dirty="0" smtClean="0"/>
              <a:t>各届</a:t>
            </a:r>
            <a:r>
              <a:rPr lang="en-US" sz="2400" dirty="0" smtClean="0"/>
              <a:t>SONIA</a:t>
            </a:r>
            <a:r>
              <a:rPr lang="zh-CN" altLang="en-US" sz="2400" dirty="0" smtClean="0"/>
              <a:t>的参赛潜艇设计</a:t>
            </a:r>
            <a:r>
              <a:rPr lang="en-US" sz="2400" dirty="0" smtClean="0"/>
              <a:t>FTP</a:t>
            </a:r>
            <a:r>
              <a:rPr lang="zh-CN" altLang="en-US" sz="2400" dirty="0" smtClean="0"/>
              <a:t>（已下载）</a:t>
            </a:r>
          </a:p>
          <a:p>
            <a:r>
              <a:rPr lang="en-US" sz="2400" dirty="0" smtClean="0"/>
              <a:t>competitions有2003-2011</a:t>
            </a:r>
            <a:r>
              <a:rPr lang="zh-CN" altLang="en-US" sz="2400" dirty="0" smtClean="0"/>
              <a:t>各届赛事概况（已下载整理）</a:t>
            </a:r>
          </a:p>
          <a:p>
            <a:r>
              <a:rPr lang="zh-CN" altLang="en-US" sz="2400" dirty="0" smtClean="0"/>
              <a:t>网站还有各种照片视频等信息</a:t>
            </a:r>
            <a:endParaRPr lang="zh-CN" altLang="en-US" sz="2400"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571613"/>
            <a:ext cx="8358246" cy="642941"/>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四、获奖队简介</a:t>
            </a:r>
            <a:r>
              <a:rPr lang="en-US" altLang="zh-CN" dirty="0" smtClean="0">
                <a:latin typeface="Segoe" pitchFamily="34" charset="0"/>
                <a:ea typeface="PMingLiU" pitchFamily="18" charset="-120"/>
              </a:rPr>
              <a:t>-</a:t>
            </a:r>
            <a:r>
              <a:rPr lang="en-US" dirty="0" smtClean="0"/>
              <a:t>ETS Team SONIA</a:t>
            </a:r>
            <a:endParaRPr lang="zh-CN" altLang="en-US" dirty="0" smtClean="0"/>
          </a:p>
          <a:p>
            <a:pPr marL="0" indent="0" defTabSz="819062" eaLnBrk="1" hangingPunct="1">
              <a:lnSpc>
                <a:spcPct val="100000"/>
              </a:lnSpc>
              <a:spcBef>
                <a:spcPts val="1200"/>
              </a:spcBef>
              <a:spcAft>
                <a:spcPts val="1200"/>
              </a:spcAft>
              <a:buClrTx/>
              <a:buNone/>
            </a:pP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67586" name="Picture 2"/>
          <p:cNvPicPr>
            <a:picLocks noChangeAspect="1" noChangeArrowheads="1"/>
          </p:cNvPicPr>
          <p:nvPr/>
        </p:nvPicPr>
        <p:blipFill>
          <a:blip r:embed="rId5"/>
          <a:srcRect/>
          <a:stretch>
            <a:fillRect/>
          </a:stretch>
        </p:blipFill>
        <p:spPr bwMode="auto">
          <a:xfrm>
            <a:off x="214282" y="2357430"/>
            <a:ext cx="5381625" cy="3333750"/>
          </a:xfrm>
          <a:prstGeom prst="rect">
            <a:avLst/>
          </a:prstGeom>
          <a:noFill/>
          <a:ln w="9525">
            <a:noFill/>
            <a:miter lim="800000"/>
            <a:headEnd/>
            <a:tailEnd/>
          </a:ln>
          <a:effectLst/>
        </p:spPr>
      </p:pic>
      <p:pic>
        <p:nvPicPr>
          <p:cNvPr id="67587" name="Picture 3"/>
          <p:cNvPicPr>
            <a:picLocks noChangeAspect="1" noChangeArrowheads="1"/>
          </p:cNvPicPr>
          <p:nvPr/>
        </p:nvPicPr>
        <p:blipFill>
          <a:blip r:embed="rId6"/>
          <a:srcRect/>
          <a:stretch>
            <a:fillRect/>
          </a:stretch>
        </p:blipFill>
        <p:spPr bwMode="auto">
          <a:xfrm>
            <a:off x="1500166" y="2357430"/>
            <a:ext cx="6574785" cy="3357586"/>
          </a:xfrm>
          <a:prstGeom prst="rect">
            <a:avLst/>
          </a:prstGeom>
          <a:noFill/>
          <a:ln w="9525">
            <a:noFill/>
            <a:miter lim="800000"/>
            <a:headEnd/>
            <a:tailEnd/>
          </a:ln>
          <a:effectLst/>
        </p:spPr>
      </p:pic>
      <p:pic>
        <p:nvPicPr>
          <p:cNvPr id="67588" name="Picture 4"/>
          <p:cNvPicPr>
            <a:picLocks noChangeAspect="1" noChangeArrowheads="1"/>
          </p:cNvPicPr>
          <p:nvPr/>
        </p:nvPicPr>
        <p:blipFill>
          <a:blip r:embed="rId7"/>
          <a:srcRect/>
          <a:stretch>
            <a:fillRect/>
          </a:stretch>
        </p:blipFill>
        <p:spPr bwMode="auto">
          <a:xfrm>
            <a:off x="4000496" y="2143116"/>
            <a:ext cx="2622496" cy="3500462"/>
          </a:xfrm>
          <a:prstGeom prst="rect">
            <a:avLst/>
          </a:prstGeom>
          <a:noFill/>
          <a:ln w="9525">
            <a:noFill/>
            <a:miter lim="800000"/>
            <a:headEnd/>
            <a:tailEnd/>
          </a:ln>
          <a:effectLst/>
        </p:spPr>
      </p:pic>
      <p:pic>
        <p:nvPicPr>
          <p:cNvPr id="67589" name="Picture 5"/>
          <p:cNvPicPr>
            <a:picLocks noChangeAspect="1" noChangeArrowheads="1"/>
          </p:cNvPicPr>
          <p:nvPr/>
        </p:nvPicPr>
        <p:blipFill>
          <a:blip r:embed="rId8"/>
          <a:srcRect/>
          <a:stretch>
            <a:fillRect/>
          </a:stretch>
        </p:blipFill>
        <p:spPr bwMode="auto">
          <a:xfrm>
            <a:off x="3059120" y="3143248"/>
            <a:ext cx="6084880" cy="242889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0-#ppt_w/2"/>
                                          </p:val>
                                        </p:tav>
                                        <p:tav tm="100000">
                                          <p:val>
                                            <p:strVal val="#ppt_x"/>
                                          </p:val>
                                        </p:tav>
                                      </p:tavLst>
                                    </p:anim>
                                    <p:anim calcmode="lin" valueType="num">
                                      <p:cBhvr additive="base">
                                        <p:cTn id="8" dur="500" fill="hold"/>
                                        <p:tgtEl>
                                          <p:spTgt spid="67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xit" presetSubtype="10" fill="hold" nodeType="clickEffect">
                                  <p:stCondLst>
                                    <p:cond delay="0"/>
                                  </p:stCondLst>
                                  <p:childTnLst>
                                    <p:animEffect transition="out" filter="checkerboard(across)">
                                      <p:cBhvr>
                                        <p:cTn id="12" dur="500"/>
                                        <p:tgtEl>
                                          <p:spTgt spid="67586"/>
                                        </p:tgtEl>
                                      </p:cBhvr>
                                    </p:animEffect>
                                    <p:set>
                                      <p:cBhvr>
                                        <p:cTn id="13" dur="1" fill="hold">
                                          <p:stCondLst>
                                            <p:cond delay="499"/>
                                          </p:stCondLst>
                                        </p:cTn>
                                        <p:tgtEl>
                                          <p:spTgt spid="67586"/>
                                        </p:tgtEl>
                                        <p:attrNameLst>
                                          <p:attrName>style.visibility</p:attrName>
                                        </p:attrNameLst>
                                      </p:cBhvr>
                                      <p:to>
                                        <p:strVal val="hidden"/>
                                      </p:to>
                                    </p:set>
                                  </p:childTnLst>
                                </p:cTn>
                              </p:par>
                              <p:par>
                                <p:cTn id="14" presetID="2" presetClass="entr" presetSubtype="8" fill="hold" nodeType="withEffect">
                                  <p:stCondLst>
                                    <p:cond delay="0"/>
                                  </p:stCondLst>
                                  <p:childTnLst>
                                    <p:set>
                                      <p:cBhvr>
                                        <p:cTn id="15" dur="1" fill="hold">
                                          <p:stCondLst>
                                            <p:cond delay="0"/>
                                          </p:stCondLst>
                                        </p:cTn>
                                        <p:tgtEl>
                                          <p:spTgt spid="67587"/>
                                        </p:tgtEl>
                                        <p:attrNameLst>
                                          <p:attrName>style.visibility</p:attrName>
                                        </p:attrNameLst>
                                      </p:cBhvr>
                                      <p:to>
                                        <p:strVal val="visible"/>
                                      </p:to>
                                    </p:set>
                                    <p:anim calcmode="lin" valueType="num">
                                      <p:cBhvr additive="base">
                                        <p:cTn id="16" dur="500" fill="hold"/>
                                        <p:tgtEl>
                                          <p:spTgt spid="67587"/>
                                        </p:tgtEl>
                                        <p:attrNameLst>
                                          <p:attrName>ppt_x</p:attrName>
                                        </p:attrNameLst>
                                      </p:cBhvr>
                                      <p:tavLst>
                                        <p:tav tm="0">
                                          <p:val>
                                            <p:strVal val="0-#ppt_w/2"/>
                                          </p:val>
                                        </p:tav>
                                        <p:tav tm="100000">
                                          <p:val>
                                            <p:strVal val="#ppt_x"/>
                                          </p:val>
                                        </p:tav>
                                      </p:tavLst>
                                    </p:anim>
                                    <p:anim calcmode="lin" valueType="num">
                                      <p:cBhvr additive="base">
                                        <p:cTn id="17" dur="500" fill="hold"/>
                                        <p:tgtEl>
                                          <p:spTgt spid="6758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500"/>
                                        <p:tgtEl>
                                          <p:spTgt spid="67587"/>
                                        </p:tgtEl>
                                      </p:cBhvr>
                                    </p:animEffect>
                                    <p:set>
                                      <p:cBhvr>
                                        <p:cTn id="22" dur="1" fill="hold">
                                          <p:stCondLst>
                                            <p:cond delay="499"/>
                                          </p:stCondLst>
                                        </p:cTn>
                                        <p:tgtEl>
                                          <p:spTgt spid="67587"/>
                                        </p:tgtEl>
                                        <p:attrNameLst>
                                          <p:attrName>style.visibility</p:attrName>
                                        </p:attrNameLst>
                                      </p:cBhvr>
                                      <p:to>
                                        <p:strVal val="hidden"/>
                                      </p:to>
                                    </p:set>
                                  </p:childTnLst>
                                </p:cTn>
                              </p:par>
                              <p:par>
                                <p:cTn id="23" presetID="2" presetClass="entr" presetSubtype="8" fill="hold" nodeType="withEffect">
                                  <p:stCondLst>
                                    <p:cond delay="0"/>
                                  </p:stCondLst>
                                  <p:childTnLst>
                                    <p:set>
                                      <p:cBhvr>
                                        <p:cTn id="24" dur="1" fill="hold">
                                          <p:stCondLst>
                                            <p:cond delay="0"/>
                                          </p:stCondLst>
                                        </p:cTn>
                                        <p:tgtEl>
                                          <p:spTgt spid="67588"/>
                                        </p:tgtEl>
                                        <p:attrNameLst>
                                          <p:attrName>style.visibility</p:attrName>
                                        </p:attrNameLst>
                                      </p:cBhvr>
                                      <p:to>
                                        <p:strVal val="visible"/>
                                      </p:to>
                                    </p:set>
                                    <p:anim calcmode="lin" valueType="num">
                                      <p:cBhvr additive="base">
                                        <p:cTn id="25" dur="500" fill="hold"/>
                                        <p:tgtEl>
                                          <p:spTgt spid="67588"/>
                                        </p:tgtEl>
                                        <p:attrNameLst>
                                          <p:attrName>ppt_x</p:attrName>
                                        </p:attrNameLst>
                                      </p:cBhvr>
                                      <p:tavLst>
                                        <p:tav tm="0">
                                          <p:val>
                                            <p:strVal val="0-#ppt_w/2"/>
                                          </p:val>
                                        </p:tav>
                                        <p:tav tm="100000">
                                          <p:val>
                                            <p:strVal val="#ppt_x"/>
                                          </p:val>
                                        </p:tav>
                                      </p:tavLst>
                                    </p:anim>
                                    <p:anim calcmode="lin" valueType="num">
                                      <p:cBhvr additive="base">
                                        <p:cTn id="26"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xit" presetSubtype="10" fill="hold" nodeType="clickEffect">
                                  <p:stCondLst>
                                    <p:cond delay="0"/>
                                  </p:stCondLst>
                                  <p:childTnLst>
                                    <p:animEffect transition="out" filter="checkerboard(across)">
                                      <p:cBhvr>
                                        <p:cTn id="30" dur="500"/>
                                        <p:tgtEl>
                                          <p:spTgt spid="67588"/>
                                        </p:tgtEl>
                                      </p:cBhvr>
                                    </p:animEffect>
                                    <p:set>
                                      <p:cBhvr>
                                        <p:cTn id="31" dur="1" fill="hold">
                                          <p:stCondLst>
                                            <p:cond delay="499"/>
                                          </p:stCondLst>
                                        </p:cTn>
                                        <p:tgtEl>
                                          <p:spTgt spid="67588"/>
                                        </p:tgtEl>
                                        <p:attrNameLst>
                                          <p:attrName>style.visibility</p:attrName>
                                        </p:attrNameLst>
                                      </p:cBhvr>
                                      <p:to>
                                        <p:strVal val="hidden"/>
                                      </p:to>
                                    </p:set>
                                  </p:childTnLst>
                                </p:cTn>
                              </p:par>
                              <p:par>
                                <p:cTn id="32" presetID="2" presetClass="entr" presetSubtype="8" fill="hold" nodeType="withEffect">
                                  <p:stCondLst>
                                    <p:cond delay="0"/>
                                  </p:stCondLst>
                                  <p:childTnLst>
                                    <p:set>
                                      <p:cBhvr>
                                        <p:cTn id="33" dur="1" fill="hold">
                                          <p:stCondLst>
                                            <p:cond delay="0"/>
                                          </p:stCondLst>
                                        </p:cTn>
                                        <p:tgtEl>
                                          <p:spTgt spid="67589"/>
                                        </p:tgtEl>
                                        <p:attrNameLst>
                                          <p:attrName>style.visibility</p:attrName>
                                        </p:attrNameLst>
                                      </p:cBhvr>
                                      <p:to>
                                        <p:strVal val="visible"/>
                                      </p:to>
                                    </p:set>
                                    <p:anim calcmode="lin" valueType="num">
                                      <p:cBhvr additive="base">
                                        <p:cTn id="34" dur="500" fill="hold"/>
                                        <p:tgtEl>
                                          <p:spTgt spid="67589"/>
                                        </p:tgtEl>
                                        <p:attrNameLst>
                                          <p:attrName>ppt_x</p:attrName>
                                        </p:attrNameLst>
                                      </p:cBhvr>
                                      <p:tavLst>
                                        <p:tav tm="0">
                                          <p:val>
                                            <p:strVal val="0-#ppt_w/2"/>
                                          </p:val>
                                        </p:tav>
                                        <p:tav tm="100000">
                                          <p:val>
                                            <p:strVal val="#ppt_x"/>
                                          </p:val>
                                        </p:tav>
                                      </p:tavLst>
                                    </p:anim>
                                    <p:anim calcmode="lin" valueType="num">
                                      <p:cBhvr additive="base">
                                        <p:cTn id="35" dur="500" fill="hold"/>
                                        <p:tgtEl>
                                          <p:spTgt spid="675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571613"/>
            <a:ext cx="8358246" cy="785817"/>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四、获奖队简介</a:t>
            </a:r>
            <a:r>
              <a:rPr lang="en-US" altLang="zh-CN" dirty="0" smtClean="0">
                <a:latin typeface="Segoe" pitchFamily="34" charset="0"/>
                <a:ea typeface="PMingLiU" pitchFamily="18" charset="-120"/>
              </a:rPr>
              <a:t>-</a:t>
            </a:r>
            <a:r>
              <a:rPr lang="en-US" dirty="0" smtClean="0"/>
              <a:t>Cornell University</a:t>
            </a:r>
            <a:endParaRPr lang="zh-CN" altLang="en-US" dirty="0" smtClean="0"/>
          </a:p>
          <a:p>
            <a:pPr marL="0" indent="0" defTabSz="819062" eaLnBrk="1" hangingPunct="1">
              <a:lnSpc>
                <a:spcPct val="100000"/>
              </a:lnSpc>
              <a:spcBef>
                <a:spcPts val="1200"/>
              </a:spcBef>
              <a:spcAft>
                <a:spcPts val="1200"/>
              </a:spcAft>
              <a:buClrTx/>
              <a:buNone/>
            </a:pP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68610" name="Picture 2"/>
          <p:cNvPicPr>
            <a:picLocks noChangeAspect="1" noChangeArrowheads="1"/>
          </p:cNvPicPr>
          <p:nvPr/>
        </p:nvPicPr>
        <p:blipFill>
          <a:blip r:embed="rId5"/>
          <a:srcRect/>
          <a:stretch>
            <a:fillRect/>
          </a:stretch>
        </p:blipFill>
        <p:spPr bwMode="auto">
          <a:xfrm>
            <a:off x="357157" y="2285992"/>
            <a:ext cx="8273517" cy="1285884"/>
          </a:xfrm>
          <a:prstGeom prst="rect">
            <a:avLst/>
          </a:prstGeom>
          <a:noFill/>
          <a:ln w="9525">
            <a:noFill/>
            <a:miter lim="800000"/>
            <a:headEnd/>
            <a:tailEnd/>
          </a:ln>
        </p:spPr>
      </p:pic>
      <p:pic>
        <p:nvPicPr>
          <p:cNvPr id="68611" name="Picture 3" descr="The 2010 CUAUV team"/>
          <p:cNvPicPr>
            <a:picLocks noChangeAspect="1" noChangeArrowheads="1"/>
          </p:cNvPicPr>
          <p:nvPr/>
        </p:nvPicPr>
        <p:blipFill>
          <a:blip r:embed="rId6"/>
          <a:srcRect/>
          <a:stretch>
            <a:fillRect/>
          </a:stretch>
        </p:blipFill>
        <p:spPr bwMode="auto">
          <a:xfrm>
            <a:off x="357158" y="3786190"/>
            <a:ext cx="4214810" cy="2807058"/>
          </a:xfrm>
          <a:prstGeom prst="rect">
            <a:avLst/>
          </a:prstGeom>
          <a:noFill/>
          <a:ln w="9525">
            <a:noFill/>
            <a:miter lim="800000"/>
            <a:headEnd/>
            <a:tailEnd/>
          </a:ln>
        </p:spPr>
      </p:pic>
      <p:sp>
        <p:nvSpPr>
          <p:cNvPr id="12" name="矩形 11"/>
          <p:cNvSpPr/>
          <p:nvPr/>
        </p:nvSpPr>
        <p:spPr>
          <a:xfrm>
            <a:off x="4786314" y="4071942"/>
            <a:ext cx="4071966" cy="1569660"/>
          </a:xfrm>
          <a:prstGeom prst="rect">
            <a:avLst/>
          </a:prstGeom>
        </p:spPr>
        <p:txBody>
          <a:bodyPr wrap="square">
            <a:spAutoFit/>
          </a:bodyPr>
          <a:lstStyle/>
          <a:p>
            <a:r>
              <a:rPr lang="zh-CN" altLang="en-US" sz="2400" dirty="0" smtClean="0"/>
              <a:t>网站内容无太大区别</a:t>
            </a:r>
          </a:p>
          <a:p>
            <a:r>
              <a:rPr lang="zh-CN" altLang="en-US" sz="2400" dirty="0" smtClean="0"/>
              <a:t>关于该工程组制作的参赛潜艇有更多的技术细节（详见见</a:t>
            </a:r>
            <a:r>
              <a:rPr lang="en-US" sz="2400" dirty="0" smtClean="0"/>
              <a:t>CUAUV</a:t>
            </a:r>
            <a:r>
              <a:rPr lang="zh-CN" altLang="en-US" sz="2400" dirty="0" smtClean="0"/>
              <a:t>文件夹）</a:t>
            </a:r>
            <a:endParaRPr lang="zh-CN" altLang="en-US" sz="2400"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571613"/>
            <a:ext cx="8358246" cy="785817"/>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四、获奖队简介</a:t>
            </a:r>
            <a:r>
              <a:rPr lang="en-US" altLang="zh-CN" dirty="0" smtClean="0">
                <a:latin typeface="Segoe" pitchFamily="34" charset="0"/>
                <a:ea typeface="PMingLiU" pitchFamily="18" charset="-120"/>
              </a:rPr>
              <a:t>-</a:t>
            </a:r>
            <a:r>
              <a:rPr lang="en-US" dirty="0" smtClean="0"/>
              <a:t>Cornell University</a:t>
            </a:r>
            <a:endParaRPr lang="zh-CN" altLang="en-US" dirty="0" smtClean="0"/>
          </a:p>
          <a:p>
            <a:pPr marL="0" indent="0" defTabSz="819062" eaLnBrk="1" hangingPunct="1">
              <a:lnSpc>
                <a:spcPct val="100000"/>
              </a:lnSpc>
              <a:spcBef>
                <a:spcPts val="1200"/>
              </a:spcBef>
              <a:spcAft>
                <a:spcPts val="1200"/>
              </a:spcAft>
              <a:buClrTx/>
              <a:buNone/>
            </a:pP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sp>
        <p:nvSpPr>
          <p:cNvPr id="12" name="矩形 11"/>
          <p:cNvSpPr/>
          <p:nvPr/>
        </p:nvSpPr>
        <p:spPr>
          <a:xfrm>
            <a:off x="857224" y="2714620"/>
            <a:ext cx="7429552" cy="3170099"/>
          </a:xfrm>
          <a:prstGeom prst="rect">
            <a:avLst/>
          </a:prstGeom>
        </p:spPr>
        <p:txBody>
          <a:bodyPr wrap="square">
            <a:spAutoFit/>
          </a:bodyPr>
          <a:lstStyle/>
          <a:p>
            <a:r>
              <a:rPr lang="en-US" sz="2000" dirty="0" smtClean="0"/>
              <a:t>One of our team's objectives is the </a:t>
            </a:r>
            <a:r>
              <a:rPr lang="en-US" sz="2000" u="sng" dirty="0" smtClean="0">
                <a:hlinkClick r:id="rId5"/>
              </a:rPr>
              <a:t>AUVSI/ONR Underwater Vehicle competition</a:t>
            </a:r>
            <a:r>
              <a:rPr lang="en-US" sz="2000" dirty="0" smtClean="0"/>
              <a:t>, held each year in San Diego, California. We are a long time competitor and have a tradition of excellence. Our 2010 competition vehicle, Tachyon, took first place out of 27 international teams at the competition this past summer. While our team has placed in the top ten every year, this past year was the third time that we've won the overall competition. The team has also placed 1st in technical design for the last nine years.</a:t>
            </a:r>
            <a:endParaRPr lang="zh-CN" altLang="en-US" sz="2000"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571613"/>
            <a:ext cx="8358246" cy="785817"/>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四、获奖队简介</a:t>
            </a:r>
            <a:r>
              <a:rPr lang="en-US" altLang="zh-CN" dirty="0" smtClean="0">
                <a:latin typeface="Segoe" pitchFamily="34" charset="0"/>
                <a:ea typeface="PMingLiU" pitchFamily="18" charset="-120"/>
              </a:rPr>
              <a:t>-</a:t>
            </a:r>
            <a:r>
              <a:rPr lang="en-US" dirty="0" smtClean="0"/>
              <a:t>Cornell University</a:t>
            </a:r>
            <a:endParaRPr lang="zh-CN" altLang="en-US" dirty="0" smtClean="0"/>
          </a:p>
          <a:p>
            <a:pPr marL="0" indent="0" defTabSz="819062" eaLnBrk="1" hangingPunct="1">
              <a:lnSpc>
                <a:spcPct val="100000"/>
              </a:lnSpc>
              <a:spcBef>
                <a:spcPts val="1200"/>
              </a:spcBef>
              <a:spcAft>
                <a:spcPts val="1200"/>
              </a:spcAft>
              <a:buClrTx/>
              <a:buNone/>
            </a:pP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sp>
        <p:nvSpPr>
          <p:cNvPr id="12" name="矩形 11"/>
          <p:cNvSpPr/>
          <p:nvPr/>
        </p:nvSpPr>
        <p:spPr>
          <a:xfrm>
            <a:off x="4143372" y="2500306"/>
            <a:ext cx="4643470" cy="3785652"/>
          </a:xfrm>
          <a:prstGeom prst="rect">
            <a:avLst/>
          </a:prstGeom>
        </p:spPr>
        <p:txBody>
          <a:bodyPr wrap="square">
            <a:spAutoFit/>
          </a:bodyPr>
          <a:lstStyle/>
          <a:p>
            <a:r>
              <a:rPr lang="en-US" sz="1600" dirty="0" smtClean="0"/>
              <a:t>Tachyon's onboard computer is comprised of a </a:t>
            </a:r>
            <a:r>
              <a:rPr lang="en-US" sz="1600" dirty="0" err="1" smtClean="0">
                <a:hlinkClick r:id="rId5"/>
              </a:rPr>
              <a:t>Portwell</a:t>
            </a:r>
            <a:r>
              <a:rPr lang="en-US" sz="1600" dirty="0" smtClean="0">
                <a:hlinkClick r:id="rId5"/>
              </a:rPr>
              <a:t> WADE-8067</a:t>
            </a:r>
            <a:r>
              <a:rPr lang="en-US" sz="1600" dirty="0" smtClean="0"/>
              <a:t> low power embedded Mini-ITX motherboard, an </a:t>
            </a:r>
            <a:r>
              <a:rPr lang="en-US" sz="1600" dirty="0" smtClean="0">
                <a:hlinkClick r:id="rId6"/>
              </a:rPr>
              <a:t>Intel Core 2 Extreme QX9300</a:t>
            </a:r>
            <a:r>
              <a:rPr lang="en-US" sz="1600" dirty="0" smtClean="0"/>
              <a:t> quad core processor, 4GB of RAM, and an </a:t>
            </a:r>
            <a:r>
              <a:rPr lang="en-US" sz="1600" dirty="0" smtClean="0">
                <a:hlinkClick r:id="rId7"/>
              </a:rPr>
              <a:t>Intel X25-E Extreme</a:t>
            </a:r>
            <a:r>
              <a:rPr lang="en-US" sz="1600" dirty="0" smtClean="0"/>
              <a:t> 32GB solid state drive. This provides more than enough computing power for all mission, machine vision, and control processing tasks. A PCI Express expansion card is used to provide 3 IEEE1394 ports for the vehicle's cameras. The computer runs a minimalist installation of </a:t>
            </a:r>
            <a:r>
              <a:rPr lang="en-US" sz="1600" dirty="0" err="1" smtClean="0"/>
              <a:t>Debian</a:t>
            </a:r>
            <a:r>
              <a:rPr lang="en-US" sz="1600" dirty="0" smtClean="0"/>
              <a:t> GNU/Linux. Communication with all external sensor and actuator boards is routed through a custom serial interface board.</a:t>
            </a:r>
            <a:endParaRPr lang="zh-CN" altLang="en-US" sz="1600" dirty="0"/>
          </a:p>
        </p:txBody>
      </p:sp>
      <p:pic>
        <p:nvPicPr>
          <p:cNvPr id="70658" name="Picture 2" descr="Computer.jpg"/>
          <p:cNvPicPr>
            <a:picLocks noChangeAspect="1" noChangeArrowheads="1"/>
          </p:cNvPicPr>
          <p:nvPr/>
        </p:nvPicPr>
        <p:blipFill>
          <a:blip r:embed="rId8"/>
          <a:srcRect/>
          <a:stretch>
            <a:fillRect/>
          </a:stretch>
        </p:blipFill>
        <p:spPr bwMode="auto">
          <a:xfrm>
            <a:off x="642910" y="2357430"/>
            <a:ext cx="3071834" cy="401795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14282" y="1714488"/>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一、赛事简介</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sp>
        <p:nvSpPr>
          <p:cNvPr id="8" name="TextBox 7"/>
          <p:cNvSpPr txBox="1">
            <a:spLocks noChangeAspect="1"/>
          </p:cNvSpPr>
          <p:nvPr/>
        </p:nvSpPr>
        <p:spPr>
          <a:xfrm>
            <a:off x="291705" y="2500306"/>
            <a:ext cx="8852295" cy="4339650"/>
          </a:xfrm>
          <a:prstGeom prst="rect">
            <a:avLst/>
          </a:prstGeom>
          <a:noFill/>
        </p:spPr>
        <p:txBody>
          <a:bodyPr wrap="square" rtlCol="0">
            <a:spAutoFit/>
          </a:bodyPr>
          <a:lstStyle/>
          <a:p>
            <a:pPr>
              <a:lnSpc>
                <a:spcPct val="150000"/>
              </a:lnSpc>
              <a:spcBef>
                <a:spcPts val="600"/>
              </a:spcBef>
            </a:pPr>
            <a:r>
              <a:rPr lang="zh-CN" altLang="en-US" sz="2400" dirty="0" smtClean="0"/>
              <a:t>    国际水下机器人竞赛</a:t>
            </a:r>
            <a:r>
              <a:rPr lang="en-US" sz="2400" dirty="0" smtClean="0"/>
              <a:t>(IAUVC)</a:t>
            </a:r>
            <a:r>
              <a:rPr lang="zh-CN" altLang="en-US" sz="2400" dirty="0" smtClean="0"/>
              <a:t>是由国际无人系统联合会</a:t>
            </a:r>
            <a:r>
              <a:rPr lang="en-US" sz="2400" dirty="0" smtClean="0"/>
              <a:t>AUVSI</a:t>
            </a:r>
            <a:r>
              <a:rPr lang="zh-CN" altLang="en-US" sz="2400" dirty="0" smtClean="0"/>
              <a:t>和美国海军装备研究中心</a:t>
            </a:r>
            <a:r>
              <a:rPr lang="en-US" altLang="zh-CN" sz="2400" dirty="0" smtClean="0"/>
              <a:t>ONR</a:t>
            </a:r>
            <a:r>
              <a:rPr lang="zh-CN" altLang="en-US" sz="2400" dirty="0" smtClean="0"/>
              <a:t>共同</a:t>
            </a:r>
            <a:r>
              <a:rPr lang="zh-CN" altLang="en-US" sz="2400" dirty="0" smtClean="0"/>
              <a:t>主办的国际水下机器人最高级别赛事。迄今已成功</a:t>
            </a:r>
            <a:r>
              <a:rPr lang="zh-CN" altLang="en-US" sz="2400" dirty="0" smtClean="0"/>
              <a:t>举办十四</a:t>
            </a:r>
            <a:r>
              <a:rPr lang="zh-CN" altLang="en-US" sz="2400" dirty="0" smtClean="0"/>
              <a:t>届（</a:t>
            </a:r>
            <a:r>
              <a:rPr lang="en-US" sz="2400" dirty="0" smtClean="0"/>
              <a:t>1998-2011</a:t>
            </a:r>
            <a:r>
              <a:rPr lang="zh-CN" altLang="en-US" sz="2400" dirty="0" smtClean="0"/>
              <a:t>），历届参赛队伍均为世界各国顶级高校，如麻省理工学院、哥伦比亚大学、康奈尔大学、日本东京大学、多伦多大学等。竞赛主要项目包括水下自主机器人完成过门，巡线、撞球、射门、抓取目标物，以及水声定位等。</a:t>
            </a:r>
          </a:p>
          <a:p>
            <a:endParaRPr lang="zh-CN" altLang="en-US" sz="2400"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571613"/>
            <a:ext cx="8358246" cy="785817"/>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四、获奖队简介</a:t>
            </a:r>
            <a:r>
              <a:rPr lang="en-US" altLang="zh-CN" dirty="0" smtClean="0">
                <a:latin typeface="Segoe" pitchFamily="34" charset="0"/>
                <a:ea typeface="PMingLiU" pitchFamily="18" charset="-120"/>
              </a:rPr>
              <a:t>-</a:t>
            </a:r>
            <a:r>
              <a:rPr lang="en-US" dirty="0" smtClean="0"/>
              <a:t>Cornell University</a:t>
            </a:r>
            <a:endParaRPr lang="zh-CN" altLang="en-US" dirty="0" smtClean="0"/>
          </a:p>
          <a:p>
            <a:pPr marL="0" indent="0" defTabSz="819062" eaLnBrk="1" hangingPunct="1">
              <a:lnSpc>
                <a:spcPct val="100000"/>
              </a:lnSpc>
              <a:spcBef>
                <a:spcPts val="1200"/>
              </a:spcBef>
              <a:spcAft>
                <a:spcPts val="1200"/>
              </a:spcAft>
              <a:buClrTx/>
              <a:buNone/>
            </a:pP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75778" name="Picture 2"/>
          <p:cNvPicPr>
            <a:picLocks noChangeAspect="1" noChangeArrowheads="1"/>
          </p:cNvPicPr>
          <p:nvPr/>
        </p:nvPicPr>
        <p:blipFill>
          <a:blip r:embed="rId5"/>
          <a:srcRect/>
          <a:stretch>
            <a:fillRect/>
          </a:stretch>
        </p:blipFill>
        <p:spPr bwMode="auto">
          <a:xfrm>
            <a:off x="714348" y="2143116"/>
            <a:ext cx="7500990" cy="4491543"/>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571613"/>
            <a:ext cx="8358246" cy="785817"/>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四、获奖队简介</a:t>
            </a:r>
            <a:r>
              <a:rPr lang="en-US" altLang="zh-CN" dirty="0" smtClean="0">
                <a:latin typeface="Segoe" pitchFamily="34" charset="0"/>
                <a:ea typeface="PMingLiU" pitchFamily="18" charset="-120"/>
              </a:rPr>
              <a:t>-</a:t>
            </a:r>
            <a:r>
              <a:rPr lang="en-US" dirty="0" smtClean="0"/>
              <a:t>Cornell University</a:t>
            </a:r>
            <a:endParaRPr lang="zh-CN" altLang="en-US" dirty="0" smtClean="0"/>
          </a:p>
          <a:p>
            <a:pPr marL="0" indent="0" defTabSz="819062" eaLnBrk="1" hangingPunct="1">
              <a:lnSpc>
                <a:spcPct val="100000"/>
              </a:lnSpc>
              <a:spcBef>
                <a:spcPts val="1200"/>
              </a:spcBef>
              <a:spcAft>
                <a:spcPts val="1200"/>
              </a:spcAft>
              <a:buClrTx/>
              <a:buNone/>
            </a:pP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75779" name="Picture 3"/>
          <p:cNvPicPr>
            <a:picLocks noChangeAspect="1" noChangeArrowheads="1"/>
          </p:cNvPicPr>
          <p:nvPr/>
        </p:nvPicPr>
        <p:blipFill>
          <a:blip r:embed="rId5"/>
          <a:srcRect/>
          <a:stretch>
            <a:fillRect/>
          </a:stretch>
        </p:blipFill>
        <p:spPr bwMode="auto">
          <a:xfrm>
            <a:off x="500034" y="2285992"/>
            <a:ext cx="4146533" cy="200026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8"/>
          <p:cNvSpPr>
            <a:spLocks noGrp="1" noChangeArrowheads="1"/>
          </p:cNvSpPr>
          <p:nvPr>
            <p:ph type="subTitle" idx="4294967295"/>
          </p:nvPr>
        </p:nvSpPr>
        <p:spPr>
          <a:xfrm>
            <a:off x="214282" y="1571613"/>
            <a:ext cx="8358246" cy="785817"/>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四、获奖队简介</a:t>
            </a:r>
            <a:r>
              <a:rPr lang="en-US" altLang="zh-CN" dirty="0" smtClean="0">
                <a:latin typeface="Segoe" pitchFamily="34" charset="0"/>
                <a:ea typeface="PMingLiU" pitchFamily="18" charset="-120"/>
              </a:rPr>
              <a:t>-</a:t>
            </a:r>
            <a:r>
              <a:rPr lang="en-US" dirty="0" smtClean="0"/>
              <a:t>Cornell University</a:t>
            </a:r>
            <a:endParaRPr lang="zh-CN" altLang="en-US" dirty="0" smtClean="0"/>
          </a:p>
          <a:p>
            <a:pPr marL="0" indent="0" defTabSz="819062" eaLnBrk="1" hangingPunct="1">
              <a:lnSpc>
                <a:spcPct val="100000"/>
              </a:lnSpc>
              <a:spcBef>
                <a:spcPts val="1200"/>
              </a:spcBef>
              <a:spcAft>
                <a:spcPts val="1200"/>
              </a:spcAft>
              <a:buClrTx/>
              <a:buNone/>
            </a:pP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76802" name="Picture 2" descr="Side rendering of tachyon"/>
          <p:cNvPicPr>
            <a:picLocks noChangeAspect="1" noChangeArrowheads="1"/>
          </p:cNvPicPr>
          <p:nvPr/>
        </p:nvPicPr>
        <p:blipFill>
          <a:blip r:embed="rId5"/>
          <a:srcRect/>
          <a:stretch>
            <a:fillRect/>
          </a:stretch>
        </p:blipFill>
        <p:spPr bwMode="auto">
          <a:xfrm>
            <a:off x="500034" y="2714620"/>
            <a:ext cx="4071934" cy="2673350"/>
          </a:xfrm>
          <a:prstGeom prst="rect">
            <a:avLst/>
          </a:prstGeom>
          <a:noFill/>
          <a:ln w="9525">
            <a:noFill/>
            <a:miter lim="800000"/>
            <a:headEnd/>
            <a:tailEnd/>
          </a:ln>
        </p:spPr>
      </p:pic>
      <p:pic>
        <p:nvPicPr>
          <p:cNvPr id="76804" name="Picture 4"/>
          <p:cNvPicPr>
            <a:picLocks noChangeAspect="1" noChangeArrowheads="1"/>
          </p:cNvPicPr>
          <p:nvPr/>
        </p:nvPicPr>
        <p:blipFill>
          <a:blip r:embed="rId6"/>
          <a:srcRect/>
          <a:stretch>
            <a:fillRect/>
          </a:stretch>
        </p:blipFill>
        <p:spPr bwMode="auto">
          <a:xfrm>
            <a:off x="4929190" y="2643182"/>
            <a:ext cx="4000496" cy="32289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00174"/>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六、</a:t>
            </a:r>
            <a:r>
              <a:rPr lang="en-US" altLang="zh-CN" dirty="0" smtClean="0">
                <a:latin typeface="Segoe" pitchFamily="34" charset="0"/>
                <a:ea typeface="PMingLiU" pitchFamily="18" charset="-120"/>
              </a:rPr>
              <a:t>2012</a:t>
            </a:r>
            <a:r>
              <a:rPr lang="zh-CN" altLang="en-US" dirty="0" smtClean="0">
                <a:latin typeface="Segoe" pitchFamily="34" charset="0"/>
                <a:ea typeface="PMingLiU" pitchFamily="18" charset="-120"/>
              </a:rPr>
              <a:t>参赛须知</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sp>
        <p:nvSpPr>
          <p:cNvPr id="8" name="矩形 7"/>
          <p:cNvSpPr/>
          <p:nvPr/>
        </p:nvSpPr>
        <p:spPr>
          <a:xfrm>
            <a:off x="857224" y="2500306"/>
            <a:ext cx="7572428" cy="1815882"/>
          </a:xfrm>
          <a:prstGeom prst="rect">
            <a:avLst/>
          </a:prstGeom>
        </p:spPr>
        <p:txBody>
          <a:bodyPr wrap="square">
            <a:spAutoFit/>
          </a:bodyPr>
          <a:lstStyle/>
          <a:p>
            <a:r>
              <a:rPr lang="en-US" sz="2800" b="1" dirty="0" smtClean="0"/>
              <a:t>AUVSI Foundation and ONR's 15th International </a:t>
            </a:r>
            <a:r>
              <a:rPr lang="en-US" sz="2800" b="1" dirty="0" err="1" smtClean="0"/>
              <a:t>RoboSub</a:t>
            </a:r>
            <a:r>
              <a:rPr lang="en-US" sz="2800" b="1" dirty="0" smtClean="0"/>
              <a:t> Competition</a:t>
            </a:r>
            <a:r>
              <a:rPr lang="en-US" sz="2800" dirty="0" smtClean="0"/>
              <a:t/>
            </a:r>
            <a:br>
              <a:rPr lang="en-US" sz="2800" dirty="0" smtClean="0"/>
            </a:br>
            <a:r>
              <a:rPr lang="en-US" sz="2800" dirty="0" smtClean="0"/>
              <a:t>July 17-22, 2012</a:t>
            </a:r>
            <a:br>
              <a:rPr lang="en-US" sz="2800" dirty="0" smtClean="0"/>
            </a:br>
            <a:r>
              <a:rPr lang="en-US" sz="2800" dirty="0" smtClean="0"/>
              <a:t>SSC Pacific TRANSDEC, San Diego, CA</a:t>
            </a:r>
            <a:endParaRPr lang="zh-CN" altLang="en-US" sz="2800" dirty="0"/>
          </a:p>
        </p:txBody>
      </p:sp>
      <p:sp>
        <p:nvSpPr>
          <p:cNvPr id="9" name="矩形 8"/>
          <p:cNvSpPr/>
          <p:nvPr/>
        </p:nvSpPr>
        <p:spPr>
          <a:xfrm>
            <a:off x="928662" y="4572008"/>
            <a:ext cx="6524543" cy="523220"/>
          </a:xfrm>
          <a:prstGeom prst="rect">
            <a:avLst/>
          </a:prstGeom>
        </p:spPr>
        <p:txBody>
          <a:bodyPr wrap="none">
            <a:spAutoFit/>
          </a:bodyPr>
          <a:lstStyle/>
          <a:p>
            <a:r>
              <a:rPr lang="en-US" sz="2800" b="1" dirty="0" smtClean="0"/>
              <a:t>Submission Deadline: April 1, 2012 </a:t>
            </a:r>
            <a:endParaRPr lang="en-US" sz="2800" b="1" dirty="0"/>
          </a:p>
        </p:txBody>
      </p:sp>
      <p:sp>
        <p:nvSpPr>
          <p:cNvPr id="10" name="矩形 9"/>
          <p:cNvSpPr/>
          <p:nvPr/>
        </p:nvSpPr>
        <p:spPr>
          <a:xfrm>
            <a:off x="500034" y="5429264"/>
            <a:ext cx="7572428" cy="830997"/>
          </a:xfrm>
          <a:prstGeom prst="rect">
            <a:avLst/>
          </a:prstGeom>
        </p:spPr>
        <p:txBody>
          <a:bodyPr wrap="square">
            <a:spAutoFit/>
          </a:bodyPr>
          <a:lstStyle/>
          <a:p>
            <a:r>
              <a:rPr lang="en-US" sz="2400" b="1" dirty="0" smtClean="0"/>
              <a:t>Resumes, Websites, Papers, Static Judging Materials and Team Rosters </a:t>
            </a:r>
            <a:endParaRPr lang="en-US" sz="2400" b="1"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14282" y="1714488"/>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一、赛事简介</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sp>
        <p:nvSpPr>
          <p:cNvPr id="8" name="TextBox 7"/>
          <p:cNvSpPr txBox="1">
            <a:spLocks noChangeAspect="1"/>
          </p:cNvSpPr>
          <p:nvPr/>
        </p:nvSpPr>
        <p:spPr>
          <a:xfrm>
            <a:off x="220203" y="2571744"/>
            <a:ext cx="8923797" cy="3046988"/>
          </a:xfrm>
          <a:prstGeom prst="rect">
            <a:avLst/>
          </a:prstGeom>
          <a:noFill/>
        </p:spPr>
        <p:txBody>
          <a:bodyPr wrap="square" rtlCol="0">
            <a:spAutoFit/>
          </a:bodyPr>
          <a:lstStyle/>
          <a:p>
            <a:r>
              <a:rPr lang="en-US" altLang="zh-CN" sz="2400" dirty="0" smtClean="0"/>
              <a:t>    The goals of the AUVSI student competitions are to provide opportunities for students to experience the  </a:t>
            </a:r>
          </a:p>
          <a:p>
            <a:r>
              <a:rPr lang="en-US" altLang="zh-CN" sz="2400" dirty="0" smtClean="0"/>
              <a:t>challenges of system engineering, to develop skill in accomplishing realistic missions with autonomous vehicles and to foster relationships between young engineers and the organizations developing and producing  </a:t>
            </a:r>
          </a:p>
          <a:p>
            <a:r>
              <a:rPr lang="en-US" altLang="zh-CN" sz="2400" dirty="0" smtClean="0"/>
              <a:t>autonomous vehicle technologies.</a:t>
            </a:r>
          </a:p>
          <a:p>
            <a:endParaRPr lang="zh-CN" altLang="en-US" sz="24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2050" name="Picture 2"/>
          <p:cNvPicPr>
            <a:picLocks noChangeAspect="1" noChangeArrowheads="1"/>
          </p:cNvPicPr>
          <p:nvPr/>
        </p:nvPicPr>
        <p:blipFill>
          <a:blip r:embed="rId5"/>
          <a:srcRect/>
          <a:stretch>
            <a:fillRect/>
          </a:stretch>
        </p:blipFill>
        <p:spPr bwMode="auto">
          <a:xfrm>
            <a:off x="785786" y="2357430"/>
            <a:ext cx="8087377" cy="278608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3074" name="Picture 2"/>
          <p:cNvPicPr>
            <a:picLocks noChangeAspect="1" noChangeArrowheads="1"/>
          </p:cNvPicPr>
          <p:nvPr/>
        </p:nvPicPr>
        <p:blipFill>
          <a:blip r:embed="rId5"/>
          <a:srcRect/>
          <a:stretch>
            <a:fillRect/>
          </a:stretch>
        </p:blipFill>
        <p:spPr bwMode="auto">
          <a:xfrm>
            <a:off x="357158" y="2357430"/>
            <a:ext cx="8552705" cy="364333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5122" name="Picture 2"/>
          <p:cNvPicPr>
            <a:picLocks noChangeAspect="1" noChangeArrowheads="1"/>
          </p:cNvPicPr>
          <p:nvPr/>
        </p:nvPicPr>
        <p:blipFill>
          <a:blip r:embed="rId5"/>
          <a:srcRect/>
          <a:stretch>
            <a:fillRect/>
          </a:stretch>
        </p:blipFill>
        <p:spPr bwMode="auto">
          <a:xfrm>
            <a:off x="357158" y="2285992"/>
            <a:ext cx="4301671" cy="4286280"/>
          </a:xfrm>
          <a:prstGeom prst="rect">
            <a:avLst/>
          </a:prstGeom>
          <a:noFill/>
          <a:ln w="9525">
            <a:noFill/>
            <a:miter lim="800000"/>
            <a:headEnd/>
            <a:tailEnd/>
          </a:ln>
          <a:effectLst/>
        </p:spPr>
      </p:pic>
      <p:pic>
        <p:nvPicPr>
          <p:cNvPr id="5123" name="Picture 3"/>
          <p:cNvPicPr>
            <a:picLocks noChangeAspect="1" noChangeArrowheads="1"/>
          </p:cNvPicPr>
          <p:nvPr/>
        </p:nvPicPr>
        <p:blipFill>
          <a:blip r:embed="rId6"/>
          <a:srcRect/>
          <a:stretch>
            <a:fillRect/>
          </a:stretch>
        </p:blipFill>
        <p:spPr bwMode="auto">
          <a:xfrm>
            <a:off x="4786314" y="2428868"/>
            <a:ext cx="4078811" cy="300039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571612"/>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1026" name="Picture 2"/>
          <p:cNvPicPr>
            <a:picLocks noChangeAspect="1" noChangeArrowheads="1"/>
          </p:cNvPicPr>
          <p:nvPr/>
        </p:nvPicPr>
        <p:blipFill>
          <a:blip r:embed="rId5"/>
          <a:srcRect/>
          <a:stretch>
            <a:fillRect/>
          </a:stretch>
        </p:blipFill>
        <p:spPr bwMode="auto">
          <a:xfrm>
            <a:off x="0" y="2357431"/>
            <a:ext cx="9139587" cy="3357586"/>
          </a:xfrm>
          <a:prstGeom prst="rect">
            <a:avLst/>
          </a:prstGeom>
          <a:noFill/>
          <a:ln w="9525">
            <a:noFill/>
            <a:miter lim="800000"/>
            <a:headEnd/>
            <a:tailEnd/>
          </a:ln>
          <a:effectLst/>
        </p:spPr>
      </p:pic>
      <p:pic>
        <p:nvPicPr>
          <p:cNvPr id="2050" name="Picture 2"/>
          <p:cNvPicPr>
            <a:picLocks noChangeAspect="1" noChangeArrowheads="1"/>
          </p:cNvPicPr>
          <p:nvPr/>
        </p:nvPicPr>
        <p:blipFill>
          <a:blip r:embed="rId6"/>
          <a:srcRect/>
          <a:stretch>
            <a:fillRect/>
          </a:stretch>
        </p:blipFill>
        <p:spPr bwMode="auto">
          <a:xfrm>
            <a:off x="2428860" y="6072206"/>
            <a:ext cx="4000528" cy="51101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Shape 3127"/>
          <p:cNvSpPr>
            <a:spLocks noGrp="1" noChangeArrowheads="1"/>
          </p:cNvSpPr>
          <p:nvPr>
            <p:ph type="ctrTitle" idx="4294967295"/>
          </p:nvPr>
        </p:nvSpPr>
        <p:spPr>
          <a:xfrm>
            <a:off x="1300307" y="2417670"/>
            <a:ext cx="7843693" cy="1754294"/>
          </a:xfrm>
        </p:spPr>
        <p:txBody>
          <a:bodyPr anchor="ctr"/>
          <a:lstStyle/>
          <a:p>
            <a:pPr marL="0" indent="0" defTabSz="-13865654" eaLnBrk="1" hangingPunct="1"/>
            <a:r>
              <a:rPr lang="en-US" altLang="zh-TW" sz="3600" b="1" dirty="0" smtClean="0">
                <a:ea typeface="PMingLiU" pitchFamily="18" charset="-120"/>
              </a:rPr>
              <a:t/>
            </a:r>
            <a:br>
              <a:rPr lang="en-US" altLang="zh-TW" sz="3600" b="1" dirty="0" smtClean="0">
                <a:ea typeface="PMingLiU" pitchFamily="18" charset="-120"/>
              </a:rPr>
            </a:br>
            <a:r>
              <a:rPr lang="en-US" altLang="zh-TW" sz="3600" b="1" dirty="0" smtClean="0">
                <a:ea typeface="PMingLiU" pitchFamily="18" charset="-120"/>
              </a:rPr>
              <a:t/>
            </a:r>
            <a:br>
              <a:rPr lang="en-US" altLang="zh-TW" sz="3600" b="1" dirty="0" smtClean="0">
                <a:ea typeface="PMingLiU" pitchFamily="18" charset="-120"/>
              </a:rPr>
            </a:br>
            <a:endParaRPr lang="en-US" altLang="zh-TW" b="1" dirty="0" smtClean="0">
              <a:ea typeface="PMingLiU" pitchFamily="18" charset="-120"/>
            </a:endParaRPr>
          </a:p>
        </p:txBody>
      </p:sp>
      <p:sp>
        <p:nvSpPr>
          <p:cNvPr id="3129" name="Shape 3128"/>
          <p:cNvSpPr>
            <a:spLocks noGrp="1" noChangeArrowheads="1"/>
          </p:cNvSpPr>
          <p:nvPr>
            <p:ph type="subTitle" idx="4294967295"/>
          </p:nvPr>
        </p:nvSpPr>
        <p:spPr>
          <a:xfrm>
            <a:off x="285720" y="1357298"/>
            <a:ext cx="4214842" cy="584743"/>
          </a:xfrm>
        </p:spPr>
        <p:txBody>
          <a:bodyPr/>
          <a:lstStyle/>
          <a:p>
            <a:pPr marL="0" indent="0" defTabSz="819062" eaLnBrk="1" hangingPunct="1">
              <a:lnSpc>
                <a:spcPct val="100000"/>
              </a:lnSpc>
              <a:spcBef>
                <a:spcPts val="1200"/>
              </a:spcBef>
              <a:spcAft>
                <a:spcPts val="1200"/>
              </a:spcAft>
              <a:buClrTx/>
              <a:buNone/>
            </a:pPr>
            <a:r>
              <a:rPr lang="zh-CN" altLang="en-US" dirty="0" smtClean="0">
                <a:latin typeface="Segoe" pitchFamily="34" charset="0"/>
                <a:ea typeface="PMingLiU" pitchFamily="18" charset="-120"/>
              </a:rPr>
              <a:t>二、</a:t>
            </a:r>
            <a:r>
              <a:rPr lang="en-US" altLang="zh-TW" dirty="0" smtClean="0">
                <a:latin typeface="Segoe" pitchFamily="34" charset="0"/>
                <a:ea typeface="PMingLiU" pitchFamily="18" charset="-120"/>
              </a:rPr>
              <a:t>2011</a:t>
            </a:r>
            <a:r>
              <a:rPr lang="zh-CN" altLang="en-US" dirty="0" smtClean="0">
                <a:latin typeface="Segoe" pitchFamily="34" charset="0"/>
                <a:ea typeface="PMingLiU" pitchFamily="18" charset="-120"/>
              </a:rPr>
              <a:t>年赛事详解</a:t>
            </a:r>
            <a:endParaRPr lang="en-US" altLang="zh-CN" dirty="0" smtClean="0">
              <a:latin typeface="Segoe" pitchFamily="34" charset="0"/>
              <a:ea typeface="PMingLiU" pitchFamily="18" charset="-120"/>
            </a:endParaRPr>
          </a:p>
        </p:txBody>
      </p:sp>
      <p:grpSp>
        <p:nvGrpSpPr>
          <p:cNvPr id="2" name="组合 7"/>
          <p:cNvGrpSpPr/>
          <p:nvPr/>
        </p:nvGrpSpPr>
        <p:grpSpPr>
          <a:xfrm>
            <a:off x="214282" y="254582"/>
            <a:ext cx="8572528" cy="888402"/>
            <a:chOff x="214282" y="254582"/>
            <a:chExt cx="8572528" cy="888402"/>
          </a:xfrm>
        </p:grpSpPr>
        <p:sp>
          <p:nvSpPr>
            <p:cNvPr id="5" name="矩形 4"/>
            <p:cNvSpPr/>
            <p:nvPr/>
          </p:nvSpPr>
          <p:spPr>
            <a:xfrm>
              <a:off x="5000628" y="428604"/>
              <a:ext cx="3786182" cy="523220"/>
            </a:xfrm>
            <a:prstGeom prst="rect">
              <a:avLst/>
            </a:prstGeom>
          </p:spPr>
          <p:txBody>
            <a:bodyPr wrap="square">
              <a:spAutoFit/>
            </a:bodyPr>
            <a:lstStyle/>
            <a:p>
              <a:r>
                <a:rPr lang="en-US" altLang="zh-TW" sz="28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RoboSub</a:t>
              </a:r>
              <a:r>
                <a:rPr lang="en-US" altLang="zh-TW" sz="28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a typeface="PMingLiU" pitchFamily="18" charset="-120"/>
                </a:rPr>
                <a:t> Competition </a:t>
              </a:r>
              <a:endParaRPr lang="zh-CN" altLang="en-US" sz="2800" dirty="0"/>
            </a:p>
          </p:txBody>
        </p:sp>
        <p:pic>
          <p:nvPicPr>
            <p:cNvPr id="6" name="Picture 3"/>
            <p:cNvPicPr>
              <a:picLocks noChangeAspect="1" noChangeArrowheads="1"/>
            </p:cNvPicPr>
            <p:nvPr/>
          </p:nvPicPr>
          <p:blipFill>
            <a:blip r:embed="rId3"/>
            <a:srcRect/>
            <a:stretch>
              <a:fillRect/>
            </a:stretch>
          </p:blipFill>
          <p:spPr bwMode="auto">
            <a:xfrm>
              <a:off x="214282" y="285728"/>
              <a:ext cx="2286015" cy="849860"/>
            </a:xfrm>
            <a:prstGeom prst="rect">
              <a:avLst/>
            </a:prstGeom>
            <a:noFill/>
            <a:ln w="9525">
              <a:noFill/>
              <a:miter lim="800000"/>
              <a:headEnd/>
              <a:tailEnd/>
            </a:ln>
            <a:effectLst/>
          </p:spPr>
        </p:pic>
        <p:pic>
          <p:nvPicPr>
            <p:cNvPr id="7" name="Picture 4"/>
            <p:cNvPicPr>
              <a:picLocks noChangeAspect="1" noChangeArrowheads="1"/>
            </p:cNvPicPr>
            <p:nvPr/>
          </p:nvPicPr>
          <p:blipFill>
            <a:blip r:embed="rId4"/>
            <a:srcRect/>
            <a:stretch>
              <a:fillRect/>
            </a:stretch>
          </p:blipFill>
          <p:spPr bwMode="auto">
            <a:xfrm>
              <a:off x="2786050" y="254582"/>
              <a:ext cx="2000264" cy="888402"/>
            </a:xfrm>
            <a:prstGeom prst="rect">
              <a:avLst/>
            </a:prstGeom>
            <a:noFill/>
            <a:ln w="9525">
              <a:noFill/>
              <a:miter lim="800000"/>
              <a:headEnd/>
              <a:tailEnd/>
            </a:ln>
            <a:effectLst/>
          </p:spPr>
        </p:pic>
      </p:grpSp>
      <p:pic>
        <p:nvPicPr>
          <p:cNvPr id="5123" name="Picture 3"/>
          <p:cNvPicPr>
            <a:picLocks noChangeAspect="1" noChangeArrowheads="1"/>
          </p:cNvPicPr>
          <p:nvPr/>
        </p:nvPicPr>
        <p:blipFill>
          <a:blip r:embed="rId5"/>
          <a:srcRect/>
          <a:stretch>
            <a:fillRect/>
          </a:stretch>
        </p:blipFill>
        <p:spPr bwMode="auto">
          <a:xfrm>
            <a:off x="571472" y="2000240"/>
            <a:ext cx="8143932" cy="457186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aring Best Practices in Banking Template">
  <a:themeElements>
    <a:clrScheme name="Sharing Best Practices in Banking Template 1">
      <a:dk1>
        <a:srgbClr val="000000"/>
      </a:dk1>
      <a:lt1>
        <a:srgbClr val="FFFFFF"/>
      </a:lt1>
      <a:dk2>
        <a:srgbClr val="1C2986"/>
      </a:dk2>
      <a:lt2>
        <a:srgbClr val="F7E993"/>
      </a:lt2>
      <a:accent1>
        <a:srgbClr val="FFCC66"/>
      </a:accent1>
      <a:accent2>
        <a:srgbClr val="66CC66"/>
      </a:accent2>
      <a:accent3>
        <a:srgbClr val="ABACC3"/>
      </a:accent3>
      <a:accent4>
        <a:srgbClr val="DADADA"/>
      </a:accent4>
      <a:accent5>
        <a:srgbClr val="FFE2B8"/>
      </a:accent5>
      <a:accent6>
        <a:srgbClr val="5CB95C"/>
      </a:accent6>
      <a:hlink>
        <a:srgbClr val="6699FF"/>
      </a:hlink>
      <a:folHlink>
        <a:srgbClr val="F67E3C"/>
      </a:folHlink>
    </a:clrScheme>
    <a:fontScheme name="Sharing Best Practices in Banking Template">
      <a:majorFont>
        <a:latin typeface="Segoe Semibold"/>
        <a:ea typeface=""/>
        <a:cs typeface=""/>
      </a:majorFont>
      <a:minorFont>
        <a:latin typeface="Segoe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anchor="t" compatLnSpc="1">
        <a:spAutoFit/>
      </a:bodyPr>
      <a:lstStyle>
        <a:defPPr marL="0" marR="0" indent="0" algn="l" defTabSz="914400" rtl="0" eaLnBrk="1" fontAlgn="base" latinLnBrk="0" hangingPunct="1">
          <a:lnSpc>
            <a:spcPct val="100000"/>
          </a:lnSpc>
          <a:spcBef>
            <a:spcPct val="0"/>
          </a:spcBef>
          <a:spcAft>
            <a:spcPct val="0"/>
          </a:spcAft>
          <a:buNone/>
          <a:tabLst/>
          <a:defRPr kumimoji="0" lang="en-US" sz="1800" b="0" i="0" u="none" strike="noStrike" baseline="0">
            <a:solidFill>
              <a:schemeClr val="tx1">
                <a:alpha val="100000"/>
              </a:schemeClr>
            </a:solidFill>
            <a:effectLst>
              <a:outerShdw blurRad="38100" dist="38100" dir="2700000" algn="tl">
                <a:srgbClr val="000000">
                  <a:alpha val="43137"/>
                </a:srgbClr>
              </a:outerShdw>
            </a:effectLst>
            <a:latin typeface="Segoe Semibold"/>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anchor="t" compatLnSpc="1">
        <a:spAutoFit/>
      </a:bodyPr>
      <a:lstStyle>
        <a:defPPr marL="0" marR="0" indent="0" algn="l" defTabSz="914400" rtl="0" eaLnBrk="1" fontAlgn="base" latinLnBrk="0" hangingPunct="1">
          <a:lnSpc>
            <a:spcPct val="100000"/>
          </a:lnSpc>
          <a:spcBef>
            <a:spcPct val="0"/>
          </a:spcBef>
          <a:spcAft>
            <a:spcPct val="0"/>
          </a:spcAft>
          <a:buNone/>
          <a:tabLst/>
          <a:defRPr kumimoji="0" lang="en-US" sz="1800" b="0" i="0" u="none" strike="noStrike" baseline="0">
            <a:solidFill>
              <a:schemeClr val="tx1">
                <a:alpha val="100000"/>
              </a:schemeClr>
            </a:solidFill>
            <a:effectLst>
              <a:outerShdw blurRad="38100" dist="38100" dir="2700000" algn="tl">
                <a:srgbClr val="000000">
                  <a:alpha val="43137"/>
                </a:srgbClr>
              </a:outerShdw>
            </a:effectLst>
            <a:latin typeface="Segoe Semibold"/>
          </a:defRPr>
        </a:defPPr>
      </a:lstStyle>
    </a:lnDef>
  </a:objectDefaults>
  <a:extraClrSchemeLst>
    <a:extraClrScheme>
      <a:clrScheme name="Sharing Best Practices in Banking Template 1">
        <a:dk1>
          <a:srgbClr val="000000"/>
        </a:dk1>
        <a:lt1>
          <a:srgbClr val="FFFFFF"/>
        </a:lt1>
        <a:dk2>
          <a:srgbClr val="1C2986"/>
        </a:dk2>
        <a:lt2>
          <a:srgbClr val="F7E993"/>
        </a:lt2>
        <a:accent1>
          <a:srgbClr val="FFCC66"/>
        </a:accent1>
        <a:accent2>
          <a:srgbClr val="66CC66"/>
        </a:accent2>
        <a:accent3>
          <a:srgbClr val="ABACC3"/>
        </a:accent3>
        <a:accent4>
          <a:srgbClr val="DADADA"/>
        </a:accent4>
        <a:accent5>
          <a:srgbClr val="FFE2B8"/>
        </a:accent5>
        <a:accent6>
          <a:srgbClr val="5CB95C"/>
        </a:accent6>
        <a:hlink>
          <a:srgbClr val="6699FF"/>
        </a:hlink>
        <a:folHlink>
          <a:srgbClr val="F67E3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2164</Words>
  <PresentationFormat>全屏显示(4:3)</PresentationFormat>
  <Paragraphs>307</Paragraphs>
  <Slides>33</Slides>
  <Notes>33</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Office 主题</vt:lpstr>
      <vt:lpstr>Sharing Best Practices in Banking Template</vt:lpstr>
      <vt:lpstr>RoboSub Competition    </vt:lpstr>
      <vt:lpstr>  </vt:lpstr>
      <vt:lpstr>  </vt:lpstr>
      <vt:lpstr>  </vt:lpstr>
      <vt:lpstr>  </vt:lpstr>
      <vt:lpstr>  </vt:lpstr>
      <vt:lpstr>  </vt:lpstr>
      <vt:lpstr>  </vt:lpstr>
      <vt:lpstr>  </vt:lpstr>
      <vt:lpstr>  </vt:lpstr>
      <vt:lpstr>  </vt:lpstr>
      <vt:lpstr>  </vt:lpstr>
      <vt:lpstr>  </vt:lpstr>
      <vt:lpstr>  </vt:lpstr>
      <vt:lpstr>幻灯片 15</vt:lpstr>
      <vt:lpstr>  </vt:lpstr>
      <vt:lpstr>  </vt:lpstr>
      <vt:lpstr>  </vt:lpstr>
      <vt:lpstr>  </vt:lpstr>
      <vt:lpstr>  </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RoboSub Competition    </dc:title>
  <cp:lastModifiedBy>微软用户</cp:lastModifiedBy>
  <cp:revision>36</cp:revision>
  <dcterms:modified xsi:type="dcterms:W3CDTF">2011-12-26T06:55:39Z</dcterms:modified>
</cp:coreProperties>
</file>