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9E7B7B3-BC8F-46AD-AAB0-A2152817520D}" type="datetimeFigureOut">
              <a:rPr lang="en-US" smtClean="0"/>
              <a:t>10/3/2024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A004E044-8A48-43BB-B386-50412C9CA793}" type="slidenum">
              <a:rPr lang="en-US" smtClean="0"/>
              <a:t>‹#›</a:t>
            </a:fld>
            <a:endParaRPr lang="en-US"/>
          </a:p>
        </p:txBody>
      </p:sp>
    </p:spTree>
    <p:extLst>
      <p:ext uri="{BB962C8B-B14F-4D97-AF65-F5344CB8AC3E}">
        <p14:creationId xmlns:p14="http://schemas.microsoft.com/office/powerpoint/2010/main" val="3932368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E7B7B3-BC8F-46AD-AAB0-A2152817520D}"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04E044-8A48-43BB-B386-50412C9CA793}" type="slidenum">
              <a:rPr lang="en-US" smtClean="0"/>
              <a:t>‹#›</a:t>
            </a:fld>
            <a:endParaRPr lang="en-US"/>
          </a:p>
        </p:txBody>
      </p:sp>
    </p:spTree>
    <p:extLst>
      <p:ext uri="{BB962C8B-B14F-4D97-AF65-F5344CB8AC3E}">
        <p14:creationId xmlns:p14="http://schemas.microsoft.com/office/powerpoint/2010/main" val="3828839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E7B7B3-BC8F-46AD-AAB0-A2152817520D}"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04E044-8A48-43BB-B386-50412C9CA793}" type="slidenum">
              <a:rPr lang="en-US" smtClean="0"/>
              <a:t>‹#›</a:t>
            </a:fld>
            <a:endParaRPr lang="en-US"/>
          </a:p>
        </p:txBody>
      </p:sp>
    </p:spTree>
    <p:extLst>
      <p:ext uri="{BB962C8B-B14F-4D97-AF65-F5344CB8AC3E}">
        <p14:creationId xmlns:p14="http://schemas.microsoft.com/office/powerpoint/2010/main" val="2636600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E7B7B3-BC8F-46AD-AAB0-A2152817520D}"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04E044-8A48-43BB-B386-50412C9CA79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87602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E7B7B3-BC8F-46AD-AAB0-A2152817520D}"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04E044-8A48-43BB-B386-50412C9CA793}" type="slidenum">
              <a:rPr lang="en-US" smtClean="0"/>
              <a:t>‹#›</a:t>
            </a:fld>
            <a:endParaRPr lang="en-US"/>
          </a:p>
        </p:txBody>
      </p:sp>
    </p:spTree>
    <p:extLst>
      <p:ext uri="{BB962C8B-B14F-4D97-AF65-F5344CB8AC3E}">
        <p14:creationId xmlns:p14="http://schemas.microsoft.com/office/powerpoint/2010/main" val="2744035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9E7B7B3-BC8F-46AD-AAB0-A2152817520D}" type="datetimeFigureOut">
              <a:rPr lang="en-US" smtClean="0"/>
              <a:t>10/3/2024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04E044-8A48-43BB-B386-50412C9CA793}" type="slidenum">
              <a:rPr lang="en-US" smtClean="0"/>
              <a:t>‹#›</a:t>
            </a:fld>
            <a:endParaRPr lang="en-US"/>
          </a:p>
        </p:txBody>
      </p:sp>
    </p:spTree>
    <p:extLst>
      <p:ext uri="{BB962C8B-B14F-4D97-AF65-F5344CB8AC3E}">
        <p14:creationId xmlns:p14="http://schemas.microsoft.com/office/powerpoint/2010/main" val="808486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9E7B7B3-BC8F-46AD-AAB0-A2152817520D}" type="datetimeFigureOut">
              <a:rPr lang="en-US" smtClean="0"/>
              <a:t>10/3/2024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04E044-8A48-43BB-B386-50412C9CA793}" type="slidenum">
              <a:rPr lang="en-US" smtClean="0"/>
              <a:t>‹#›</a:t>
            </a:fld>
            <a:endParaRPr lang="en-US"/>
          </a:p>
        </p:txBody>
      </p:sp>
    </p:spTree>
    <p:extLst>
      <p:ext uri="{BB962C8B-B14F-4D97-AF65-F5344CB8AC3E}">
        <p14:creationId xmlns:p14="http://schemas.microsoft.com/office/powerpoint/2010/main" val="2485336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E7B7B3-BC8F-46AD-AAB0-A2152817520D}"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4E044-8A48-43BB-B386-50412C9CA793}" type="slidenum">
              <a:rPr lang="en-US" smtClean="0"/>
              <a:t>‹#›</a:t>
            </a:fld>
            <a:endParaRPr lang="en-US"/>
          </a:p>
        </p:txBody>
      </p:sp>
    </p:spTree>
    <p:extLst>
      <p:ext uri="{BB962C8B-B14F-4D97-AF65-F5344CB8AC3E}">
        <p14:creationId xmlns:p14="http://schemas.microsoft.com/office/powerpoint/2010/main" val="2679214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E7B7B3-BC8F-46AD-AAB0-A2152817520D}"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4E044-8A48-43BB-B386-50412C9CA793}" type="slidenum">
              <a:rPr lang="en-US" smtClean="0"/>
              <a:t>‹#›</a:t>
            </a:fld>
            <a:endParaRPr lang="en-US"/>
          </a:p>
        </p:txBody>
      </p:sp>
    </p:spTree>
    <p:extLst>
      <p:ext uri="{BB962C8B-B14F-4D97-AF65-F5344CB8AC3E}">
        <p14:creationId xmlns:p14="http://schemas.microsoft.com/office/powerpoint/2010/main" val="1984171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E7B7B3-BC8F-46AD-AAB0-A2152817520D}"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4E044-8A48-43BB-B386-50412C9CA793}" type="slidenum">
              <a:rPr lang="en-US" smtClean="0"/>
              <a:t>‹#›</a:t>
            </a:fld>
            <a:endParaRPr lang="en-US"/>
          </a:p>
        </p:txBody>
      </p:sp>
    </p:spTree>
    <p:extLst>
      <p:ext uri="{BB962C8B-B14F-4D97-AF65-F5344CB8AC3E}">
        <p14:creationId xmlns:p14="http://schemas.microsoft.com/office/powerpoint/2010/main" val="1494508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E7B7B3-BC8F-46AD-AAB0-A2152817520D}"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4E044-8A48-43BB-B386-50412C9CA793}" type="slidenum">
              <a:rPr lang="en-US" smtClean="0"/>
              <a:t>‹#›</a:t>
            </a:fld>
            <a:endParaRPr lang="en-US"/>
          </a:p>
        </p:txBody>
      </p:sp>
    </p:spTree>
    <p:extLst>
      <p:ext uri="{BB962C8B-B14F-4D97-AF65-F5344CB8AC3E}">
        <p14:creationId xmlns:p14="http://schemas.microsoft.com/office/powerpoint/2010/main" val="982900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E7B7B3-BC8F-46AD-AAB0-A2152817520D}"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04E044-8A48-43BB-B386-50412C9CA793}" type="slidenum">
              <a:rPr lang="en-US" smtClean="0"/>
              <a:t>‹#›</a:t>
            </a:fld>
            <a:endParaRPr lang="en-US"/>
          </a:p>
        </p:txBody>
      </p:sp>
    </p:spTree>
    <p:extLst>
      <p:ext uri="{BB962C8B-B14F-4D97-AF65-F5344CB8AC3E}">
        <p14:creationId xmlns:p14="http://schemas.microsoft.com/office/powerpoint/2010/main" val="2868351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E7B7B3-BC8F-46AD-AAB0-A2152817520D}" type="datetimeFigureOut">
              <a:rPr lang="en-US" smtClean="0"/>
              <a:t>10/3/2024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04E044-8A48-43BB-B386-50412C9CA793}" type="slidenum">
              <a:rPr lang="en-US" smtClean="0"/>
              <a:t>‹#›</a:t>
            </a:fld>
            <a:endParaRPr lang="en-US"/>
          </a:p>
        </p:txBody>
      </p:sp>
    </p:spTree>
    <p:extLst>
      <p:ext uri="{BB962C8B-B14F-4D97-AF65-F5344CB8AC3E}">
        <p14:creationId xmlns:p14="http://schemas.microsoft.com/office/powerpoint/2010/main" val="2816522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E7B7B3-BC8F-46AD-AAB0-A2152817520D}" type="datetimeFigureOut">
              <a:rPr lang="en-US" smtClean="0"/>
              <a:t>10/3/2024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04E044-8A48-43BB-B386-50412C9CA793}" type="slidenum">
              <a:rPr lang="en-US" smtClean="0"/>
              <a:t>‹#›</a:t>
            </a:fld>
            <a:endParaRPr lang="en-US"/>
          </a:p>
        </p:txBody>
      </p:sp>
    </p:spTree>
    <p:extLst>
      <p:ext uri="{BB962C8B-B14F-4D97-AF65-F5344CB8AC3E}">
        <p14:creationId xmlns:p14="http://schemas.microsoft.com/office/powerpoint/2010/main" val="1534102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E7B7B3-BC8F-46AD-AAB0-A2152817520D}" type="datetimeFigureOut">
              <a:rPr lang="en-US" smtClean="0"/>
              <a:t>10/3/2024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04E044-8A48-43BB-B386-50412C9CA793}" type="slidenum">
              <a:rPr lang="en-US" smtClean="0"/>
              <a:t>‹#›</a:t>
            </a:fld>
            <a:endParaRPr lang="en-US"/>
          </a:p>
        </p:txBody>
      </p:sp>
    </p:spTree>
    <p:extLst>
      <p:ext uri="{BB962C8B-B14F-4D97-AF65-F5344CB8AC3E}">
        <p14:creationId xmlns:p14="http://schemas.microsoft.com/office/powerpoint/2010/main" val="352452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E7B7B3-BC8F-46AD-AAB0-A2152817520D}"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04E044-8A48-43BB-B386-50412C9CA793}" type="slidenum">
              <a:rPr lang="en-US" smtClean="0"/>
              <a:t>‹#›</a:t>
            </a:fld>
            <a:endParaRPr lang="en-US"/>
          </a:p>
        </p:txBody>
      </p:sp>
    </p:spTree>
    <p:extLst>
      <p:ext uri="{BB962C8B-B14F-4D97-AF65-F5344CB8AC3E}">
        <p14:creationId xmlns:p14="http://schemas.microsoft.com/office/powerpoint/2010/main" val="4268568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E7B7B3-BC8F-46AD-AAB0-A2152817520D}"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04E044-8A48-43BB-B386-50412C9CA793}" type="slidenum">
              <a:rPr lang="en-US" smtClean="0"/>
              <a:t>‹#›</a:t>
            </a:fld>
            <a:endParaRPr lang="en-US"/>
          </a:p>
        </p:txBody>
      </p:sp>
    </p:spTree>
    <p:extLst>
      <p:ext uri="{BB962C8B-B14F-4D97-AF65-F5344CB8AC3E}">
        <p14:creationId xmlns:p14="http://schemas.microsoft.com/office/powerpoint/2010/main" val="3402966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9E7B7B3-BC8F-46AD-AAB0-A2152817520D}" type="datetimeFigureOut">
              <a:rPr lang="en-US" smtClean="0"/>
              <a:t>10/3/2024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004E044-8A48-43BB-B386-50412C9CA793}" type="slidenum">
              <a:rPr lang="en-US" smtClean="0"/>
              <a:t>‹#›</a:t>
            </a:fld>
            <a:endParaRPr lang="en-US"/>
          </a:p>
        </p:txBody>
      </p:sp>
    </p:spTree>
    <p:extLst>
      <p:ext uri="{BB962C8B-B14F-4D97-AF65-F5344CB8AC3E}">
        <p14:creationId xmlns:p14="http://schemas.microsoft.com/office/powerpoint/2010/main" val="3451378870"/>
      </p:ext>
    </p:extLst>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neural-networks-a-beginners-guide/" TargetMode="External"/><Relationship Id="rId2" Type="http://schemas.openxmlformats.org/officeDocument/2006/relationships/hyperlink" Target="https://www.ibm.com/topics/neural-network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5694C-F08B-82EC-21FB-AF26AB6E13C4}"/>
              </a:ext>
            </a:extLst>
          </p:cNvPr>
          <p:cNvSpPr>
            <a:spLocks noGrp="1"/>
          </p:cNvSpPr>
          <p:nvPr>
            <p:ph type="ctrTitle"/>
          </p:nvPr>
        </p:nvSpPr>
        <p:spPr/>
        <p:txBody>
          <a:bodyPr>
            <a:normAutofit/>
          </a:bodyPr>
          <a:lstStyle/>
          <a:p>
            <a:r>
              <a:rPr lang="en-US" b="0" i="0" dirty="0">
                <a:solidFill>
                  <a:srgbClr val="2D3B45"/>
                </a:solidFill>
                <a:effectLst/>
                <a:latin typeface="Times New Roman" panose="02020603050405020304" pitchFamily="18" charset="0"/>
                <a:cs typeface="Times New Roman" panose="02020603050405020304" pitchFamily="18" charset="0"/>
              </a:rPr>
              <a:t>A06 TensorFlow Playground Presentation</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FDFD4CF-CBFE-1A11-6789-75DB460FFAD9}"/>
              </a:ext>
            </a:extLst>
          </p:cNvPr>
          <p:cNvSpPr>
            <a:spLocks noGrp="1"/>
          </p:cNvSpPr>
          <p:nvPr>
            <p:ph type="subTitle" idx="1"/>
          </p:nvPr>
        </p:nvSpPr>
        <p:spPr/>
        <p:txBody>
          <a:bodyPr/>
          <a:lstStyle/>
          <a:p>
            <a:r>
              <a:rPr lang="en-US" dirty="0"/>
              <a:t>Jesus Chavez</a:t>
            </a:r>
          </a:p>
        </p:txBody>
      </p:sp>
    </p:spTree>
    <p:extLst>
      <p:ext uri="{BB962C8B-B14F-4D97-AF65-F5344CB8AC3E}">
        <p14:creationId xmlns:p14="http://schemas.microsoft.com/office/powerpoint/2010/main" val="4240144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6680B-314D-72BF-FB62-DEDEEB8DFC27}"/>
              </a:ext>
            </a:extLst>
          </p:cNvPr>
          <p:cNvSpPr>
            <a:spLocks noGrp="1"/>
          </p:cNvSpPr>
          <p:nvPr>
            <p:ph type="title"/>
          </p:nvPr>
        </p:nvSpPr>
        <p:spPr/>
        <p:txBody>
          <a:bodyPr>
            <a:normAutofit/>
          </a:bodyPr>
          <a:lstStyle/>
          <a:p>
            <a:r>
              <a:rPr lang="en-US" sz="4000" dirty="0">
                <a:solidFill>
                  <a:schemeClr val="bg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1B0B1C01-1327-0EF4-7560-A93EDC789C17}"/>
              </a:ext>
            </a:extLst>
          </p:cNvPr>
          <p:cNvSpPr>
            <a:spLocks noGrp="1"/>
          </p:cNvSpPr>
          <p:nvPr>
            <p:ph idx="1"/>
          </p:nvPr>
        </p:nvSpPr>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This practical use of TensorFlow Playground yielded insightful knowledge about neural network behavior. I gained knowledge about how various parameters impact performance and how crucial precise tuning is. Overfitting management and appropriate learning rate selection were challenges that were overcome by experimentation and observation.</a:t>
            </a:r>
          </a:p>
        </p:txBody>
      </p:sp>
    </p:spTree>
    <p:extLst>
      <p:ext uri="{BB962C8B-B14F-4D97-AF65-F5344CB8AC3E}">
        <p14:creationId xmlns:p14="http://schemas.microsoft.com/office/powerpoint/2010/main" val="1806525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439C3-ED52-C9FF-5DE3-A9E92D604A15}"/>
              </a:ext>
            </a:extLst>
          </p:cNvPr>
          <p:cNvSpPr>
            <a:spLocks noGrp="1"/>
          </p:cNvSpPr>
          <p:nvPr>
            <p:ph type="title"/>
          </p:nvPr>
        </p:nvSpPr>
        <p:spPr/>
        <p:txBody>
          <a:bodyPr/>
          <a:lstStyle/>
          <a:p>
            <a:r>
              <a:rPr lang="en-US" i="0" dirty="0">
                <a:solidFill>
                  <a:srgbClr val="111111"/>
                </a:solidFill>
                <a:effectLst/>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912A24-3257-22D3-086F-A7FD1535FB59}"/>
              </a:ext>
            </a:extLst>
          </p:cNvPr>
          <p:cNvSpPr>
            <a:spLocks noGrp="1"/>
          </p:cNvSpPr>
          <p:nvPr>
            <p:ph idx="1"/>
          </p:nvPr>
        </p:nvSpPr>
        <p:spPr/>
        <p:txBody>
          <a:bodyPr>
            <a:normAutofit/>
          </a:bodyPr>
          <a:lstStyle/>
          <a:p>
            <a:pPr marL="0" indent="0">
              <a:buNone/>
            </a:pPr>
            <a:r>
              <a:rPr lang="en-US" sz="1800" b="0" i="0" dirty="0">
                <a:solidFill>
                  <a:schemeClr val="bg1"/>
                </a:solidFill>
                <a:effectLst/>
                <a:latin typeface="Times New Roman" panose="02020603050405020304" pitchFamily="18" charset="0"/>
              </a:rPr>
              <a:t>Zhou, V. (2019, March 3). Machine Learning for Beginners: An Introduction to 	Neural Networks. 	</a:t>
            </a:r>
            <a:r>
              <a:rPr lang="en-US" sz="1800" b="0" i="1" dirty="0">
                <a:solidFill>
                  <a:schemeClr val="bg1"/>
                </a:solidFill>
                <a:effectLst/>
                <a:latin typeface="Times New Roman" panose="02020603050405020304" pitchFamily="18" charset="0"/>
              </a:rPr>
              <a:t>victorzhou.com</a:t>
            </a:r>
            <a:r>
              <a:rPr lang="en-US" sz="1800" b="0" i="0" dirty="0">
                <a:solidFill>
                  <a:srgbClr val="05103E"/>
                </a:solidFill>
                <a:effectLst/>
                <a:latin typeface="Times New Roman" panose="02020603050405020304" pitchFamily="18" charset="0"/>
              </a:rPr>
              <a:t>. </a:t>
            </a:r>
            <a:r>
              <a:rPr lang="en-US" sz="1800" b="0" i="0" dirty="0">
                <a:solidFill>
                  <a:schemeClr val="bg1"/>
                </a:solidFill>
                <a:effectLst/>
                <a:latin typeface="Times New Roman" panose="02020603050405020304" pitchFamily="18" charset="0"/>
              </a:rPr>
              <a:t>https://victorzhou.com/blog/introto-neural-networks/</a:t>
            </a:r>
          </a:p>
          <a:p>
            <a:pPr marL="0" indent="0">
              <a:buNone/>
            </a:pPr>
            <a:r>
              <a:rPr lang="en-US" sz="1800" b="0" i="0" dirty="0" err="1">
                <a:solidFill>
                  <a:srgbClr val="05103E"/>
                </a:solidFill>
                <a:effectLst/>
                <a:latin typeface="Times New Roman" panose="02020603050405020304" pitchFamily="18" charset="0"/>
              </a:rPr>
              <a:t>Ibm</a:t>
            </a:r>
            <a:r>
              <a:rPr lang="en-US" sz="1800" b="0" i="0" dirty="0">
                <a:solidFill>
                  <a:srgbClr val="05103E"/>
                </a:solidFill>
                <a:effectLst/>
                <a:latin typeface="Times New Roman" panose="02020603050405020304" pitchFamily="18" charset="0"/>
              </a:rPr>
              <a:t>. (2024, October 2). Neural network. </a:t>
            </a:r>
            <a:r>
              <a:rPr lang="en-US" sz="1800" b="0" i="1" dirty="0">
                <a:solidFill>
                  <a:srgbClr val="05103E"/>
                </a:solidFill>
                <a:effectLst/>
                <a:latin typeface="Times New Roman" panose="02020603050405020304" pitchFamily="18" charset="0"/>
              </a:rPr>
              <a:t>What is a neural network?</a:t>
            </a:r>
            <a:r>
              <a:rPr lang="en-US" sz="1800" b="0" i="0" dirty="0">
                <a:solidFill>
                  <a:srgbClr val="05103E"/>
                </a:solidFill>
                <a:effectLst/>
                <a:latin typeface="Times New Roman" panose="02020603050405020304" pitchFamily="18" charset="0"/>
              </a:rPr>
              <a:t> </a:t>
            </a:r>
          </a:p>
          <a:p>
            <a:pPr marL="0" indent="0">
              <a:buNone/>
            </a:pPr>
            <a:r>
              <a:rPr lang="en-US" sz="1800" dirty="0">
                <a:solidFill>
                  <a:srgbClr val="05103E"/>
                </a:solidFill>
                <a:latin typeface="Times New Roman" panose="02020603050405020304" pitchFamily="18" charset="0"/>
              </a:rPr>
              <a:t>	</a:t>
            </a:r>
            <a:r>
              <a:rPr lang="en-US" sz="1800" b="0" i="0" dirty="0">
                <a:solidFill>
                  <a:srgbClr val="FFFF00"/>
                </a:solidFill>
                <a:effectLst/>
                <a:latin typeface="Times New Roman" panose="02020603050405020304" pitchFamily="18" charset="0"/>
                <a:hlinkClick r:id="rId2">
                  <a:extLst>
                    <a:ext uri="{A12FA001-AC4F-418D-AE19-62706E023703}">
                      <ahyp:hlinkClr xmlns:ahyp="http://schemas.microsoft.com/office/drawing/2018/hyperlinkcolor" val="tx"/>
                    </a:ext>
                  </a:extLst>
                </a:hlinkClick>
              </a:rPr>
              <a:t>https://www.ibm.com/topics/neural-networks</a:t>
            </a:r>
            <a:endParaRPr lang="en-US" sz="1800" b="0" i="0" dirty="0">
              <a:solidFill>
                <a:srgbClr val="FFFF00"/>
              </a:solidFill>
              <a:effectLst/>
              <a:latin typeface="Times New Roman" panose="02020603050405020304" pitchFamily="18" charset="0"/>
            </a:endParaRPr>
          </a:p>
          <a:p>
            <a:pPr marL="0" indent="0">
              <a:buNone/>
            </a:pPr>
            <a:r>
              <a:rPr lang="en-US" sz="1800" b="0" i="0" dirty="0" err="1">
                <a:solidFill>
                  <a:srgbClr val="05103E"/>
                </a:solidFill>
                <a:effectLst/>
                <a:latin typeface="Times New Roman" panose="02020603050405020304" pitchFamily="18" charset="0"/>
              </a:rPr>
              <a:t>GeeksforGeeks</a:t>
            </a:r>
            <a:r>
              <a:rPr lang="en-US" sz="1800" b="0" i="0" dirty="0">
                <a:solidFill>
                  <a:srgbClr val="05103E"/>
                </a:solidFill>
                <a:effectLst/>
                <a:latin typeface="Times New Roman" panose="02020603050405020304" pitchFamily="18" charset="0"/>
              </a:rPr>
              <a:t>. (2024, January 3). </a:t>
            </a:r>
            <a:r>
              <a:rPr lang="en-US" sz="1800" b="0" i="1" dirty="0">
                <a:solidFill>
                  <a:srgbClr val="05103E"/>
                </a:solidFill>
                <a:effectLst/>
                <a:latin typeface="Times New Roman" panose="02020603050405020304" pitchFamily="18" charset="0"/>
              </a:rPr>
              <a:t>What is a neural network?</a:t>
            </a:r>
            <a:r>
              <a:rPr lang="en-US" sz="1800" b="0" i="0" dirty="0">
                <a:solidFill>
                  <a:srgbClr val="05103E"/>
                </a:solidFill>
                <a:effectLst/>
                <a:latin typeface="Times New Roman" panose="02020603050405020304" pitchFamily="18" charset="0"/>
              </a:rPr>
              <a:t> </a:t>
            </a:r>
          </a:p>
          <a:p>
            <a:pPr marL="0" indent="0">
              <a:buNone/>
            </a:pPr>
            <a:r>
              <a:rPr lang="en-US" sz="1800" b="0" i="0" dirty="0">
                <a:solidFill>
                  <a:srgbClr val="05103E"/>
                </a:solidFill>
                <a:effectLst/>
                <a:latin typeface="Times New Roman" panose="02020603050405020304" pitchFamily="18" charset="0"/>
              </a:rPr>
              <a:t>	</a:t>
            </a:r>
            <a:r>
              <a:rPr lang="en-US" sz="1800" b="0" i="0" dirty="0" err="1">
                <a:solidFill>
                  <a:srgbClr val="05103E"/>
                </a:solidFill>
                <a:effectLst/>
                <a:latin typeface="Times New Roman" panose="02020603050405020304" pitchFamily="18" charset="0"/>
              </a:rPr>
              <a:t>GeeksforGeeks</a:t>
            </a:r>
            <a:r>
              <a:rPr lang="en-US" sz="1800" b="0" i="0" dirty="0">
                <a:solidFill>
                  <a:srgbClr val="05103E"/>
                </a:solidFill>
                <a:effectLst/>
                <a:latin typeface="Times New Roman" panose="02020603050405020304" pitchFamily="18" charset="0"/>
              </a:rPr>
              <a:t>. </a:t>
            </a:r>
            <a:r>
              <a:rPr lang="en-US" sz="1800" b="0" i="0" dirty="0">
                <a:solidFill>
                  <a:srgbClr val="05103E"/>
                </a:solidFill>
                <a:effectLst/>
                <a:latin typeface="Times New Roman" panose="02020603050405020304" pitchFamily="18" charset="0"/>
                <a:hlinkClick r:id="rId3"/>
              </a:rPr>
              <a:t>https://www.geeksforgeeks.org/neural-networks-a-beginners-guide/</a:t>
            </a:r>
            <a:endParaRPr lang="en-US" sz="1800" b="0" i="0" dirty="0">
              <a:solidFill>
                <a:srgbClr val="05103E"/>
              </a:solidFill>
              <a:effectLst/>
              <a:latin typeface="Times New Roman" panose="02020603050405020304" pitchFamily="18" charset="0"/>
            </a:endParaRPr>
          </a:p>
        </p:txBody>
      </p:sp>
    </p:spTree>
    <p:extLst>
      <p:ext uri="{BB962C8B-B14F-4D97-AF65-F5344CB8AC3E}">
        <p14:creationId xmlns:p14="http://schemas.microsoft.com/office/powerpoint/2010/main" val="216576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4B82C-3336-E6D1-9388-FFD1EF96A00D}"/>
              </a:ext>
            </a:extLst>
          </p:cNvPr>
          <p:cNvSpPr>
            <a:spLocks noGrp="1"/>
          </p:cNvSpPr>
          <p:nvPr>
            <p:ph type="title"/>
          </p:nvPr>
        </p:nvSpPr>
        <p:spPr/>
        <p:txBody>
          <a:bodyPr>
            <a:normAutofit/>
          </a:bodyPr>
          <a:lstStyle/>
          <a:p>
            <a:r>
              <a:rPr lang="en-US" i="0" dirty="0">
                <a:solidFill>
                  <a:srgbClr val="2D3B45"/>
                </a:solidFill>
                <a:effectLst/>
                <a:latin typeface="Times New Roman" panose="02020603050405020304" pitchFamily="18" charset="0"/>
                <a:cs typeface="Times New Roman" panose="02020603050405020304" pitchFamily="18" charset="0"/>
              </a:rPr>
              <a:t>brief introduction to neural networks and their components: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988B8A5-55A8-0306-B42A-3B2F668F5725}"/>
              </a:ext>
            </a:extLst>
          </p:cNvPr>
          <p:cNvSpPr>
            <a:spLocks noGrp="1"/>
          </p:cNvSpPr>
          <p:nvPr>
            <p:ph idx="1"/>
          </p:nvPr>
        </p:nvSpPr>
        <p:spPr/>
        <p:txBody>
          <a:bodyPr>
            <a:normAutofit lnSpcReduction="10000"/>
          </a:bodyPr>
          <a:lstStyle/>
          <a:p>
            <a:pPr marL="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Computational models modeled after neural networks are derived from the human brain. They are made up of nested, networked nodes arranged into three layers: output, hidden, and input. Every neuron receives input data, processes it, adds a bias, applies weights, and then runs the outcome through an activation function.</a:t>
            </a:r>
          </a:p>
          <a:p>
            <a:pPr marL="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Basic units called neurons are able to process, receive, and produce inputs as well as outputs. The input layer is where the original data is received; the output layer is where the final output is produced; and hidden layers are intermediate layers that process inputs from the input layer.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ReLU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sigmoid, and tanh are examples of activation functions that add non-linearity to a model. In order for the network to produce accurate predictions during training, it must learn parameters like weights and biases.</a:t>
            </a:r>
            <a:r>
              <a:rPr lang="en-US" sz="1800" kern="100" dirty="0">
                <a:solidFill>
                  <a:srgbClr val="252525"/>
                </a:solidFill>
                <a:effectLst/>
                <a:latin typeface="Open Sans" panose="020B0606030504020204" pitchFamily="34" charset="0"/>
                <a:ea typeface="Calibri" panose="020F0502020204030204" pitchFamily="34" charset="0"/>
                <a:cs typeface="Times New Roman" panose="02020603050405020304" pitchFamily="18" charset="0"/>
              </a:rPr>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For applications like speech and picture recognition, natural language processing, and more, neural networks are extremely useful tools. They are able to decipher intricate patterns and forecast outcomes using data.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793737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4E1FB35-5F93-A253-5637-0802886ECA65}"/>
              </a:ext>
            </a:extLst>
          </p:cNvPr>
          <p:cNvSpPr>
            <a:spLocks noGrp="1"/>
          </p:cNvSpPr>
          <p:nvPr>
            <p:ph type="title"/>
          </p:nvPr>
        </p:nvSpPr>
        <p:spPr/>
        <p:txBody>
          <a:bodyPr>
            <a:normAutofit/>
          </a:bodyPr>
          <a:lstStyle/>
          <a:p>
            <a:r>
              <a:rPr lang="en-US" sz="3200" i="0" dirty="0">
                <a:solidFill>
                  <a:srgbClr val="2D3B45"/>
                </a:solidFill>
                <a:effectLst/>
                <a:latin typeface="Times New Roman" panose="02020603050405020304" pitchFamily="18" charset="0"/>
                <a:cs typeface="Times New Roman" panose="02020603050405020304" pitchFamily="18" charset="0"/>
              </a:rPr>
              <a:t>Task 1 - Activation Functions</a:t>
            </a:r>
            <a:r>
              <a:rPr lang="en-US" sz="1200" b="1" i="0" dirty="0">
                <a:solidFill>
                  <a:srgbClr val="2D3B45"/>
                </a:solidFill>
                <a:effectLst/>
                <a:latin typeface="Lato Extended"/>
              </a:rPr>
              <a:t>:</a:t>
            </a:r>
            <a:br>
              <a:rPr lang="en-US" sz="3200" i="0" dirty="0">
                <a:solidFill>
                  <a:srgbClr val="2D3B45"/>
                </a:solidFill>
                <a:effectLst/>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Created a single hidden layer neural network and conducted experiments with sigmoid and </a:t>
            </a:r>
            <a:r>
              <a:rPr lang="en-US" sz="1800" dirty="0" err="1">
                <a:latin typeface="Times New Roman" panose="02020603050405020304" pitchFamily="18" charset="0"/>
                <a:cs typeface="Times New Roman" panose="02020603050405020304" pitchFamily="18" charset="0"/>
              </a:rPr>
              <a:t>ReLU</a:t>
            </a:r>
            <a:r>
              <a:rPr lang="en-US" sz="1800" dirty="0">
                <a:latin typeface="Times New Roman" panose="02020603050405020304" pitchFamily="18" charset="0"/>
                <a:cs typeface="Times New Roman" panose="02020603050405020304" pitchFamily="18" charset="0"/>
              </a:rPr>
              <a:t> activation functions.</a:t>
            </a:r>
          </a:p>
        </p:txBody>
      </p:sp>
      <p:sp>
        <p:nvSpPr>
          <p:cNvPr id="3" name="Text Placeholder 2">
            <a:extLst>
              <a:ext uri="{FF2B5EF4-FFF2-40B4-BE49-F238E27FC236}">
                <a16:creationId xmlns:a16="http://schemas.microsoft.com/office/drawing/2014/main" id="{FDF5AD8F-F983-5D73-19B3-F429A2A09545}"/>
              </a:ext>
            </a:extLst>
          </p:cNvPr>
          <p:cNvSpPr>
            <a:spLocks noGrp="1"/>
          </p:cNvSpPr>
          <p:nvPr>
            <p:ph type="body" idx="1"/>
          </p:nvPr>
        </p:nvSpPr>
        <p:spPr/>
        <p:txBody>
          <a:bodyPr>
            <a:normAutofit fontScale="85000" lnSpcReduction="10000"/>
          </a:bodyPr>
          <a:lstStyle/>
          <a:p>
            <a:r>
              <a:rPr lang="en-US" sz="1800" b="0" dirty="0" err="1">
                <a:effectLst/>
                <a:latin typeface="Times New Roman" panose="02020603050405020304" pitchFamily="18" charset="0"/>
                <a:ea typeface="Calibri" panose="020F0502020204030204" pitchFamily="34" charset="0"/>
              </a:rPr>
              <a:t>ReLU</a:t>
            </a:r>
            <a:r>
              <a:rPr lang="en-US" sz="1800" b="0" dirty="0">
                <a:effectLst/>
                <a:latin typeface="Times New Roman" panose="02020603050405020304" pitchFamily="18" charset="0"/>
                <a:ea typeface="Calibri" panose="020F0502020204030204" pitchFamily="34" charset="0"/>
              </a:rPr>
              <a:t> has improved performance in deeper networks, sparser activations, and faster training.</a:t>
            </a:r>
            <a:endParaRPr lang="en-US" b="0" dirty="0"/>
          </a:p>
        </p:txBody>
      </p:sp>
      <p:pic>
        <p:nvPicPr>
          <p:cNvPr id="10" name="Content Placeholder 9">
            <a:extLst>
              <a:ext uri="{FF2B5EF4-FFF2-40B4-BE49-F238E27FC236}">
                <a16:creationId xmlns:a16="http://schemas.microsoft.com/office/drawing/2014/main" id="{92F7CC80-A8DF-9039-60A6-B220F38DD09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41413" y="3392145"/>
            <a:ext cx="4878387" cy="2080309"/>
          </a:xfrm>
        </p:spPr>
      </p:pic>
      <p:sp>
        <p:nvSpPr>
          <p:cNvPr id="5" name="Text Placeholder 4">
            <a:extLst>
              <a:ext uri="{FF2B5EF4-FFF2-40B4-BE49-F238E27FC236}">
                <a16:creationId xmlns:a16="http://schemas.microsoft.com/office/drawing/2014/main" id="{1AF0F931-3B5E-9089-612E-E62DCBC9F0FF}"/>
              </a:ext>
            </a:extLst>
          </p:cNvPr>
          <p:cNvSpPr>
            <a:spLocks noGrp="1"/>
          </p:cNvSpPr>
          <p:nvPr>
            <p:ph type="body" sz="quarter" idx="3"/>
          </p:nvPr>
        </p:nvSpPr>
        <p:spPr/>
        <p:txBody>
          <a:bodyPr>
            <a:normAutofit fontScale="85000" lnSpcReduction="10000"/>
          </a:bodyPr>
          <a:lstStyle/>
          <a:p>
            <a:r>
              <a:rPr lang="en-US" sz="1800" b="0" dirty="0">
                <a:effectLst/>
                <a:latin typeface="Times New Roman" panose="02020603050405020304" pitchFamily="18" charset="0"/>
                <a:ea typeface="Calibri" panose="020F0502020204030204" pitchFamily="34" charset="0"/>
              </a:rPr>
              <a:t>Sigmoid training is slower, more successful in binary classification, and may have vanishing gradient problems.</a:t>
            </a:r>
            <a:endParaRPr lang="en-US" b="0" dirty="0"/>
          </a:p>
        </p:txBody>
      </p:sp>
      <p:pic>
        <p:nvPicPr>
          <p:cNvPr id="8" name="Content Placeholder 7">
            <a:extLst>
              <a:ext uri="{FF2B5EF4-FFF2-40B4-BE49-F238E27FC236}">
                <a16:creationId xmlns:a16="http://schemas.microsoft.com/office/drawing/2014/main" id="{285CD522-B3D9-FD75-C25A-EBBB66E9A7C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p:blipFill>
        <p:spPr>
          <a:xfrm>
            <a:off x="6172200" y="3358544"/>
            <a:ext cx="4875213" cy="2147511"/>
          </a:xfrm>
        </p:spPr>
      </p:pic>
    </p:spTree>
    <p:extLst>
      <p:ext uri="{BB962C8B-B14F-4D97-AF65-F5344CB8AC3E}">
        <p14:creationId xmlns:p14="http://schemas.microsoft.com/office/powerpoint/2010/main" val="740285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86B6-AC06-6E09-6A0B-28ECBBF439C8}"/>
              </a:ext>
            </a:extLst>
          </p:cNvPr>
          <p:cNvSpPr>
            <a:spLocks noGrp="1"/>
          </p:cNvSpPr>
          <p:nvPr>
            <p:ph type="title"/>
          </p:nvPr>
        </p:nvSpPr>
        <p:spPr/>
        <p:txBody>
          <a:bodyPr>
            <a:normAutofit/>
          </a:bodyPr>
          <a:lstStyle/>
          <a:p>
            <a:r>
              <a:rPr lang="en-US" i="0" dirty="0">
                <a:solidFill>
                  <a:srgbClr val="2D3B45"/>
                </a:solidFill>
                <a:effectLst/>
                <a:latin typeface="Times New Roman" panose="02020603050405020304" pitchFamily="18" charset="0"/>
                <a:cs typeface="Times New Roman" panose="02020603050405020304" pitchFamily="18" charset="0"/>
              </a:rPr>
              <a:t>Task 2 - Hidden Layer Neurons</a:t>
            </a:r>
            <a:r>
              <a:rPr lang="en-US" sz="1100" b="1" i="0" dirty="0">
                <a:solidFill>
                  <a:srgbClr val="2D3B45"/>
                </a:solidFill>
                <a:effectLst/>
                <a:latin typeface="Lato Extended"/>
              </a:rPr>
              <a:t>:</a:t>
            </a:r>
            <a:endParaRPr lang="en-US" sz="18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F8C8078E-B189-711A-5C72-497E5A72E0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6200" y="1766375"/>
            <a:ext cx="5891213" cy="2850587"/>
          </a:xfrm>
        </p:spPr>
      </p:pic>
      <p:sp>
        <p:nvSpPr>
          <p:cNvPr id="4" name="Text Placeholder 3">
            <a:extLst>
              <a:ext uri="{FF2B5EF4-FFF2-40B4-BE49-F238E27FC236}">
                <a16:creationId xmlns:a16="http://schemas.microsoft.com/office/drawing/2014/main" id="{632C5AAC-F347-7CE6-6EAE-2B6FD007235E}"/>
              </a:ext>
            </a:extLst>
          </p:cNvPr>
          <p:cNvSpPr>
            <a:spLocks noGrp="1"/>
          </p:cNvSpPr>
          <p:nvPr>
            <p:ph type="body" sz="half" idx="2"/>
          </p:nvPr>
        </p:nvSpPr>
        <p:spPr/>
        <p:txBody>
          <a:bodyPr/>
          <a:lstStyle/>
          <a:p>
            <a:r>
              <a:rPr lang="en-US" sz="1800" dirty="0">
                <a:latin typeface="Times New Roman" panose="02020603050405020304" pitchFamily="18" charset="0"/>
                <a:cs typeface="Times New Roman" panose="02020603050405020304" pitchFamily="18" charset="0"/>
              </a:rPr>
              <a:t>Changed the number of neurons and hidden layers. </a:t>
            </a:r>
            <a:r>
              <a:rPr lang="en-US" sz="1800" dirty="0">
                <a:effectLst/>
                <a:latin typeface="Times New Roman" panose="02020603050405020304" pitchFamily="18" charset="0"/>
                <a:ea typeface="Calibri" panose="020F0502020204030204" pitchFamily="34" charset="0"/>
              </a:rPr>
              <a:t>While adding neurons and layers lengthened training time and raised the possibility of overfitting, overall performance was enhanced</a:t>
            </a:r>
            <a:endParaRPr lang="en-US" dirty="0"/>
          </a:p>
        </p:txBody>
      </p:sp>
    </p:spTree>
    <p:extLst>
      <p:ext uri="{BB962C8B-B14F-4D97-AF65-F5344CB8AC3E}">
        <p14:creationId xmlns:p14="http://schemas.microsoft.com/office/powerpoint/2010/main" val="2235403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9B579-4D21-D559-1E1A-3FD051B03E81}"/>
              </a:ext>
            </a:extLst>
          </p:cNvPr>
          <p:cNvSpPr>
            <a:spLocks noGrp="1"/>
          </p:cNvSpPr>
          <p:nvPr>
            <p:ph type="title"/>
          </p:nvPr>
        </p:nvSpPr>
        <p:spPr/>
        <p:txBody>
          <a:bodyPr>
            <a:normAutofit/>
          </a:bodyPr>
          <a:lstStyle/>
          <a:p>
            <a:r>
              <a:rPr lang="en-US" i="0" dirty="0">
                <a:solidFill>
                  <a:srgbClr val="2D3B45"/>
                </a:solidFill>
                <a:effectLst/>
                <a:latin typeface="Times New Roman" panose="02020603050405020304" pitchFamily="18" charset="0"/>
                <a:cs typeface="Times New Roman" panose="02020603050405020304" pitchFamily="18" charset="0"/>
              </a:rPr>
              <a:t>Task 3 - Learning Rate:</a:t>
            </a:r>
            <a:endParaRPr lang="en-US"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06301D38-D2E4-248F-3B29-77FB995C5A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6200" y="1791218"/>
            <a:ext cx="5891213" cy="2800901"/>
          </a:xfrm>
        </p:spPr>
      </p:pic>
      <p:sp>
        <p:nvSpPr>
          <p:cNvPr id="4" name="Text Placeholder 3">
            <a:extLst>
              <a:ext uri="{FF2B5EF4-FFF2-40B4-BE49-F238E27FC236}">
                <a16:creationId xmlns:a16="http://schemas.microsoft.com/office/drawing/2014/main" id="{89EFAFE8-D01D-8E35-EE05-3D571C5EBD82}"/>
              </a:ext>
            </a:extLst>
          </p:cNvPr>
          <p:cNvSpPr>
            <a:spLocks noGrp="1"/>
          </p:cNvSpPr>
          <p:nvPr>
            <p:ph type="body" sz="half" idx="2"/>
          </p:nvPr>
        </p:nvSpPr>
        <p:spPr/>
        <p:txBody>
          <a:bodyPr>
            <a:normAutofit/>
          </a:bodyPr>
          <a:lstStyle/>
          <a:p>
            <a:r>
              <a:rPr lang="en-US" sz="1800" dirty="0">
                <a:latin typeface="Times New Roman" panose="02020603050405020304" pitchFamily="18" charset="0"/>
                <a:cs typeface="Times New Roman" panose="02020603050405020304" pitchFamily="18" charset="0"/>
              </a:rPr>
              <a:t>Modified the pace of learning to 3.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While adding neurons and layers lengthened training time and raised the possibility of overfitting, overall performance was enhanced. Accelerating training with higher learning rates increased the risk of exceeding optimal values. Slower rates were slower but more accurate.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5549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61641BB-CE1E-386E-21EE-AD5264DEF48A}"/>
              </a:ext>
            </a:extLst>
          </p:cNvPr>
          <p:cNvSpPr>
            <a:spLocks noGrp="1"/>
          </p:cNvSpPr>
          <p:nvPr>
            <p:ph type="title"/>
          </p:nvPr>
        </p:nvSpPr>
        <p:spPr/>
        <p:txBody>
          <a:bodyPr/>
          <a:lstStyle/>
          <a:p>
            <a:r>
              <a:rPr lang="en-US" i="0" dirty="0">
                <a:solidFill>
                  <a:srgbClr val="2D3B45"/>
                </a:solidFill>
                <a:effectLst/>
                <a:latin typeface="Times New Roman" panose="02020603050405020304" pitchFamily="18" charset="0"/>
                <a:cs typeface="Times New Roman" panose="02020603050405020304" pitchFamily="18" charset="0"/>
              </a:rPr>
              <a:t>Task 4 - Data Noise:</a:t>
            </a:r>
            <a:endParaRPr lang="en-US" dirty="0">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A4052A16-69D4-7F79-6697-E61F4B146C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6200" y="1902038"/>
            <a:ext cx="5891213" cy="2579262"/>
          </a:xfrm>
        </p:spPr>
      </p:pic>
      <p:sp>
        <p:nvSpPr>
          <p:cNvPr id="9" name="Text Placeholder 8">
            <a:extLst>
              <a:ext uri="{FF2B5EF4-FFF2-40B4-BE49-F238E27FC236}">
                <a16:creationId xmlns:a16="http://schemas.microsoft.com/office/drawing/2014/main" id="{AC01A9C6-2219-AA7F-BD9B-5682A165A503}"/>
              </a:ext>
            </a:extLst>
          </p:cNvPr>
          <p:cNvSpPr>
            <a:spLocks noGrp="1"/>
          </p:cNvSpPr>
          <p:nvPr>
            <p:ph type="body" sz="half" idx="2"/>
          </p:nvPr>
        </p:nvSpPr>
        <p:spPr/>
        <p:txBody>
          <a:bodyPr>
            <a:normAutofit/>
          </a:bodyPr>
          <a:lstStyle/>
          <a:p>
            <a:r>
              <a:rPr lang="en-US" sz="1800" dirty="0">
                <a:latin typeface="Times New Roman" panose="02020603050405020304" pitchFamily="18" charset="0"/>
                <a:cs typeface="Times New Roman" panose="02020603050405020304" pitchFamily="18" charset="0"/>
              </a:rPr>
              <a:t>noise was added to the data. The network's capacity to generalize was hampered by noise, emphasizing the significance of clean data.</a:t>
            </a:r>
          </a:p>
        </p:txBody>
      </p:sp>
    </p:spTree>
    <p:extLst>
      <p:ext uri="{BB962C8B-B14F-4D97-AF65-F5344CB8AC3E}">
        <p14:creationId xmlns:p14="http://schemas.microsoft.com/office/powerpoint/2010/main" val="2051167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973A-53C0-B1E8-E42E-696BD3B65DED}"/>
              </a:ext>
            </a:extLst>
          </p:cNvPr>
          <p:cNvSpPr>
            <a:spLocks noGrp="1"/>
          </p:cNvSpPr>
          <p:nvPr>
            <p:ph type="title"/>
          </p:nvPr>
        </p:nvSpPr>
        <p:spPr/>
        <p:txBody>
          <a:bodyPr/>
          <a:lstStyle/>
          <a:p>
            <a:r>
              <a:rPr lang="en-US" i="0" dirty="0">
                <a:solidFill>
                  <a:srgbClr val="2D3B45"/>
                </a:solidFill>
                <a:effectLst/>
                <a:latin typeface="Times New Roman" panose="02020603050405020304" pitchFamily="18" charset="0"/>
                <a:cs typeface="Times New Roman" panose="02020603050405020304" pitchFamily="18" charset="0"/>
              </a:rPr>
              <a:t>Task 5  - Dataset Exploration:</a:t>
            </a:r>
            <a:endParaRPr lang="en-US"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2CD3C4AB-194E-55B6-7501-6C5C4DCBC7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6200" y="1823887"/>
            <a:ext cx="5891213" cy="2735563"/>
          </a:xfrm>
        </p:spPr>
      </p:pic>
      <p:sp>
        <p:nvSpPr>
          <p:cNvPr id="4" name="Text Placeholder 3">
            <a:extLst>
              <a:ext uri="{FF2B5EF4-FFF2-40B4-BE49-F238E27FC236}">
                <a16:creationId xmlns:a16="http://schemas.microsoft.com/office/drawing/2014/main" id="{5D132812-23B7-0651-09F0-0A564C2E696B}"/>
              </a:ext>
            </a:extLst>
          </p:cNvPr>
          <p:cNvSpPr>
            <a:spLocks noGrp="1"/>
          </p:cNvSpPr>
          <p:nvPr>
            <p:ph type="body" sz="half" idx="2"/>
          </p:nvPr>
        </p:nvSpPr>
        <p:spPr/>
        <p:txBody>
          <a:bodyPr>
            <a:normAutofit/>
          </a:bodyPr>
          <a:lstStyle/>
          <a:p>
            <a:r>
              <a:rPr lang="en-US" sz="1800" dirty="0">
                <a:latin typeface="Times New Roman" panose="02020603050405020304" pitchFamily="18" charset="0"/>
                <a:cs typeface="Times New Roman" panose="02020603050405020304" pitchFamily="18" charset="0"/>
              </a:rPr>
              <a:t>Investigated several datasets and found that performance differed between them, highlighting the significance of choosing the right dataset.</a:t>
            </a:r>
          </a:p>
        </p:txBody>
      </p:sp>
    </p:spTree>
    <p:extLst>
      <p:ext uri="{BB962C8B-B14F-4D97-AF65-F5344CB8AC3E}">
        <p14:creationId xmlns:p14="http://schemas.microsoft.com/office/powerpoint/2010/main" val="3680863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65FB3-7F37-AD70-3E5E-E8345629684C}"/>
              </a:ext>
            </a:extLst>
          </p:cNvPr>
          <p:cNvSpPr>
            <a:spLocks noGrp="1"/>
          </p:cNvSpPr>
          <p:nvPr>
            <p:ph type="title"/>
          </p:nvPr>
        </p:nvSpPr>
        <p:spPr/>
        <p:txBody>
          <a:bodyPr>
            <a:normAutofit/>
          </a:bodyPr>
          <a:lstStyle/>
          <a:p>
            <a:r>
              <a:rPr lang="en-US" sz="4000" i="0" dirty="0">
                <a:solidFill>
                  <a:srgbClr val="2D3B45"/>
                </a:solidFill>
                <a:effectLst/>
                <a:latin typeface="Times New Roman" panose="02020603050405020304" pitchFamily="18" charset="0"/>
                <a:cs typeface="Times New Roman" panose="02020603050405020304" pitchFamily="18" charset="0"/>
              </a:rPr>
              <a:t>Detailed observations and explanations</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15A21E-F921-9150-C5E7-A3DE8DF83615}"/>
              </a:ext>
            </a:extLst>
          </p:cNvPr>
          <p:cNvSpPr>
            <a:spLocks noGrp="1"/>
          </p:cNvSpPr>
          <p:nvPr>
            <p:ph idx="1"/>
          </p:nvPr>
        </p:nvSpPr>
        <p:spPr/>
        <p:txBody>
          <a:bodyPr>
            <a:normAutofit/>
          </a:bodyPr>
          <a:lstStyle/>
          <a:p>
            <a:pPr marL="0" indent="0">
              <a:buNone/>
            </a:pPr>
            <a:r>
              <a:rPr lang="en-US" sz="1800" dirty="0" err="1">
                <a:latin typeface="Times New Roman" panose="02020603050405020304" pitchFamily="18" charset="0"/>
                <a:cs typeface="Times New Roman" panose="02020603050405020304" pitchFamily="18" charset="0"/>
              </a:rPr>
              <a:t>ReLU's</a:t>
            </a:r>
            <a:r>
              <a:rPr lang="en-US" sz="1800" dirty="0">
                <a:latin typeface="Times New Roman" panose="02020603050405020304" pitchFamily="18" charset="0"/>
                <a:cs typeface="Times New Roman" panose="02020603050405020304" pitchFamily="18" charset="0"/>
              </a:rPr>
              <a:t> efficiency and capacity to reduce vanishing gradients make it the preferred choice for deep networks. While sigmoid is helpful for binary classification, training may be slowed down. Performance can be enhanced by adding more neurons and layers, but doing so also raises the complexity and overfitting risk. Effective training requires a balanced learning rate. Too high or too low can hinder learning and create instability. Reliable data is necessary for accurate generalization. Although it can aid in simulating real-world situations, noise should be carefully controlled. Various datasets can highlight the network's advantages and disadvantages. Selecting the right datasets is essential for efficient training.</a:t>
            </a:r>
          </a:p>
        </p:txBody>
      </p:sp>
    </p:spTree>
    <p:extLst>
      <p:ext uri="{BB962C8B-B14F-4D97-AF65-F5344CB8AC3E}">
        <p14:creationId xmlns:p14="http://schemas.microsoft.com/office/powerpoint/2010/main" val="2219574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3CE6B-41E2-04B6-30B4-5A38C2A9D41E}"/>
              </a:ext>
            </a:extLst>
          </p:cNvPr>
          <p:cNvSpPr>
            <a:spLocks noGrp="1"/>
          </p:cNvSpPr>
          <p:nvPr>
            <p:ph type="title"/>
          </p:nvPr>
        </p:nvSpPr>
        <p:spPr/>
        <p:txBody>
          <a:bodyPr>
            <a:normAutofit/>
          </a:bodyPr>
          <a:lstStyle/>
          <a:p>
            <a:r>
              <a:rPr lang="en-US" sz="4000" i="0" dirty="0">
                <a:solidFill>
                  <a:srgbClr val="2D3B45"/>
                </a:solidFill>
                <a:effectLst/>
                <a:latin typeface="Times New Roman" panose="02020603050405020304" pitchFamily="18" charset="0"/>
                <a:cs typeface="Times New Roman" panose="02020603050405020304" pitchFamily="18" charset="0"/>
              </a:rPr>
              <a:t>practical implications</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FFA86DE-72DE-E7E3-D682-4938CEF32845}"/>
              </a:ext>
            </a:extLst>
          </p:cNvPr>
          <p:cNvSpPr>
            <a:spLocks noGrp="1"/>
          </p:cNvSpPr>
          <p:nvPr>
            <p:ph idx="1"/>
          </p:nvPr>
        </p:nvSpPr>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Comprehending these parameters facilitates the creation of neural networks that are effective and efficient for particular tasks. For example, selecting the appropriate learning rate and activation function can have a big impact on the training process and the outcome.</a:t>
            </a:r>
          </a:p>
        </p:txBody>
      </p:sp>
    </p:spTree>
    <p:extLst>
      <p:ext uri="{BB962C8B-B14F-4D97-AF65-F5344CB8AC3E}">
        <p14:creationId xmlns:p14="http://schemas.microsoft.com/office/powerpoint/2010/main" val="19369313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19</TotalTime>
  <Words>715</Words>
  <Application>Microsoft Office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Lato Extended</vt:lpstr>
      <vt:lpstr>Open Sans</vt:lpstr>
      <vt:lpstr>Times New Roman</vt:lpstr>
      <vt:lpstr>Tw Cen MT</vt:lpstr>
      <vt:lpstr>Circuit</vt:lpstr>
      <vt:lpstr>A06 TensorFlow Playground Presentation</vt:lpstr>
      <vt:lpstr>brief introduction to neural networks and their components:</vt:lpstr>
      <vt:lpstr>Task 1 - Activation Functions:  Created a single hidden layer neural network and conducted experiments with sigmoid and ReLU activation functions.</vt:lpstr>
      <vt:lpstr>Task 2 - Hidden Layer Neurons:</vt:lpstr>
      <vt:lpstr>Task 3 - Learning Rate:</vt:lpstr>
      <vt:lpstr>Task 4 - Data Noise:</vt:lpstr>
      <vt:lpstr>Task 5  - Dataset Exploration:</vt:lpstr>
      <vt:lpstr>Detailed observations and explanations</vt:lpstr>
      <vt:lpstr>practical implications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Jesus Chavez</dc:creator>
  <cp:lastModifiedBy>Jesus Chavez</cp:lastModifiedBy>
  <cp:revision>2</cp:revision>
  <dcterms:created xsi:type="dcterms:W3CDTF">2024-10-02T20:36:41Z</dcterms:created>
  <dcterms:modified xsi:type="dcterms:W3CDTF">2024-10-04T03:12:08Z</dcterms:modified>
</cp:coreProperties>
</file>