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handoutMasterIdLst>
    <p:handoutMasterId r:id="rId16"/>
  </p:handoutMasterIdLst>
  <p:sldIdLst>
    <p:sldId id="306" r:id="rId5"/>
    <p:sldId id="308" r:id="rId6"/>
    <p:sldId id="315" r:id="rId7"/>
    <p:sldId id="318" r:id="rId8"/>
    <p:sldId id="319" r:id="rId9"/>
    <p:sldId id="316" r:id="rId10"/>
    <p:sldId id="317" r:id="rId11"/>
    <p:sldId id="320" r:id="rId12"/>
    <p:sldId id="321" r:id="rId13"/>
    <p:sldId id="3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84967" autoAdjust="0"/>
  </p:normalViewPr>
  <p:slideViewPr>
    <p:cSldViewPr snapToGrid="0">
      <p:cViewPr>
        <p:scale>
          <a:sx n="75" d="100"/>
          <a:sy n="75" d="100"/>
        </p:scale>
        <p:origin x="1959" y="8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10/14/2023</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25369"/>
            <a:ext cx="10515600"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15430"/>
            <a:ext cx="9486246"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838739"/>
            <a:ext cx="2834640" cy="666336"/>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251719" y="136525"/>
            <a:ext cx="4987412" cy="1555115"/>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251717" y="1801368"/>
            <a:ext cx="4987412"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add text</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anchor="b">
            <a:noAutofit/>
          </a:bodyPr>
          <a:lstStyle>
            <a:lvl1pPr algn="ctr">
              <a:defRPr sz="60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38890"/>
            <a:ext cx="9144000" cy="450613"/>
          </a:xfrm>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id="{8A41917E-4B97-447C-98AB-970D625F1DE6}"/>
              </a:ext>
              <a:ext uri="{C183D7F6-B498-43B3-948B-1728B52AA6E4}">
                <adec:decorative xmlns:adec="http://schemas.microsoft.com/office/drawing/2017/decorative"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 uri="{C183D7F6-B498-43B3-948B-1728B52AA6E4}">
                <adec:decorative xmlns:adec="http://schemas.microsoft.com/office/drawing/2017/decorative"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 uri="{C183D7F6-B498-43B3-948B-1728B52AA6E4}">
                <adec:decorative xmlns:adec="http://schemas.microsoft.com/office/drawing/2017/decorative"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 uri="{C183D7F6-B498-43B3-948B-1728B52AA6E4}">
                <adec:decorative xmlns:adec="http://schemas.microsoft.com/office/drawing/2017/decorative"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 uri="{C183D7F6-B498-43B3-948B-1728B52AA6E4}">
                <adec:decorative xmlns:adec="http://schemas.microsoft.com/office/drawing/2017/decorative"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 uri="{C183D7F6-B498-43B3-948B-1728B52AA6E4}">
                <adec:decorative xmlns:adec="http://schemas.microsoft.com/office/drawing/2017/decorative"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38200" y="136525"/>
            <a:ext cx="10515600" cy="1509713"/>
          </a:xfrm>
        </p:spPr>
        <p:txBody>
          <a:bodyPr/>
          <a:lstStyle>
            <a:lvl1pPr>
              <a:defRPr sz="5400"/>
            </a:lvl1pPr>
          </a:lstStyle>
          <a:p>
            <a:r>
              <a:rPr lang="en-US" dirty="0"/>
              <a:t>Click to add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38200" y="2201661"/>
            <a:ext cx="10515600"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300068"/>
            <a:ext cx="4434835" cy="510474"/>
          </a:xfrm>
        </p:spPr>
        <p:txBody>
          <a:bodyPr anchor="ctr" anchorCtr="0">
            <a:no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_2">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7863840" cy="1325563"/>
          </a:xfrm>
        </p:spPr>
        <p:txBody>
          <a:bodyPr/>
          <a:lstStyle>
            <a:lvl1pPr>
              <a:defRPr sz="4000" b="1" cap="all" spc="400" baseline="0">
                <a:solidFill>
                  <a:schemeClr val="bg1"/>
                </a:solidFill>
              </a:defRPr>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 uri="{C183D7F6-B498-43B3-948B-1728B52AA6E4}">
                <adec:decorative xmlns:adec="http://schemas.microsoft.com/office/drawing/2017/decorative"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 uri="{C183D7F6-B498-43B3-948B-1728B52AA6E4}">
                <adec:decorative xmlns:adec="http://schemas.microsoft.com/office/drawing/2017/decorative"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hasCustomPrompt="1"/>
          </p:nvPr>
        </p:nvSpPr>
        <p:spPr>
          <a:xfrm>
            <a:off x="838200" y="188843"/>
            <a:ext cx="10515600"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3FB7E8F4-3FB3-45AB-A381-9093CA95AAE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raduate.northeastern.edu/resources/agile-vs-scrum/#:~:text=Scrum%20is%20broken%20down%20into,Scrum%20Master%20and%20Product%20Own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357809"/>
            <a:ext cx="6272784" cy="3080335"/>
          </a:xfrm>
        </p:spPr>
        <p:txBody>
          <a:bodyPr/>
          <a:lstStyle/>
          <a:p>
            <a:r>
              <a:rPr lang="en-US" dirty="0"/>
              <a:t>The agile process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4700016"/>
            <a:ext cx="5093208" cy="1197864"/>
          </a:xfrm>
        </p:spPr>
        <p:txBody>
          <a:bodyPr/>
          <a:lstStyle/>
          <a:p>
            <a:r>
              <a:rPr lang="en-US" dirty="0"/>
              <a:t>By Alex Frankel</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26758" y="973738"/>
            <a:ext cx="6565562" cy="615422"/>
          </a:xfrm>
        </p:spPr>
        <p:txBody>
          <a:bodyPr/>
          <a:lstStyle/>
          <a:p>
            <a:r>
              <a:rPr lang="en-US" sz="4000" dirty="0"/>
              <a:t>Works Cited</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10</a:t>
            </a:fld>
            <a:endParaRPr lang="en-US" dirty="0"/>
          </a:p>
        </p:txBody>
      </p:sp>
      <p:sp>
        <p:nvSpPr>
          <p:cNvPr id="4" name="Content Placeholder 3">
            <a:extLst>
              <a:ext uri="{FF2B5EF4-FFF2-40B4-BE49-F238E27FC236}">
                <a16:creationId xmlns:a16="http://schemas.microsoft.com/office/drawing/2014/main" id="{84D12978-EA71-C858-3581-500F805D5AF2}"/>
              </a:ext>
            </a:extLst>
          </p:cNvPr>
          <p:cNvSpPr>
            <a:spLocks noGrp="1"/>
          </p:cNvSpPr>
          <p:nvPr>
            <p:ph idx="1"/>
          </p:nvPr>
        </p:nvSpPr>
        <p:spPr>
          <a:xfrm>
            <a:off x="426758" y="1589160"/>
            <a:ext cx="10927042" cy="5021190"/>
          </a:xfrm>
        </p:spPr>
        <p:txBody>
          <a:bodyPr>
            <a:normAutofit fontScale="92500" lnSpcReduction="10000"/>
          </a:bodyPr>
          <a:lstStyle/>
          <a:p>
            <a:r>
              <a:rPr lang="en-US" sz="1800" b="0" i="1" dirty="0">
                <a:solidFill>
                  <a:srgbClr val="595959"/>
                </a:solidFill>
                <a:effectLst/>
                <a:latin typeface="Helvetica" panose="020B0604020202020204" pitchFamily="34" charset="0"/>
                <a:cs typeface="Helvetica" panose="020B0604020202020204" pitchFamily="34" charset="0"/>
              </a:rPr>
              <a:t>Charles G. Cobb. (2015). The Project Manager’s Guide to Mastering Agile : Principles and Practices for an Adaptive Approach. Wiley.</a:t>
            </a:r>
          </a:p>
          <a:p>
            <a:endParaRPr lang="en-US" sz="1800" b="0" i="1" dirty="0">
              <a:solidFill>
                <a:srgbClr val="595959"/>
              </a:solidFill>
              <a:effectLst/>
              <a:latin typeface="Helvetica" panose="020B0604020202020204" pitchFamily="34" charset="0"/>
              <a:cs typeface="Helvetica" panose="020B0604020202020204" pitchFamily="34" charset="0"/>
            </a:endParaRPr>
          </a:p>
          <a:p>
            <a:r>
              <a:rPr lang="en-US" sz="1800" i="1" dirty="0">
                <a:effectLst/>
                <a:latin typeface="Helvetica" panose="020B0604020202020204" pitchFamily="34" charset="0"/>
                <a:cs typeface="Helvetica" panose="020B0604020202020204" pitchFamily="34" charset="0"/>
              </a:rPr>
              <a:t>Joubert, S. (2021, April 25). Agile vs. Scrum: What’s the difference? Graduate Blog. </a:t>
            </a:r>
            <a:r>
              <a:rPr lang="en-US" sz="1800" i="1" dirty="0">
                <a:effectLst/>
                <a:latin typeface="Helvetica" panose="020B0604020202020204" pitchFamily="34" charset="0"/>
                <a:cs typeface="Helvetica" panose="020B0604020202020204" pitchFamily="34" charset="0"/>
                <a:hlinkClick r:id="rId2"/>
              </a:rPr>
              <a:t>https://graduate.northeastern.edu/resources/agile-vs-scrum/#:~:text=Scrum%20is%20broken%20down%20into,Scrum%20Master%20and%20Product%20Owner</a:t>
            </a:r>
            <a:endParaRPr lang="en-US" sz="1800" i="1" dirty="0">
              <a:effectLst/>
              <a:latin typeface="Helvetica" panose="020B0604020202020204" pitchFamily="34" charset="0"/>
              <a:cs typeface="Helvetica" panose="020B0604020202020204" pitchFamily="34" charset="0"/>
            </a:endParaRPr>
          </a:p>
          <a:p>
            <a:endParaRPr lang="en-US" sz="1800" i="1" dirty="0">
              <a:effectLst/>
              <a:latin typeface="Helvetica" panose="020B0604020202020204" pitchFamily="34" charset="0"/>
              <a:cs typeface="Helvetica" panose="020B0604020202020204" pitchFamily="34" charset="0"/>
            </a:endParaRPr>
          </a:p>
          <a:p>
            <a:r>
              <a:rPr lang="en-US" sz="1800" i="1" dirty="0">
                <a:effectLst/>
                <a:latin typeface="Helvetica" panose="020B0604020202020204" pitchFamily="34" charset="0"/>
                <a:cs typeface="Helvetica" panose="020B0604020202020204" pitchFamily="34" charset="0"/>
              </a:rPr>
              <a:t>The 3 scrum roles and responsibilities explained. Coursera. (n.d.-a). https://www.coursera.org/articles/scrum-roles-and-responsibilities </a:t>
            </a:r>
          </a:p>
          <a:p>
            <a:endParaRPr lang="en-US" sz="1800" i="1" dirty="0">
              <a:effectLst/>
              <a:latin typeface="Helvetica" panose="020B0604020202020204" pitchFamily="34" charset="0"/>
              <a:cs typeface="Helvetica" panose="020B0604020202020204" pitchFamily="34" charset="0"/>
            </a:endParaRPr>
          </a:p>
          <a:p>
            <a:r>
              <a:rPr lang="en-US" sz="1800" i="1" dirty="0">
                <a:effectLst/>
                <a:latin typeface="Helvetica" panose="020B0604020202020204" pitchFamily="34" charset="0"/>
                <a:cs typeface="Helvetica" panose="020B0604020202020204" pitchFamily="34" charset="0"/>
              </a:rPr>
              <a:t>Pinheiro, J. (2018, April 12). Software development life cycle (SDLC) phases. Medium. https://medium.com/@jilvanpinheiro/software-development-life-cycle-sdlc-phases-40d46afbe384 </a:t>
            </a:r>
          </a:p>
          <a:p>
            <a:endParaRPr lang="en-US" sz="1800" i="1" dirty="0">
              <a:effectLst/>
              <a:latin typeface="Helvetica" panose="020B0604020202020204" pitchFamily="34" charset="0"/>
              <a:cs typeface="Helvetica" panose="020B0604020202020204" pitchFamily="34" charset="0"/>
            </a:endParaRPr>
          </a:p>
          <a:p>
            <a:r>
              <a:rPr lang="en-US" sz="1800" i="1" dirty="0" err="1">
                <a:effectLst/>
                <a:latin typeface="Helvetica" panose="020B0604020202020204" pitchFamily="34" charset="0"/>
                <a:cs typeface="Helvetica" panose="020B0604020202020204" pitchFamily="34" charset="0"/>
              </a:rPr>
              <a:t>Casucian</a:t>
            </a:r>
            <a:r>
              <a:rPr lang="en-US" sz="1800" i="1" dirty="0">
                <a:effectLst/>
                <a:latin typeface="Helvetica" panose="020B0604020202020204" pitchFamily="34" charset="0"/>
                <a:cs typeface="Helvetica" panose="020B0604020202020204" pitchFamily="34" charset="0"/>
              </a:rPr>
              <a:t>, I. (2023, June 23). What is Agile Project Management?. </a:t>
            </a:r>
            <a:r>
              <a:rPr lang="en-US" sz="1800" i="1" dirty="0" err="1">
                <a:effectLst/>
                <a:latin typeface="Helvetica" panose="020B0604020202020204" pitchFamily="34" charset="0"/>
                <a:cs typeface="Helvetica" panose="020B0604020202020204" pitchFamily="34" charset="0"/>
              </a:rPr>
              <a:t>TechnologyAdvice</a:t>
            </a:r>
            <a:r>
              <a:rPr lang="en-US" sz="1800" i="1" dirty="0">
                <a:effectLst/>
                <a:latin typeface="Helvetica" panose="020B0604020202020204" pitchFamily="34" charset="0"/>
                <a:cs typeface="Helvetica" panose="020B0604020202020204" pitchFamily="34" charset="0"/>
              </a:rPr>
              <a:t>. https://technologyadvice.com/blog/information-technology/what-is-agile-project-management/ </a:t>
            </a:r>
          </a:p>
          <a:p>
            <a:endParaRPr lang="en-US" sz="1800" i="1" dirty="0">
              <a:effectLst/>
              <a:latin typeface="Helvetica" panose="020B0604020202020204" pitchFamily="34" charset="0"/>
              <a:cs typeface="Helvetica" panose="020B0604020202020204" pitchFamily="34" charset="0"/>
            </a:endParaRPr>
          </a:p>
          <a:p>
            <a:endParaRPr lang="en-US" sz="1800" i="1" dirty="0">
              <a:effectLst/>
              <a:latin typeface="Helvetica" panose="020B0604020202020204" pitchFamily="34" charset="0"/>
              <a:cs typeface="Helvetica" panose="020B0604020202020204" pitchFamily="34" charset="0"/>
            </a:endParaRPr>
          </a:p>
          <a:p>
            <a:endParaRPr lang="en-US" sz="1800" i="1" dirty="0">
              <a:effectLst/>
              <a:latin typeface="Helvetica" panose="020B0604020202020204" pitchFamily="34" charset="0"/>
              <a:cs typeface="Helvetica" panose="020B0604020202020204" pitchFamily="34" charset="0"/>
            </a:endParaRPr>
          </a:p>
          <a:p>
            <a:endParaRPr lang="en-US" sz="1800" i="1" dirty="0">
              <a:effectLst/>
              <a:latin typeface="Helvetica" panose="020B0604020202020204" pitchFamily="34" charset="0"/>
              <a:cs typeface="Helvetica" panose="020B0604020202020204" pitchFamily="34" charset="0"/>
            </a:endParaRPr>
          </a:p>
          <a:p>
            <a:endParaRPr lang="en-US" sz="1800" b="0" i="1" dirty="0">
              <a:solidFill>
                <a:srgbClr val="595959"/>
              </a:solidFill>
              <a:effectLst/>
              <a:latin typeface="Helvetica" panose="020B0604020202020204" pitchFamily="34" charset="0"/>
              <a:cs typeface="Helvetica" panose="020B0604020202020204" pitchFamily="34" charset="0"/>
            </a:endParaRPr>
          </a:p>
          <a:p>
            <a:endParaRPr lang="en-US" sz="1800" i="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103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6190488" cy="1179576"/>
          </a:xfrm>
        </p:spPr>
        <p:txBody>
          <a:bodyPr/>
          <a:lstStyle/>
          <a:p>
            <a:r>
              <a:rPr lang="en-US" sz="4000" dirty="0"/>
              <a:t>Introduction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3346704"/>
          </a:xfrm>
        </p:spPr>
        <p:txBody>
          <a:bodyPr/>
          <a:lstStyle/>
          <a:p>
            <a:r>
              <a:rPr lang="en-US" dirty="0"/>
              <a:t>Within the world of Project Management there arose a necessity for a new more adaptable approach that would revolutionize the way we organize work forever!</a:t>
            </a:r>
          </a:p>
          <a:p>
            <a:endParaRPr lang="en-US" dirty="0"/>
          </a:p>
          <a:p>
            <a:r>
              <a:rPr lang="en-US" dirty="0"/>
              <a:t>This approach became known as AGILE.</a:t>
            </a:r>
          </a:p>
          <a:p>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6190488" cy="1179576"/>
          </a:xfrm>
        </p:spPr>
        <p:txBody>
          <a:bodyPr/>
          <a:lstStyle/>
          <a:p>
            <a:r>
              <a:rPr lang="en-US" dirty="0"/>
              <a:t>What is Agile?</a:t>
            </a:r>
            <a:endParaRPr lang="en-US" sz="40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3346704"/>
          </a:xfrm>
        </p:spPr>
        <p:txBody>
          <a:bodyPr>
            <a:normAutofit lnSpcReduction="10000"/>
          </a:bodyPr>
          <a:lstStyle/>
          <a:p>
            <a:r>
              <a:rPr lang="en-US" sz="1200" dirty="0"/>
              <a:t>Originally, the traditional project management style, referred to as Waterfall, consisted of a rigid, linear sequence of developmental phases with little room for flexibility.</a:t>
            </a:r>
          </a:p>
          <a:p>
            <a:r>
              <a:rPr lang="en-US" sz="1200" dirty="0"/>
              <a:t>Agile, on the other hand, breaks down features of a product so that these phases can occur continually and independently of other features.</a:t>
            </a:r>
          </a:p>
          <a:p>
            <a:r>
              <a:rPr lang="en-US" sz="1200" dirty="0"/>
              <a:t>The fundamental unit of work in an Agile process is called a ‘sprint’.  Agile, as opposed to the Waterfall methodology, consists of sprints of incremental features for a product in which planning, development, and testing </a:t>
            </a:r>
            <a:r>
              <a:rPr lang="en-US" sz="1200" b="1" dirty="0"/>
              <a:t>all occur continually</a:t>
            </a:r>
            <a:r>
              <a:rPr lang="en-US" sz="1200" dirty="0"/>
              <a:t>.  This will be explained step-by-step later on.</a:t>
            </a:r>
          </a:p>
          <a:p>
            <a:r>
              <a:rPr lang="en-US" sz="1200" dirty="0"/>
              <a:t>Within Agile, there exist multiple variants of the methodology.  One such variant is known as Scrum.  Scrum deploys specific roles for a small development team.</a:t>
            </a:r>
          </a:p>
          <a:p>
            <a:r>
              <a:rPr lang="en-US" sz="1200" dirty="0"/>
              <a:t>The major difference between Agile and Scrum is that “Scrum is broken down into shorter sprints and smaller deliverables, while in Agile everything is delivered at the end of the project, “(Joubert, 2021).</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73456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6190488" cy="1179576"/>
          </a:xfrm>
        </p:spPr>
        <p:txBody>
          <a:bodyPr/>
          <a:lstStyle/>
          <a:p>
            <a:r>
              <a:rPr lang="en-US" sz="4000" dirty="0"/>
              <a:t>D</a:t>
            </a:r>
            <a:r>
              <a:rPr lang="en-US" dirty="0"/>
              <a:t>efinition of Agile</a:t>
            </a:r>
            <a:endParaRPr lang="en-US" sz="40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4</a:t>
            </a:fld>
            <a:endParaRPr lang="en-US" dirty="0"/>
          </a:p>
        </p:txBody>
      </p:sp>
      <p:pic>
        <p:nvPicPr>
          <p:cNvPr id="7" name="Picture 6">
            <a:extLst>
              <a:ext uri="{FF2B5EF4-FFF2-40B4-BE49-F238E27FC236}">
                <a16:creationId xmlns:a16="http://schemas.microsoft.com/office/drawing/2014/main" id="{D4DC1F9C-DF0A-26B2-ED4C-E821680124FC}"/>
              </a:ext>
            </a:extLst>
          </p:cNvPr>
          <p:cNvPicPr>
            <a:picLocks noChangeAspect="1"/>
          </p:cNvPicPr>
          <p:nvPr/>
        </p:nvPicPr>
        <p:blipFill>
          <a:blip r:embed="rId2"/>
          <a:stretch>
            <a:fillRect/>
          </a:stretch>
        </p:blipFill>
        <p:spPr>
          <a:xfrm>
            <a:off x="723832" y="2906705"/>
            <a:ext cx="9258368" cy="2009790"/>
          </a:xfrm>
          <a:prstGeom prst="rect">
            <a:avLst/>
          </a:prstGeom>
        </p:spPr>
      </p:pic>
      <p:sp>
        <p:nvSpPr>
          <p:cNvPr id="9" name="TextBox 8">
            <a:extLst>
              <a:ext uri="{FF2B5EF4-FFF2-40B4-BE49-F238E27FC236}">
                <a16:creationId xmlns:a16="http://schemas.microsoft.com/office/drawing/2014/main" id="{D254DC12-B1B0-44C2-082F-B0A09B45AF55}"/>
              </a:ext>
            </a:extLst>
          </p:cNvPr>
          <p:cNvSpPr txBox="1"/>
          <p:nvPr/>
        </p:nvSpPr>
        <p:spPr>
          <a:xfrm>
            <a:off x="9203782" y="5123934"/>
            <a:ext cx="1556836" cy="369332"/>
          </a:xfrm>
          <a:prstGeom prst="rect">
            <a:avLst/>
          </a:prstGeom>
          <a:noFill/>
        </p:spPr>
        <p:txBody>
          <a:bodyPr wrap="none" rtlCol="0">
            <a:spAutoFit/>
          </a:bodyPr>
          <a:lstStyle/>
          <a:p>
            <a:r>
              <a:rPr lang="en-US" dirty="0"/>
              <a:t>(Cobb, 2015)</a:t>
            </a:r>
          </a:p>
        </p:txBody>
      </p:sp>
    </p:spTree>
    <p:extLst>
      <p:ext uri="{BB962C8B-B14F-4D97-AF65-F5344CB8AC3E}">
        <p14:creationId xmlns:p14="http://schemas.microsoft.com/office/powerpoint/2010/main" val="287028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6190488" cy="1179576"/>
          </a:xfrm>
        </p:spPr>
        <p:txBody>
          <a:bodyPr/>
          <a:lstStyle/>
          <a:p>
            <a:r>
              <a:rPr lang="en-US" sz="4000" dirty="0"/>
              <a:t>D</a:t>
            </a:r>
            <a:r>
              <a:rPr lang="en-US" dirty="0"/>
              <a:t>efinition of Waterfall</a:t>
            </a:r>
            <a:endParaRPr lang="en-US" sz="40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5</a:t>
            </a:fld>
            <a:endParaRPr lang="en-US" dirty="0"/>
          </a:p>
        </p:txBody>
      </p:sp>
      <p:pic>
        <p:nvPicPr>
          <p:cNvPr id="5" name="Picture 4">
            <a:extLst>
              <a:ext uri="{FF2B5EF4-FFF2-40B4-BE49-F238E27FC236}">
                <a16:creationId xmlns:a16="http://schemas.microsoft.com/office/drawing/2014/main" id="{FF0D3667-B0B0-856C-8206-F207AA0170E0}"/>
              </a:ext>
            </a:extLst>
          </p:cNvPr>
          <p:cNvPicPr>
            <a:picLocks noChangeAspect="1"/>
          </p:cNvPicPr>
          <p:nvPr/>
        </p:nvPicPr>
        <p:blipFill>
          <a:blip r:embed="rId2"/>
          <a:stretch>
            <a:fillRect/>
          </a:stretch>
        </p:blipFill>
        <p:spPr>
          <a:xfrm>
            <a:off x="723832" y="2790814"/>
            <a:ext cx="9258368" cy="2990872"/>
          </a:xfrm>
          <a:prstGeom prst="rect">
            <a:avLst/>
          </a:prstGeom>
        </p:spPr>
      </p:pic>
      <p:sp>
        <p:nvSpPr>
          <p:cNvPr id="6" name="TextBox 5">
            <a:extLst>
              <a:ext uri="{FF2B5EF4-FFF2-40B4-BE49-F238E27FC236}">
                <a16:creationId xmlns:a16="http://schemas.microsoft.com/office/drawing/2014/main" id="{3BC7E06E-C046-13D8-1BE4-8BF8291C0E64}"/>
              </a:ext>
            </a:extLst>
          </p:cNvPr>
          <p:cNvSpPr txBox="1"/>
          <p:nvPr/>
        </p:nvSpPr>
        <p:spPr>
          <a:xfrm>
            <a:off x="9203782" y="5936734"/>
            <a:ext cx="1556836" cy="369332"/>
          </a:xfrm>
          <a:prstGeom prst="rect">
            <a:avLst/>
          </a:prstGeom>
          <a:noFill/>
        </p:spPr>
        <p:txBody>
          <a:bodyPr wrap="none" rtlCol="0">
            <a:spAutoFit/>
          </a:bodyPr>
          <a:lstStyle/>
          <a:p>
            <a:r>
              <a:rPr lang="en-US" dirty="0"/>
              <a:t>(Cobb, 2015)</a:t>
            </a:r>
          </a:p>
        </p:txBody>
      </p:sp>
    </p:spTree>
    <p:extLst>
      <p:ext uri="{BB962C8B-B14F-4D97-AF65-F5344CB8AC3E}">
        <p14:creationId xmlns:p14="http://schemas.microsoft.com/office/powerpoint/2010/main" val="380623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273638" y="925512"/>
            <a:ext cx="4431962" cy="740008"/>
          </a:xfrm>
        </p:spPr>
        <p:txBody>
          <a:bodyPr/>
          <a:lstStyle/>
          <a:p>
            <a:r>
              <a:rPr lang="en-US" sz="4000" dirty="0"/>
              <a:t>The Scrum Team</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1" y="2214033"/>
            <a:ext cx="2828628" cy="3958167"/>
          </a:xfrm>
        </p:spPr>
        <p:txBody>
          <a:bodyPr>
            <a:normAutofit lnSpcReduction="10000"/>
          </a:bodyPr>
          <a:lstStyle/>
          <a:p>
            <a:r>
              <a:rPr lang="en-US" sz="1200" dirty="0"/>
              <a:t>SCRUM MASTER</a:t>
            </a:r>
          </a:p>
          <a:p>
            <a:pPr marL="171450" indent="-171450">
              <a:buFont typeface="Arial" panose="020B0604020202020204" pitchFamily="34" charset="0"/>
              <a:buChar char="•"/>
            </a:pPr>
            <a:r>
              <a:rPr lang="en-US" sz="1200" dirty="0"/>
              <a:t>Facilitate Scrum events</a:t>
            </a:r>
          </a:p>
          <a:p>
            <a:pPr marL="400050" lvl="1" indent="-171450"/>
            <a:r>
              <a:rPr lang="en-US" sz="1200" dirty="0"/>
              <a:t>The Daily Scrum meeting</a:t>
            </a:r>
          </a:p>
          <a:p>
            <a:pPr marL="628650" lvl="2" indent="-171450"/>
            <a:r>
              <a:rPr lang="en-US" sz="1000" dirty="0"/>
              <a:t>A short team meeting concerning daily progress, plans, and obstacles</a:t>
            </a:r>
          </a:p>
          <a:p>
            <a:pPr marL="400050" lvl="1" indent="-171450"/>
            <a:r>
              <a:rPr lang="en-US" sz="1200" dirty="0"/>
              <a:t>Sprint Planning</a:t>
            </a:r>
          </a:p>
          <a:p>
            <a:pPr marL="628650" lvl="2" indent="-171450"/>
            <a:r>
              <a:rPr lang="en-US" sz="1000" dirty="0"/>
              <a:t>An initial prioritization of features that will determine the sprint’s focus</a:t>
            </a:r>
          </a:p>
          <a:p>
            <a:pPr marL="171450" indent="-171450">
              <a:buFont typeface="Arial" panose="020B0604020202020204" pitchFamily="34" charset="0"/>
              <a:buChar char="•"/>
            </a:pPr>
            <a:r>
              <a:rPr lang="en-US" sz="1200" dirty="0"/>
              <a:t>Communicates with stakeholders outside the team</a:t>
            </a:r>
          </a:p>
          <a:p>
            <a:r>
              <a:rPr lang="en-US" sz="1200" dirty="0"/>
              <a:t>“The Scrum Master is a servant-leader for the Scrum Team.  The Scrum Master helps those outside the Scrum Team understand which of their interactions with Scrum team are helpful and which aren’t,” (Cobb, 2015).</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6</a:t>
            </a:fld>
            <a:endParaRPr lang="en-US" dirty="0"/>
          </a:p>
        </p:txBody>
      </p:sp>
      <p:sp>
        <p:nvSpPr>
          <p:cNvPr id="7" name="Content Placeholder 3">
            <a:extLst>
              <a:ext uri="{FF2B5EF4-FFF2-40B4-BE49-F238E27FC236}">
                <a16:creationId xmlns:a16="http://schemas.microsoft.com/office/drawing/2014/main" id="{6E994C0F-78D6-A3EE-3779-4AC2589F64C5}"/>
              </a:ext>
            </a:extLst>
          </p:cNvPr>
          <p:cNvSpPr txBox="1">
            <a:spLocks/>
          </p:cNvSpPr>
          <p:nvPr/>
        </p:nvSpPr>
        <p:spPr>
          <a:xfrm>
            <a:off x="3669791" y="2214032"/>
            <a:ext cx="2371175" cy="395816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PRODUCT OWNER</a:t>
            </a:r>
          </a:p>
          <a:p>
            <a:r>
              <a:rPr lang="en-US" sz="1200" dirty="0"/>
              <a:t>“The Product Owner is responsible for maximizing the value of the product and the work of the Development Team,” (Cobb, 2015).</a:t>
            </a:r>
          </a:p>
          <a:p>
            <a:pPr marL="171450" indent="-171450">
              <a:buFont typeface="Arial" panose="020B0604020202020204" pitchFamily="34" charset="0"/>
              <a:buChar char="•"/>
            </a:pPr>
            <a:r>
              <a:rPr lang="en-US" sz="1200" dirty="0"/>
              <a:t>Translates stakeholder’s needs (user stories) for the team’s use</a:t>
            </a:r>
          </a:p>
          <a:p>
            <a:pPr marL="171450" indent="-171450">
              <a:buFont typeface="Arial" panose="020B0604020202020204" pitchFamily="34" charset="0"/>
              <a:buChar char="•"/>
            </a:pPr>
            <a:r>
              <a:rPr lang="en-US" sz="1200" dirty="0"/>
              <a:t>Manage and prioritize product backlog</a:t>
            </a:r>
          </a:p>
          <a:p>
            <a:pPr marL="400050" lvl="1" indent="-171450"/>
            <a:r>
              <a:rPr lang="en-US" sz="1000" dirty="0"/>
              <a:t>Prioritizes what will be worked on within a sprint</a:t>
            </a:r>
          </a:p>
          <a:p>
            <a:pPr marL="400050" lvl="1" indent="-171450"/>
            <a:r>
              <a:rPr lang="en-US" sz="1000" dirty="0"/>
              <a:t>Notifies the team of any updates or changes to this priority</a:t>
            </a:r>
          </a:p>
          <a:p>
            <a:pPr marL="171450" indent="-171450">
              <a:buFont typeface="Arial" panose="020B0604020202020204" pitchFamily="34" charset="0"/>
              <a:buChar char="•"/>
            </a:pPr>
            <a:r>
              <a:rPr lang="en-US" sz="1200" dirty="0"/>
              <a:t>Facilitates communication throughout the team and beyond</a:t>
            </a:r>
          </a:p>
          <a:p>
            <a:pPr marL="400050" lvl="1" indent="-171450"/>
            <a:r>
              <a:rPr lang="en-US" sz="1000" dirty="0"/>
              <a:t>A Product Owner must keep the team up-to-date</a:t>
            </a:r>
          </a:p>
        </p:txBody>
      </p:sp>
      <p:sp>
        <p:nvSpPr>
          <p:cNvPr id="9" name="Content Placeholder 3">
            <a:extLst>
              <a:ext uri="{FF2B5EF4-FFF2-40B4-BE49-F238E27FC236}">
                <a16:creationId xmlns:a16="http://schemas.microsoft.com/office/drawing/2014/main" id="{03E18259-B37D-390F-B5F2-CF6FF4DF68D0}"/>
              </a:ext>
            </a:extLst>
          </p:cNvPr>
          <p:cNvSpPr txBox="1">
            <a:spLocks/>
          </p:cNvSpPr>
          <p:nvPr/>
        </p:nvSpPr>
        <p:spPr>
          <a:xfrm>
            <a:off x="6205305" y="2214031"/>
            <a:ext cx="2828628" cy="4339169"/>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DEVELOPMENT TEAM</a:t>
            </a:r>
          </a:p>
          <a:p>
            <a:r>
              <a:rPr lang="en-US" sz="1200" dirty="0"/>
              <a:t>(Developers and Testers)</a:t>
            </a:r>
          </a:p>
          <a:p>
            <a:pPr marL="171450" indent="-171450">
              <a:buFont typeface="Arial" panose="020B0604020202020204" pitchFamily="34" charset="0"/>
              <a:buChar char="•"/>
            </a:pPr>
            <a:r>
              <a:rPr lang="en-US" sz="1200" dirty="0"/>
              <a:t>“The responsibilities of a development team will also depend on the end goals of the Scrum Team”</a:t>
            </a:r>
          </a:p>
          <a:p>
            <a:pPr marL="400050" lvl="1" indent="-171450"/>
            <a:r>
              <a:rPr lang="en-US" sz="1000" dirty="0"/>
              <a:t>“Help in Sprint planning and goal setting”</a:t>
            </a:r>
          </a:p>
          <a:p>
            <a:pPr marL="400050" lvl="1" indent="-171450"/>
            <a:r>
              <a:rPr lang="en-US" sz="1000" dirty="0"/>
              <a:t>“Lend expertise to program, design, or improve products”</a:t>
            </a:r>
          </a:p>
          <a:p>
            <a:pPr marL="400050" lvl="1" indent="-171450"/>
            <a:r>
              <a:rPr lang="en-US" sz="1000" dirty="0"/>
              <a:t>“Test products and prototypes, plus other forms of quality assurance”</a:t>
            </a:r>
          </a:p>
          <a:p>
            <a:pPr lvl="1" indent="0">
              <a:buNone/>
            </a:pPr>
            <a:r>
              <a:rPr lang="en-US" sz="1000" dirty="0"/>
              <a:t>(Coursera, 2023)</a:t>
            </a:r>
          </a:p>
          <a:p>
            <a:pPr lvl="1" indent="0">
              <a:buNone/>
            </a:pPr>
            <a:endParaRPr lang="en-US" sz="1000" dirty="0"/>
          </a:p>
          <a:p>
            <a:pPr lvl="1" indent="0">
              <a:buNone/>
            </a:pPr>
            <a:r>
              <a:rPr lang="en-US" sz="1000" dirty="0"/>
              <a:t>They do all the heavy lifting for the team- they are the ones who create the final product from the whole team’s organizational efforts.</a:t>
            </a:r>
          </a:p>
          <a:p>
            <a:pPr lvl="1" indent="0">
              <a:buNone/>
            </a:pPr>
            <a:endParaRPr lang="en-US" sz="1000" dirty="0"/>
          </a:p>
          <a:p>
            <a:pPr lvl="1" indent="0">
              <a:buNone/>
            </a:pPr>
            <a:r>
              <a:rPr lang="en-US" sz="1000" dirty="0"/>
              <a:t>“The Development Team consists of professionals who do the work of delivering a potentially releasable increment of “Done” product at the end of each Sprint,” (Cobb, 2015)</a:t>
            </a:r>
          </a:p>
          <a:p>
            <a:endParaRPr lang="en-US" sz="1200" dirty="0"/>
          </a:p>
        </p:txBody>
      </p:sp>
      <p:sp>
        <p:nvSpPr>
          <p:cNvPr id="12" name="TextBox 11">
            <a:extLst>
              <a:ext uri="{FF2B5EF4-FFF2-40B4-BE49-F238E27FC236}">
                <a16:creationId xmlns:a16="http://schemas.microsoft.com/office/drawing/2014/main" id="{29A8927B-053F-D7E0-D398-D14AC511A13C}"/>
              </a:ext>
            </a:extLst>
          </p:cNvPr>
          <p:cNvSpPr txBox="1"/>
          <p:nvPr/>
        </p:nvSpPr>
        <p:spPr>
          <a:xfrm>
            <a:off x="9249834" y="5798145"/>
            <a:ext cx="2032000" cy="923330"/>
          </a:xfrm>
          <a:prstGeom prst="rect">
            <a:avLst/>
          </a:prstGeom>
          <a:noFill/>
        </p:spPr>
        <p:txBody>
          <a:bodyPr wrap="square" rtlCol="0">
            <a:spAutoFit/>
          </a:bodyPr>
          <a:lstStyle/>
          <a:p>
            <a:r>
              <a:rPr lang="en-US" dirty="0"/>
              <a:t>Definitions Provided By</a:t>
            </a:r>
          </a:p>
          <a:p>
            <a:r>
              <a:rPr lang="en-US" dirty="0"/>
              <a:t>(Coursera, 2023)</a:t>
            </a:r>
          </a:p>
        </p:txBody>
      </p:sp>
    </p:spTree>
    <p:extLst>
      <p:ext uri="{BB962C8B-B14F-4D97-AF65-F5344CB8AC3E}">
        <p14:creationId xmlns:p14="http://schemas.microsoft.com/office/powerpoint/2010/main" val="74054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26758" y="973738"/>
            <a:ext cx="6565562" cy="615422"/>
          </a:xfrm>
        </p:spPr>
        <p:txBody>
          <a:bodyPr/>
          <a:lstStyle/>
          <a:p>
            <a:r>
              <a:rPr lang="en-US" sz="4000" dirty="0"/>
              <a:t>The </a:t>
            </a:r>
            <a:r>
              <a:rPr lang="en-US" dirty="0"/>
              <a:t>Phases of Waterfall</a:t>
            </a:r>
            <a:endParaRPr lang="en-US" sz="40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7</a:t>
            </a:fld>
            <a:endParaRPr lang="en-US" dirty="0"/>
          </a:p>
        </p:txBody>
      </p:sp>
      <p:sp>
        <p:nvSpPr>
          <p:cNvPr id="5" name="Content Placeholder 4">
            <a:extLst>
              <a:ext uri="{FF2B5EF4-FFF2-40B4-BE49-F238E27FC236}">
                <a16:creationId xmlns:a16="http://schemas.microsoft.com/office/drawing/2014/main" id="{41FC276B-DE51-71AC-6F20-A2A376F4E239}"/>
              </a:ext>
            </a:extLst>
          </p:cNvPr>
          <p:cNvSpPr>
            <a:spLocks noGrp="1"/>
          </p:cNvSpPr>
          <p:nvPr>
            <p:ph idx="1"/>
          </p:nvPr>
        </p:nvSpPr>
        <p:spPr>
          <a:xfrm>
            <a:off x="426758" y="1617825"/>
            <a:ext cx="5969538" cy="1104667"/>
          </a:xfrm>
        </p:spPr>
        <p:txBody>
          <a:bodyPr>
            <a:normAutofit/>
          </a:bodyPr>
          <a:lstStyle/>
          <a:p>
            <a:r>
              <a:rPr lang="en-US" dirty="0"/>
              <a:t>The Software Development Life Cycle consists of 6 Major Phases- in Waterfall these are encountered linearly</a:t>
            </a:r>
          </a:p>
        </p:txBody>
      </p:sp>
      <p:pic>
        <p:nvPicPr>
          <p:cNvPr id="8" name="Picture 7">
            <a:extLst>
              <a:ext uri="{FF2B5EF4-FFF2-40B4-BE49-F238E27FC236}">
                <a16:creationId xmlns:a16="http://schemas.microsoft.com/office/drawing/2014/main" id="{9F9B7923-0D8E-515D-3452-15932C181E99}"/>
              </a:ext>
            </a:extLst>
          </p:cNvPr>
          <p:cNvPicPr>
            <a:picLocks noChangeAspect="1"/>
          </p:cNvPicPr>
          <p:nvPr/>
        </p:nvPicPr>
        <p:blipFill>
          <a:blip r:embed="rId2"/>
          <a:stretch>
            <a:fillRect/>
          </a:stretch>
        </p:blipFill>
        <p:spPr>
          <a:xfrm>
            <a:off x="7419293" y="1855826"/>
            <a:ext cx="4345949" cy="4222132"/>
          </a:xfrm>
          <a:prstGeom prst="rect">
            <a:avLst/>
          </a:prstGeom>
        </p:spPr>
      </p:pic>
      <p:sp>
        <p:nvSpPr>
          <p:cNvPr id="13" name="TextBox 12">
            <a:extLst>
              <a:ext uri="{FF2B5EF4-FFF2-40B4-BE49-F238E27FC236}">
                <a16:creationId xmlns:a16="http://schemas.microsoft.com/office/drawing/2014/main" id="{09E0A764-16CE-E5F7-8D0A-2D86B00E608F}"/>
              </a:ext>
            </a:extLst>
          </p:cNvPr>
          <p:cNvSpPr txBox="1"/>
          <p:nvPr/>
        </p:nvSpPr>
        <p:spPr>
          <a:xfrm>
            <a:off x="426758" y="2751157"/>
            <a:ext cx="6469342" cy="3647152"/>
          </a:xfrm>
          <a:prstGeom prst="rect">
            <a:avLst/>
          </a:prstGeom>
          <a:noFill/>
        </p:spPr>
        <p:txBody>
          <a:bodyPr wrap="square" rtlCol="0">
            <a:spAutoFit/>
          </a:bodyPr>
          <a:lstStyle/>
          <a:p>
            <a:pPr marL="285750" indent="-285750">
              <a:buFont typeface="Arial" panose="020B0604020202020204" pitchFamily="34" charset="0"/>
              <a:buChar char="•"/>
            </a:pPr>
            <a:r>
              <a:rPr lang="en-US" sz="1100" dirty="0"/>
              <a:t>Planning</a:t>
            </a:r>
          </a:p>
          <a:p>
            <a:pPr marL="742950" lvl="1" indent="-285750">
              <a:buFont typeface="Arial" panose="020B0604020202020204" pitchFamily="34" charset="0"/>
              <a:buChar char="•"/>
            </a:pPr>
            <a:r>
              <a:rPr lang="en-US" sz="1100" dirty="0"/>
              <a:t>“Meetings with managers, stake holders, and users are held in order to determine the requirements”</a:t>
            </a:r>
          </a:p>
          <a:p>
            <a:pPr marL="285750" indent="-285750">
              <a:buFont typeface="Arial" panose="020B0604020202020204" pitchFamily="34" charset="0"/>
              <a:buChar char="•"/>
            </a:pPr>
            <a:r>
              <a:rPr lang="en-US" sz="1100" dirty="0"/>
              <a:t>Analysis</a:t>
            </a:r>
          </a:p>
          <a:p>
            <a:pPr marL="742950" lvl="1" indent="-285750">
              <a:buFont typeface="Arial" panose="020B0604020202020204" pitchFamily="34" charset="0"/>
              <a:buChar char="•"/>
            </a:pPr>
            <a:r>
              <a:rPr lang="en-US" sz="1100" dirty="0"/>
              <a:t>“These requirements are analyzed for their validity and the possibility of incorporating the requirements in the system is also studied”</a:t>
            </a:r>
          </a:p>
          <a:p>
            <a:pPr marL="285750" indent="-285750">
              <a:buFont typeface="Arial" panose="020B0604020202020204" pitchFamily="34" charset="0"/>
              <a:buChar char="•"/>
            </a:pPr>
            <a:r>
              <a:rPr lang="en-US" sz="1100" dirty="0"/>
              <a:t>Design</a:t>
            </a:r>
          </a:p>
          <a:p>
            <a:pPr marL="742950" lvl="1" indent="-285750">
              <a:buFont typeface="Arial" panose="020B0604020202020204" pitchFamily="34" charset="0"/>
              <a:buChar char="•"/>
            </a:pPr>
            <a:r>
              <a:rPr lang="en-US" sz="1100" dirty="0"/>
              <a:t>“The system and software design is prepared from the requirement specifications”</a:t>
            </a:r>
          </a:p>
          <a:p>
            <a:pPr marL="285750" indent="-285750">
              <a:buFont typeface="Arial" panose="020B0604020202020204" pitchFamily="34" charset="0"/>
              <a:buChar char="•"/>
            </a:pPr>
            <a:r>
              <a:rPr lang="en-US" sz="1100" dirty="0"/>
              <a:t>Implementation</a:t>
            </a:r>
          </a:p>
          <a:p>
            <a:pPr marL="742950" lvl="1" indent="-285750">
              <a:buFont typeface="Arial" panose="020B0604020202020204" pitchFamily="34" charset="0"/>
              <a:buChar char="•"/>
            </a:pPr>
            <a:r>
              <a:rPr lang="en-US" sz="1100" dirty="0"/>
              <a:t>“The work is divided into modules/units (in this case, user stories and respective sprints) and actual coding is started”</a:t>
            </a:r>
          </a:p>
          <a:p>
            <a:pPr marL="742950" lvl="1" indent="-285750">
              <a:buFont typeface="Arial" panose="020B0604020202020204" pitchFamily="34" charset="0"/>
              <a:buChar char="•"/>
            </a:pPr>
            <a:r>
              <a:rPr lang="en-US" sz="1100" dirty="0"/>
              <a:t>In Agile, this refers to user stories and their respective sprints.</a:t>
            </a:r>
          </a:p>
          <a:p>
            <a:pPr marL="285750" indent="-285750">
              <a:buFont typeface="Arial" panose="020B0604020202020204" pitchFamily="34" charset="0"/>
              <a:buChar char="•"/>
            </a:pPr>
            <a:r>
              <a:rPr lang="en-US" sz="1100" dirty="0"/>
              <a:t>Testing &amp; Integration</a:t>
            </a:r>
          </a:p>
          <a:p>
            <a:pPr marL="742950" lvl="1" indent="-285750">
              <a:buFont typeface="Arial" panose="020B0604020202020204" pitchFamily="34" charset="0"/>
              <a:buChar char="•"/>
            </a:pPr>
            <a:r>
              <a:rPr lang="en-US" sz="1100" dirty="0"/>
              <a:t>“After the code is developed it is tested against the requirements to make sure that the product is actually solving the needs addressed and gathered during the requirements phase”</a:t>
            </a:r>
          </a:p>
          <a:p>
            <a:pPr marL="742950" lvl="1" indent="-285750">
              <a:buFont typeface="Arial" panose="020B0604020202020204" pitchFamily="34" charset="0"/>
              <a:buChar char="•"/>
            </a:pPr>
            <a:r>
              <a:rPr lang="en-US" sz="1100" dirty="0"/>
              <a:t>At the end of each Sprint (in Scrum) “the product is deployed to the customer for their use”.  In Agile, this may not occur until all sprints are completed</a:t>
            </a:r>
          </a:p>
          <a:p>
            <a:pPr marL="285750" indent="-285750">
              <a:buFont typeface="Arial" panose="020B0604020202020204" pitchFamily="34" charset="0"/>
              <a:buChar char="•"/>
            </a:pPr>
            <a:r>
              <a:rPr lang="en-US" sz="1100" dirty="0"/>
              <a:t>Maintenance</a:t>
            </a:r>
          </a:p>
          <a:p>
            <a:pPr marL="742950" lvl="1" indent="-285750">
              <a:buFont typeface="Arial" panose="020B0604020202020204" pitchFamily="34" charset="0"/>
              <a:buChar char="•"/>
            </a:pPr>
            <a:r>
              <a:rPr lang="en-US" sz="1100" dirty="0"/>
              <a:t>Products are never really ‘done’.  Needs may arise in the future for quality-of-life updates or unforeseen problems may occur.</a:t>
            </a:r>
          </a:p>
        </p:txBody>
      </p:sp>
      <p:sp>
        <p:nvSpPr>
          <p:cNvPr id="14" name="TextBox 13">
            <a:extLst>
              <a:ext uri="{FF2B5EF4-FFF2-40B4-BE49-F238E27FC236}">
                <a16:creationId xmlns:a16="http://schemas.microsoft.com/office/drawing/2014/main" id="{B2652F43-159A-02FE-328B-F1F737BE3A98}"/>
              </a:ext>
            </a:extLst>
          </p:cNvPr>
          <p:cNvSpPr txBox="1"/>
          <p:nvPr/>
        </p:nvSpPr>
        <p:spPr>
          <a:xfrm>
            <a:off x="5431096" y="6242308"/>
            <a:ext cx="1930400" cy="369332"/>
          </a:xfrm>
          <a:prstGeom prst="rect">
            <a:avLst/>
          </a:prstGeom>
          <a:noFill/>
        </p:spPr>
        <p:txBody>
          <a:bodyPr wrap="square" rtlCol="0">
            <a:spAutoFit/>
          </a:bodyPr>
          <a:lstStyle/>
          <a:p>
            <a:r>
              <a:rPr lang="en-US" dirty="0"/>
              <a:t>(Pinheiro, 2018)</a:t>
            </a:r>
          </a:p>
        </p:txBody>
      </p:sp>
    </p:spTree>
    <p:extLst>
      <p:ext uri="{BB962C8B-B14F-4D97-AF65-F5344CB8AC3E}">
        <p14:creationId xmlns:p14="http://schemas.microsoft.com/office/powerpoint/2010/main" val="145991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26758" y="973738"/>
            <a:ext cx="6565562" cy="615422"/>
          </a:xfrm>
        </p:spPr>
        <p:txBody>
          <a:bodyPr/>
          <a:lstStyle/>
          <a:p>
            <a:r>
              <a:rPr lang="en-US" sz="4000" dirty="0"/>
              <a:t>The </a:t>
            </a:r>
            <a:r>
              <a:rPr lang="en-US" dirty="0"/>
              <a:t>Phases of Agile</a:t>
            </a:r>
            <a:endParaRPr lang="en-US" sz="40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8</a:t>
            </a:fld>
            <a:endParaRPr lang="en-US" dirty="0"/>
          </a:p>
        </p:txBody>
      </p:sp>
      <p:sp>
        <p:nvSpPr>
          <p:cNvPr id="5" name="Content Placeholder 4">
            <a:extLst>
              <a:ext uri="{FF2B5EF4-FFF2-40B4-BE49-F238E27FC236}">
                <a16:creationId xmlns:a16="http://schemas.microsoft.com/office/drawing/2014/main" id="{41FC276B-DE51-71AC-6F20-A2A376F4E239}"/>
              </a:ext>
            </a:extLst>
          </p:cNvPr>
          <p:cNvSpPr>
            <a:spLocks noGrp="1"/>
          </p:cNvSpPr>
          <p:nvPr>
            <p:ph idx="1"/>
          </p:nvPr>
        </p:nvSpPr>
        <p:spPr>
          <a:xfrm>
            <a:off x="426758" y="1617825"/>
            <a:ext cx="10660342" cy="1104667"/>
          </a:xfrm>
        </p:spPr>
        <p:txBody>
          <a:bodyPr>
            <a:normAutofit/>
          </a:bodyPr>
          <a:lstStyle/>
          <a:p>
            <a:r>
              <a:rPr lang="en-US" dirty="0"/>
              <a:t>Agile, on the other hand, revisits each these phases sequentially within each Sprint so that every feature is given equal treatment with room for change!</a:t>
            </a:r>
          </a:p>
          <a:p>
            <a:endParaRPr lang="en-US" dirty="0"/>
          </a:p>
        </p:txBody>
      </p:sp>
      <p:pic>
        <p:nvPicPr>
          <p:cNvPr id="2050" name="Picture 2">
            <a:extLst>
              <a:ext uri="{FF2B5EF4-FFF2-40B4-BE49-F238E27FC236}">
                <a16:creationId xmlns:a16="http://schemas.microsoft.com/office/drawing/2014/main" id="{B1FB799C-2589-4BAE-85BD-F758B6E77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37" y="2379825"/>
            <a:ext cx="10937925" cy="3976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189F3-294A-C9C8-D98C-581C822F6555}"/>
              </a:ext>
            </a:extLst>
          </p:cNvPr>
          <p:cNvSpPr txBox="1"/>
          <p:nvPr/>
        </p:nvSpPr>
        <p:spPr>
          <a:xfrm>
            <a:off x="8399438" y="6094194"/>
            <a:ext cx="2211412" cy="369332"/>
          </a:xfrm>
          <a:prstGeom prst="rect">
            <a:avLst/>
          </a:prstGeom>
          <a:noFill/>
        </p:spPr>
        <p:txBody>
          <a:bodyPr wrap="square" rtlCol="0">
            <a:spAutoFit/>
          </a:bodyPr>
          <a:lstStyle/>
          <a:p>
            <a:r>
              <a:rPr lang="en-US" dirty="0"/>
              <a:t>(</a:t>
            </a:r>
            <a:r>
              <a:rPr lang="en-US" dirty="0" err="1"/>
              <a:t>Casucian</a:t>
            </a:r>
            <a:r>
              <a:rPr lang="en-US" dirty="0"/>
              <a:t>, 2023)</a:t>
            </a:r>
          </a:p>
        </p:txBody>
      </p:sp>
    </p:spTree>
    <p:extLst>
      <p:ext uri="{BB962C8B-B14F-4D97-AF65-F5344CB8AC3E}">
        <p14:creationId xmlns:p14="http://schemas.microsoft.com/office/powerpoint/2010/main" val="334893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26758" y="973738"/>
            <a:ext cx="8742642" cy="615422"/>
          </a:xfrm>
        </p:spPr>
        <p:txBody>
          <a:bodyPr/>
          <a:lstStyle/>
          <a:p>
            <a:r>
              <a:rPr lang="en-US" dirty="0"/>
              <a:t>Conclusion: Which should I use?</a:t>
            </a:r>
            <a:endParaRPr lang="en-US" sz="40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The agile process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9</a:t>
            </a:fld>
            <a:endParaRPr lang="en-US" dirty="0"/>
          </a:p>
        </p:txBody>
      </p:sp>
      <p:sp>
        <p:nvSpPr>
          <p:cNvPr id="5" name="Content Placeholder 4">
            <a:extLst>
              <a:ext uri="{FF2B5EF4-FFF2-40B4-BE49-F238E27FC236}">
                <a16:creationId xmlns:a16="http://schemas.microsoft.com/office/drawing/2014/main" id="{41FC276B-DE51-71AC-6F20-A2A376F4E239}"/>
              </a:ext>
            </a:extLst>
          </p:cNvPr>
          <p:cNvSpPr>
            <a:spLocks noGrp="1"/>
          </p:cNvSpPr>
          <p:nvPr>
            <p:ph idx="1"/>
          </p:nvPr>
        </p:nvSpPr>
        <p:spPr>
          <a:xfrm>
            <a:off x="426758" y="1617825"/>
            <a:ext cx="10768292" cy="4414675"/>
          </a:xfrm>
        </p:spPr>
        <p:txBody>
          <a:bodyPr>
            <a:normAutofit/>
          </a:bodyPr>
          <a:lstStyle/>
          <a:p>
            <a:r>
              <a:rPr lang="en-US" dirty="0"/>
              <a:t>Project Management is a vast and varying subject matter.  Waterfall and Agile are methodologies that need not be followed exactly as outlined.  Aspects of both can be utilized in Software Development.</a:t>
            </a:r>
          </a:p>
          <a:p>
            <a:r>
              <a:rPr lang="en-US" dirty="0"/>
              <a:t>Generally, one must consider the following:</a:t>
            </a:r>
          </a:p>
          <a:p>
            <a:r>
              <a:rPr lang="en-US" dirty="0"/>
              <a:t>Waterfall is good to use when product knowledge is strong and you already have a good idea on the design of a project. </a:t>
            </a:r>
          </a:p>
          <a:p>
            <a:r>
              <a:rPr lang="en-US" dirty="0"/>
              <a:t>Unless all knowledge of a project is readily available starting out, you might opt for an Agile approach that allows room for uncertainty through error or changing needs.  Otherwise, within a Waterfall approach, the project may need to be refactored entirely.</a:t>
            </a:r>
          </a:p>
        </p:txBody>
      </p:sp>
    </p:spTree>
    <p:extLst>
      <p:ext uri="{BB962C8B-B14F-4D97-AF65-F5344CB8AC3E}">
        <p14:creationId xmlns:p14="http://schemas.microsoft.com/office/powerpoint/2010/main" val="33209594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69D2E8-20DE-4F32-923E-07859F820D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6331494-2B4C-4D3C-A5D2-BA1DC99CD22C}">
  <ds:schemaRefs>
    <ds:schemaRef ds:uri="http://schemas.microsoft.com/sharepoint/v3/contenttype/forms"/>
  </ds:schemaRefs>
</ds:datastoreItem>
</file>

<file path=customXml/itemProps3.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{2DF5AFD7-2DCB-4715-AB20-4860625C9222}tf89338750_win32</Template>
  <TotalTime>98</TotalTime>
  <Words>1106</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vt:lpstr>
      <vt:lpstr>Univers</vt:lpstr>
      <vt:lpstr>GradientUnivers</vt:lpstr>
      <vt:lpstr>The agile process</vt:lpstr>
      <vt:lpstr>Introduction</vt:lpstr>
      <vt:lpstr>What is Agile?</vt:lpstr>
      <vt:lpstr>Definition of Agile</vt:lpstr>
      <vt:lpstr>Definition of Waterfall</vt:lpstr>
      <vt:lpstr>The Scrum Team</vt:lpstr>
      <vt:lpstr>The Phases of Waterfall</vt:lpstr>
      <vt:lpstr>The Phases of Agile</vt:lpstr>
      <vt:lpstr>Conclusion: Which should I use?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process</dc:title>
  <dc:creator>Frankel, Alexander</dc:creator>
  <cp:lastModifiedBy>Frankel, Alexander</cp:lastModifiedBy>
  <cp:revision>33</cp:revision>
  <dcterms:created xsi:type="dcterms:W3CDTF">2023-10-15T03:23:50Z</dcterms:created>
  <dcterms:modified xsi:type="dcterms:W3CDTF">2023-10-15T05:02:17Z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