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CE077-19E2-42FF-A089-2385C36B1450}"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41C24-E28F-4966-9A11-7DC9EF31B48B}" type="slidenum">
              <a:rPr lang="en-US" smtClean="0"/>
              <a:t>‹#›</a:t>
            </a:fld>
            <a:endParaRPr lang="en-US"/>
          </a:p>
        </p:txBody>
      </p:sp>
    </p:spTree>
    <p:extLst>
      <p:ext uri="{BB962C8B-B14F-4D97-AF65-F5344CB8AC3E}">
        <p14:creationId xmlns:p14="http://schemas.microsoft.com/office/powerpoint/2010/main" val="117297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41C24-E28F-4966-9A11-7DC9EF31B48B}" type="slidenum">
              <a:rPr lang="en-US" smtClean="0"/>
              <a:t>2</a:t>
            </a:fld>
            <a:endParaRPr lang="en-US"/>
          </a:p>
        </p:txBody>
      </p:sp>
    </p:spTree>
    <p:extLst>
      <p:ext uri="{BB962C8B-B14F-4D97-AF65-F5344CB8AC3E}">
        <p14:creationId xmlns:p14="http://schemas.microsoft.com/office/powerpoint/2010/main" val="362597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0C3C50-8977-42F8-BF9E-B2073C78E9A6}" type="datetimeFigureOut">
              <a:rPr lang="en-US" smtClean="0"/>
              <a:t>4/15/2023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171168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932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3151445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592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326601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0C3C50-8977-42F8-BF9E-B2073C78E9A6}"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50319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0C3C50-8977-42F8-BF9E-B2073C78E9A6}"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9780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C50-8977-42F8-BF9E-B2073C78E9A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2315217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C50-8977-42F8-BF9E-B2073C78E9A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94550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C50-8977-42F8-BF9E-B2073C78E9A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347918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3C50-8977-42F8-BF9E-B2073C78E9A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110560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366439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C3C50-8977-42F8-BF9E-B2073C78E9A6}"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22956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C3C50-8977-42F8-BF9E-B2073C78E9A6}"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353758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C3C50-8977-42F8-BF9E-B2073C78E9A6}"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127978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187591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3C50-8977-42F8-BF9E-B2073C78E9A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74F4-A1F2-439C-ACD9-EA464CADF462}" type="slidenum">
              <a:rPr lang="en-US" smtClean="0"/>
              <a:t>‹#›</a:t>
            </a:fld>
            <a:endParaRPr lang="en-US"/>
          </a:p>
        </p:txBody>
      </p:sp>
    </p:spTree>
    <p:extLst>
      <p:ext uri="{BB962C8B-B14F-4D97-AF65-F5344CB8AC3E}">
        <p14:creationId xmlns:p14="http://schemas.microsoft.com/office/powerpoint/2010/main" val="19015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C3C50-8977-42F8-BF9E-B2073C78E9A6}" type="datetimeFigureOut">
              <a:rPr lang="en-US" smtClean="0"/>
              <a:t>4/15/2023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2D74F4-A1F2-439C-ACD9-EA464CADF462}" type="slidenum">
              <a:rPr lang="en-US" smtClean="0"/>
              <a:t>‹#›</a:t>
            </a:fld>
            <a:endParaRPr lang="en-US"/>
          </a:p>
        </p:txBody>
      </p:sp>
    </p:spTree>
    <p:extLst>
      <p:ext uri="{BB962C8B-B14F-4D97-AF65-F5344CB8AC3E}">
        <p14:creationId xmlns:p14="http://schemas.microsoft.com/office/powerpoint/2010/main" val="28548365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svg"/><Relationship Id="rId3" Type="http://schemas.openxmlformats.org/officeDocument/2006/relationships/image" Target="../media/image5.svg"/><Relationship Id="rId7" Type="http://schemas.openxmlformats.org/officeDocument/2006/relationships/image" Target="../media/image19.svg"/><Relationship Id="rId12"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svg"/><Relationship Id="rId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arn.snhu.edu/d2l/le/content/1270024/viewContent/23129380/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low confidence">
            <a:extLst>
              <a:ext uri="{FF2B5EF4-FFF2-40B4-BE49-F238E27FC236}">
                <a16:creationId xmlns:a16="http://schemas.microsoft.com/office/drawing/2014/main" id="{EF6F46AE-7586-442F-4918-5AF31A88E78C}"/>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19599" y="694268"/>
            <a:ext cx="2658534" cy="1680755"/>
          </a:xfrm>
          <a:prstGeom prst="rect">
            <a:avLst/>
          </a:prstGeom>
          <a:noFill/>
          <a:effectLst/>
        </p:spPr>
      </p:pic>
      <p:sp>
        <p:nvSpPr>
          <p:cNvPr id="7" name="TextBox 6">
            <a:extLst>
              <a:ext uri="{FF2B5EF4-FFF2-40B4-BE49-F238E27FC236}">
                <a16:creationId xmlns:a16="http://schemas.microsoft.com/office/drawing/2014/main" id="{A7D009B4-1062-DEFB-4035-F5F250457067}"/>
              </a:ext>
            </a:extLst>
          </p:cNvPr>
          <p:cNvSpPr txBox="1"/>
          <p:nvPr/>
        </p:nvSpPr>
        <p:spPr>
          <a:xfrm>
            <a:off x="2616199" y="2582333"/>
            <a:ext cx="6536268" cy="923330"/>
          </a:xfrm>
          <a:prstGeom prst="rect">
            <a:avLst/>
          </a:prstGeom>
          <a:noFill/>
        </p:spPr>
        <p:txBody>
          <a:bodyPr wrap="square" rtlCol="0">
            <a:spAutoFit/>
          </a:bodyPr>
          <a:lstStyle/>
          <a:p>
            <a:r>
              <a:rPr lang="en-US" dirty="0"/>
              <a:t>SNHU Travel Agency Software Development Lifecycle Presentation.</a:t>
            </a:r>
          </a:p>
          <a:p>
            <a:r>
              <a:rPr lang="en-US" dirty="0"/>
              <a:t>                                        Joe Brown</a:t>
            </a:r>
          </a:p>
          <a:p>
            <a:r>
              <a:rPr lang="en-US" dirty="0"/>
              <a:t>				         04/16/2023</a:t>
            </a:r>
          </a:p>
        </p:txBody>
      </p:sp>
    </p:spTree>
    <p:extLst>
      <p:ext uri="{BB962C8B-B14F-4D97-AF65-F5344CB8AC3E}">
        <p14:creationId xmlns:p14="http://schemas.microsoft.com/office/powerpoint/2010/main" val="402729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with low confidence">
            <a:extLst>
              <a:ext uri="{FF2B5EF4-FFF2-40B4-BE49-F238E27FC236}">
                <a16:creationId xmlns:a16="http://schemas.microsoft.com/office/drawing/2014/main" id="{5B9D146D-A328-8BDC-5940-CF16A949381B}"/>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905165" cy="1409822"/>
          </a:xfrm>
          <a:prstGeom prst="rect">
            <a:avLst/>
          </a:prstGeom>
          <a:noFill/>
          <a:effectLst/>
        </p:spPr>
      </p:pic>
      <p:sp>
        <p:nvSpPr>
          <p:cNvPr id="9" name="TextBox 8">
            <a:extLst>
              <a:ext uri="{FF2B5EF4-FFF2-40B4-BE49-F238E27FC236}">
                <a16:creationId xmlns:a16="http://schemas.microsoft.com/office/drawing/2014/main" id="{E73B18E1-9A4A-47AF-0FB8-73961620ED96}"/>
              </a:ext>
            </a:extLst>
          </p:cNvPr>
          <p:cNvSpPr txBox="1"/>
          <p:nvPr/>
        </p:nvSpPr>
        <p:spPr>
          <a:xfrm>
            <a:off x="2200275" y="0"/>
            <a:ext cx="9401175" cy="6863417"/>
          </a:xfrm>
          <a:prstGeom prst="rect">
            <a:avLst/>
          </a:prstGeom>
          <a:noFill/>
        </p:spPr>
        <p:txBody>
          <a:bodyPr wrap="square" rtlCol="0">
            <a:spAutoFit/>
          </a:bodyPr>
          <a:lstStyle/>
          <a:p>
            <a:r>
              <a:rPr lang="en-US" sz="2400" dirty="0"/>
              <a:t> </a:t>
            </a:r>
            <a:r>
              <a:rPr lang="en-US" sz="2000" dirty="0"/>
              <a:t>Agile - Scrum Teams Roles and Responsibilities:</a:t>
            </a:r>
          </a:p>
          <a:p>
            <a:pPr marL="285750" indent="-285750">
              <a:buFont typeface="Arial" panose="020B0604020202020204" pitchFamily="34" charset="0"/>
              <a:buChar char="•"/>
            </a:pPr>
            <a:r>
              <a:rPr lang="en-US" sz="1600" dirty="0"/>
              <a:t>Product Owner:</a:t>
            </a:r>
          </a:p>
          <a:p>
            <a:r>
              <a:rPr lang="en-US" sz="1600" dirty="0"/>
              <a:t>	The Product Owner has a critical position, without a Product Owner on a Scrum Team the most you don’t 	have a defined scope; they meet with the customer to gather the customer’s project requirements through 	interviews. After this, they are responsible for developing and maintaining a transparent backlog and user 	stories and communicating the product goal with the Scrum Team. A Product Owner's main objective is to 	maximize the product value throughout the project's lifecycle.</a:t>
            </a:r>
          </a:p>
          <a:p>
            <a:endParaRPr lang="en-US" sz="1600" dirty="0"/>
          </a:p>
          <a:p>
            <a:pPr marL="171450" indent="-171450">
              <a:buFont typeface="Arial" panose="020B0604020202020204" pitchFamily="34" charset="0"/>
              <a:buChar char="•"/>
            </a:pPr>
            <a:r>
              <a:rPr lang="en-US" sz="1600" dirty="0"/>
              <a:t> Scrum Master:</a:t>
            </a:r>
          </a:p>
          <a:p>
            <a:r>
              <a:rPr lang="en-US" sz="1600" dirty="0"/>
              <a:t>	The Scrum Master has an essential role on the Scrum Team. The two most crucial roles of the Scrum  Master 	are the Scrum Teams communication with the Product Owner and creating an efficient work environment. The 	Scrum Master is also responsible for elevating distractions the team might encounter during the project and 	guiding the team through any obstacles they may encounter during each sprint.</a:t>
            </a:r>
          </a:p>
          <a:p>
            <a:endParaRPr lang="en-US" sz="1600" dirty="0"/>
          </a:p>
          <a:p>
            <a:pPr marL="285750" indent="-285750">
              <a:buFont typeface="Arial" panose="020B0604020202020204" pitchFamily="34" charset="0"/>
              <a:buChar char="•"/>
            </a:pPr>
            <a:r>
              <a:rPr lang="en-US" sz="1600" dirty="0"/>
              <a:t>Tester:</a:t>
            </a:r>
          </a:p>
          <a:p>
            <a:r>
              <a:rPr lang="en-US" sz="1600" dirty="0"/>
              <a:t>	The Tester has a challenging role on the Scrum Team; they are responsible for taking all the data that the  	Product Owner and Scrum Team collect from the customer interviews, backlog, and user stories to begin the 	development of the Software by creating detailed test cases and test scenarios to ensure all the customer’s  	requirements are incorporated into the design of the software application which is invaluable to the 	Software  Developer. </a:t>
            </a:r>
          </a:p>
          <a:p>
            <a:endParaRPr lang="en-US" sz="1600" dirty="0"/>
          </a:p>
          <a:p>
            <a:pPr marL="285750" indent="-285750">
              <a:buFont typeface="Arial" panose="020B0604020202020204" pitchFamily="34" charset="0"/>
              <a:buChar char="•"/>
            </a:pPr>
            <a:r>
              <a:rPr lang="en-US" sz="1600" dirty="0"/>
              <a:t>Developer:</a:t>
            </a:r>
          </a:p>
          <a:p>
            <a:r>
              <a:rPr lang="en-US" sz="1600" dirty="0"/>
              <a:t>	The Developer's role is vital to the project's success as they are responsible for the finished product of the  	SNHU Travel Package. Since the Developer programs the software and writes the code, they are 	responsible for analyzing the tasks that need to be done in the product backlog and creating a plan for the 	sprint; they also need to be flexible so they can adjust the software if any changes need to happen 	throughout the project. The customer will have a fantastic product if this role is done right.</a:t>
            </a:r>
            <a:r>
              <a:rPr lang="en-US" sz="1200" dirty="0"/>
              <a:t>	</a:t>
            </a:r>
            <a:endParaRPr lang="en-US" sz="1600" dirty="0"/>
          </a:p>
        </p:txBody>
      </p:sp>
    </p:spTree>
    <p:extLst>
      <p:ext uri="{BB962C8B-B14F-4D97-AF65-F5344CB8AC3E}">
        <p14:creationId xmlns:p14="http://schemas.microsoft.com/office/powerpoint/2010/main" val="117980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E7B36D-A59F-A8BD-A4C0-144F483ACFA2}"/>
              </a:ext>
            </a:extLst>
          </p:cNvPr>
          <p:cNvSpPr txBox="1"/>
          <p:nvPr/>
        </p:nvSpPr>
        <p:spPr>
          <a:xfrm>
            <a:off x="3310467" y="0"/>
            <a:ext cx="4377266" cy="369332"/>
          </a:xfrm>
          <a:prstGeom prst="rect">
            <a:avLst/>
          </a:prstGeom>
          <a:noFill/>
        </p:spPr>
        <p:txBody>
          <a:bodyPr wrap="square" rtlCol="0">
            <a:spAutoFit/>
          </a:bodyPr>
          <a:lstStyle/>
          <a:p>
            <a:r>
              <a:rPr lang="en-US" dirty="0"/>
              <a:t>Software Development Lifecyle Using Agile.</a:t>
            </a:r>
          </a:p>
        </p:txBody>
      </p:sp>
      <p:sp>
        <p:nvSpPr>
          <p:cNvPr id="7" name="TextBox 6">
            <a:extLst>
              <a:ext uri="{FF2B5EF4-FFF2-40B4-BE49-F238E27FC236}">
                <a16:creationId xmlns:a16="http://schemas.microsoft.com/office/drawing/2014/main" id="{003062C4-BA98-6AD3-56E2-833EB081039A}"/>
              </a:ext>
            </a:extLst>
          </p:cNvPr>
          <p:cNvSpPr txBox="1"/>
          <p:nvPr/>
        </p:nvSpPr>
        <p:spPr>
          <a:xfrm>
            <a:off x="710416" y="516467"/>
            <a:ext cx="3572935" cy="6463308"/>
          </a:xfrm>
          <a:prstGeom prst="rect">
            <a:avLst/>
          </a:prstGeom>
          <a:noFill/>
        </p:spPr>
        <p:txBody>
          <a:bodyPr wrap="square" rtlCol="0">
            <a:spAutoFit/>
          </a:bodyPr>
          <a:lstStyle/>
          <a:p>
            <a:r>
              <a:rPr lang="en-US" dirty="0"/>
              <a:t>Product Owner:</a:t>
            </a:r>
          </a:p>
          <a:p>
            <a:r>
              <a:rPr lang="en-US" dirty="0"/>
              <a:t>Develops and updates Product Backlog and User Stories.</a:t>
            </a:r>
          </a:p>
          <a:p>
            <a:endParaRPr lang="en-US" dirty="0"/>
          </a:p>
          <a:p>
            <a:r>
              <a:rPr lang="en-US" dirty="0"/>
              <a:t>Scrum Team:</a:t>
            </a:r>
          </a:p>
          <a:p>
            <a:r>
              <a:rPr lang="en-US" dirty="0"/>
              <a:t>A Scrum Team is assembled to </a:t>
            </a:r>
          </a:p>
          <a:p>
            <a:r>
              <a:rPr lang="en-US" dirty="0"/>
              <a:t>create the product while </a:t>
            </a:r>
          </a:p>
          <a:p>
            <a:r>
              <a:rPr lang="en-US" dirty="0"/>
              <a:t>developing and meeting Sprint Goals.</a:t>
            </a:r>
          </a:p>
          <a:p>
            <a:endParaRPr lang="en-US" dirty="0"/>
          </a:p>
          <a:p>
            <a:r>
              <a:rPr lang="en-US" dirty="0"/>
              <a:t>Scrum Master:</a:t>
            </a:r>
          </a:p>
          <a:p>
            <a:r>
              <a:rPr lang="en-US" dirty="0"/>
              <a:t>Guides team using Agile Scrum Manifesto.</a:t>
            </a:r>
          </a:p>
          <a:p>
            <a:endParaRPr lang="en-US" dirty="0"/>
          </a:p>
          <a:p>
            <a:r>
              <a:rPr lang="en-US" dirty="0"/>
              <a:t>Tester:</a:t>
            </a:r>
          </a:p>
          <a:p>
            <a:r>
              <a:rPr lang="en-US" dirty="0"/>
              <a:t>Builds test cases and tests the code </a:t>
            </a:r>
          </a:p>
          <a:p>
            <a:r>
              <a:rPr lang="en-US" dirty="0"/>
              <a:t>to ensure the team has met quality standards.</a:t>
            </a:r>
          </a:p>
          <a:p>
            <a:endParaRPr lang="en-US" dirty="0"/>
          </a:p>
          <a:p>
            <a:r>
              <a:rPr lang="en-US" dirty="0"/>
              <a:t>Developer:</a:t>
            </a:r>
          </a:p>
          <a:p>
            <a:r>
              <a:rPr lang="en-US" dirty="0"/>
              <a:t>Uses Industry Standard Coding practices to write the code.</a:t>
            </a:r>
          </a:p>
          <a:p>
            <a:endParaRPr lang="en-US" dirty="0"/>
          </a:p>
        </p:txBody>
      </p:sp>
      <p:pic>
        <p:nvPicPr>
          <p:cNvPr id="11" name="Graphic 10" descr="Artificial Intelligence outline">
            <a:extLst>
              <a:ext uri="{FF2B5EF4-FFF2-40B4-BE49-F238E27FC236}">
                <a16:creationId xmlns:a16="http://schemas.microsoft.com/office/drawing/2014/main" id="{EB3D4913-FF94-994C-2C23-1B5D9941C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6697" y="869764"/>
            <a:ext cx="519951" cy="516047"/>
          </a:xfrm>
          <a:prstGeom prst="rect">
            <a:avLst/>
          </a:prstGeom>
        </p:spPr>
      </p:pic>
      <p:sp>
        <p:nvSpPr>
          <p:cNvPr id="20" name="TextBox 19">
            <a:extLst>
              <a:ext uri="{FF2B5EF4-FFF2-40B4-BE49-F238E27FC236}">
                <a16:creationId xmlns:a16="http://schemas.microsoft.com/office/drawing/2014/main" id="{6DC0356A-3EF6-36D1-29A2-3ECB0C2700E5}"/>
              </a:ext>
            </a:extLst>
          </p:cNvPr>
          <p:cNvSpPr txBox="1"/>
          <p:nvPr/>
        </p:nvSpPr>
        <p:spPr>
          <a:xfrm>
            <a:off x="3686885" y="478178"/>
            <a:ext cx="1617133" cy="369332"/>
          </a:xfrm>
          <a:prstGeom prst="rect">
            <a:avLst/>
          </a:prstGeom>
          <a:noFill/>
        </p:spPr>
        <p:txBody>
          <a:bodyPr wrap="square" rtlCol="0">
            <a:spAutoFit/>
          </a:bodyPr>
          <a:lstStyle/>
          <a:p>
            <a:r>
              <a:rPr lang="en-US" dirty="0"/>
              <a:t>Product Owner:</a:t>
            </a:r>
          </a:p>
        </p:txBody>
      </p:sp>
      <p:sp>
        <p:nvSpPr>
          <p:cNvPr id="21" name="TextBox 20">
            <a:extLst>
              <a:ext uri="{FF2B5EF4-FFF2-40B4-BE49-F238E27FC236}">
                <a16:creationId xmlns:a16="http://schemas.microsoft.com/office/drawing/2014/main" id="{9C019D53-F52D-1665-E3D9-935F3FBB79A3}"/>
              </a:ext>
            </a:extLst>
          </p:cNvPr>
          <p:cNvSpPr txBox="1"/>
          <p:nvPr/>
        </p:nvSpPr>
        <p:spPr>
          <a:xfrm>
            <a:off x="5676219" y="516467"/>
            <a:ext cx="1380066" cy="369332"/>
          </a:xfrm>
          <a:prstGeom prst="rect">
            <a:avLst/>
          </a:prstGeom>
          <a:noFill/>
        </p:spPr>
        <p:txBody>
          <a:bodyPr wrap="square" rtlCol="0">
            <a:spAutoFit/>
          </a:bodyPr>
          <a:lstStyle/>
          <a:p>
            <a:r>
              <a:rPr lang="en-US" dirty="0"/>
              <a:t>Customers: </a:t>
            </a:r>
          </a:p>
        </p:txBody>
      </p:sp>
      <p:cxnSp>
        <p:nvCxnSpPr>
          <p:cNvPr id="23" name="Straight Arrow Connector 22">
            <a:extLst>
              <a:ext uri="{FF2B5EF4-FFF2-40B4-BE49-F238E27FC236}">
                <a16:creationId xmlns:a16="http://schemas.microsoft.com/office/drawing/2014/main" id="{C62BD327-2379-AADF-C7A8-445198AFE953}"/>
              </a:ext>
            </a:extLst>
          </p:cNvPr>
          <p:cNvCxnSpPr/>
          <p:nvPr/>
        </p:nvCxnSpPr>
        <p:spPr>
          <a:xfrm>
            <a:off x="4933196" y="1057954"/>
            <a:ext cx="612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850B0F8-034C-5D49-F44E-B1E721696257}"/>
              </a:ext>
            </a:extLst>
          </p:cNvPr>
          <p:cNvCxnSpPr/>
          <p:nvPr/>
        </p:nvCxnSpPr>
        <p:spPr>
          <a:xfrm flipH="1">
            <a:off x="4966596" y="1320799"/>
            <a:ext cx="612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AAD0FE-22DD-2204-62E0-E667B21E5E05}"/>
              </a:ext>
            </a:extLst>
          </p:cNvPr>
          <p:cNvSpPr txBox="1"/>
          <p:nvPr/>
        </p:nvSpPr>
        <p:spPr>
          <a:xfrm>
            <a:off x="7375325" y="522818"/>
            <a:ext cx="4771313" cy="1200329"/>
          </a:xfrm>
          <a:prstGeom prst="rect">
            <a:avLst/>
          </a:prstGeom>
          <a:noFill/>
        </p:spPr>
        <p:txBody>
          <a:bodyPr wrap="square" rtlCol="0">
            <a:spAutoFit/>
          </a:bodyPr>
          <a:lstStyle/>
          <a:p>
            <a:r>
              <a:rPr lang="en-US" dirty="0"/>
              <a:t>The Product Owner interviews customers to gather product requirements, develops backlog, User Stories with information, and begins creating a Scrum Team.</a:t>
            </a:r>
          </a:p>
        </p:txBody>
      </p:sp>
      <p:grpSp>
        <p:nvGrpSpPr>
          <p:cNvPr id="28" name="Group 27">
            <a:extLst>
              <a:ext uri="{FF2B5EF4-FFF2-40B4-BE49-F238E27FC236}">
                <a16:creationId xmlns:a16="http://schemas.microsoft.com/office/drawing/2014/main" id="{EBC62035-1D4F-3AD2-2E48-AFD276ADED51}"/>
              </a:ext>
            </a:extLst>
          </p:cNvPr>
          <p:cNvGrpSpPr/>
          <p:nvPr/>
        </p:nvGrpSpPr>
        <p:grpSpPr>
          <a:xfrm>
            <a:off x="3870199" y="2049281"/>
            <a:ext cx="1042478" cy="762378"/>
            <a:chOff x="6096000" y="1164167"/>
            <a:chExt cx="1042478" cy="762378"/>
          </a:xfrm>
        </p:grpSpPr>
        <p:grpSp>
          <p:nvGrpSpPr>
            <p:cNvPr id="19" name="Group 18">
              <a:extLst>
                <a:ext uri="{FF2B5EF4-FFF2-40B4-BE49-F238E27FC236}">
                  <a16:creationId xmlns:a16="http://schemas.microsoft.com/office/drawing/2014/main" id="{F38356C2-5A8C-B845-A5A6-D766DDEB1B79}"/>
                </a:ext>
              </a:extLst>
            </p:cNvPr>
            <p:cNvGrpSpPr/>
            <p:nvPr/>
          </p:nvGrpSpPr>
          <p:grpSpPr>
            <a:xfrm>
              <a:off x="6096000" y="1164167"/>
              <a:ext cx="1042478" cy="553345"/>
              <a:chOff x="5554133" y="1210734"/>
              <a:chExt cx="2016594" cy="1469541"/>
            </a:xfrm>
          </p:grpSpPr>
          <p:pic>
            <p:nvPicPr>
              <p:cNvPr id="16" name="Graphic 15" descr="Artificial Intelligence outline">
                <a:extLst>
                  <a:ext uri="{FF2B5EF4-FFF2-40B4-BE49-F238E27FC236}">
                    <a16:creationId xmlns:a16="http://schemas.microsoft.com/office/drawing/2014/main" id="{AD501246-D85A-0841-1D6C-FA6E20D3DC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4133" y="1667934"/>
                <a:ext cx="914400" cy="914400"/>
              </a:xfrm>
              <a:prstGeom prst="rect">
                <a:avLst/>
              </a:prstGeom>
            </p:spPr>
          </p:pic>
          <p:pic>
            <p:nvPicPr>
              <p:cNvPr id="17" name="Graphic 16" descr="Artificial Intelligence outline">
                <a:extLst>
                  <a:ext uri="{FF2B5EF4-FFF2-40B4-BE49-F238E27FC236}">
                    <a16:creationId xmlns:a16="http://schemas.microsoft.com/office/drawing/2014/main" id="{3CF3DD2F-5CB2-E833-0E81-2EFC44C619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6327" y="1765874"/>
                <a:ext cx="914400" cy="914401"/>
              </a:xfrm>
              <a:prstGeom prst="rect">
                <a:avLst/>
              </a:prstGeom>
            </p:spPr>
          </p:pic>
          <p:pic>
            <p:nvPicPr>
              <p:cNvPr id="18" name="Graphic 17" descr="Artificial Intelligence outline">
                <a:extLst>
                  <a:ext uri="{FF2B5EF4-FFF2-40B4-BE49-F238E27FC236}">
                    <a16:creationId xmlns:a16="http://schemas.microsoft.com/office/drawing/2014/main" id="{FA89C06B-2F2D-1FE4-E6AA-F3743D81E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210734"/>
                <a:ext cx="914400" cy="914400"/>
              </a:xfrm>
              <a:prstGeom prst="rect">
                <a:avLst/>
              </a:prstGeom>
            </p:spPr>
          </p:pic>
        </p:grpSp>
        <p:pic>
          <p:nvPicPr>
            <p:cNvPr id="27" name="Graphic 26" descr="Artificial Intelligence outline">
              <a:extLst>
                <a:ext uri="{FF2B5EF4-FFF2-40B4-BE49-F238E27FC236}">
                  <a16:creationId xmlns:a16="http://schemas.microsoft.com/office/drawing/2014/main" id="{0312A651-E037-F6AD-080D-9C4391665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19" y="1582234"/>
              <a:ext cx="472699" cy="344311"/>
            </a:xfrm>
            <a:prstGeom prst="rect">
              <a:avLst/>
            </a:prstGeom>
          </p:spPr>
        </p:pic>
      </p:grpSp>
      <p:grpSp>
        <p:nvGrpSpPr>
          <p:cNvPr id="29" name="Group 28">
            <a:extLst>
              <a:ext uri="{FF2B5EF4-FFF2-40B4-BE49-F238E27FC236}">
                <a16:creationId xmlns:a16="http://schemas.microsoft.com/office/drawing/2014/main" id="{D2B345AC-D45F-16E3-7B89-499F0431595D}"/>
              </a:ext>
            </a:extLst>
          </p:cNvPr>
          <p:cNvGrpSpPr/>
          <p:nvPr/>
        </p:nvGrpSpPr>
        <p:grpSpPr>
          <a:xfrm>
            <a:off x="5676219" y="875337"/>
            <a:ext cx="1042478" cy="762378"/>
            <a:chOff x="6096000" y="1164167"/>
            <a:chExt cx="1042478" cy="762378"/>
          </a:xfrm>
        </p:grpSpPr>
        <p:grpSp>
          <p:nvGrpSpPr>
            <p:cNvPr id="30" name="Group 29">
              <a:extLst>
                <a:ext uri="{FF2B5EF4-FFF2-40B4-BE49-F238E27FC236}">
                  <a16:creationId xmlns:a16="http://schemas.microsoft.com/office/drawing/2014/main" id="{A3B2FB0A-3542-A601-E2FF-C43F9A6C4A23}"/>
                </a:ext>
              </a:extLst>
            </p:cNvPr>
            <p:cNvGrpSpPr/>
            <p:nvPr/>
          </p:nvGrpSpPr>
          <p:grpSpPr>
            <a:xfrm>
              <a:off x="6096000" y="1164167"/>
              <a:ext cx="1042478" cy="553345"/>
              <a:chOff x="5554133" y="1210734"/>
              <a:chExt cx="2016594" cy="1469541"/>
            </a:xfrm>
          </p:grpSpPr>
          <p:pic>
            <p:nvPicPr>
              <p:cNvPr id="32" name="Graphic 31" descr="Artificial Intelligence outline">
                <a:extLst>
                  <a:ext uri="{FF2B5EF4-FFF2-40B4-BE49-F238E27FC236}">
                    <a16:creationId xmlns:a16="http://schemas.microsoft.com/office/drawing/2014/main" id="{4515D111-E6B5-1758-CB23-7CDA3E6C7A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4133" y="1667934"/>
                <a:ext cx="914400" cy="914400"/>
              </a:xfrm>
              <a:prstGeom prst="rect">
                <a:avLst/>
              </a:prstGeom>
            </p:spPr>
          </p:pic>
          <p:pic>
            <p:nvPicPr>
              <p:cNvPr id="33" name="Graphic 32" descr="Artificial Intelligence outline">
                <a:extLst>
                  <a:ext uri="{FF2B5EF4-FFF2-40B4-BE49-F238E27FC236}">
                    <a16:creationId xmlns:a16="http://schemas.microsoft.com/office/drawing/2014/main" id="{2EC62D18-871D-EF71-5439-0EE925873E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6327" y="1765874"/>
                <a:ext cx="914400" cy="914401"/>
              </a:xfrm>
              <a:prstGeom prst="rect">
                <a:avLst/>
              </a:prstGeom>
            </p:spPr>
          </p:pic>
          <p:pic>
            <p:nvPicPr>
              <p:cNvPr id="34" name="Graphic 33" descr="Artificial Intelligence outline">
                <a:extLst>
                  <a:ext uri="{FF2B5EF4-FFF2-40B4-BE49-F238E27FC236}">
                    <a16:creationId xmlns:a16="http://schemas.microsoft.com/office/drawing/2014/main" id="{5FFAE611-3003-C2D7-AB5F-C297E9C761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210734"/>
                <a:ext cx="914400" cy="914400"/>
              </a:xfrm>
              <a:prstGeom prst="rect">
                <a:avLst/>
              </a:prstGeom>
            </p:spPr>
          </p:pic>
        </p:grpSp>
        <p:pic>
          <p:nvPicPr>
            <p:cNvPr id="31" name="Graphic 30" descr="Artificial Intelligence outline">
              <a:extLst>
                <a:ext uri="{FF2B5EF4-FFF2-40B4-BE49-F238E27FC236}">
                  <a16:creationId xmlns:a16="http://schemas.microsoft.com/office/drawing/2014/main" id="{1F0929F0-7F5C-A858-838E-183BF5AEA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19" y="1582234"/>
              <a:ext cx="472699" cy="344311"/>
            </a:xfrm>
            <a:prstGeom prst="rect">
              <a:avLst/>
            </a:prstGeom>
          </p:spPr>
        </p:pic>
      </p:grpSp>
      <p:sp>
        <p:nvSpPr>
          <p:cNvPr id="35" name="TextBox 34">
            <a:extLst>
              <a:ext uri="{FF2B5EF4-FFF2-40B4-BE49-F238E27FC236}">
                <a16:creationId xmlns:a16="http://schemas.microsoft.com/office/drawing/2014/main" id="{043517D7-04AA-538C-8717-2D8062C05539}"/>
              </a:ext>
            </a:extLst>
          </p:cNvPr>
          <p:cNvSpPr txBox="1"/>
          <p:nvPr/>
        </p:nvSpPr>
        <p:spPr>
          <a:xfrm>
            <a:off x="3686884" y="1660805"/>
            <a:ext cx="1617133" cy="369332"/>
          </a:xfrm>
          <a:prstGeom prst="rect">
            <a:avLst/>
          </a:prstGeom>
          <a:noFill/>
        </p:spPr>
        <p:txBody>
          <a:bodyPr wrap="square" rtlCol="0">
            <a:spAutoFit/>
          </a:bodyPr>
          <a:lstStyle/>
          <a:p>
            <a:r>
              <a:rPr lang="en-US" dirty="0"/>
              <a:t>Scrum Team:</a:t>
            </a:r>
          </a:p>
        </p:txBody>
      </p:sp>
      <p:pic>
        <p:nvPicPr>
          <p:cNvPr id="37" name="Graphic 36" descr="Newspaper with solid fill">
            <a:extLst>
              <a:ext uri="{FF2B5EF4-FFF2-40B4-BE49-F238E27FC236}">
                <a16:creationId xmlns:a16="http://schemas.microsoft.com/office/drawing/2014/main" id="{68A66F51-8F13-5331-F18F-9436B27F94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9283" y="2160335"/>
            <a:ext cx="531989" cy="531989"/>
          </a:xfrm>
          <a:prstGeom prst="rect">
            <a:avLst/>
          </a:prstGeom>
        </p:spPr>
      </p:pic>
      <p:pic>
        <p:nvPicPr>
          <p:cNvPr id="44" name="Graphic 43" descr="Newspaper with solid fill">
            <a:extLst>
              <a:ext uri="{FF2B5EF4-FFF2-40B4-BE49-F238E27FC236}">
                <a16:creationId xmlns:a16="http://schemas.microsoft.com/office/drawing/2014/main" id="{BF18D4E1-DE4C-4E54-9A71-D620181EFC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5625" y="2160335"/>
            <a:ext cx="531989" cy="531989"/>
          </a:xfrm>
          <a:prstGeom prst="rect">
            <a:avLst/>
          </a:prstGeom>
        </p:spPr>
      </p:pic>
      <p:sp>
        <p:nvSpPr>
          <p:cNvPr id="46" name="TextBox 45">
            <a:extLst>
              <a:ext uri="{FF2B5EF4-FFF2-40B4-BE49-F238E27FC236}">
                <a16:creationId xmlns:a16="http://schemas.microsoft.com/office/drawing/2014/main" id="{695648A9-D266-53A4-3036-F3CC583A5841}"/>
              </a:ext>
            </a:extLst>
          </p:cNvPr>
          <p:cNvSpPr txBox="1"/>
          <p:nvPr/>
        </p:nvSpPr>
        <p:spPr>
          <a:xfrm>
            <a:off x="5241516" y="1688899"/>
            <a:ext cx="2196811" cy="369332"/>
          </a:xfrm>
          <a:prstGeom prst="rect">
            <a:avLst/>
          </a:prstGeom>
          <a:noFill/>
        </p:spPr>
        <p:txBody>
          <a:bodyPr wrap="square" rtlCol="0">
            <a:spAutoFit/>
          </a:bodyPr>
          <a:lstStyle/>
          <a:p>
            <a:r>
              <a:rPr lang="en-US" dirty="0"/>
              <a:t>Backlog/User Stories:</a:t>
            </a:r>
          </a:p>
        </p:txBody>
      </p:sp>
      <p:sp>
        <p:nvSpPr>
          <p:cNvPr id="47" name="TextBox 46">
            <a:extLst>
              <a:ext uri="{FF2B5EF4-FFF2-40B4-BE49-F238E27FC236}">
                <a16:creationId xmlns:a16="http://schemas.microsoft.com/office/drawing/2014/main" id="{B3748CED-4A1F-F496-DC3D-2A02CF5F8B33}"/>
              </a:ext>
            </a:extLst>
          </p:cNvPr>
          <p:cNvSpPr txBox="1"/>
          <p:nvPr/>
        </p:nvSpPr>
        <p:spPr>
          <a:xfrm>
            <a:off x="7428486" y="1982989"/>
            <a:ext cx="4700924" cy="923330"/>
          </a:xfrm>
          <a:prstGeom prst="rect">
            <a:avLst/>
          </a:prstGeom>
          <a:noFill/>
        </p:spPr>
        <p:txBody>
          <a:bodyPr wrap="square" rtlCol="0">
            <a:spAutoFit/>
          </a:bodyPr>
          <a:lstStyle/>
          <a:p>
            <a:r>
              <a:rPr lang="en-US" dirty="0"/>
              <a:t>Scrum Team conducts the initial standup meeting to review Backlog and User stories and develops the initial Sprint.</a:t>
            </a:r>
          </a:p>
        </p:txBody>
      </p:sp>
      <p:cxnSp>
        <p:nvCxnSpPr>
          <p:cNvPr id="49" name="Straight Arrow Connector 48">
            <a:extLst>
              <a:ext uri="{FF2B5EF4-FFF2-40B4-BE49-F238E27FC236}">
                <a16:creationId xmlns:a16="http://schemas.microsoft.com/office/drawing/2014/main" id="{B5B5240A-06E0-FC18-8EB3-6FDC2A251A74}"/>
              </a:ext>
            </a:extLst>
          </p:cNvPr>
          <p:cNvCxnSpPr/>
          <p:nvPr/>
        </p:nvCxnSpPr>
        <p:spPr>
          <a:xfrm>
            <a:off x="5116180" y="2274027"/>
            <a:ext cx="3135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903766-21E0-62CD-F028-CF4FF32693DD}"/>
              </a:ext>
            </a:extLst>
          </p:cNvPr>
          <p:cNvCxnSpPr>
            <a:cxnSpLocks/>
          </p:cNvCxnSpPr>
          <p:nvPr/>
        </p:nvCxnSpPr>
        <p:spPr>
          <a:xfrm flipH="1">
            <a:off x="5116180" y="2565747"/>
            <a:ext cx="295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Artificial Intelligence outline">
            <a:extLst>
              <a:ext uri="{FF2B5EF4-FFF2-40B4-BE49-F238E27FC236}">
                <a16:creationId xmlns:a16="http://schemas.microsoft.com/office/drawing/2014/main" id="{EE9629E1-B850-FB81-1669-F26C249D47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2922" y="3594918"/>
            <a:ext cx="519951" cy="516047"/>
          </a:xfrm>
          <a:prstGeom prst="rect">
            <a:avLst/>
          </a:prstGeom>
        </p:spPr>
      </p:pic>
      <p:sp>
        <p:nvSpPr>
          <p:cNvPr id="53" name="TextBox 52">
            <a:extLst>
              <a:ext uri="{FF2B5EF4-FFF2-40B4-BE49-F238E27FC236}">
                <a16:creationId xmlns:a16="http://schemas.microsoft.com/office/drawing/2014/main" id="{FA69A084-40A4-6783-77CD-D5597D07603F}"/>
              </a:ext>
            </a:extLst>
          </p:cNvPr>
          <p:cNvSpPr txBox="1"/>
          <p:nvPr/>
        </p:nvSpPr>
        <p:spPr>
          <a:xfrm>
            <a:off x="3599827" y="3241621"/>
            <a:ext cx="1829870" cy="369332"/>
          </a:xfrm>
          <a:prstGeom prst="rect">
            <a:avLst/>
          </a:prstGeom>
          <a:noFill/>
        </p:spPr>
        <p:txBody>
          <a:bodyPr wrap="square" rtlCol="0">
            <a:spAutoFit/>
          </a:bodyPr>
          <a:lstStyle/>
          <a:p>
            <a:r>
              <a:rPr lang="en-US" dirty="0"/>
              <a:t>Scrum Master:</a:t>
            </a:r>
          </a:p>
        </p:txBody>
      </p:sp>
      <p:pic>
        <p:nvPicPr>
          <p:cNvPr id="55" name="Graphic 54" descr="Run outline">
            <a:extLst>
              <a:ext uri="{FF2B5EF4-FFF2-40B4-BE49-F238E27FC236}">
                <a16:creationId xmlns:a16="http://schemas.microsoft.com/office/drawing/2014/main" id="{8DA8B864-01D9-3A38-706C-5611A61465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9031" y="3633688"/>
            <a:ext cx="531989" cy="531989"/>
          </a:xfrm>
          <a:prstGeom prst="rect">
            <a:avLst/>
          </a:prstGeom>
        </p:spPr>
      </p:pic>
      <p:pic>
        <p:nvPicPr>
          <p:cNvPr id="56" name="Graphic 55" descr="Newspaper with solid fill">
            <a:extLst>
              <a:ext uri="{FF2B5EF4-FFF2-40B4-BE49-F238E27FC236}">
                <a16:creationId xmlns:a16="http://schemas.microsoft.com/office/drawing/2014/main" id="{3141CBD3-D6C2-5D14-6612-9B0EE8D63D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7987" y="3637813"/>
            <a:ext cx="531989" cy="531989"/>
          </a:xfrm>
          <a:prstGeom prst="rect">
            <a:avLst/>
          </a:prstGeom>
        </p:spPr>
      </p:pic>
      <p:cxnSp>
        <p:nvCxnSpPr>
          <p:cNvPr id="58" name="Straight Arrow Connector 57">
            <a:extLst>
              <a:ext uri="{FF2B5EF4-FFF2-40B4-BE49-F238E27FC236}">
                <a16:creationId xmlns:a16="http://schemas.microsoft.com/office/drawing/2014/main" id="{8628975A-0012-00FF-1DAC-B176CE25DE68}"/>
              </a:ext>
            </a:extLst>
          </p:cNvPr>
          <p:cNvCxnSpPr>
            <a:cxnSpLocks/>
          </p:cNvCxnSpPr>
          <p:nvPr/>
        </p:nvCxnSpPr>
        <p:spPr>
          <a:xfrm>
            <a:off x="4698631" y="3882906"/>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0CFB04-6336-6492-2501-29AFBEAA13CB}"/>
              </a:ext>
            </a:extLst>
          </p:cNvPr>
          <p:cNvCxnSpPr>
            <a:cxnSpLocks/>
          </p:cNvCxnSpPr>
          <p:nvPr/>
        </p:nvCxnSpPr>
        <p:spPr>
          <a:xfrm>
            <a:off x="5605529" y="3882906"/>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Repeat with solid fill">
            <a:extLst>
              <a:ext uri="{FF2B5EF4-FFF2-40B4-BE49-F238E27FC236}">
                <a16:creationId xmlns:a16="http://schemas.microsoft.com/office/drawing/2014/main" id="{52759010-E06E-F5C6-F837-9A2609019D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93532" y="3592630"/>
            <a:ext cx="580551" cy="580551"/>
          </a:xfrm>
          <a:prstGeom prst="rect">
            <a:avLst/>
          </a:prstGeom>
        </p:spPr>
      </p:pic>
      <p:cxnSp>
        <p:nvCxnSpPr>
          <p:cNvPr id="62" name="Straight Arrow Connector 61">
            <a:extLst>
              <a:ext uri="{FF2B5EF4-FFF2-40B4-BE49-F238E27FC236}">
                <a16:creationId xmlns:a16="http://schemas.microsoft.com/office/drawing/2014/main" id="{B5880B3F-BABE-DAB1-378C-4D8468AE89F7}"/>
              </a:ext>
            </a:extLst>
          </p:cNvPr>
          <p:cNvCxnSpPr>
            <a:cxnSpLocks/>
          </p:cNvCxnSpPr>
          <p:nvPr/>
        </p:nvCxnSpPr>
        <p:spPr>
          <a:xfrm>
            <a:off x="6362126" y="3899682"/>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D77C7F4-DEF9-4F71-597B-477D23083A3F}"/>
              </a:ext>
            </a:extLst>
          </p:cNvPr>
          <p:cNvSpPr txBox="1"/>
          <p:nvPr/>
        </p:nvSpPr>
        <p:spPr>
          <a:xfrm>
            <a:off x="5572022" y="3224312"/>
            <a:ext cx="1829870" cy="369332"/>
          </a:xfrm>
          <a:prstGeom prst="rect">
            <a:avLst/>
          </a:prstGeom>
          <a:noFill/>
        </p:spPr>
        <p:txBody>
          <a:bodyPr wrap="square" rtlCol="0">
            <a:spAutoFit/>
          </a:bodyPr>
          <a:lstStyle/>
          <a:p>
            <a:r>
              <a:rPr lang="en-US" dirty="0"/>
              <a:t>Sprint Cycle:</a:t>
            </a:r>
          </a:p>
        </p:txBody>
      </p:sp>
      <p:sp>
        <p:nvSpPr>
          <p:cNvPr id="66" name="TextBox 65">
            <a:extLst>
              <a:ext uri="{FF2B5EF4-FFF2-40B4-BE49-F238E27FC236}">
                <a16:creationId xmlns:a16="http://schemas.microsoft.com/office/drawing/2014/main" id="{EB020D5A-E113-22D6-3CC2-3DBB9A690F46}"/>
              </a:ext>
            </a:extLst>
          </p:cNvPr>
          <p:cNvSpPr txBox="1"/>
          <p:nvPr/>
        </p:nvSpPr>
        <p:spPr>
          <a:xfrm>
            <a:off x="7428486" y="3224312"/>
            <a:ext cx="4659470" cy="923330"/>
          </a:xfrm>
          <a:prstGeom prst="rect">
            <a:avLst/>
          </a:prstGeom>
          <a:noFill/>
        </p:spPr>
        <p:txBody>
          <a:bodyPr wrap="square" rtlCol="0">
            <a:spAutoFit/>
          </a:bodyPr>
          <a:lstStyle/>
          <a:p>
            <a:r>
              <a:rPr lang="en-US" dirty="0"/>
              <a:t>Scrum Master establishes an efficient workplace and leads the Scrum Team through each Sprint cycle.</a:t>
            </a:r>
          </a:p>
        </p:txBody>
      </p:sp>
      <p:sp>
        <p:nvSpPr>
          <p:cNvPr id="68" name="TextBox 67">
            <a:extLst>
              <a:ext uri="{FF2B5EF4-FFF2-40B4-BE49-F238E27FC236}">
                <a16:creationId xmlns:a16="http://schemas.microsoft.com/office/drawing/2014/main" id="{CB7AA286-D7FC-4D45-8E71-343F455EF7C9}"/>
              </a:ext>
            </a:extLst>
          </p:cNvPr>
          <p:cNvSpPr txBox="1"/>
          <p:nvPr/>
        </p:nvSpPr>
        <p:spPr>
          <a:xfrm>
            <a:off x="3993228" y="4388653"/>
            <a:ext cx="3152640" cy="369332"/>
          </a:xfrm>
          <a:prstGeom prst="rect">
            <a:avLst/>
          </a:prstGeom>
          <a:noFill/>
        </p:spPr>
        <p:txBody>
          <a:bodyPr wrap="square" rtlCol="0">
            <a:spAutoFit/>
          </a:bodyPr>
          <a:lstStyle/>
          <a:p>
            <a:r>
              <a:rPr lang="en-US" dirty="0"/>
              <a:t>Tester:     Test Cases:      Testing:</a:t>
            </a:r>
          </a:p>
        </p:txBody>
      </p:sp>
      <p:pic>
        <p:nvPicPr>
          <p:cNvPr id="70" name="Graphic 69" descr="Newspaper with solid fill">
            <a:extLst>
              <a:ext uri="{FF2B5EF4-FFF2-40B4-BE49-F238E27FC236}">
                <a16:creationId xmlns:a16="http://schemas.microsoft.com/office/drawing/2014/main" id="{067759A5-7D54-7000-A78F-2F76931F27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6180" y="4713220"/>
            <a:ext cx="531989" cy="531989"/>
          </a:xfrm>
          <a:prstGeom prst="rect">
            <a:avLst/>
          </a:prstGeom>
        </p:spPr>
      </p:pic>
      <p:pic>
        <p:nvPicPr>
          <p:cNvPr id="71" name="Graphic 70" descr="Artificial Intelligence outline">
            <a:extLst>
              <a:ext uri="{FF2B5EF4-FFF2-40B4-BE49-F238E27FC236}">
                <a16:creationId xmlns:a16="http://schemas.microsoft.com/office/drawing/2014/main" id="{C6D31962-7B80-6109-FF1A-B50813120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5371" y="4718812"/>
            <a:ext cx="519951" cy="516047"/>
          </a:xfrm>
          <a:prstGeom prst="rect">
            <a:avLst/>
          </a:prstGeom>
        </p:spPr>
      </p:pic>
      <p:pic>
        <p:nvPicPr>
          <p:cNvPr id="73" name="Graphic 72" descr="Internet Of Things with solid fill">
            <a:extLst>
              <a:ext uri="{FF2B5EF4-FFF2-40B4-BE49-F238E27FC236}">
                <a16:creationId xmlns:a16="http://schemas.microsoft.com/office/drawing/2014/main" id="{8E03D945-B698-E011-20C7-D0BBA69281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921" y="4697282"/>
            <a:ext cx="531989" cy="531989"/>
          </a:xfrm>
          <a:prstGeom prst="rect">
            <a:avLst/>
          </a:prstGeom>
        </p:spPr>
      </p:pic>
      <p:cxnSp>
        <p:nvCxnSpPr>
          <p:cNvPr id="74" name="Straight Arrow Connector 73">
            <a:extLst>
              <a:ext uri="{FF2B5EF4-FFF2-40B4-BE49-F238E27FC236}">
                <a16:creationId xmlns:a16="http://schemas.microsoft.com/office/drawing/2014/main" id="{C20B5DF8-A363-B2AE-C969-1A1DD0557C04}"/>
              </a:ext>
            </a:extLst>
          </p:cNvPr>
          <p:cNvCxnSpPr>
            <a:cxnSpLocks/>
          </p:cNvCxnSpPr>
          <p:nvPr/>
        </p:nvCxnSpPr>
        <p:spPr>
          <a:xfrm>
            <a:off x="4693247" y="4958930"/>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6EFD298-08FD-F0E9-A85A-E3B5894FB2D6}"/>
              </a:ext>
            </a:extLst>
          </p:cNvPr>
          <p:cNvCxnSpPr>
            <a:cxnSpLocks/>
          </p:cNvCxnSpPr>
          <p:nvPr/>
        </p:nvCxnSpPr>
        <p:spPr>
          <a:xfrm>
            <a:off x="5840923" y="4973456"/>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23BF318-96AF-5538-E801-78959F4363EC}"/>
              </a:ext>
            </a:extLst>
          </p:cNvPr>
          <p:cNvSpPr txBox="1"/>
          <p:nvPr/>
        </p:nvSpPr>
        <p:spPr>
          <a:xfrm>
            <a:off x="7396131" y="4388653"/>
            <a:ext cx="4440406" cy="1200329"/>
          </a:xfrm>
          <a:prstGeom prst="rect">
            <a:avLst/>
          </a:prstGeom>
          <a:noFill/>
        </p:spPr>
        <p:txBody>
          <a:bodyPr wrap="square" rtlCol="0">
            <a:spAutoFit/>
          </a:bodyPr>
          <a:lstStyle/>
          <a:p>
            <a:r>
              <a:rPr lang="en-US" dirty="0"/>
              <a:t>The Tester uses all the information from the Backlog and User Stories to develop test cases and test the code to ensure no discrepancies in the product.</a:t>
            </a:r>
          </a:p>
        </p:txBody>
      </p:sp>
      <p:pic>
        <p:nvPicPr>
          <p:cNvPr id="77" name="Graphic 76" descr="Artificial Intelligence outline">
            <a:extLst>
              <a:ext uri="{FF2B5EF4-FFF2-40B4-BE49-F238E27FC236}">
                <a16:creationId xmlns:a16="http://schemas.microsoft.com/office/drawing/2014/main" id="{32F8F7E5-95FD-3D05-21BC-9AF5BB09A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2922" y="6078083"/>
            <a:ext cx="519951" cy="516047"/>
          </a:xfrm>
          <a:prstGeom prst="rect">
            <a:avLst/>
          </a:prstGeom>
        </p:spPr>
      </p:pic>
      <p:sp>
        <p:nvSpPr>
          <p:cNvPr id="78" name="TextBox 77">
            <a:extLst>
              <a:ext uri="{FF2B5EF4-FFF2-40B4-BE49-F238E27FC236}">
                <a16:creationId xmlns:a16="http://schemas.microsoft.com/office/drawing/2014/main" id="{57517E5A-46EE-34D6-EB6C-93CCC3B7F7EF}"/>
              </a:ext>
            </a:extLst>
          </p:cNvPr>
          <p:cNvSpPr txBox="1"/>
          <p:nvPr/>
        </p:nvSpPr>
        <p:spPr>
          <a:xfrm>
            <a:off x="3800198" y="5737878"/>
            <a:ext cx="3345670" cy="369332"/>
          </a:xfrm>
          <a:prstGeom prst="rect">
            <a:avLst/>
          </a:prstGeom>
          <a:noFill/>
        </p:spPr>
        <p:txBody>
          <a:bodyPr wrap="square" rtlCol="0">
            <a:spAutoFit/>
          </a:bodyPr>
          <a:lstStyle/>
          <a:p>
            <a:r>
              <a:rPr lang="en-US" dirty="0"/>
              <a:t>Developer:   Backlog:       Code:</a:t>
            </a:r>
          </a:p>
        </p:txBody>
      </p:sp>
      <p:pic>
        <p:nvPicPr>
          <p:cNvPr id="79" name="Graphic 78" descr="Newspaper with solid fill">
            <a:extLst>
              <a:ext uri="{FF2B5EF4-FFF2-40B4-BE49-F238E27FC236}">
                <a16:creationId xmlns:a16="http://schemas.microsoft.com/office/drawing/2014/main" id="{4397BA92-4D9E-EE41-038B-39B965664B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8583" y="6107210"/>
            <a:ext cx="531989" cy="531989"/>
          </a:xfrm>
          <a:prstGeom prst="rect">
            <a:avLst/>
          </a:prstGeom>
        </p:spPr>
      </p:pic>
      <p:pic>
        <p:nvPicPr>
          <p:cNvPr id="81" name="Graphic 80" descr="Morse Code outline">
            <a:extLst>
              <a:ext uri="{FF2B5EF4-FFF2-40B4-BE49-F238E27FC236}">
                <a16:creationId xmlns:a16="http://schemas.microsoft.com/office/drawing/2014/main" id="{077B35B5-8863-7AC0-0413-E5C1A14E9B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07572" y="6107211"/>
            <a:ext cx="531990" cy="531990"/>
          </a:xfrm>
          <a:prstGeom prst="rect">
            <a:avLst/>
          </a:prstGeom>
        </p:spPr>
      </p:pic>
      <p:sp>
        <p:nvSpPr>
          <p:cNvPr id="82" name="TextBox 81">
            <a:extLst>
              <a:ext uri="{FF2B5EF4-FFF2-40B4-BE49-F238E27FC236}">
                <a16:creationId xmlns:a16="http://schemas.microsoft.com/office/drawing/2014/main" id="{34456963-DD47-7364-F268-791281F54135}"/>
              </a:ext>
            </a:extLst>
          </p:cNvPr>
          <p:cNvSpPr txBox="1"/>
          <p:nvPr/>
        </p:nvSpPr>
        <p:spPr>
          <a:xfrm>
            <a:off x="7405936" y="5737878"/>
            <a:ext cx="4771313" cy="1200329"/>
          </a:xfrm>
          <a:prstGeom prst="rect">
            <a:avLst/>
          </a:prstGeom>
          <a:noFill/>
        </p:spPr>
        <p:txBody>
          <a:bodyPr wrap="square" rtlCol="0">
            <a:spAutoFit/>
          </a:bodyPr>
          <a:lstStyle/>
          <a:p>
            <a:r>
              <a:rPr lang="en-US" dirty="0"/>
              <a:t>The  Developer uses the information for the product backlog to develop code that meets all the product requirements and produces the final product.</a:t>
            </a:r>
          </a:p>
        </p:txBody>
      </p:sp>
      <p:cxnSp>
        <p:nvCxnSpPr>
          <p:cNvPr id="83" name="Straight Arrow Connector 82">
            <a:extLst>
              <a:ext uri="{FF2B5EF4-FFF2-40B4-BE49-F238E27FC236}">
                <a16:creationId xmlns:a16="http://schemas.microsoft.com/office/drawing/2014/main" id="{3981F97A-B86D-9848-E3E1-E3C70C811C6D}"/>
              </a:ext>
            </a:extLst>
          </p:cNvPr>
          <p:cNvCxnSpPr>
            <a:cxnSpLocks/>
          </p:cNvCxnSpPr>
          <p:nvPr/>
        </p:nvCxnSpPr>
        <p:spPr>
          <a:xfrm>
            <a:off x="5855430" y="6373203"/>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F975AE2-1E40-7476-A891-735C48F475FB}"/>
              </a:ext>
            </a:extLst>
          </p:cNvPr>
          <p:cNvCxnSpPr>
            <a:cxnSpLocks/>
          </p:cNvCxnSpPr>
          <p:nvPr/>
        </p:nvCxnSpPr>
        <p:spPr>
          <a:xfrm>
            <a:off x="4701753" y="6379822"/>
            <a:ext cx="2979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61F4B9-DEFD-84D6-51CC-7B6527D28698}"/>
              </a:ext>
            </a:extLst>
          </p:cNvPr>
          <p:cNvCxnSpPr/>
          <p:nvPr/>
        </p:nvCxnSpPr>
        <p:spPr>
          <a:xfrm>
            <a:off x="6097503" y="2278987"/>
            <a:ext cx="3135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FC87D0B-9297-9F84-DEB4-B0B3FDDA6193}"/>
              </a:ext>
            </a:extLst>
          </p:cNvPr>
          <p:cNvCxnSpPr>
            <a:cxnSpLocks/>
          </p:cNvCxnSpPr>
          <p:nvPr/>
        </p:nvCxnSpPr>
        <p:spPr>
          <a:xfrm flipH="1">
            <a:off x="6115656" y="2565747"/>
            <a:ext cx="295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89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Artificial Intelligence outline">
            <a:extLst>
              <a:ext uri="{FF2B5EF4-FFF2-40B4-BE49-F238E27FC236}">
                <a16:creationId xmlns:a16="http://schemas.microsoft.com/office/drawing/2014/main" id="{CD88CDA9-0ACF-B3CE-EA16-4D89B401A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0436" y="972108"/>
            <a:ext cx="519951" cy="516047"/>
          </a:xfrm>
          <a:prstGeom prst="rect">
            <a:avLst/>
          </a:prstGeom>
        </p:spPr>
      </p:pic>
      <p:sp>
        <p:nvSpPr>
          <p:cNvPr id="5" name="TextBox 4">
            <a:extLst>
              <a:ext uri="{FF2B5EF4-FFF2-40B4-BE49-F238E27FC236}">
                <a16:creationId xmlns:a16="http://schemas.microsoft.com/office/drawing/2014/main" id="{268994AC-B2CE-5678-7B13-AD9599A12911}"/>
              </a:ext>
            </a:extLst>
          </p:cNvPr>
          <p:cNvSpPr txBox="1"/>
          <p:nvPr/>
        </p:nvSpPr>
        <p:spPr>
          <a:xfrm>
            <a:off x="4303939" y="595380"/>
            <a:ext cx="1885137" cy="369332"/>
          </a:xfrm>
          <a:prstGeom prst="rect">
            <a:avLst/>
          </a:prstGeom>
          <a:noFill/>
        </p:spPr>
        <p:txBody>
          <a:bodyPr wrap="square" rtlCol="0">
            <a:spAutoFit/>
          </a:bodyPr>
          <a:lstStyle/>
          <a:p>
            <a:r>
              <a:rPr lang="en-US" dirty="0"/>
              <a:t>Project Manager:</a:t>
            </a:r>
          </a:p>
        </p:txBody>
      </p:sp>
      <p:sp>
        <p:nvSpPr>
          <p:cNvPr id="6" name="TextBox 5">
            <a:extLst>
              <a:ext uri="{FF2B5EF4-FFF2-40B4-BE49-F238E27FC236}">
                <a16:creationId xmlns:a16="http://schemas.microsoft.com/office/drawing/2014/main" id="{D9EC4521-1668-1AF8-3442-2BD6E9C5BDD0}"/>
              </a:ext>
            </a:extLst>
          </p:cNvPr>
          <p:cNvSpPr txBox="1"/>
          <p:nvPr/>
        </p:nvSpPr>
        <p:spPr>
          <a:xfrm>
            <a:off x="6096000" y="1257541"/>
            <a:ext cx="1380066" cy="369332"/>
          </a:xfrm>
          <a:prstGeom prst="rect">
            <a:avLst/>
          </a:prstGeom>
          <a:noFill/>
        </p:spPr>
        <p:txBody>
          <a:bodyPr wrap="square" rtlCol="0">
            <a:spAutoFit/>
          </a:bodyPr>
          <a:lstStyle/>
          <a:p>
            <a:r>
              <a:rPr lang="en-US" dirty="0"/>
              <a:t>Customers: </a:t>
            </a:r>
          </a:p>
        </p:txBody>
      </p:sp>
      <p:grpSp>
        <p:nvGrpSpPr>
          <p:cNvPr id="15" name="Group 14">
            <a:extLst>
              <a:ext uri="{FF2B5EF4-FFF2-40B4-BE49-F238E27FC236}">
                <a16:creationId xmlns:a16="http://schemas.microsoft.com/office/drawing/2014/main" id="{1384698F-2F6E-BC38-CF30-F6939B0DF85D}"/>
              </a:ext>
            </a:extLst>
          </p:cNvPr>
          <p:cNvGrpSpPr/>
          <p:nvPr/>
        </p:nvGrpSpPr>
        <p:grpSpPr>
          <a:xfrm>
            <a:off x="6171082" y="1623679"/>
            <a:ext cx="1042478" cy="762378"/>
            <a:chOff x="6096000" y="1164167"/>
            <a:chExt cx="1042478" cy="762378"/>
          </a:xfrm>
        </p:grpSpPr>
        <p:grpSp>
          <p:nvGrpSpPr>
            <p:cNvPr id="16" name="Group 15">
              <a:extLst>
                <a:ext uri="{FF2B5EF4-FFF2-40B4-BE49-F238E27FC236}">
                  <a16:creationId xmlns:a16="http://schemas.microsoft.com/office/drawing/2014/main" id="{04069C24-8E62-A1EF-7210-288C2D0D71D7}"/>
                </a:ext>
              </a:extLst>
            </p:cNvPr>
            <p:cNvGrpSpPr/>
            <p:nvPr/>
          </p:nvGrpSpPr>
          <p:grpSpPr>
            <a:xfrm>
              <a:off x="6096000" y="1164167"/>
              <a:ext cx="1042478" cy="553345"/>
              <a:chOff x="5554133" y="1210734"/>
              <a:chExt cx="2016594" cy="1469541"/>
            </a:xfrm>
          </p:grpSpPr>
          <p:pic>
            <p:nvPicPr>
              <p:cNvPr id="18" name="Graphic 17" descr="Artificial Intelligence outline">
                <a:extLst>
                  <a:ext uri="{FF2B5EF4-FFF2-40B4-BE49-F238E27FC236}">
                    <a16:creationId xmlns:a16="http://schemas.microsoft.com/office/drawing/2014/main" id="{015A88D9-1188-1DB8-85F8-80F3DE2459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4133" y="1667934"/>
                <a:ext cx="914400" cy="914400"/>
              </a:xfrm>
              <a:prstGeom prst="rect">
                <a:avLst/>
              </a:prstGeom>
            </p:spPr>
          </p:pic>
          <p:pic>
            <p:nvPicPr>
              <p:cNvPr id="19" name="Graphic 18" descr="Artificial Intelligence outline">
                <a:extLst>
                  <a:ext uri="{FF2B5EF4-FFF2-40B4-BE49-F238E27FC236}">
                    <a16:creationId xmlns:a16="http://schemas.microsoft.com/office/drawing/2014/main" id="{A1BF40DA-F0F2-2274-5156-5FEFD10CE7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6327" y="1765874"/>
                <a:ext cx="914400" cy="914401"/>
              </a:xfrm>
              <a:prstGeom prst="rect">
                <a:avLst/>
              </a:prstGeom>
            </p:spPr>
          </p:pic>
          <p:pic>
            <p:nvPicPr>
              <p:cNvPr id="20" name="Graphic 19" descr="Artificial Intelligence outline">
                <a:extLst>
                  <a:ext uri="{FF2B5EF4-FFF2-40B4-BE49-F238E27FC236}">
                    <a16:creationId xmlns:a16="http://schemas.microsoft.com/office/drawing/2014/main" id="{1A203AF7-8B9E-B384-A12C-C5D9FDC8E2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210734"/>
                <a:ext cx="914400" cy="914400"/>
              </a:xfrm>
              <a:prstGeom prst="rect">
                <a:avLst/>
              </a:prstGeom>
            </p:spPr>
          </p:pic>
        </p:grpSp>
        <p:pic>
          <p:nvPicPr>
            <p:cNvPr id="17" name="Graphic 16" descr="Artificial Intelligence outline">
              <a:extLst>
                <a:ext uri="{FF2B5EF4-FFF2-40B4-BE49-F238E27FC236}">
                  <a16:creationId xmlns:a16="http://schemas.microsoft.com/office/drawing/2014/main" id="{F10BB968-16D3-FDEB-3D8C-6559994C7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19" y="1582234"/>
              <a:ext cx="472699" cy="344311"/>
            </a:xfrm>
            <a:prstGeom prst="rect">
              <a:avLst/>
            </a:prstGeom>
          </p:spPr>
        </p:pic>
      </p:grpSp>
      <p:sp>
        <p:nvSpPr>
          <p:cNvPr id="50" name="TextBox 49">
            <a:extLst>
              <a:ext uri="{FF2B5EF4-FFF2-40B4-BE49-F238E27FC236}">
                <a16:creationId xmlns:a16="http://schemas.microsoft.com/office/drawing/2014/main" id="{7AECC571-3455-3BE8-BB6A-1A4EC70044F0}"/>
              </a:ext>
            </a:extLst>
          </p:cNvPr>
          <p:cNvSpPr txBox="1"/>
          <p:nvPr/>
        </p:nvSpPr>
        <p:spPr>
          <a:xfrm>
            <a:off x="772936" y="565834"/>
            <a:ext cx="3849864" cy="6740307"/>
          </a:xfrm>
          <a:prstGeom prst="rect">
            <a:avLst/>
          </a:prstGeom>
          <a:noFill/>
        </p:spPr>
        <p:txBody>
          <a:bodyPr wrap="square" rtlCol="0">
            <a:spAutoFit/>
          </a:bodyPr>
          <a:lstStyle/>
          <a:p>
            <a:endParaRPr lang="en-US" dirty="0"/>
          </a:p>
          <a:p>
            <a:r>
              <a:rPr lang="en-US" dirty="0"/>
              <a:t>The Project Manager meets with the customers to document the information required for the system’s specifications.</a:t>
            </a:r>
          </a:p>
          <a:p>
            <a:endParaRPr lang="en-US" dirty="0"/>
          </a:p>
          <a:p>
            <a:endParaRPr lang="en-US" dirty="0"/>
          </a:p>
          <a:p>
            <a:r>
              <a:rPr lang="en-US" dirty="0"/>
              <a:t>The Project Team is assembled, and the team begins analyzing the software production system specifications.</a:t>
            </a:r>
          </a:p>
          <a:p>
            <a:endParaRPr lang="en-US" dirty="0"/>
          </a:p>
          <a:p>
            <a:endParaRPr lang="en-US" dirty="0"/>
          </a:p>
          <a:p>
            <a:r>
              <a:rPr lang="en-US" dirty="0"/>
              <a:t>After establishing the Design Document, the team begins the source code development and separates the code into increments.</a:t>
            </a:r>
          </a:p>
          <a:p>
            <a:endParaRPr lang="en-US" dirty="0"/>
          </a:p>
          <a:p>
            <a:endParaRPr lang="en-US" dirty="0"/>
          </a:p>
          <a:p>
            <a:r>
              <a:rPr lang="en-US" dirty="0"/>
              <a:t>If the code passes all the testing requirements, the project team informs the project manager, and the software is deployed and operational.</a:t>
            </a:r>
          </a:p>
          <a:p>
            <a:endParaRPr lang="en-US" dirty="0"/>
          </a:p>
          <a:p>
            <a:endParaRPr lang="en-US" dirty="0"/>
          </a:p>
          <a:p>
            <a:endParaRPr lang="en-US" dirty="0"/>
          </a:p>
        </p:txBody>
      </p:sp>
      <p:sp>
        <p:nvSpPr>
          <p:cNvPr id="51" name="TextBox 50">
            <a:extLst>
              <a:ext uri="{FF2B5EF4-FFF2-40B4-BE49-F238E27FC236}">
                <a16:creationId xmlns:a16="http://schemas.microsoft.com/office/drawing/2014/main" id="{E04269A4-F9FC-38B5-2F1E-F40A0D68A710}"/>
              </a:ext>
            </a:extLst>
          </p:cNvPr>
          <p:cNvSpPr txBox="1"/>
          <p:nvPr/>
        </p:nvSpPr>
        <p:spPr>
          <a:xfrm>
            <a:off x="7420687" y="1257541"/>
            <a:ext cx="4771313" cy="5355312"/>
          </a:xfrm>
          <a:prstGeom prst="rect">
            <a:avLst/>
          </a:prstGeom>
          <a:noFill/>
        </p:spPr>
        <p:txBody>
          <a:bodyPr wrap="square" rtlCol="0">
            <a:spAutoFit/>
          </a:bodyPr>
          <a:lstStyle/>
          <a:p>
            <a:r>
              <a:rPr lang="en-US" dirty="0"/>
              <a:t>After the Project Manager meets with the customer, the Project Manager begins designing the project charter and separates each stage of the project.</a:t>
            </a:r>
          </a:p>
          <a:p>
            <a:endParaRPr lang="en-US" dirty="0"/>
          </a:p>
          <a:p>
            <a:endParaRPr lang="en-US" dirty="0"/>
          </a:p>
          <a:p>
            <a:r>
              <a:rPr lang="en-US" dirty="0"/>
              <a:t>After analyzing the system requirements, a design document is established to document the technical specifications that are needed for the development of the software, such as the programming language, etc.</a:t>
            </a:r>
          </a:p>
          <a:p>
            <a:endParaRPr lang="en-US" dirty="0"/>
          </a:p>
          <a:p>
            <a:endParaRPr lang="en-US" dirty="0"/>
          </a:p>
          <a:p>
            <a:r>
              <a:rPr lang="en-US" dirty="0"/>
              <a:t>After writing the Source code, the team continues the Waterfall method and begins testing and debugging the code.</a:t>
            </a:r>
          </a:p>
          <a:p>
            <a:endParaRPr lang="en-US" dirty="0"/>
          </a:p>
          <a:p>
            <a:endParaRPr lang="en-US" dirty="0"/>
          </a:p>
          <a:p>
            <a:endParaRPr lang="en-US" dirty="0"/>
          </a:p>
        </p:txBody>
      </p:sp>
      <p:sp>
        <p:nvSpPr>
          <p:cNvPr id="56" name="TextBox 55">
            <a:extLst>
              <a:ext uri="{FF2B5EF4-FFF2-40B4-BE49-F238E27FC236}">
                <a16:creationId xmlns:a16="http://schemas.microsoft.com/office/drawing/2014/main" id="{5B9E1548-7A97-A817-D082-494816270AA9}"/>
              </a:ext>
            </a:extLst>
          </p:cNvPr>
          <p:cNvSpPr txBox="1"/>
          <p:nvPr/>
        </p:nvSpPr>
        <p:spPr>
          <a:xfrm>
            <a:off x="3080040" y="-32604"/>
            <a:ext cx="4604267" cy="369332"/>
          </a:xfrm>
          <a:prstGeom prst="rect">
            <a:avLst/>
          </a:prstGeom>
          <a:noFill/>
        </p:spPr>
        <p:txBody>
          <a:bodyPr wrap="square" rtlCol="0">
            <a:spAutoFit/>
          </a:bodyPr>
          <a:lstStyle/>
          <a:p>
            <a:r>
              <a:rPr lang="en-US" dirty="0"/>
              <a:t>Software Development Lifecyle Using Waterfall.</a:t>
            </a:r>
          </a:p>
        </p:txBody>
      </p:sp>
      <p:pic>
        <p:nvPicPr>
          <p:cNvPr id="60" name="Graphic 59" descr="Research with solid fill">
            <a:extLst>
              <a:ext uri="{FF2B5EF4-FFF2-40B4-BE49-F238E27FC236}">
                <a16:creationId xmlns:a16="http://schemas.microsoft.com/office/drawing/2014/main" id="{E81A42F4-6F0C-76B2-0E05-D59D5534D2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1424" y="2582301"/>
            <a:ext cx="497603" cy="497603"/>
          </a:xfrm>
          <a:prstGeom prst="rect">
            <a:avLst/>
          </a:prstGeom>
        </p:spPr>
      </p:pic>
      <p:sp>
        <p:nvSpPr>
          <p:cNvPr id="67" name="TextBox 66">
            <a:extLst>
              <a:ext uri="{FF2B5EF4-FFF2-40B4-BE49-F238E27FC236}">
                <a16:creationId xmlns:a16="http://schemas.microsoft.com/office/drawing/2014/main" id="{D2916812-3B21-2321-AEA7-AC5F6700A381}"/>
              </a:ext>
            </a:extLst>
          </p:cNvPr>
          <p:cNvSpPr txBox="1"/>
          <p:nvPr/>
        </p:nvSpPr>
        <p:spPr>
          <a:xfrm>
            <a:off x="4701635" y="2222045"/>
            <a:ext cx="1276710" cy="369332"/>
          </a:xfrm>
          <a:prstGeom prst="rect">
            <a:avLst/>
          </a:prstGeom>
          <a:noFill/>
        </p:spPr>
        <p:txBody>
          <a:bodyPr wrap="square" rtlCol="0">
            <a:spAutoFit/>
          </a:bodyPr>
          <a:lstStyle/>
          <a:p>
            <a:r>
              <a:rPr lang="en-US" dirty="0"/>
              <a:t>Analysis:</a:t>
            </a:r>
          </a:p>
        </p:txBody>
      </p:sp>
      <p:pic>
        <p:nvPicPr>
          <p:cNvPr id="69" name="Graphic 68" descr="Blueprint with solid fill">
            <a:extLst>
              <a:ext uri="{FF2B5EF4-FFF2-40B4-BE49-F238E27FC236}">
                <a16:creationId xmlns:a16="http://schemas.microsoft.com/office/drawing/2014/main" id="{F46B4261-B41B-BA31-0A75-A5AAE847A1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7488" y="3465179"/>
            <a:ext cx="497603" cy="497603"/>
          </a:xfrm>
          <a:prstGeom prst="rect">
            <a:avLst/>
          </a:prstGeom>
        </p:spPr>
      </p:pic>
      <p:sp>
        <p:nvSpPr>
          <p:cNvPr id="70" name="TextBox 69">
            <a:extLst>
              <a:ext uri="{FF2B5EF4-FFF2-40B4-BE49-F238E27FC236}">
                <a16:creationId xmlns:a16="http://schemas.microsoft.com/office/drawing/2014/main" id="{6B77E1DE-D5EE-A0BF-5990-F12A5FF7B800}"/>
              </a:ext>
            </a:extLst>
          </p:cNvPr>
          <p:cNvSpPr txBox="1"/>
          <p:nvPr/>
        </p:nvSpPr>
        <p:spPr>
          <a:xfrm>
            <a:off x="5623458" y="2914524"/>
            <a:ext cx="1828087" cy="369332"/>
          </a:xfrm>
          <a:prstGeom prst="rect">
            <a:avLst/>
          </a:prstGeom>
          <a:noFill/>
        </p:spPr>
        <p:txBody>
          <a:bodyPr wrap="square" rtlCol="0">
            <a:spAutoFit/>
          </a:bodyPr>
          <a:lstStyle/>
          <a:p>
            <a:r>
              <a:rPr lang="en-US" dirty="0"/>
              <a:t>Design Document:</a:t>
            </a:r>
          </a:p>
        </p:txBody>
      </p:sp>
      <p:pic>
        <p:nvPicPr>
          <p:cNvPr id="73" name="Graphic 72" descr="Morse Code outline">
            <a:extLst>
              <a:ext uri="{FF2B5EF4-FFF2-40B4-BE49-F238E27FC236}">
                <a16:creationId xmlns:a16="http://schemas.microsoft.com/office/drawing/2014/main" id="{A5D2082C-3A07-2110-509F-550F5B2908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0614" y="3992091"/>
            <a:ext cx="531990" cy="531990"/>
          </a:xfrm>
          <a:prstGeom prst="rect">
            <a:avLst/>
          </a:prstGeom>
        </p:spPr>
      </p:pic>
      <p:sp>
        <p:nvSpPr>
          <p:cNvPr id="74" name="TextBox 73">
            <a:extLst>
              <a:ext uri="{FF2B5EF4-FFF2-40B4-BE49-F238E27FC236}">
                <a16:creationId xmlns:a16="http://schemas.microsoft.com/office/drawing/2014/main" id="{58E4E988-2D4D-58AF-4009-A1E2362F6D8C}"/>
              </a:ext>
            </a:extLst>
          </p:cNvPr>
          <p:cNvSpPr txBox="1"/>
          <p:nvPr/>
        </p:nvSpPr>
        <p:spPr>
          <a:xfrm>
            <a:off x="4624962" y="3607003"/>
            <a:ext cx="1615838" cy="369332"/>
          </a:xfrm>
          <a:prstGeom prst="rect">
            <a:avLst/>
          </a:prstGeom>
          <a:noFill/>
        </p:spPr>
        <p:txBody>
          <a:bodyPr wrap="square" rtlCol="0">
            <a:spAutoFit/>
          </a:bodyPr>
          <a:lstStyle/>
          <a:p>
            <a:r>
              <a:rPr lang="en-US" dirty="0"/>
              <a:t>Source Code:</a:t>
            </a:r>
          </a:p>
        </p:txBody>
      </p:sp>
      <p:pic>
        <p:nvPicPr>
          <p:cNvPr id="75" name="Graphic 74" descr="Internet Of Things with solid fill">
            <a:extLst>
              <a:ext uri="{FF2B5EF4-FFF2-40B4-BE49-F238E27FC236}">
                <a16:creationId xmlns:a16="http://schemas.microsoft.com/office/drawing/2014/main" id="{370A79F3-85D5-F38E-1914-1AD7B39E1D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26296" y="5174616"/>
            <a:ext cx="531989" cy="531989"/>
          </a:xfrm>
          <a:prstGeom prst="rect">
            <a:avLst/>
          </a:prstGeom>
        </p:spPr>
      </p:pic>
      <p:sp>
        <p:nvSpPr>
          <p:cNvPr id="76" name="TextBox 75">
            <a:extLst>
              <a:ext uri="{FF2B5EF4-FFF2-40B4-BE49-F238E27FC236}">
                <a16:creationId xmlns:a16="http://schemas.microsoft.com/office/drawing/2014/main" id="{4AE5152A-CED0-BE4F-007F-E5D5B0B6D860}"/>
              </a:ext>
            </a:extLst>
          </p:cNvPr>
          <p:cNvSpPr txBox="1"/>
          <p:nvPr/>
        </p:nvSpPr>
        <p:spPr>
          <a:xfrm>
            <a:off x="6245333" y="4782436"/>
            <a:ext cx="1463754" cy="369332"/>
          </a:xfrm>
          <a:prstGeom prst="rect">
            <a:avLst/>
          </a:prstGeom>
          <a:noFill/>
        </p:spPr>
        <p:txBody>
          <a:bodyPr wrap="square" rtlCol="0">
            <a:spAutoFit/>
          </a:bodyPr>
          <a:lstStyle/>
          <a:p>
            <a:r>
              <a:rPr lang="en-US" dirty="0"/>
              <a:t>Testing:</a:t>
            </a:r>
          </a:p>
        </p:txBody>
      </p:sp>
      <p:pic>
        <p:nvPicPr>
          <p:cNvPr id="80" name="Graphic 79" descr="Internet outline">
            <a:extLst>
              <a:ext uri="{FF2B5EF4-FFF2-40B4-BE49-F238E27FC236}">
                <a16:creationId xmlns:a16="http://schemas.microsoft.com/office/drawing/2014/main" id="{BC7A41C5-0C20-5D18-E46D-8821826F2C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4988" y="5789587"/>
            <a:ext cx="568920" cy="503366"/>
          </a:xfrm>
          <a:prstGeom prst="rect">
            <a:avLst/>
          </a:prstGeom>
        </p:spPr>
      </p:pic>
      <p:sp>
        <p:nvSpPr>
          <p:cNvPr id="81" name="TextBox 80">
            <a:extLst>
              <a:ext uri="{FF2B5EF4-FFF2-40B4-BE49-F238E27FC236}">
                <a16:creationId xmlns:a16="http://schemas.microsoft.com/office/drawing/2014/main" id="{51C419C3-9630-6F78-33D6-306AC7C02984}"/>
              </a:ext>
            </a:extLst>
          </p:cNvPr>
          <p:cNvSpPr txBox="1"/>
          <p:nvPr/>
        </p:nvSpPr>
        <p:spPr>
          <a:xfrm>
            <a:off x="4580023" y="5235609"/>
            <a:ext cx="1591059" cy="369332"/>
          </a:xfrm>
          <a:prstGeom prst="rect">
            <a:avLst/>
          </a:prstGeom>
          <a:noFill/>
        </p:spPr>
        <p:txBody>
          <a:bodyPr wrap="square" rtlCol="0">
            <a:spAutoFit/>
          </a:bodyPr>
          <a:lstStyle/>
          <a:p>
            <a:r>
              <a:rPr lang="en-US" dirty="0"/>
              <a:t>Operations:</a:t>
            </a:r>
          </a:p>
        </p:txBody>
      </p:sp>
      <p:cxnSp>
        <p:nvCxnSpPr>
          <p:cNvPr id="84" name="Straight Arrow Connector 83">
            <a:extLst>
              <a:ext uri="{FF2B5EF4-FFF2-40B4-BE49-F238E27FC236}">
                <a16:creationId xmlns:a16="http://schemas.microsoft.com/office/drawing/2014/main" id="{8B5C1443-2F99-6C8F-C793-D2844A727DCE}"/>
              </a:ext>
            </a:extLst>
          </p:cNvPr>
          <p:cNvCxnSpPr>
            <a:cxnSpLocks/>
          </p:cNvCxnSpPr>
          <p:nvPr/>
        </p:nvCxnSpPr>
        <p:spPr>
          <a:xfrm>
            <a:off x="5379027" y="1442207"/>
            <a:ext cx="834188" cy="40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5E507E-90D1-3E84-A953-810815FDC95D}"/>
              </a:ext>
            </a:extLst>
          </p:cNvPr>
          <p:cNvCxnSpPr>
            <a:cxnSpLocks/>
          </p:cNvCxnSpPr>
          <p:nvPr/>
        </p:nvCxnSpPr>
        <p:spPr>
          <a:xfrm flipH="1">
            <a:off x="5520267" y="3915417"/>
            <a:ext cx="827221" cy="218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3CD931-F0AB-9447-CFBA-8944FAA9AE1C}"/>
              </a:ext>
            </a:extLst>
          </p:cNvPr>
          <p:cNvCxnSpPr>
            <a:cxnSpLocks/>
          </p:cNvCxnSpPr>
          <p:nvPr/>
        </p:nvCxnSpPr>
        <p:spPr>
          <a:xfrm flipH="1">
            <a:off x="5333381" y="2211587"/>
            <a:ext cx="925083" cy="521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3F1AF6D-4D06-FCE6-F66A-1D0716BD4CFE}"/>
              </a:ext>
            </a:extLst>
          </p:cNvPr>
          <p:cNvCxnSpPr>
            <a:cxnSpLocks/>
          </p:cNvCxnSpPr>
          <p:nvPr/>
        </p:nvCxnSpPr>
        <p:spPr>
          <a:xfrm>
            <a:off x="5379027" y="3041849"/>
            <a:ext cx="923816" cy="508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04106A0-E9D9-84C7-3B4E-518F88FF2250}"/>
              </a:ext>
            </a:extLst>
          </p:cNvPr>
          <p:cNvCxnSpPr>
            <a:cxnSpLocks/>
          </p:cNvCxnSpPr>
          <p:nvPr/>
        </p:nvCxnSpPr>
        <p:spPr>
          <a:xfrm>
            <a:off x="5452604" y="4500530"/>
            <a:ext cx="954827" cy="782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EE29EC0-4B0C-36C2-AF9E-3A1F66D18151}"/>
              </a:ext>
            </a:extLst>
          </p:cNvPr>
          <p:cNvCxnSpPr>
            <a:cxnSpLocks/>
            <a:endCxn id="80" idx="3"/>
          </p:cNvCxnSpPr>
          <p:nvPr/>
        </p:nvCxnSpPr>
        <p:spPr>
          <a:xfrm flipH="1">
            <a:off x="5453908" y="5648734"/>
            <a:ext cx="1013256" cy="392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75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A196E-096A-2716-A616-25220C5BB9B0}"/>
              </a:ext>
            </a:extLst>
          </p:cNvPr>
          <p:cNvSpPr txBox="1"/>
          <p:nvPr/>
        </p:nvSpPr>
        <p:spPr>
          <a:xfrm>
            <a:off x="2497666" y="160867"/>
            <a:ext cx="6604001" cy="400110"/>
          </a:xfrm>
          <a:prstGeom prst="rect">
            <a:avLst/>
          </a:prstGeom>
          <a:noFill/>
        </p:spPr>
        <p:txBody>
          <a:bodyPr wrap="square" rtlCol="0">
            <a:spAutoFit/>
          </a:bodyPr>
          <a:lstStyle/>
          <a:p>
            <a:r>
              <a:rPr lang="en-US" sz="2000" dirty="0"/>
              <a:t>Comparing Waterfall Methodologies to Agile Methodologies:</a:t>
            </a:r>
          </a:p>
        </p:txBody>
      </p:sp>
      <p:sp>
        <p:nvSpPr>
          <p:cNvPr id="5" name="TextBox 4">
            <a:extLst>
              <a:ext uri="{FF2B5EF4-FFF2-40B4-BE49-F238E27FC236}">
                <a16:creationId xmlns:a16="http://schemas.microsoft.com/office/drawing/2014/main" id="{62E43C4F-A5CD-4E69-5798-3C997FD511BA}"/>
              </a:ext>
            </a:extLst>
          </p:cNvPr>
          <p:cNvSpPr txBox="1"/>
          <p:nvPr/>
        </p:nvSpPr>
        <p:spPr>
          <a:xfrm>
            <a:off x="1151467" y="530199"/>
            <a:ext cx="10244666" cy="6555641"/>
          </a:xfrm>
          <a:prstGeom prst="rect">
            <a:avLst/>
          </a:prstGeom>
          <a:noFill/>
        </p:spPr>
        <p:txBody>
          <a:bodyPr wrap="square" rtlCol="0">
            <a:spAutoFit/>
          </a:bodyPr>
          <a:lstStyle/>
          <a:p>
            <a:r>
              <a:rPr lang="en-US" sz="2000" dirty="0"/>
              <a:t>Waterfall / Agile Comparison:</a:t>
            </a:r>
          </a:p>
          <a:p>
            <a:r>
              <a:rPr lang="en-US" sz="1600" dirty="0"/>
              <a:t>The SNHU Travel Project would have been entirely different using Waterfall Methodologies. We would have had to design a long-term plan to develop the SNU Travel Project. The long-term goal would have required the Project Manager to meet with the customers, create a project charter, and assemble a development team, which takes much more time than the Agile methodologies we used for this project. After the Development Team was formed, the team would have had to analyze all the information from the System Specifications and create a design document, like the user stories and test cases, the difference being that the whole team in the Waterfall methodologies is working on this document. Once the design document has been created, the development of the Source Code begins for the Waterfall approach. In a Waterfall approach, the code would only be tested or begin the development once each Waterfall cycle has been achieved, which forms one step after Agile. In contrast, the Agile tester can create the test cases from a backlog and test the code himself. In the Waterfall approach, the Testing can only be done once the complete source code has been developed, whereas the Scrum team in Agile can develop and test code as a team. In contrast, A scrum developer could work on the code at the beginning of the Product Owners Backlog Agile sprint. After Testing is complete using Waterfall, then and only then can you deliver the product to the Project Manager or business unit. In contrast, the Agile approach submits the work they produce during each sprint. </a:t>
            </a:r>
          </a:p>
          <a:p>
            <a:endParaRPr lang="en-US" sz="1600" dirty="0"/>
          </a:p>
          <a:p>
            <a:r>
              <a:rPr lang="en-US" sz="1600" dirty="0"/>
              <a:t>Recommendation:</a:t>
            </a:r>
          </a:p>
          <a:p>
            <a:endParaRPr lang="en-US" sz="1600" dirty="0"/>
          </a:p>
          <a:p>
            <a:r>
              <a:rPr lang="en-US" sz="1600" dirty="0"/>
              <a:t>For the SNHU Travel Project, I would have recommended the Agile methodologies to create a Travel Destination application. The Agile approach saves time at the beginning of the project because the Scrum Team can start working on the project as soon as they have the user stories and backlog. There are fewer checkpoints than the Waterfall approach leads to increased efficiency. The biggest reason I recommend Agile over Waterfall is its flexibility; everything throughout the project can be easily altered in Agile. The Waterfall approach’s changes would need to be signed off by the business unit, which stops the project and wastes time and resources. I believe Agile provides the most value for this project and would recommend Agile for any other Software Development Lifecycle.</a:t>
            </a:r>
          </a:p>
          <a:p>
            <a:endParaRPr lang="en-US" sz="1600" dirty="0"/>
          </a:p>
        </p:txBody>
      </p:sp>
    </p:spTree>
    <p:extLst>
      <p:ext uri="{BB962C8B-B14F-4D97-AF65-F5344CB8AC3E}">
        <p14:creationId xmlns:p14="http://schemas.microsoft.com/office/powerpoint/2010/main" val="223014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4CCC8A-CAC6-ED09-495D-EC4FA030A71F}"/>
              </a:ext>
            </a:extLst>
          </p:cNvPr>
          <p:cNvSpPr txBox="1"/>
          <p:nvPr/>
        </p:nvSpPr>
        <p:spPr>
          <a:xfrm>
            <a:off x="1507066" y="365667"/>
            <a:ext cx="8068734" cy="3970318"/>
          </a:xfrm>
          <a:prstGeom prst="rect">
            <a:avLst/>
          </a:prstGeom>
          <a:noFill/>
        </p:spPr>
        <p:txBody>
          <a:bodyPr wrap="square" rtlCol="0">
            <a:spAutoFit/>
          </a:bodyPr>
          <a:lstStyle/>
          <a:p>
            <a:r>
              <a:rPr lang="en-US" sz="3200" dirty="0"/>
              <a:t>References: </a:t>
            </a:r>
          </a:p>
          <a:p>
            <a:endParaRPr lang="en-US" sz="3200" dirty="0"/>
          </a:p>
          <a:p>
            <a:r>
              <a:rPr lang="en-US" sz="1600" b="0" i="0" dirty="0">
                <a:effectLst/>
                <a:latin typeface="Times New Roman" panose="02020603050405020304" pitchFamily="18" charset="0"/>
                <a:cs typeface="Times New Roman" panose="02020603050405020304" pitchFamily="18" charset="0"/>
              </a:rPr>
              <a:t>Charles G. Cobb. (2015). </a:t>
            </a:r>
            <a:r>
              <a:rPr lang="en-US" sz="1600" b="0" i="1" dirty="0">
                <a:effectLst/>
                <a:latin typeface="Times New Roman" panose="02020603050405020304" pitchFamily="18" charset="0"/>
                <a:cs typeface="Times New Roman" panose="02020603050405020304" pitchFamily="18" charset="0"/>
              </a:rPr>
              <a:t>The Project Manager’s Guide to Mastering Agile : Principles and Practices for an Adaptive Approach</a:t>
            </a:r>
            <a:r>
              <a:rPr lang="en-US" sz="1600" b="0" i="0" dirty="0">
                <a:effectLst/>
                <a:latin typeface="Times New Roman" panose="02020603050405020304" pitchFamily="18" charset="0"/>
                <a:cs typeface="Times New Roman" panose="02020603050405020304" pitchFamily="18" charset="0"/>
              </a:rPr>
              <a:t>. Wiley.</a:t>
            </a:r>
          </a:p>
          <a:p>
            <a:endParaRPr lang="en-US" sz="1600" dirty="0">
              <a:latin typeface="Times New Roman" panose="02020603050405020304" pitchFamily="18" charset="0"/>
              <a:cs typeface="Times New Roman" panose="02020603050405020304" pitchFamily="18" charset="0"/>
            </a:endParaRPr>
          </a:p>
          <a:p>
            <a:r>
              <a:rPr lang="en-US" sz="1600" dirty="0" err="1">
                <a:effectLst/>
                <a:latin typeface="Times New Roman" panose="02020603050405020304" pitchFamily="18" charset="0"/>
                <a:cs typeface="Times New Roman" panose="02020603050405020304" pitchFamily="18" charset="0"/>
              </a:rPr>
              <a:t>Chada</a:t>
            </a:r>
            <a:r>
              <a:rPr lang="en-US" sz="1600" dirty="0">
                <a:effectLst/>
                <a:latin typeface="Times New Roman" panose="02020603050405020304" pitchFamily="18" charset="0"/>
                <a:cs typeface="Times New Roman" panose="02020603050405020304" pitchFamily="18" charset="0"/>
              </a:rPr>
              <a:t> Tech Logo – SNHU Retrieved April 16</a:t>
            </a:r>
            <a:r>
              <a:rPr lang="en-US" sz="1600" baseline="30000" dirty="0">
                <a:effectLst/>
                <a:latin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cs typeface="Times New Roman" panose="02020603050405020304" pitchFamily="18" charset="0"/>
              </a:rPr>
              <a:t>, 2023, from World Wide Web</a:t>
            </a:r>
          </a:p>
          <a:p>
            <a:r>
              <a:rPr lang="en-US" sz="1600" dirty="0">
                <a:latin typeface="Times New Roman" panose="02020603050405020304" pitchFamily="18" charset="0"/>
                <a:cs typeface="Times New Roman" panose="02020603050405020304" pitchFamily="18" charset="0"/>
                <a:hlinkClick r:id="rId2"/>
              </a:rPr>
              <a:t>https://learn.snhu.edu/d2l/le/content/1270024/viewContent/23129380/View</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Anderson, N. B. (2023, March 6). </a:t>
            </a:r>
            <a:r>
              <a:rPr lang="en-US" sz="1600" i="1" dirty="0">
                <a:effectLst/>
                <a:latin typeface="Times New Roman" panose="02020603050405020304" pitchFamily="18" charset="0"/>
                <a:cs typeface="Times New Roman" panose="02020603050405020304" pitchFamily="18" charset="0"/>
              </a:rPr>
              <a:t>What is the Waterfall Methodology </a:t>
            </a:r>
            <a:r>
              <a:rPr lang="en-US" sz="1600" dirty="0">
                <a:effectLst/>
                <a:latin typeface="Times New Roman" panose="02020603050405020304" pitchFamily="18" charset="0"/>
                <a:cs typeface="Times New Roman" panose="02020603050405020304" pitchFamily="18" charset="0"/>
              </a:rPr>
              <a:t>. Builtin.com. Retrieved April 16, 2023, from https://builtin.com/software-engineering </a:t>
            </a:r>
          </a:p>
          <a:p>
            <a:endParaRPr lang="en-US" sz="1600" dirty="0">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407381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1246</TotalTime>
  <Words>1313</Words>
  <Application>Microsoft Office PowerPoint</Application>
  <PresentationFormat>Widescreen</PresentationFormat>
  <Paragraphs>91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judgejoe187 brown</dc:creator>
  <cp:lastModifiedBy>judgejoe187 brown</cp:lastModifiedBy>
  <cp:revision>2</cp:revision>
  <dcterms:created xsi:type="dcterms:W3CDTF">2023-04-15T23:50:42Z</dcterms:created>
  <dcterms:modified xsi:type="dcterms:W3CDTF">2023-04-16T20:37:41Z</dcterms:modified>
</cp:coreProperties>
</file>