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57ea612c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57ea612c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57ea612c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57ea612c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57ea612c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7ea612c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key characteristic of our app is modularity.</a:t>
            </a:r>
            <a:endParaRPr/>
          </a:p>
          <a:p>
            <a:pPr indent="0" lvl="0" marL="0" rtl="0" algn="l">
              <a:spcBef>
                <a:spcPts val="0"/>
              </a:spcBef>
              <a:spcAft>
                <a:spcPts val="0"/>
              </a:spcAft>
              <a:buNone/>
            </a:pPr>
            <a:r>
              <a:rPr lang="en"/>
              <a:t>Whether you are a warehouse manager, small shop owner, or an office administrator, you have items that you need to keep track of.</a:t>
            </a:r>
            <a:endParaRPr/>
          </a:p>
          <a:p>
            <a:pPr indent="0" lvl="0" marL="0" rtl="0" algn="l">
              <a:spcBef>
                <a:spcPts val="0"/>
              </a:spcBef>
              <a:spcAft>
                <a:spcPts val="0"/>
              </a:spcAft>
              <a:buNone/>
            </a:pPr>
            <a:r>
              <a:rPr lang="en"/>
              <a:t>Our inventory management system was designed with this in mind.</a:t>
            </a:r>
            <a:endParaRPr/>
          </a:p>
          <a:p>
            <a:pPr indent="0" lvl="0" marL="0" rtl="0" algn="l">
              <a:spcBef>
                <a:spcPts val="0"/>
              </a:spcBef>
              <a:spcAft>
                <a:spcPts val="0"/>
              </a:spcAft>
              <a:buNone/>
            </a:pPr>
            <a:r>
              <a:rPr lang="en"/>
              <a:t>There is no way we could come up with every possible way of sorting and categorizing items that a customer could want, so we gave the power to the users.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7ea614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7ea614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settings menu, the admin can select the categories option to bring up the categories page.</a:t>
            </a:r>
            <a:endParaRPr/>
          </a:p>
          <a:p>
            <a:pPr indent="0" lvl="0" marL="0" rtl="0" algn="l">
              <a:spcBef>
                <a:spcPts val="0"/>
              </a:spcBef>
              <a:spcAft>
                <a:spcPts val="0"/>
              </a:spcAft>
              <a:buNone/>
            </a:pPr>
            <a:r>
              <a:rPr lang="en"/>
              <a:t>Once on the categories screen, you are able to view all current categories, as well as add new ones by clicking the plus sign in the top right corner, which will bring up this screen.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57ea6141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57ea6141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they can edit or delete old categories as well as save new categories.</a:t>
            </a:r>
            <a:endParaRPr/>
          </a:p>
          <a:p>
            <a:pPr indent="0" lvl="0" marL="0" rtl="0" algn="l">
              <a:spcBef>
                <a:spcPts val="0"/>
              </a:spcBef>
              <a:spcAft>
                <a:spcPts val="0"/>
              </a:spcAft>
              <a:buNone/>
            </a:pPr>
            <a:r>
              <a:rPr lang="en"/>
              <a:t>These categories can also be seen on each item’s page.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57ea6141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57ea6141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item page, users with the proper permissions are able to select which categories the item would be classified under by simply clicking the checkbox next to the corresponding categories. </a:t>
            </a:r>
            <a:endParaRPr/>
          </a:p>
          <a:p>
            <a:pPr indent="0" lvl="0" marL="0" rtl="0" algn="l">
              <a:spcBef>
                <a:spcPts val="0"/>
              </a:spcBef>
              <a:spcAft>
                <a:spcPts val="0"/>
              </a:spcAft>
              <a:buNone/>
            </a:pPr>
            <a:r>
              <a:rPr lang="en"/>
              <a:t>Once they are done making changes, they can hit the save button and the app will update the item’s categorizations.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856226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856226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page for admin access only. They will be able to look at all the users and categories that have been added to the system. Other settings can be added later such as a store restriction setting for when a store locator is added to the application. Restriction would limit the stores in which someone can purchase any item to only approved vendors. In any case, lets first well look at the Users page.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57ea612c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57ea612c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we will be able to look at all the users. Here the admin will have access to all the user profile and assign whatever permissions an admin may think that a user will need. Like a group or what items a user can have access to. If you click a user,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57ea612c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57ea612c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information related to them pops up like you see here behind the delete user pop up. Here the admin can choose to delete any user which will prompt this confirmation alert as can be seen 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7ea612c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57ea612c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function which the admin will have will be the ability to generate a sales or statistics report. Here you can see the two report options. It is still kind of undecided as to how the report will be generated. Options are varied and include a heat map which will show the most used to least used items in the database or say a numeric report that shows usage in percentage values. </a:t>
            </a:r>
            <a:r>
              <a:rPr lang="en"/>
              <a:t>Sales would be a prediction of usage based on statistics. </a:t>
            </a:r>
            <a:r>
              <a:rPr lang="en"/>
              <a:t>The report will be generated in the desired format and displayed on screen with options to save it somewhere.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843e73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843e73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57ea612ca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57ea612c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08562262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0856226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more details regarding the implementation of the application, especially which specific elements will take a user from the current screen to another specific screen (so implementation of the navigation).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69bbfc4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69bbfc4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image is the login screen, which contains the different user types we have. Different user types have different permissions. Upon clicking on any of them, the will go to the inventory listing. The other image is the navigation drawer. It is not a separate screen but a view a user can open in any screen by swiping the left side of the screen. This basically navigates the user to the different “main” pages in the app.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856226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856226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57ea612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7ea612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7ea612c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7ea612c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57ea612c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57ea612c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7ea612c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7ea612c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856226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856226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Design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a:t>
            </a:r>
            <a:endParaRPr/>
          </a:p>
          <a:p>
            <a:pPr indent="0" lvl="0" marL="0" rtl="0" algn="l">
              <a:spcBef>
                <a:spcPts val="0"/>
              </a:spcBef>
              <a:spcAft>
                <a:spcPts val="0"/>
              </a:spcAft>
              <a:buNone/>
            </a:pPr>
            <a:r>
              <a:rPr lang="en"/>
              <a:t>Group: Nerd Herd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193" name="Google Shape;193;p22"/>
          <p:cNvPicPr preferRelativeResize="0"/>
          <p:nvPr/>
        </p:nvPicPr>
        <p:blipFill>
          <a:blip r:embed="rId3">
            <a:alphaModFix/>
          </a:blip>
          <a:stretch>
            <a:fillRect/>
          </a:stretch>
        </p:blipFill>
        <p:spPr>
          <a:xfrm>
            <a:off x="3768376" y="1307850"/>
            <a:ext cx="1607249" cy="30629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199" name="Google Shape;199;p23"/>
          <p:cNvPicPr preferRelativeResize="0"/>
          <p:nvPr/>
        </p:nvPicPr>
        <p:blipFill>
          <a:blip r:embed="rId3">
            <a:alphaModFix/>
          </a:blip>
          <a:stretch>
            <a:fillRect/>
          </a:stretch>
        </p:blipFill>
        <p:spPr>
          <a:xfrm>
            <a:off x="3768376" y="1307852"/>
            <a:ext cx="1607249" cy="30629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205" name="Google Shape;205;p24"/>
          <p:cNvPicPr preferRelativeResize="0"/>
          <p:nvPr/>
        </p:nvPicPr>
        <p:blipFill>
          <a:blip r:embed="rId3">
            <a:alphaModFix/>
          </a:blip>
          <a:stretch>
            <a:fillRect/>
          </a:stretch>
        </p:blipFill>
        <p:spPr>
          <a:xfrm>
            <a:off x="669250" y="1642252"/>
            <a:ext cx="1607250" cy="3062987"/>
          </a:xfrm>
          <a:prstGeom prst="rect">
            <a:avLst/>
          </a:prstGeom>
          <a:noFill/>
          <a:ln>
            <a:noFill/>
          </a:ln>
        </p:spPr>
      </p:pic>
      <p:pic>
        <p:nvPicPr>
          <p:cNvPr id="206" name="Google Shape;206;p24"/>
          <p:cNvPicPr preferRelativeResize="0"/>
          <p:nvPr/>
        </p:nvPicPr>
        <p:blipFill>
          <a:blip r:embed="rId4">
            <a:alphaModFix/>
          </a:blip>
          <a:stretch>
            <a:fillRect/>
          </a:stretch>
        </p:blipFill>
        <p:spPr>
          <a:xfrm>
            <a:off x="6365026" y="1642252"/>
            <a:ext cx="1607249" cy="3062998"/>
          </a:xfrm>
          <a:prstGeom prst="rect">
            <a:avLst/>
          </a:prstGeom>
          <a:noFill/>
          <a:ln>
            <a:noFill/>
          </a:ln>
        </p:spPr>
      </p:pic>
      <p:pic>
        <p:nvPicPr>
          <p:cNvPr id="207" name="Google Shape;207;p24"/>
          <p:cNvPicPr preferRelativeResize="0"/>
          <p:nvPr/>
        </p:nvPicPr>
        <p:blipFill>
          <a:blip r:embed="rId5">
            <a:alphaModFix/>
          </a:blip>
          <a:stretch>
            <a:fillRect/>
          </a:stretch>
        </p:blipFill>
        <p:spPr>
          <a:xfrm>
            <a:off x="3436813" y="1642250"/>
            <a:ext cx="1607249" cy="30629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213" name="Google Shape;213;p25"/>
          <p:cNvPicPr preferRelativeResize="0"/>
          <p:nvPr/>
        </p:nvPicPr>
        <p:blipFill>
          <a:blip r:embed="rId3">
            <a:alphaModFix/>
          </a:blip>
          <a:stretch>
            <a:fillRect/>
          </a:stretch>
        </p:blipFill>
        <p:spPr>
          <a:xfrm>
            <a:off x="5701063" y="1642250"/>
            <a:ext cx="1607249" cy="3062992"/>
          </a:xfrm>
          <a:prstGeom prst="rect">
            <a:avLst/>
          </a:prstGeom>
          <a:noFill/>
          <a:ln>
            <a:noFill/>
          </a:ln>
        </p:spPr>
      </p:pic>
      <p:pic>
        <p:nvPicPr>
          <p:cNvPr id="214" name="Google Shape;214;p25"/>
          <p:cNvPicPr preferRelativeResize="0"/>
          <p:nvPr/>
        </p:nvPicPr>
        <p:blipFill>
          <a:blip r:embed="rId4">
            <a:alphaModFix/>
          </a:blip>
          <a:stretch>
            <a:fillRect/>
          </a:stretch>
        </p:blipFill>
        <p:spPr>
          <a:xfrm>
            <a:off x="1847275" y="1652272"/>
            <a:ext cx="1607225" cy="30429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220" name="Google Shape;220;p26"/>
          <p:cNvPicPr preferRelativeResize="0"/>
          <p:nvPr/>
        </p:nvPicPr>
        <p:blipFill>
          <a:blip r:embed="rId3">
            <a:alphaModFix/>
          </a:blip>
          <a:stretch>
            <a:fillRect/>
          </a:stretch>
        </p:blipFill>
        <p:spPr>
          <a:xfrm>
            <a:off x="3768376" y="1632927"/>
            <a:ext cx="1607249" cy="30629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and Customization</a:t>
            </a:r>
            <a:endParaRPr/>
          </a:p>
        </p:txBody>
      </p:sp>
      <p:pic>
        <p:nvPicPr>
          <p:cNvPr id="226" name="Google Shape;226;p27"/>
          <p:cNvPicPr preferRelativeResize="0"/>
          <p:nvPr/>
        </p:nvPicPr>
        <p:blipFill>
          <a:blip r:embed="rId3">
            <a:alphaModFix/>
          </a:blip>
          <a:stretch>
            <a:fillRect/>
          </a:stretch>
        </p:blipFill>
        <p:spPr>
          <a:xfrm>
            <a:off x="3768375" y="1539752"/>
            <a:ext cx="1607250" cy="3062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Admin functions, and reports</a:t>
            </a:r>
            <a:endParaRPr/>
          </a:p>
        </p:txBody>
      </p:sp>
      <p:pic>
        <p:nvPicPr>
          <p:cNvPr id="232" name="Google Shape;232;p28"/>
          <p:cNvPicPr preferRelativeResize="0"/>
          <p:nvPr/>
        </p:nvPicPr>
        <p:blipFill>
          <a:blip r:embed="rId3">
            <a:alphaModFix/>
          </a:blip>
          <a:stretch>
            <a:fillRect/>
          </a:stretch>
        </p:blipFill>
        <p:spPr>
          <a:xfrm>
            <a:off x="3715075" y="1307856"/>
            <a:ext cx="1713847" cy="32448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Admin functions, and reports</a:t>
            </a:r>
            <a:endParaRPr/>
          </a:p>
        </p:txBody>
      </p:sp>
      <p:pic>
        <p:nvPicPr>
          <p:cNvPr id="238" name="Google Shape;238;p29"/>
          <p:cNvPicPr preferRelativeResize="0"/>
          <p:nvPr/>
        </p:nvPicPr>
        <p:blipFill>
          <a:blip r:embed="rId3">
            <a:alphaModFix/>
          </a:blip>
          <a:stretch>
            <a:fillRect/>
          </a:stretch>
        </p:blipFill>
        <p:spPr>
          <a:xfrm>
            <a:off x="3659535" y="1307850"/>
            <a:ext cx="1824917" cy="32448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Admin functions, and reports</a:t>
            </a:r>
            <a:endParaRPr/>
          </a:p>
        </p:txBody>
      </p:sp>
      <p:pic>
        <p:nvPicPr>
          <p:cNvPr id="244" name="Google Shape;244;p30"/>
          <p:cNvPicPr preferRelativeResize="0"/>
          <p:nvPr/>
        </p:nvPicPr>
        <p:blipFill>
          <a:blip r:embed="rId3">
            <a:alphaModFix/>
          </a:blip>
          <a:stretch>
            <a:fillRect/>
          </a:stretch>
        </p:blipFill>
        <p:spPr>
          <a:xfrm>
            <a:off x="3904490" y="1307859"/>
            <a:ext cx="1824917" cy="32448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Admin functions, and reports</a:t>
            </a:r>
            <a:endParaRPr/>
          </a:p>
        </p:txBody>
      </p:sp>
      <p:pic>
        <p:nvPicPr>
          <p:cNvPr id="250" name="Google Shape;250;p31"/>
          <p:cNvPicPr preferRelativeResize="0"/>
          <p:nvPr/>
        </p:nvPicPr>
        <p:blipFill>
          <a:blip r:embed="rId3">
            <a:alphaModFix/>
          </a:blip>
          <a:stretch>
            <a:fillRect/>
          </a:stretch>
        </p:blipFill>
        <p:spPr>
          <a:xfrm>
            <a:off x="3864758" y="1307851"/>
            <a:ext cx="1824917" cy="324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160650"/>
            <a:ext cx="7038900" cy="37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App</a:t>
            </a:r>
            <a:endParaRPr/>
          </a:p>
          <a:p>
            <a:pPr indent="-298450" lvl="1" marL="914400" rtl="0" algn="l">
              <a:spcBef>
                <a:spcPts val="0"/>
              </a:spcBef>
              <a:spcAft>
                <a:spcPts val="0"/>
              </a:spcAft>
              <a:buSzPts val="1100"/>
              <a:buChar char="○"/>
            </a:pPr>
            <a:r>
              <a:rPr lang="en"/>
              <a:t>Runs on Android</a:t>
            </a:r>
            <a:endParaRPr/>
          </a:p>
          <a:p>
            <a:pPr indent="-298450" lvl="1" marL="914400" rtl="0" algn="l">
              <a:spcBef>
                <a:spcPts val="0"/>
              </a:spcBef>
              <a:spcAft>
                <a:spcPts val="0"/>
              </a:spcAft>
              <a:buSzPts val="1100"/>
              <a:buChar char="○"/>
            </a:pPr>
            <a:r>
              <a:rPr lang="en"/>
              <a:t>Inventory management system</a:t>
            </a:r>
            <a:endParaRPr/>
          </a:p>
          <a:p>
            <a:pPr indent="-298450" lvl="1" marL="914400" rtl="0" algn="l">
              <a:spcBef>
                <a:spcPts val="0"/>
              </a:spcBef>
              <a:spcAft>
                <a:spcPts val="0"/>
              </a:spcAft>
              <a:buSzPts val="1100"/>
              <a:buChar char="○"/>
            </a:pPr>
            <a:r>
              <a:rPr lang="en"/>
              <a:t>Fills an existing software gap</a:t>
            </a:r>
            <a:endParaRPr/>
          </a:p>
          <a:p>
            <a:pPr indent="-298450" lvl="1" marL="914400" rtl="0" algn="l">
              <a:spcBef>
                <a:spcPts val="0"/>
              </a:spcBef>
              <a:spcAft>
                <a:spcPts val="0"/>
              </a:spcAft>
              <a:buSzPts val="1100"/>
              <a:buChar char="○"/>
            </a:pPr>
            <a:r>
              <a:rPr lang="en"/>
              <a:t>Configurable for a wide range of </a:t>
            </a:r>
            <a:r>
              <a:rPr lang="en"/>
              <a:t>applications</a:t>
            </a:r>
            <a:endParaRPr/>
          </a:p>
          <a:p>
            <a:pPr indent="-311150" lvl="0" marL="457200" rtl="0" algn="l">
              <a:spcBef>
                <a:spcPts val="0"/>
              </a:spcBef>
              <a:spcAft>
                <a:spcPts val="0"/>
              </a:spcAft>
              <a:buSzPts val="1300"/>
              <a:buChar char="●"/>
            </a:pPr>
            <a:r>
              <a:rPr lang="en"/>
              <a:t>G</a:t>
            </a:r>
            <a:r>
              <a:rPr lang="en"/>
              <a:t>eneral use cases stemming from our SRS</a:t>
            </a:r>
            <a:endParaRPr/>
          </a:p>
          <a:p>
            <a:pPr indent="-298450" lvl="1" marL="914400" rtl="0" algn="l">
              <a:spcBef>
                <a:spcPts val="0"/>
              </a:spcBef>
              <a:spcAft>
                <a:spcPts val="0"/>
              </a:spcAft>
              <a:buSzPts val="1100"/>
              <a:buChar char="○"/>
            </a:pPr>
            <a:r>
              <a:rPr lang="en"/>
              <a:t>Retrieve item information (scan)</a:t>
            </a:r>
            <a:endParaRPr/>
          </a:p>
          <a:p>
            <a:pPr indent="-298450" lvl="1" marL="914400" rtl="0" algn="l">
              <a:spcBef>
                <a:spcPts val="0"/>
              </a:spcBef>
              <a:spcAft>
                <a:spcPts val="0"/>
              </a:spcAft>
              <a:buSzPts val="1100"/>
              <a:buChar char="○"/>
            </a:pPr>
            <a:r>
              <a:rPr lang="en"/>
              <a:t>Add, edit, delete item </a:t>
            </a:r>
            <a:endParaRPr/>
          </a:p>
          <a:p>
            <a:pPr indent="-298450" lvl="1" marL="914400" rtl="0" algn="l">
              <a:spcBef>
                <a:spcPts val="0"/>
              </a:spcBef>
              <a:spcAft>
                <a:spcPts val="0"/>
              </a:spcAft>
              <a:buSzPts val="1100"/>
              <a:buChar char="○"/>
            </a:pPr>
            <a:r>
              <a:rPr lang="en"/>
              <a:t>Search/sort/filter inventory</a:t>
            </a:r>
            <a:endParaRPr/>
          </a:p>
          <a:p>
            <a:pPr indent="-298450" lvl="1" marL="914400" rtl="0" algn="l">
              <a:spcBef>
                <a:spcPts val="0"/>
              </a:spcBef>
              <a:spcAft>
                <a:spcPts val="0"/>
              </a:spcAft>
              <a:buSzPts val="1100"/>
              <a:buChar char="○"/>
            </a:pPr>
            <a:r>
              <a:rPr lang="en"/>
              <a:t>Application configuration (fields, categories)</a:t>
            </a:r>
            <a:endParaRPr/>
          </a:p>
          <a:p>
            <a:pPr indent="-298450" lvl="1" marL="914400" rtl="0" algn="l">
              <a:spcBef>
                <a:spcPts val="0"/>
              </a:spcBef>
              <a:spcAft>
                <a:spcPts val="0"/>
              </a:spcAft>
              <a:buSzPts val="1100"/>
              <a:buChar char="○"/>
            </a:pPr>
            <a:r>
              <a:rPr lang="en"/>
              <a:t>System administration (permissions, users)</a:t>
            </a:r>
            <a:endParaRPr/>
          </a:p>
          <a:p>
            <a:pPr indent="-298450" lvl="1" marL="914400" rtl="0" algn="l">
              <a:spcBef>
                <a:spcPts val="0"/>
              </a:spcBef>
              <a:spcAft>
                <a:spcPts val="0"/>
              </a:spcAft>
              <a:buSzPts val="1100"/>
              <a:buChar char="○"/>
            </a:pPr>
            <a:r>
              <a:rPr lang="en"/>
              <a:t>Generate reports</a:t>
            </a:r>
            <a:endParaRPr/>
          </a:p>
          <a:p>
            <a:pPr indent="-311150" lvl="0" marL="457200" rtl="0" algn="l">
              <a:spcBef>
                <a:spcPts val="0"/>
              </a:spcBef>
              <a:spcAft>
                <a:spcPts val="0"/>
              </a:spcAft>
              <a:buSzPts val="1300"/>
              <a:buChar char="●"/>
            </a:pPr>
            <a:r>
              <a:rPr lang="en"/>
              <a:t>Our UI Goals</a:t>
            </a:r>
            <a:endParaRPr/>
          </a:p>
          <a:p>
            <a:pPr indent="-298450" lvl="1" marL="914400" rtl="0" algn="l">
              <a:spcBef>
                <a:spcPts val="0"/>
              </a:spcBef>
              <a:spcAft>
                <a:spcPts val="0"/>
              </a:spcAft>
              <a:buSzPts val="1100"/>
              <a:buChar char="○"/>
            </a:pPr>
            <a:r>
              <a:rPr lang="en"/>
              <a:t>Simple, easy to use, consistent, and intuitive </a:t>
            </a:r>
            <a:endParaRPr/>
          </a:p>
          <a:p>
            <a:pPr indent="-298450" lvl="1" marL="914400" rtl="0" algn="l">
              <a:spcBef>
                <a:spcPts val="0"/>
              </a:spcBef>
              <a:spcAft>
                <a:spcPts val="0"/>
              </a:spcAft>
              <a:buSzPts val="1100"/>
              <a:buChar char="○"/>
            </a:pPr>
            <a:r>
              <a:rPr lang="en"/>
              <a:t>Efficiency</a:t>
            </a:r>
            <a:r>
              <a:rPr lang="en"/>
              <a:t> and usability</a:t>
            </a:r>
            <a:endParaRPr/>
          </a:p>
          <a:p>
            <a:pPr indent="-298450" lvl="1" marL="914400" rtl="0" algn="l">
              <a:spcBef>
                <a:spcPts val="0"/>
              </a:spcBef>
              <a:spcAft>
                <a:spcPts val="0"/>
              </a:spcAft>
              <a:buSzPts val="1100"/>
              <a:buChar char="○"/>
            </a:pPr>
            <a:r>
              <a:rPr lang="en"/>
              <a:t>Match the experience to the user</a:t>
            </a:r>
            <a:endParaRPr/>
          </a:p>
          <a:p>
            <a:pPr indent="-298450" lvl="1" marL="914400" rtl="0" algn="l">
              <a:spcBef>
                <a:spcPts val="0"/>
              </a:spcBef>
              <a:spcAft>
                <a:spcPts val="0"/>
              </a:spcAft>
              <a:buSzPts val="1100"/>
              <a:buChar char="○"/>
            </a:pPr>
            <a:r>
              <a:rPr lang="en"/>
              <a:t>Clear input/output responsibilities</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Admin functions, and reports</a:t>
            </a:r>
            <a:endParaRPr/>
          </a:p>
        </p:txBody>
      </p:sp>
      <p:pic>
        <p:nvPicPr>
          <p:cNvPr id="256" name="Google Shape;256;p32"/>
          <p:cNvPicPr preferRelativeResize="0"/>
          <p:nvPr/>
        </p:nvPicPr>
        <p:blipFill>
          <a:blip r:embed="rId3">
            <a:alphaModFix/>
          </a:blip>
          <a:stretch>
            <a:fillRect/>
          </a:stretch>
        </p:blipFill>
        <p:spPr>
          <a:xfrm>
            <a:off x="4716615" y="1518184"/>
            <a:ext cx="1824917" cy="3244818"/>
          </a:xfrm>
          <a:prstGeom prst="rect">
            <a:avLst/>
          </a:prstGeom>
          <a:noFill/>
          <a:ln>
            <a:noFill/>
          </a:ln>
        </p:spPr>
      </p:pic>
      <p:pic>
        <p:nvPicPr>
          <p:cNvPr id="257" name="Google Shape;257;p32"/>
          <p:cNvPicPr preferRelativeResize="0"/>
          <p:nvPr/>
        </p:nvPicPr>
        <p:blipFill>
          <a:blip r:embed="rId4">
            <a:alphaModFix/>
          </a:blip>
          <a:stretch>
            <a:fillRect/>
          </a:stretch>
        </p:blipFill>
        <p:spPr>
          <a:xfrm>
            <a:off x="6845508" y="1518176"/>
            <a:ext cx="1824917" cy="3244850"/>
          </a:xfrm>
          <a:prstGeom prst="rect">
            <a:avLst/>
          </a:prstGeom>
          <a:noFill/>
          <a:ln>
            <a:noFill/>
          </a:ln>
        </p:spPr>
      </p:pic>
      <p:pic>
        <p:nvPicPr>
          <p:cNvPr id="258" name="Google Shape;258;p32"/>
          <p:cNvPicPr preferRelativeResize="0"/>
          <p:nvPr/>
        </p:nvPicPr>
        <p:blipFill>
          <a:blip r:embed="rId5">
            <a:alphaModFix/>
          </a:blip>
          <a:stretch>
            <a:fillRect/>
          </a:stretch>
        </p:blipFill>
        <p:spPr>
          <a:xfrm>
            <a:off x="2587722" y="1518175"/>
            <a:ext cx="1824917" cy="3244834"/>
          </a:xfrm>
          <a:prstGeom prst="rect">
            <a:avLst/>
          </a:prstGeom>
          <a:noFill/>
          <a:ln>
            <a:noFill/>
          </a:ln>
        </p:spPr>
      </p:pic>
      <p:pic>
        <p:nvPicPr>
          <p:cNvPr id="259" name="Google Shape;259;p32"/>
          <p:cNvPicPr preferRelativeResize="0"/>
          <p:nvPr/>
        </p:nvPicPr>
        <p:blipFill>
          <a:blip r:embed="rId6">
            <a:alphaModFix/>
          </a:blip>
          <a:stretch>
            <a:fillRect/>
          </a:stretch>
        </p:blipFill>
        <p:spPr>
          <a:xfrm>
            <a:off x="569900" y="1518181"/>
            <a:ext cx="1713847" cy="32448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Transitions Diagram and Conclusion</a:t>
            </a:r>
            <a:endParaRPr/>
          </a:p>
        </p:txBody>
      </p:sp>
      <p:pic>
        <p:nvPicPr>
          <p:cNvPr id="265" name="Google Shape;265;p33"/>
          <p:cNvPicPr preferRelativeResize="0"/>
          <p:nvPr/>
        </p:nvPicPr>
        <p:blipFill>
          <a:blip r:embed="rId3">
            <a:alphaModFix/>
          </a:blip>
          <a:stretch>
            <a:fillRect/>
          </a:stretch>
        </p:blipFill>
        <p:spPr>
          <a:xfrm>
            <a:off x="2807125" y="1307788"/>
            <a:ext cx="3529748" cy="3388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and Navigation</a:t>
            </a:r>
            <a:endParaRPr/>
          </a:p>
        </p:txBody>
      </p:sp>
      <p:pic>
        <p:nvPicPr>
          <p:cNvPr id="147" name="Google Shape;147;p15"/>
          <p:cNvPicPr preferRelativeResize="0"/>
          <p:nvPr/>
        </p:nvPicPr>
        <p:blipFill>
          <a:blip r:embed="rId3">
            <a:alphaModFix/>
          </a:blip>
          <a:stretch>
            <a:fillRect/>
          </a:stretch>
        </p:blipFill>
        <p:spPr>
          <a:xfrm>
            <a:off x="1195975" y="1567587"/>
            <a:ext cx="1752389" cy="3214701"/>
          </a:xfrm>
          <a:prstGeom prst="rect">
            <a:avLst/>
          </a:prstGeom>
          <a:noFill/>
          <a:ln>
            <a:noFill/>
          </a:ln>
        </p:spPr>
      </p:pic>
      <p:pic>
        <p:nvPicPr>
          <p:cNvPr id="148" name="Google Shape;148;p15"/>
          <p:cNvPicPr preferRelativeResize="0"/>
          <p:nvPr/>
        </p:nvPicPr>
        <p:blipFill>
          <a:blip r:embed="rId4">
            <a:alphaModFix/>
          </a:blip>
          <a:stretch>
            <a:fillRect/>
          </a:stretch>
        </p:blipFill>
        <p:spPr>
          <a:xfrm>
            <a:off x="3671730" y="1567580"/>
            <a:ext cx="1752389" cy="32147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and Item Views</a:t>
            </a:r>
            <a:endParaRPr/>
          </a:p>
        </p:txBody>
      </p:sp>
      <p:pic>
        <p:nvPicPr>
          <p:cNvPr id="154" name="Google Shape;154;p16"/>
          <p:cNvPicPr preferRelativeResize="0"/>
          <p:nvPr/>
        </p:nvPicPr>
        <p:blipFill>
          <a:blip r:embed="rId3">
            <a:alphaModFix/>
          </a:blip>
          <a:stretch>
            <a:fillRect/>
          </a:stretch>
        </p:blipFill>
        <p:spPr>
          <a:xfrm>
            <a:off x="3736913" y="1434700"/>
            <a:ext cx="1670175" cy="317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and Item Views</a:t>
            </a:r>
            <a:endParaRPr/>
          </a:p>
        </p:txBody>
      </p:sp>
      <p:pic>
        <p:nvPicPr>
          <p:cNvPr id="160" name="Google Shape;160;p17"/>
          <p:cNvPicPr preferRelativeResize="0"/>
          <p:nvPr/>
        </p:nvPicPr>
        <p:blipFill>
          <a:blip r:embed="rId3">
            <a:alphaModFix/>
          </a:blip>
          <a:stretch>
            <a:fillRect/>
          </a:stretch>
        </p:blipFill>
        <p:spPr>
          <a:xfrm>
            <a:off x="3736908" y="1307839"/>
            <a:ext cx="1670175" cy="31715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and Item Views</a:t>
            </a:r>
            <a:endParaRPr/>
          </a:p>
        </p:txBody>
      </p:sp>
      <p:pic>
        <p:nvPicPr>
          <p:cNvPr id="166" name="Google Shape;166;p18"/>
          <p:cNvPicPr preferRelativeResize="0"/>
          <p:nvPr/>
        </p:nvPicPr>
        <p:blipFill>
          <a:blip r:embed="rId3">
            <a:alphaModFix/>
          </a:blip>
          <a:stretch>
            <a:fillRect/>
          </a:stretch>
        </p:blipFill>
        <p:spPr>
          <a:xfrm>
            <a:off x="3759604" y="1487198"/>
            <a:ext cx="1624787" cy="30854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and Item Views</a:t>
            </a:r>
            <a:endParaRPr/>
          </a:p>
        </p:txBody>
      </p:sp>
      <p:pic>
        <p:nvPicPr>
          <p:cNvPr id="172" name="Google Shape;172;p19"/>
          <p:cNvPicPr preferRelativeResize="0"/>
          <p:nvPr/>
        </p:nvPicPr>
        <p:blipFill>
          <a:blip r:embed="rId3">
            <a:alphaModFix/>
          </a:blip>
          <a:stretch>
            <a:fillRect/>
          </a:stretch>
        </p:blipFill>
        <p:spPr>
          <a:xfrm>
            <a:off x="3759612" y="1571844"/>
            <a:ext cx="1624775" cy="30853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and Item Views</a:t>
            </a:r>
            <a:endParaRPr/>
          </a:p>
        </p:txBody>
      </p:sp>
      <p:pic>
        <p:nvPicPr>
          <p:cNvPr id="178" name="Google Shape;178;p20"/>
          <p:cNvPicPr preferRelativeResize="0"/>
          <p:nvPr/>
        </p:nvPicPr>
        <p:blipFill>
          <a:blip r:embed="rId3">
            <a:alphaModFix/>
          </a:blip>
          <a:stretch>
            <a:fillRect/>
          </a:stretch>
        </p:blipFill>
        <p:spPr>
          <a:xfrm>
            <a:off x="4983467" y="1656448"/>
            <a:ext cx="1624787" cy="3085405"/>
          </a:xfrm>
          <a:prstGeom prst="rect">
            <a:avLst/>
          </a:prstGeom>
          <a:noFill/>
          <a:ln>
            <a:noFill/>
          </a:ln>
        </p:spPr>
      </p:pic>
      <p:pic>
        <p:nvPicPr>
          <p:cNvPr id="179" name="Google Shape;179;p20"/>
          <p:cNvPicPr preferRelativeResize="0"/>
          <p:nvPr/>
        </p:nvPicPr>
        <p:blipFill>
          <a:blip r:embed="rId4">
            <a:alphaModFix/>
          </a:blip>
          <a:stretch>
            <a:fillRect/>
          </a:stretch>
        </p:blipFill>
        <p:spPr>
          <a:xfrm>
            <a:off x="7219025" y="1656494"/>
            <a:ext cx="1624775" cy="3085314"/>
          </a:xfrm>
          <a:prstGeom prst="rect">
            <a:avLst/>
          </a:prstGeom>
          <a:noFill/>
          <a:ln>
            <a:noFill/>
          </a:ln>
        </p:spPr>
      </p:pic>
      <p:pic>
        <p:nvPicPr>
          <p:cNvPr id="180" name="Google Shape;180;p20"/>
          <p:cNvPicPr preferRelativeResize="0"/>
          <p:nvPr/>
        </p:nvPicPr>
        <p:blipFill>
          <a:blip r:embed="rId5">
            <a:alphaModFix/>
          </a:blip>
          <a:stretch>
            <a:fillRect/>
          </a:stretch>
        </p:blipFill>
        <p:spPr>
          <a:xfrm>
            <a:off x="2702521" y="1613389"/>
            <a:ext cx="1670175" cy="3171522"/>
          </a:xfrm>
          <a:prstGeom prst="rect">
            <a:avLst/>
          </a:prstGeom>
          <a:noFill/>
          <a:ln>
            <a:noFill/>
          </a:ln>
        </p:spPr>
      </p:pic>
      <p:pic>
        <p:nvPicPr>
          <p:cNvPr id="181" name="Google Shape;181;p20"/>
          <p:cNvPicPr preferRelativeResize="0"/>
          <p:nvPr/>
        </p:nvPicPr>
        <p:blipFill>
          <a:blip r:embed="rId6">
            <a:alphaModFix/>
          </a:blip>
          <a:stretch>
            <a:fillRect/>
          </a:stretch>
        </p:blipFill>
        <p:spPr>
          <a:xfrm>
            <a:off x="421575" y="1613375"/>
            <a:ext cx="1670175" cy="317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manipulation tasks </a:t>
            </a:r>
            <a:r>
              <a:rPr lang="en"/>
              <a:t>and Customization</a:t>
            </a:r>
            <a:endParaRPr/>
          </a:p>
        </p:txBody>
      </p:sp>
      <p:pic>
        <p:nvPicPr>
          <p:cNvPr id="187" name="Google Shape;187;p21"/>
          <p:cNvPicPr preferRelativeResize="0"/>
          <p:nvPr/>
        </p:nvPicPr>
        <p:blipFill>
          <a:blip r:embed="rId3">
            <a:alphaModFix/>
          </a:blip>
          <a:stretch>
            <a:fillRect/>
          </a:stretch>
        </p:blipFill>
        <p:spPr>
          <a:xfrm>
            <a:off x="3806000" y="1307852"/>
            <a:ext cx="1607250" cy="3062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