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1" r:id="rId1"/>
  </p:sldMasterIdLst>
  <p:notesMasterIdLst>
    <p:notesMasterId r:id="rId99"/>
  </p:notesMasterIdLst>
  <p:sldIdLst>
    <p:sldId id="318" r:id="rId2"/>
    <p:sldId id="281" r:id="rId3"/>
    <p:sldId id="313" r:id="rId4"/>
    <p:sldId id="285" r:id="rId5"/>
    <p:sldId id="286" r:id="rId6"/>
    <p:sldId id="314" r:id="rId7"/>
    <p:sldId id="316" r:id="rId8"/>
    <p:sldId id="288" r:id="rId9"/>
    <p:sldId id="289" r:id="rId10"/>
    <p:sldId id="257" r:id="rId11"/>
    <p:sldId id="290" r:id="rId12"/>
    <p:sldId id="292" r:id="rId13"/>
    <p:sldId id="293" r:id="rId14"/>
    <p:sldId id="258" r:id="rId15"/>
    <p:sldId id="317" r:id="rId16"/>
    <p:sldId id="319" r:id="rId17"/>
    <p:sldId id="320" r:id="rId18"/>
    <p:sldId id="321" r:id="rId19"/>
    <p:sldId id="322" r:id="rId20"/>
    <p:sldId id="323" r:id="rId21"/>
    <p:sldId id="324" r:id="rId22"/>
    <p:sldId id="329" r:id="rId23"/>
    <p:sldId id="330" r:id="rId24"/>
    <p:sldId id="331" r:id="rId25"/>
    <p:sldId id="332" r:id="rId26"/>
    <p:sldId id="333" r:id="rId27"/>
    <p:sldId id="334" r:id="rId28"/>
    <p:sldId id="325" r:id="rId29"/>
    <p:sldId id="335" r:id="rId30"/>
    <p:sldId id="336" r:id="rId31"/>
    <p:sldId id="337" r:id="rId32"/>
    <p:sldId id="338" r:id="rId33"/>
    <p:sldId id="339" r:id="rId34"/>
    <p:sldId id="340" r:id="rId35"/>
    <p:sldId id="341" r:id="rId36"/>
    <p:sldId id="326" r:id="rId37"/>
    <p:sldId id="342" r:id="rId38"/>
    <p:sldId id="343" r:id="rId39"/>
    <p:sldId id="344" r:id="rId40"/>
    <p:sldId id="345" r:id="rId41"/>
    <p:sldId id="327" r:id="rId42"/>
    <p:sldId id="346" r:id="rId43"/>
    <p:sldId id="347" r:id="rId44"/>
    <p:sldId id="348" r:id="rId45"/>
    <p:sldId id="349" r:id="rId46"/>
    <p:sldId id="328" r:id="rId47"/>
    <p:sldId id="353" r:id="rId48"/>
    <p:sldId id="354" r:id="rId49"/>
    <p:sldId id="355" r:id="rId50"/>
    <p:sldId id="356" r:id="rId51"/>
    <p:sldId id="350" r:id="rId52"/>
    <p:sldId id="357" r:id="rId53"/>
    <p:sldId id="358" r:id="rId54"/>
    <p:sldId id="359" r:id="rId55"/>
    <p:sldId id="360" r:id="rId56"/>
    <p:sldId id="361" r:id="rId57"/>
    <p:sldId id="362" r:id="rId58"/>
    <p:sldId id="351" r:id="rId59"/>
    <p:sldId id="363" r:id="rId60"/>
    <p:sldId id="364" r:id="rId61"/>
    <p:sldId id="365" r:id="rId62"/>
    <p:sldId id="366" r:id="rId63"/>
    <p:sldId id="367" r:id="rId64"/>
    <p:sldId id="368" r:id="rId65"/>
    <p:sldId id="352" r:id="rId66"/>
    <p:sldId id="370" r:id="rId67"/>
    <p:sldId id="391" r:id="rId68"/>
    <p:sldId id="371" r:id="rId69"/>
    <p:sldId id="392" r:id="rId70"/>
    <p:sldId id="393" r:id="rId71"/>
    <p:sldId id="394" r:id="rId72"/>
    <p:sldId id="396" r:id="rId73"/>
    <p:sldId id="395" r:id="rId74"/>
    <p:sldId id="372" r:id="rId75"/>
    <p:sldId id="373" r:id="rId76"/>
    <p:sldId id="374" r:id="rId77"/>
    <p:sldId id="369" r:id="rId78"/>
    <p:sldId id="375" r:id="rId79"/>
    <p:sldId id="376" r:id="rId80"/>
    <p:sldId id="377" r:id="rId81"/>
    <p:sldId id="378" r:id="rId82"/>
    <p:sldId id="379" r:id="rId83"/>
    <p:sldId id="390" r:id="rId84"/>
    <p:sldId id="380" r:id="rId85"/>
    <p:sldId id="381" r:id="rId86"/>
    <p:sldId id="382" r:id="rId87"/>
    <p:sldId id="383" r:id="rId88"/>
    <p:sldId id="384" r:id="rId89"/>
    <p:sldId id="385" r:id="rId90"/>
    <p:sldId id="386" r:id="rId91"/>
    <p:sldId id="387" r:id="rId92"/>
    <p:sldId id="388" r:id="rId93"/>
    <p:sldId id="389" r:id="rId94"/>
    <p:sldId id="397" r:id="rId95"/>
    <p:sldId id="398" r:id="rId96"/>
    <p:sldId id="399" r:id="rId97"/>
    <p:sldId id="400" r:id="rId98"/>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FEECEF"/>
    <a:srgbClr val="D60093"/>
    <a:srgbClr val="66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432" y="-12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72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D0131F-EF50-4C79-B8B7-AD69FED44857}" type="datetimeFigureOut">
              <a:rPr lang="es-ES" smtClean="0"/>
              <a:pPr/>
              <a:t>09/04/2024</a:t>
            </a:fld>
            <a:endParaRPr lang="es-ES"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29BB17-D65F-4CB1-B221-FB60060F289B}" type="slidenum">
              <a:rPr lang="es-ES" smtClean="0"/>
              <a:pPr/>
              <a:t>‹Nº›</a:t>
            </a:fld>
            <a:endParaRPr lang="es-ES" dirty="0"/>
          </a:p>
        </p:txBody>
      </p:sp>
    </p:spTree>
    <p:extLst>
      <p:ext uri="{BB962C8B-B14F-4D97-AF65-F5344CB8AC3E}">
        <p14:creationId xmlns:p14="http://schemas.microsoft.com/office/powerpoint/2010/main" val="2160539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B129BB17-D65F-4CB1-B221-FB60060F289B}" type="slidenum">
              <a:rPr lang="es-ES" smtClean="0"/>
              <a:pPr/>
              <a:t>18</a:t>
            </a:fld>
            <a:endParaRPr lang="es-ES"/>
          </a:p>
        </p:txBody>
      </p:sp>
    </p:spTree>
    <p:extLst>
      <p:ext uri="{BB962C8B-B14F-4D97-AF65-F5344CB8AC3E}">
        <p14:creationId xmlns:p14="http://schemas.microsoft.com/office/powerpoint/2010/main" val="1899230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B129BB17-D65F-4CB1-B221-FB60060F289B}" type="slidenum">
              <a:rPr lang="es-ES" smtClean="0"/>
              <a:pPr/>
              <a:t>49</a:t>
            </a:fld>
            <a:endParaRPr lang="es-ES"/>
          </a:p>
        </p:txBody>
      </p:sp>
    </p:spTree>
    <p:extLst>
      <p:ext uri="{BB962C8B-B14F-4D97-AF65-F5344CB8AC3E}">
        <p14:creationId xmlns:p14="http://schemas.microsoft.com/office/powerpoint/2010/main" val="1568571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4" name="13 Título"/>
          <p:cNvSpPr>
            <a:spLocks noGrp="1"/>
          </p:cNvSpPr>
          <p:nvPr>
            <p:ph type="ctrTitle"/>
          </p:nvPr>
        </p:nvSpPr>
        <p:spPr>
          <a:xfrm>
            <a:off x="1432560" y="359898"/>
            <a:ext cx="7406640" cy="1472184"/>
          </a:xfrm>
        </p:spPr>
        <p:txBody>
          <a:bodyPr anchor="b"/>
          <a:lstStyle>
            <a:lvl1pPr algn="l">
              <a:defRPr/>
            </a:lvl1pPr>
            <a:extLst/>
          </a:lstStyle>
          <a:p>
            <a:r>
              <a:rPr kumimoji="0" lang="es-ES"/>
              <a:t>Haga clic para modificar el estilo de título del patrón</a:t>
            </a:r>
            <a:endParaRPr kumimoji="0" lang="en-US"/>
          </a:p>
        </p:txBody>
      </p:sp>
      <p:sp>
        <p:nvSpPr>
          <p:cNvPr id="22" name="21 Subtítulo"/>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a:t>Haga clic para modificar el estilo de subtítulo del patrón</a:t>
            </a:r>
            <a:endParaRPr kumimoji="0" lang="en-US"/>
          </a:p>
        </p:txBody>
      </p:sp>
      <p:sp>
        <p:nvSpPr>
          <p:cNvPr id="7" name="6 Marcador de fecha"/>
          <p:cNvSpPr>
            <a:spLocks noGrp="1"/>
          </p:cNvSpPr>
          <p:nvPr>
            <p:ph type="dt" sz="half" idx="10"/>
          </p:nvPr>
        </p:nvSpPr>
        <p:spPr/>
        <p:txBody>
          <a:bodyPr/>
          <a:lstStyle/>
          <a:p>
            <a:endParaRPr lang="es-ES" dirty="0"/>
          </a:p>
        </p:txBody>
      </p:sp>
      <p:sp>
        <p:nvSpPr>
          <p:cNvPr id="20" name="19 Marcador de pie de página"/>
          <p:cNvSpPr>
            <a:spLocks noGrp="1"/>
          </p:cNvSpPr>
          <p:nvPr>
            <p:ph type="ftr" sz="quarter" idx="11"/>
          </p:nvPr>
        </p:nvSpPr>
        <p:spPr/>
        <p:txBody>
          <a:bodyPr/>
          <a:lstStyle/>
          <a:p>
            <a:endParaRPr lang="es-ES" dirty="0"/>
          </a:p>
        </p:txBody>
      </p:sp>
      <p:sp>
        <p:nvSpPr>
          <p:cNvPr id="10" name="9 Marcador de número de diapositiva"/>
          <p:cNvSpPr>
            <a:spLocks noGrp="1"/>
          </p:cNvSpPr>
          <p:nvPr>
            <p:ph type="sldNum" sz="quarter" idx="12"/>
          </p:nvPr>
        </p:nvSpPr>
        <p:spPr/>
        <p:txBody>
          <a:bodyPr/>
          <a:lstStyle/>
          <a:p>
            <a:fld id="{B4563BE5-0F03-4590-B679-AC2B06459BA3}" type="slidenum">
              <a:rPr lang="es-ES" smtClean="0"/>
              <a:pPr/>
              <a:t>‹Nº›</a:t>
            </a:fld>
            <a:endParaRPr lang="es-ES" dirty="0"/>
          </a:p>
        </p:txBody>
      </p:sp>
      <p:sp>
        <p:nvSpPr>
          <p:cNvPr id="8" name="7 Elipse"/>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8 Elipse"/>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14"/>
                                        </p:tgtEl>
                                        <p:attrNameLst>
                                          <p:attrName>style.visibility</p:attrName>
                                        </p:attrNameLst>
                                      </p:cBhvr>
                                      <p:to>
                                        <p:strVal val="visible"/>
                                      </p:to>
                                    </p:set>
                                    <p:animEffect transition="in" filter="fade">
                                      <p:cBhvr>
                                        <p:cTn id="7" dur="1000">
                                          <p:stCondLst>
                                            <p:cond delay="0"/>
                                          </p:stCondLst>
                                        </p:cTn>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22">
                                            <p:txEl>
                                              <p:pRg st="0" end="0"/>
                                            </p:txEl>
                                          </p:spTgt>
                                        </p:tgtEl>
                                        <p:attrNameLst>
                                          <p:attrName>style.visibility</p:attrName>
                                        </p:attrNameLst>
                                      </p:cBhvr>
                                      <p:to>
                                        <p:strVal val="visible"/>
                                      </p:to>
                                    </p:set>
                                    <p:animEffect transition="in" filter="fade">
                                      <p:cBhvr>
                                        <p:cTn id="12" dur="500">
                                          <p:stCondLst>
                                            <p:cond delay="0"/>
                                          </p:stCondLst>
                                        </p:cTn>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2" grpId="0" bui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8AC2739-32B4-44B3-9ECC-EED4E5DE1FC9}" type="slidenum">
              <a:rPr lang="es-ES" smtClean="0"/>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274639"/>
            <a:ext cx="1828800" cy="5851525"/>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1143000" y="274640"/>
            <a:ext cx="5562600" cy="5851525"/>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46A4C6CC-0413-4135-9C05-82EB5BABD65F}" type="slidenum">
              <a:rPr lang="es-ES" smtClean="0"/>
              <a:pPr/>
              <a:t>‹Nº›</a:t>
            </a:fld>
            <a:endParaRPr lang="es-E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1676400" y="457200"/>
            <a:ext cx="7010400" cy="1295400"/>
          </a:xfrm>
        </p:spPr>
        <p:txBody>
          <a:bodyPr/>
          <a:lstStyle/>
          <a:p>
            <a:r>
              <a:rPr lang="es-ES"/>
              <a:t>Haga clic para modificar el estilo de título del patrón</a:t>
            </a:r>
          </a:p>
        </p:txBody>
      </p:sp>
      <p:sp>
        <p:nvSpPr>
          <p:cNvPr id="3" name="2 Marcador de texto"/>
          <p:cNvSpPr>
            <a:spLocks noGrp="1"/>
          </p:cNvSpPr>
          <p:nvPr>
            <p:ph type="body" sz="half" idx="1"/>
          </p:nvPr>
        </p:nvSpPr>
        <p:spPr>
          <a:xfrm>
            <a:off x="1676400" y="1981200"/>
            <a:ext cx="3429000" cy="41148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quarter" idx="2"/>
          </p:nvPr>
        </p:nvSpPr>
        <p:spPr>
          <a:xfrm>
            <a:off x="5257800" y="1981200"/>
            <a:ext cx="3429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contenido"/>
          <p:cNvSpPr>
            <a:spLocks noGrp="1"/>
          </p:cNvSpPr>
          <p:nvPr>
            <p:ph sz="quarter" idx="3"/>
          </p:nvPr>
        </p:nvSpPr>
        <p:spPr>
          <a:xfrm>
            <a:off x="5257800" y="4114800"/>
            <a:ext cx="3429000" cy="1981200"/>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10"/>
          </p:nvPr>
        </p:nvSpPr>
        <p:spPr>
          <a:xfrm>
            <a:off x="3124200" y="6248400"/>
            <a:ext cx="2895600" cy="457200"/>
          </a:xfrm>
        </p:spPr>
        <p:txBody>
          <a:bodyPr/>
          <a:lstStyle>
            <a:lvl1pPr>
              <a:defRPr/>
            </a:lvl1pPr>
          </a:lstStyle>
          <a:p>
            <a:endParaRPr lang="es-ES" dirty="0"/>
          </a:p>
        </p:txBody>
      </p:sp>
      <p:sp>
        <p:nvSpPr>
          <p:cNvPr id="7" name="6 Marcador de número de diapositiva"/>
          <p:cNvSpPr>
            <a:spLocks noGrp="1"/>
          </p:cNvSpPr>
          <p:nvPr>
            <p:ph type="sldNum" sz="quarter" idx="11"/>
          </p:nvPr>
        </p:nvSpPr>
        <p:spPr>
          <a:xfrm>
            <a:off x="6553200" y="6248400"/>
            <a:ext cx="2133600" cy="457200"/>
          </a:xfrm>
        </p:spPr>
        <p:txBody>
          <a:bodyPr/>
          <a:lstStyle>
            <a:lvl1pPr>
              <a:defRPr/>
            </a:lvl1pPr>
          </a:lstStyle>
          <a:p>
            <a:fld id="{0D296F95-C070-4F78-9A82-E60239C38C60}" type="slidenum">
              <a:rPr lang="es-ES"/>
              <a:pPr/>
              <a:t>‹Nº›</a:t>
            </a:fld>
            <a:endParaRPr lang="es-ES" dirty="0"/>
          </a:p>
        </p:txBody>
      </p:sp>
      <p:sp>
        <p:nvSpPr>
          <p:cNvPr id="8" name="7 Marcador de fecha"/>
          <p:cNvSpPr>
            <a:spLocks noGrp="1"/>
          </p:cNvSpPr>
          <p:nvPr>
            <p:ph type="dt" sz="half" idx="12"/>
          </p:nvPr>
        </p:nvSpPr>
        <p:spPr>
          <a:xfrm>
            <a:off x="457200" y="6245225"/>
            <a:ext cx="2133600" cy="476250"/>
          </a:xfrm>
        </p:spPr>
        <p:txBody>
          <a:bodyPr/>
          <a:lstStyle>
            <a:lvl1pPr>
              <a:defRPr/>
            </a:lvl1pPr>
          </a:lstStyle>
          <a:p>
            <a:endParaRPr lang="es-E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1676400" y="457200"/>
            <a:ext cx="7010400" cy="1295400"/>
          </a:xfrm>
        </p:spPr>
        <p:txBody>
          <a:bodyPr/>
          <a:lstStyle/>
          <a:p>
            <a:r>
              <a:rPr lang="es-ES"/>
              <a:t>Haga clic para modificar el estilo de título del patrón</a:t>
            </a:r>
          </a:p>
        </p:txBody>
      </p:sp>
      <p:sp>
        <p:nvSpPr>
          <p:cNvPr id="3" name="2 Marcador de tabla"/>
          <p:cNvSpPr>
            <a:spLocks noGrp="1"/>
          </p:cNvSpPr>
          <p:nvPr>
            <p:ph type="tbl" idx="1"/>
          </p:nvPr>
        </p:nvSpPr>
        <p:spPr>
          <a:xfrm>
            <a:off x="1676400" y="1981200"/>
            <a:ext cx="7010400" cy="4114800"/>
          </a:xfrm>
        </p:spPr>
        <p:txBody>
          <a:bodyPr/>
          <a:lstStyle/>
          <a:p>
            <a:endParaRPr lang="es-ES"/>
          </a:p>
        </p:txBody>
      </p:sp>
      <p:sp>
        <p:nvSpPr>
          <p:cNvPr id="4" name="3 Marcador de pie de página"/>
          <p:cNvSpPr>
            <a:spLocks noGrp="1"/>
          </p:cNvSpPr>
          <p:nvPr>
            <p:ph type="ftr" sz="quarter" idx="10"/>
          </p:nvPr>
        </p:nvSpPr>
        <p:spPr>
          <a:xfrm>
            <a:off x="3124200" y="6248400"/>
            <a:ext cx="2895600" cy="457200"/>
          </a:xfrm>
        </p:spPr>
        <p:txBody>
          <a:bodyPr/>
          <a:lstStyle>
            <a:lvl1pPr>
              <a:defRPr/>
            </a:lvl1pPr>
          </a:lstStyle>
          <a:p>
            <a:endParaRPr lang="es-ES"/>
          </a:p>
        </p:txBody>
      </p:sp>
      <p:sp>
        <p:nvSpPr>
          <p:cNvPr id="5" name="4 Marcador de número de diapositiva"/>
          <p:cNvSpPr>
            <a:spLocks noGrp="1"/>
          </p:cNvSpPr>
          <p:nvPr>
            <p:ph type="sldNum" sz="quarter" idx="11"/>
          </p:nvPr>
        </p:nvSpPr>
        <p:spPr>
          <a:xfrm>
            <a:off x="6553200" y="6248400"/>
            <a:ext cx="2133600" cy="457200"/>
          </a:xfrm>
        </p:spPr>
        <p:txBody>
          <a:bodyPr/>
          <a:lstStyle>
            <a:lvl1pPr>
              <a:defRPr/>
            </a:lvl1pPr>
          </a:lstStyle>
          <a:p>
            <a:fld id="{62218330-F6CE-44D6-A179-9477753C9916}" type="slidenum">
              <a:rPr lang="es-ES"/>
              <a:pPr/>
              <a:t>‹Nº›</a:t>
            </a:fld>
            <a:endParaRPr lang="es-ES"/>
          </a:p>
        </p:txBody>
      </p:sp>
      <p:sp>
        <p:nvSpPr>
          <p:cNvPr id="6" name="5 Marcador de fecha"/>
          <p:cNvSpPr>
            <a:spLocks noGrp="1"/>
          </p:cNvSpPr>
          <p:nvPr>
            <p:ph type="dt" sz="half" idx="12"/>
          </p:nvPr>
        </p:nvSpPr>
        <p:spPr>
          <a:xfrm>
            <a:off x="457200" y="6245225"/>
            <a:ext cx="2133600" cy="476250"/>
          </a:xfrm>
        </p:spPr>
        <p:txBody>
          <a:bodyPr/>
          <a:lstStyle>
            <a:lvl1pPr>
              <a:defRPr/>
            </a:lvl1pPr>
          </a:lstStyle>
          <a:p>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CB82B790-A2C0-4076-B031-94EC3328C4AC}" type="slidenum">
              <a:rPr lang="es-ES" smtClean="0"/>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6 Rectángulo"/>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Título"/>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83F78E7F-1424-4177-9CAC-47DEEDE61248}" type="slidenum">
              <a:rPr lang="es-ES" smtClean="0"/>
              <a:pPr/>
              <a:t>‹Nº›</a:t>
            </a:fld>
            <a:endParaRPr lang="es-ES" dirty="0"/>
          </a:p>
        </p:txBody>
      </p:sp>
      <p:sp>
        <p:nvSpPr>
          <p:cNvPr id="10" name="9 Rectángulo"/>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7 Elipse"/>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8 Elipse"/>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BBA07A86-3072-45BF-8BFC-7F8591F36115}" type="slidenum">
              <a:rPr lang="es-ES" smtClean="0"/>
              <a:pPr/>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a:t>Haga clic para modificar el estilo de texto del patrón</a:t>
            </a:r>
          </a:p>
        </p:txBody>
      </p:sp>
      <p:sp>
        <p:nvSpPr>
          <p:cNvPr id="5" name="4 Marcador de contenido"/>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7" name="6 Marcador de fecha"/>
          <p:cNvSpPr>
            <a:spLocks noGrp="1"/>
          </p:cNvSpPr>
          <p:nvPr>
            <p:ph type="dt" sz="half" idx="10"/>
          </p:nvPr>
        </p:nvSpPr>
        <p:spPr/>
        <p:txBody>
          <a:bodyPr/>
          <a:lstStyle/>
          <a:p>
            <a:endParaRPr lang="es-ES" dirty="0"/>
          </a:p>
        </p:txBody>
      </p:sp>
      <p:sp>
        <p:nvSpPr>
          <p:cNvPr id="8" name="7 Marcador de pie de página"/>
          <p:cNvSpPr>
            <a:spLocks noGrp="1"/>
          </p:cNvSpPr>
          <p:nvPr>
            <p:ph type="ftr" sz="quarter" idx="11"/>
          </p:nvPr>
        </p:nvSpPr>
        <p:spPr/>
        <p:txBody>
          <a:bodyPr/>
          <a:lstStyle/>
          <a:p>
            <a:endParaRPr lang="es-ES" dirty="0"/>
          </a:p>
        </p:txBody>
      </p:sp>
      <p:sp>
        <p:nvSpPr>
          <p:cNvPr id="9" name="8 Marcador de número de diapositiva"/>
          <p:cNvSpPr>
            <a:spLocks noGrp="1"/>
          </p:cNvSpPr>
          <p:nvPr>
            <p:ph type="sldNum" sz="quarter" idx="12"/>
          </p:nvPr>
        </p:nvSpPr>
        <p:spPr/>
        <p:txBody>
          <a:bodyPr/>
          <a:lstStyle/>
          <a:p>
            <a:fld id="{C07D67DF-388F-4FD8-8448-08FD069130AB}" type="slidenum">
              <a:rPr lang="es-ES" smtClean="0"/>
              <a:pPr/>
              <a:t>‹Nº›</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nchor="ct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endParaRPr lang="es-ES" dirty="0"/>
          </a:p>
        </p:txBody>
      </p:sp>
      <p:sp>
        <p:nvSpPr>
          <p:cNvPr id="4" name="3 Marcador de pie de página"/>
          <p:cNvSpPr>
            <a:spLocks noGrp="1"/>
          </p:cNvSpPr>
          <p:nvPr>
            <p:ph type="ftr" sz="quarter" idx="11"/>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DEF10FAA-3E51-4EB9-A286-0B38F96A2574}" type="slidenum">
              <a:rPr lang="es-ES" smtClean="0"/>
              <a:pPr/>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4 Rectángulo"/>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1 Marcador de fecha"/>
          <p:cNvSpPr>
            <a:spLocks noGrp="1"/>
          </p:cNvSpPr>
          <p:nvPr>
            <p:ph type="dt" sz="half" idx="10"/>
          </p:nvPr>
        </p:nvSpPr>
        <p:spPr/>
        <p:txBody>
          <a:bodyPr/>
          <a:lstStyle/>
          <a:p>
            <a:endParaRPr lang="es-ES" dirty="0"/>
          </a:p>
        </p:txBody>
      </p:sp>
      <p:sp>
        <p:nvSpPr>
          <p:cNvPr id="3" name="2 Marcador de pie de página"/>
          <p:cNvSpPr>
            <a:spLocks noGrp="1"/>
          </p:cNvSpPr>
          <p:nvPr>
            <p:ph type="ftr" sz="quarter" idx="11"/>
          </p:nvPr>
        </p:nvSpPr>
        <p:spPr/>
        <p:txBody>
          <a:bodyPr/>
          <a:lstStyle/>
          <a:p>
            <a:endParaRPr lang="es-ES" dirty="0"/>
          </a:p>
        </p:txBody>
      </p:sp>
      <p:sp>
        <p:nvSpPr>
          <p:cNvPr id="4" name="3 Marcador de número de diapositiva"/>
          <p:cNvSpPr>
            <a:spLocks noGrp="1"/>
          </p:cNvSpPr>
          <p:nvPr>
            <p:ph type="sldNum" sz="quarter" idx="12"/>
          </p:nvPr>
        </p:nvSpPr>
        <p:spPr/>
        <p:txBody>
          <a:bodyPr/>
          <a:lstStyle/>
          <a:p>
            <a:fld id="{6936AC69-B489-4555-8A73-D7A689566E28}" type="slidenum">
              <a:rPr lang="es-ES" smtClean="0"/>
              <a:pPr/>
              <a:t>‹Nº›</a:t>
            </a:fld>
            <a:endParaRPr lang="es-ES" dirty="0"/>
          </a:p>
        </p:txBody>
      </p:sp>
      <p:sp>
        <p:nvSpPr>
          <p:cNvPr id="6" name="5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a:t>Haga clic para modificar el estilo de texto del patrón</a:t>
            </a:r>
          </a:p>
        </p:txBody>
      </p:sp>
      <p:sp>
        <p:nvSpPr>
          <p:cNvPr id="4" name="3 Marcador de contenido"/>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47538CC2-CD39-42C3-88CA-38B6FDEAFCDD}" type="slidenum">
              <a:rPr lang="es-ES" smtClean="0"/>
              <a:pPr/>
              <a:t>‹Nº›</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s-ES"/>
              <a:t>Haga clic para modificar el estilo de título del patrón</a:t>
            </a:r>
            <a:endParaRPr kumimoji="0" lang="en-US"/>
          </a:p>
        </p:txBody>
      </p:sp>
      <p:sp>
        <p:nvSpPr>
          <p:cNvPr id="5" name="4 Marcador de fecha"/>
          <p:cNvSpPr>
            <a:spLocks noGrp="1"/>
          </p:cNvSpPr>
          <p:nvPr>
            <p:ph type="dt" sz="half" idx="10"/>
          </p:nvPr>
        </p:nvSpPr>
        <p:spPr/>
        <p:txBody>
          <a:bodyPr/>
          <a:lstStyle/>
          <a:p>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5961AEC9-2E64-4530-9BC5-5E98B139431E}" type="slidenum">
              <a:rPr lang="es-ES" smtClean="0"/>
              <a:pPr/>
              <a:t>‹Nº›</a:t>
            </a:fld>
            <a:endParaRPr lang="es-ES" dirty="0"/>
          </a:p>
        </p:txBody>
      </p:sp>
      <p:sp>
        <p:nvSpPr>
          <p:cNvPr id="8" name="7 Rectángulo"/>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2 Marcador de posición de imagen"/>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s-ES" dirty="0"/>
              <a:t>Haga clic en el icono para agregar una imagen</a:t>
            </a:r>
            <a:endParaRPr kumimoji="0" lang="en-US" dirty="0"/>
          </a:p>
        </p:txBody>
      </p:sp>
      <p:sp>
        <p:nvSpPr>
          <p:cNvPr id="9" name="8 Proceso"/>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9 Proceso"/>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3 Marcador de texto"/>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s-ES"/>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ircular"/>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7 Elipse"/>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10 Anillo"/>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11 Rectángulo"/>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5" name="4 Marcador de título"/>
          <p:cNvSpPr>
            <a:spLocks noGrp="1"/>
          </p:cNvSpPr>
          <p:nvPr>
            <p:ph type="title"/>
          </p:nvPr>
        </p:nvSpPr>
        <p:spPr>
          <a:xfrm>
            <a:off x="1435608" y="274638"/>
            <a:ext cx="7498080" cy="1143000"/>
          </a:xfrm>
          <a:prstGeom prst="rect">
            <a:avLst/>
          </a:prstGeom>
        </p:spPr>
        <p:txBody>
          <a:bodyPr anchor="ctr">
            <a:normAutofit/>
          </a:bodyPr>
          <a:lstStyle/>
          <a:p>
            <a:r>
              <a:rPr kumimoji="0" lang="es-ES"/>
              <a:t>Haga clic para modificar el estilo de título del patrón</a:t>
            </a:r>
            <a:endParaRPr kumimoji="0" lang="en-US"/>
          </a:p>
        </p:txBody>
      </p:sp>
      <p:sp>
        <p:nvSpPr>
          <p:cNvPr id="9" name="8 Marcador de texto"/>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24" name="23 Marcador de fecha"/>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endParaRPr lang="es-ES" dirty="0"/>
          </a:p>
        </p:txBody>
      </p:sp>
      <p:sp>
        <p:nvSpPr>
          <p:cNvPr id="10" name="9 Marcador de pie de página"/>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s-ES" dirty="0"/>
          </a:p>
        </p:txBody>
      </p:sp>
      <p:sp>
        <p:nvSpPr>
          <p:cNvPr id="22" name="21 Marcador de número de diapositiva"/>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1DCA9351-7003-4E6F-9F21-B11CB379181B}" type="slidenum">
              <a:rPr lang="es-ES" smtClean="0"/>
              <a:pPr/>
              <a:t>‹Nº›</a:t>
            </a:fld>
            <a:endParaRPr lang="es-ES" dirty="0"/>
          </a:p>
        </p:txBody>
      </p:sp>
      <p:sp>
        <p:nvSpPr>
          <p:cNvPr id="15" name="14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762" r:id="rId1"/>
    <p:sldLayoutId id="2147483763" r:id="rId2"/>
    <p:sldLayoutId id="2147483764" r:id="rId3"/>
    <p:sldLayoutId id="2147483765" r:id="rId4"/>
    <p:sldLayoutId id="2147483766" r:id="rId5"/>
    <p:sldLayoutId id="2147483767" r:id="rId6"/>
    <p:sldLayoutId id="2147483768" r:id="rId7"/>
    <p:sldLayoutId id="2147483769" r:id="rId8"/>
    <p:sldLayoutId id="2147483770" r:id="rId9"/>
    <p:sldLayoutId id="2147483771" r:id="rId10"/>
    <p:sldLayoutId id="2147483772" r:id="rId11"/>
    <p:sldLayoutId id="2147483775" r:id="rId12"/>
    <p:sldLayoutId id="2147483776" r:id="rId13"/>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lt">
                                    <p:tmPct val="10000"/>
                                  </p:iterate>
                                  <p:childTnLst>
                                    <p:set>
                                      <p:cBhvr>
                                        <p:cTn id="6" dur="1" fill="hold">
                                          <p:stCondLst>
                                            <p:cond delay="0"/>
                                          </p:stCondLst>
                                        </p:cTn>
                                        <p:tgtEl>
                                          <p:spTgt spid="5"/>
                                        </p:tgtEl>
                                        <p:attrNameLst>
                                          <p:attrName>style.visibility</p:attrName>
                                        </p:attrNameLst>
                                      </p:cBhvr>
                                      <p:to>
                                        <p:strVal val="visible"/>
                                      </p:to>
                                    </p:set>
                                    <p:animEffect transition="in" filter="fade">
                                      <p:cBhvr>
                                        <p:cTn id="7" dur="1000">
                                          <p:stCondLst>
                                            <p:cond delay="0"/>
                                          </p:stCondLst>
                                        </p:cTn>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iterate type="lt">
                                    <p:tmPct val="10000"/>
                                  </p:iterate>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stCondLst>
                                            <p:cond delay="0"/>
                                          </p:stCondLst>
                                        </p:cTn>
                                        <p:tgtEl>
                                          <p:spTgt spid="9">
                                            <p:txEl>
                                              <p:pRg st="0" end="0"/>
                                            </p:txEl>
                                          </p:spTgt>
                                        </p:tgtEl>
                                      </p:cBhvr>
                                    </p:animEffect>
                                  </p:childTnLst>
                                </p:cTn>
                              </p:par>
                              <p:par>
                                <p:cTn id="13" presetID="10" presetClass="entr" presetSubtype="0" fill="hold" grpId="0" nodeType="withEffect">
                                  <p:stCondLst>
                                    <p:cond delay="0"/>
                                  </p:stCondLst>
                                  <p:iterate type="lt">
                                    <p:tmPct val="10000"/>
                                  </p:iterate>
                                  <p:childTnLst>
                                    <p:set>
                                      <p:cBhvr>
                                        <p:cTn id="14" dur="1" fill="hold">
                                          <p:stCondLst>
                                            <p:cond delay="0"/>
                                          </p:stCondLst>
                                        </p:cTn>
                                        <p:tgtEl>
                                          <p:spTgt spid="9">
                                            <p:txEl>
                                              <p:pRg st="1" end="1"/>
                                            </p:txEl>
                                          </p:spTgt>
                                        </p:tgtEl>
                                        <p:attrNameLst>
                                          <p:attrName>style.visibility</p:attrName>
                                        </p:attrNameLst>
                                      </p:cBhvr>
                                      <p:to>
                                        <p:strVal val="visible"/>
                                      </p:to>
                                    </p:set>
                                    <p:animEffect transition="in" filter="fade">
                                      <p:cBhvr>
                                        <p:cTn id="15" dur="500">
                                          <p:stCondLst>
                                            <p:cond delay="0"/>
                                          </p:stCondLst>
                                        </p:cTn>
                                        <p:tgtEl>
                                          <p:spTgt spid="9">
                                            <p:txEl>
                                              <p:pRg st="1" end="1"/>
                                            </p:txEl>
                                          </p:spTgt>
                                        </p:tgtEl>
                                      </p:cBhvr>
                                    </p:animEffect>
                                  </p:childTnLst>
                                </p:cTn>
                              </p:par>
                              <p:par>
                                <p:cTn id="16" presetID="10" presetClass="entr" presetSubtype="0" fill="hold" grpId="0" nodeType="withEffect">
                                  <p:stCondLst>
                                    <p:cond delay="0"/>
                                  </p:stCondLst>
                                  <p:iterate type="lt">
                                    <p:tmPct val="10000"/>
                                  </p:iterate>
                                  <p:childTnLst>
                                    <p:set>
                                      <p:cBhvr>
                                        <p:cTn id="17" dur="1" fill="hold">
                                          <p:stCondLst>
                                            <p:cond delay="0"/>
                                          </p:stCondLst>
                                        </p:cTn>
                                        <p:tgtEl>
                                          <p:spTgt spid="9">
                                            <p:txEl>
                                              <p:pRg st="2" end="2"/>
                                            </p:txEl>
                                          </p:spTgt>
                                        </p:tgtEl>
                                        <p:attrNameLst>
                                          <p:attrName>style.visibility</p:attrName>
                                        </p:attrNameLst>
                                      </p:cBhvr>
                                      <p:to>
                                        <p:strVal val="visible"/>
                                      </p:to>
                                    </p:set>
                                    <p:animEffect transition="in" filter="fade">
                                      <p:cBhvr>
                                        <p:cTn id="18" dur="500">
                                          <p:stCondLst>
                                            <p:cond delay="0"/>
                                          </p:stCondLst>
                                        </p:cTn>
                                        <p:tgtEl>
                                          <p:spTgt spid="9">
                                            <p:txEl>
                                              <p:pRg st="2" end="2"/>
                                            </p:txEl>
                                          </p:spTgt>
                                        </p:tgtEl>
                                      </p:cBhvr>
                                    </p:animEffect>
                                  </p:childTnLst>
                                </p:cTn>
                              </p:par>
                              <p:par>
                                <p:cTn id="19" presetID="10" presetClass="entr" presetSubtype="0" fill="hold" grpId="0" nodeType="withEffect">
                                  <p:stCondLst>
                                    <p:cond delay="0"/>
                                  </p:stCondLst>
                                  <p:iterate type="lt">
                                    <p:tmPct val="10000"/>
                                  </p:iterate>
                                  <p:childTnLst>
                                    <p:set>
                                      <p:cBhvr>
                                        <p:cTn id="20" dur="1" fill="hold">
                                          <p:stCondLst>
                                            <p:cond delay="0"/>
                                          </p:stCondLst>
                                        </p:cTn>
                                        <p:tgtEl>
                                          <p:spTgt spid="9">
                                            <p:txEl>
                                              <p:pRg st="3" end="3"/>
                                            </p:txEl>
                                          </p:spTgt>
                                        </p:tgtEl>
                                        <p:attrNameLst>
                                          <p:attrName>style.visibility</p:attrName>
                                        </p:attrNameLst>
                                      </p:cBhvr>
                                      <p:to>
                                        <p:strVal val="visible"/>
                                      </p:to>
                                    </p:set>
                                    <p:animEffect transition="in" filter="fade">
                                      <p:cBhvr>
                                        <p:cTn id="21" dur="500">
                                          <p:stCondLst>
                                            <p:cond delay="0"/>
                                          </p:stCondLst>
                                        </p:cTn>
                                        <p:tgtEl>
                                          <p:spTgt spid="9">
                                            <p:txEl>
                                              <p:pRg st="3" end="3"/>
                                            </p:txEl>
                                          </p:spTgt>
                                        </p:tgtEl>
                                      </p:cBhvr>
                                    </p:animEffect>
                                  </p:childTnLst>
                                </p:cTn>
                              </p:par>
                              <p:par>
                                <p:cTn id="22" presetID="10" presetClass="entr" presetSubtype="0" fill="hold" grpId="0" nodeType="withEffect">
                                  <p:stCondLst>
                                    <p:cond delay="0"/>
                                  </p:stCondLst>
                                  <p:iterate type="lt">
                                    <p:tmPct val="10000"/>
                                  </p:iterate>
                                  <p:childTnLst>
                                    <p:set>
                                      <p:cBhvr>
                                        <p:cTn id="23" dur="1" fill="hold">
                                          <p:stCondLst>
                                            <p:cond delay="0"/>
                                          </p:stCondLst>
                                        </p:cTn>
                                        <p:tgtEl>
                                          <p:spTgt spid="9">
                                            <p:txEl>
                                              <p:pRg st="4" end="4"/>
                                            </p:txEl>
                                          </p:spTgt>
                                        </p:tgtEl>
                                        <p:attrNameLst>
                                          <p:attrName>style.visibility</p:attrName>
                                        </p:attrNameLst>
                                      </p:cBhvr>
                                      <p:to>
                                        <p:strVal val="visible"/>
                                      </p:to>
                                    </p:set>
                                    <p:animEffect transition="in" filter="fade">
                                      <p:cBhvr>
                                        <p:cTn id="24" dur="500">
                                          <p:stCondLst>
                                            <p:cond delay="0"/>
                                          </p:stCondLst>
                                        </p:cTn>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build="p"/>
    </p:bldLst>
  </p:timing>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5580112" y="359898"/>
            <a:ext cx="3259088" cy="1472184"/>
          </a:xfrm>
        </p:spPr>
        <p:txBody>
          <a:bodyPr>
            <a:normAutofit/>
          </a:bodyPr>
          <a:lstStyle/>
          <a:p>
            <a:pPr algn="ctr"/>
            <a:r>
              <a:rPr lang="es-ES" sz="3200" dirty="0"/>
              <a:t>Primera clase</a:t>
            </a:r>
          </a:p>
        </p:txBody>
      </p:sp>
      <p:sp>
        <p:nvSpPr>
          <p:cNvPr id="3" name="2 Marcador de contenido"/>
          <p:cNvSpPr>
            <a:spLocks noGrp="1"/>
          </p:cNvSpPr>
          <p:nvPr>
            <p:ph type="subTitle" idx="1"/>
          </p:nvPr>
        </p:nvSpPr>
        <p:spPr/>
        <p:txBody>
          <a:bodyPr>
            <a:normAutofit/>
          </a:bodyPr>
          <a:lstStyle/>
          <a:p>
            <a:pPr marL="82296" indent="0">
              <a:buNone/>
            </a:pPr>
            <a:r>
              <a:rPr lang="es-ES" sz="3200" b="1" dirty="0"/>
              <a:t>INTRODUCCION AL MULTIMEDIA</a:t>
            </a:r>
          </a:p>
        </p:txBody>
      </p:sp>
      <p:sp>
        <p:nvSpPr>
          <p:cNvPr id="4" name="1 Título"/>
          <p:cNvSpPr txBox="1">
            <a:spLocks/>
          </p:cNvSpPr>
          <p:nvPr/>
        </p:nvSpPr>
        <p:spPr>
          <a:xfrm>
            <a:off x="1763688" y="4885172"/>
            <a:ext cx="5760640" cy="736092"/>
          </a:xfrm>
          <a:prstGeom prst="rect">
            <a:avLst/>
          </a:prstGeom>
        </p:spPr>
        <p:txBody>
          <a:bodyPr anchor="b">
            <a:norm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lgn="ctr"/>
            <a:r>
              <a:rPr lang="es-ES" sz="3200" dirty="0"/>
              <a:t>Docente:  </a:t>
            </a:r>
            <a:r>
              <a:rPr lang="es-ES" sz="3200" dirty="0" err="1"/>
              <a:t>Lilí</a:t>
            </a:r>
            <a:r>
              <a:rPr lang="es-ES" sz="3200" dirty="0"/>
              <a:t> Jiménez </a:t>
            </a:r>
            <a:r>
              <a:rPr lang="es-ES" sz="3200" dirty="0" err="1"/>
              <a:t>Veizaga</a:t>
            </a:r>
            <a:endParaRPr lang="es-E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285852" y="274638"/>
            <a:ext cx="7560000" cy="720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normAutofit/>
          </a:bodyPr>
          <a:lstStyle/>
          <a:p>
            <a:pPr algn="ctr"/>
            <a:r>
              <a:rPr lang="es-ES" sz="3200" b="1" u="sng" dirty="0"/>
              <a:t>Etiquetas Básicas</a:t>
            </a:r>
          </a:p>
        </p:txBody>
      </p:sp>
      <p:sp>
        <p:nvSpPr>
          <p:cNvPr id="4099" name="Rectangle 3"/>
          <p:cNvSpPr>
            <a:spLocks noGrp="1" noChangeArrowheads="1"/>
          </p:cNvSpPr>
          <p:nvPr>
            <p:ph idx="1"/>
          </p:nvPr>
        </p:nvSpPr>
        <p:spPr>
          <a:xfrm>
            <a:off x="1298280" y="3953958"/>
            <a:ext cx="7560000" cy="2520000"/>
          </a:xfrm>
          <a:blipFill>
            <a:blip r:embed="rId2"/>
            <a:tile tx="0" ty="0" sx="100000" sy="100000" flip="none" algn="tl"/>
          </a:blipFill>
        </p:spPr>
        <p:txBody>
          <a:bodyPr>
            <a:noAutofit/>
          </a:bodyPr>
          <a:lstStyle/>
          <a:p>
            <a:pPr algn="just">
              <a:lnSpc>
                <a:spcPct val="90000"/>
              </a:lnSpc>
            </a:pPr>
            <a:r>
              <a:rPr lang="es-ES" sz="2400" dirty="0"/>
              <a:t>Esta etiqueta contiene a TODO el documento </a:t>
            </a:r>
            <a:r>
              <a:rPr lang="es-ES" sz="2400" dirty="0" err="1"/>
              <a:t>html</a:t>
            </a:r>
            <a:r>
              <a:rPr lang="es-ES" sz="2400" dirty="0"/>
              <a:t>,</a:t>
            </a:r>
          </a:p>
          <a:p>
            <a:pPr algn="just">
              <a:lnSpc>
                <a:spcPct val="90000"/>
              </a:lnSpc>
            </a:pPr>
            <a:r>
              <a:rPr lang="es-ES" sz="2400" dirty="0"/>
              <a:t>La etiqueta: </a:t>
            </a:r>
          </a:p>
          <a:p>
            <a:pPr algn="just">
              <a:lnSpc>
                <a:spcPct val="90000"/>
              </a:lnSpc>
              <a:buNone/>
            </a:pPr>
            <a:endParaRPr lang="es-ES" sz="1000" dirty="0"/>
          </a:p>
          <a:p>
            <a:pPr algn="just">
              <a:lnSpc>
                <a:spcPct val="90000"/>
              </a:lnSpc>
              <a:buNone/>
            </a:pPr>
            <a:r>
              <a:rPr lang="es-ES" sz="2000" b="1" dirty="0">
                <a:solidFill>
                  <a:srgbClr val="3333CC"/>
                </a:solidFill>
              </a:rPr>
              <a:t>		&lt;HTML&gt; </a:t>
            </a:r>
            <a:r>
              <a:rPr lang="es-ES" sz="2000" i="1" dirty="0"/>
              <a:t>indica el comienzo del documento </a:t>
            </a:r>
          </a:p>
          <a:p>
            <a:pPr algn="just">
              <a:lnSpc>
                <a:spcPct val="90000"/>
              </a:lnSpc>
              <a:buNone/>
            </a:pPr>
            <a:endParaRPr lang="es-ES" sz="2000" dirty="0"/>
          </a:p>
          <a:p>
            <a:pPr algn="just">
              <a:lnSpc>
                <a:spcPct val="90000"/>
              </a:lnSpc>
              <a:buNone/>
            </a:pPr>
            <a:r>
              <a:rPr lang="es-ES" sz="2000" b="1" dirty="0">
                <a:solidFill>
                  <a:srgbClr val="3333CC"/>
                </a:solidFill>
              </a:rPr>
              <a:t>		&lt;</a:t>
            </a:r>
            <a:r>
              <a:rPr lang="es-ES" sz="2000" b="1" dirty="0">
                <a:solidFill>
                  <a:srgbClr val="FF0000"/>
                </a:solidFill>
              </a:rPr>
              <a:t>/</a:t>
            </a:r>
            <a:r>
              <a:rPr lang="es-ES" sz="2000" b="1" dirty="0">
                <a:solidFill>
                  <a:srgbClr val="3333CC"/>
                </a:solidFill>
              </a:rPr>
              <a:t>HTML&gt;</a:t>
            </a:r>
            <a:r>
              <a:rPr lang="es-ES" sz="2000" b="1" dirty="0">
                <a:solidFill>
                  <a:srgbClr val="FFC000"/>
                </a:solidFill>
              </a:rPr>
              <a:t> </a:t>
            </a:r>
            <a:r>
              <a:rPr lang="es-ES" sz="2000" i="1" dirty="0"/>
              <a:t>indica el final del documento </a:t>
            </a:r>
          </a:p>
        </p:txBody>
      </p:sp>
      <p:sp>
        <p:nvSpPr>
          <p:cNvPr id="4" name="Rectangle 2"/>
          <p:cNvSpPr txBox="1">
            <a:spLocks noChangeArrowheads="1"/>
          </p:cNvSpPr>
          <p:nvPr/>
        </p:nvSpPr>
        <p:spPr>
          <a:xfrm>
            <a:off x="1285852" y="3197636"/>
            <a:ext cx="7560000" cy="720000"/>
          </a:xfrm>
          <a:prstGeom prst="rect">
            <a:avLst/>
          </a:prstGeom>
          <a:solidFill>
            <a:schemeClr val="bg2"/>
          </a:solidFill>
        </p:spPr>
        <p:txBody>
          <a:bodyPr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ES" sz="2800" b="1" i="0" strike="noStrike" kern="1200" cap="none" spc="0" normalizeH="0" baseline="0" noProof="0" dirty="0">
                <a:ln>
                  <a:noFill/>
                </a:ln>
                <a:solidFill>
                  <a:srgbClr val="3333CC"/>
                </a:solidFill>
                <a:uLnTx/>
                <a:uFillTx/>
                <a:latin typeface="+mn-lt"/>
                <a:ea typeface="+mj-ea"/>
                <a:cs typeface="+mj-cs"/>
              </a:rPr>
              <a:t>Etiqueta: HTML</a:t>
            </a:r>
          </a:p>
        </p:txBody>
      </p:sp>
      <p:sp>
        <p:nvSpPr>
          <p:cNvPr id="5" name="Rectangle 3"/>
          <p:cNvSpPr txBox="1">
            <a:spLocks noChangeArrowheads="1"/>
          </p:cNvSpPr>
          <p:nvPr/>
        </p:nvSpPr>
        <p:spPr>
          <a:xfrm>
            <a:off x="1285852" y="1012554"/>
            <a:ext cx="7560000" cy="2160000"/>
          </a:xfrm>
          <a:prstGeom prst="rect">
            <a:avLst/>
          </a:prstGeom>
          <a:blipFill>
            <a:blip r:embed="rId2"/>
            <a:tile tx="0" ty="0" sx="100000" sy="100000" flip="none" algn="tl"/>
          </a:blipFill>
        </p:spPr>
        <p:txBody>
          <a:bodyPr>
            <a:no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2"/>
              <a:buChar char=""/>
              <a:tabLst/>
              <a:defRPr/>
            </a:pPr>
            <a:r>
              <a:rPr kumimoji="0" lang="es-ES" sz="2400" b="0" i="0" u="none" strike="noStrike" kern="1200" cap="none" spc="0" normalizeH="0" baseline="0" noProof="0" dirty="0">
                <a:ln>
                  <a:noFill/>
                </a:ln>
                <a:solidFill>
                  <a:schemeClr val="tx1"/>
                </a:solidFill>
                <a:effectLst/>
                <a:uLnTx/>
                <a:uFillTx/>
                <a:latin typeface="+mn-lt"/>
                <a:ea typeface="+mn-ea"/>
                <a:cs typeface="+mn-cs"/>
              </a:rPr>
              <a:t>Utilizadas siempre en</a:t>
            </a:r>
            <a:r>
              <a:rPr kumimoji="0" lang="es-ES" sz="2400" b="0" i="0" u="none" strike="noStrike" kern="1200" cap="none" spc="0" normalizeH="0" noProof="0" dirty="0">
                <a:ln>
                  <a:noFill/>
                </a:ln>
                <a:solidFill>
                  <a:schemeClr val="tx1"/>
                </a:solidFill>
                <a:effectLst/>
                <a:uLnTx/>
                <a:uFillTx/>
                <a:latin typeface="+mn-lt"/>
                <a:ea typeface="+mn-ea"/>
                <a:cs typeface="+mn-cs"/>
              </a:rPr>
              <a:t> la estructura básica de un documento HTML, y estas etiquetas son:</a:t>
            </a:r>
            <a:endParaRPr lang="es-ES" sz="2800" b="1" dirty="0">
              <a:solidFill>
                <a:srgbClr val="3333CC"/>
              </a:solidFill>
              <a:latin typeface="+mn-lt"/>
            </a:endParaRPr>
          </a:p>
          <a:p>
            <a:pPr marL="822960" lvl="1" indent="-283464" algn="just" fontAlgn="auto">
              <a:lnSpc>
                <a:spcPct val="90000"/>
              </a:lnSpc>
              <a:spcBef>
                <a:spcPts val="600"/>
              </a:spcBef>
              <a:spcAft>
                <a:spcPts val="0"/>
              </a:spcAft>
              <a:buClr>
                <a:srgbClr val="FF0000"/>
              </a:buClr>
              <a:buSzPct val="80000"/>
              <a:buFont typeface="Wingdings" pitchFamily="2" charset="2"/>
              <a:buChar char="Ø"/>
            </a:pPr>
            <a:r>
              <a:rPr kumimoji="0" lang="es-ES" sz="2000" i="0" u="none" strike="noStrike" kern="1200" cap="none" spc="0" normalizeH="0" baseline="0" noProof="0" dirty="0">
                <a:ln>
                  <a:noFill/>
                </a:ln>
                <a:solidFill>
                  <a:srgbClr val="3333CC"/>
                </a:solidFill>
                <a:effectLst/>
                <a:uLnTx/>
                <a:uFillTx/>
                <a:latin typeface="+mn-lt"/>
                <a:ea typeface="+mn-ea"/>
                <a:cs typeface="+mn-cs"/>
              </a:rPr>
              <a:t>&lt;HTML&gt;</a:t>
            </a:r>
          </a:p>
          <a:p>
            <a:pPr marL="822960" lvl="1" indent="-283464" algn="just" fontAlgn="auto">
              <a:lnSpc>
                <a:spcPct val="90000"/>
              </a:lnSpc>
              <a:spcBef>
                <a:spcPts val="600"/>
              </a:spcBef>
              <a:spcAft>
                <a:spcPts val="0"/>
              </a:spcAft>
              <a:buClr>
                <a:srgbClr val="FF0000"/>
              </a:buClr>
              <a:buSzPct val="80000"/>
              <a:buFont typeface="Wingdings" pitchFamily="2" charset="2"/>
              <a:buChar char="Ø"/>
            </a:pPr>
            <a:r>
              <a:rPr kumimoji="0" lang="es-ES" sz="2000" i="0" u="none" strike="noStrike" kern="1200" cap="none" spc="0" normalizeH="0" baseline="0" noProof="0" dirty="0">
                <a:ln>
                  <a:noFill/>
                </a:ln>
                <a:solidFill>
                  <a:srgbClr val="3333CC"/>
                </a:solidFill>
                <a:effectLst/>
                <a:uLnTx/>
                <a:uFillTx/>
                <a:latin typeface="+mn-lt"/>
                <a:ea typeface="+mn-ea"/>
                <a:cs typeface="+mn-cs"/>
              </a:rPr>
              <a:t>&lt;HEAD&gt;</a:t>
            </a:r>
            <a:r>
              <a:rPr kumimoji="0" lang="es-ES" sz="2000" i="0" u="none" strike="noStrike" kern="1200" cap="none" spc="0" normalizeH="0" baseline="0" noProof="0" dirty="0">
                <a:ln>
                  <a:noFill/>
                </a:ln>
                <a:solidFill>
                  <a:srgbClr val="FFC000"/>
                </a:solidFill>
                <a:effectLst/>
                <a:uLnTx/>
                <a:uFillTx/>
                <a:latin typeface="+mn-lt"/>
                <a:ea typeface="+mn-ea"/>
                <a:cs typeface="+mn-cs"/>
              </a:rPr>
              <a:t> </a:t>
            </a:r>
          </a:p>
          <a:p>
            <a:pPr marL="822960" lvl="1" indent="-283464" algn="just" fontAlgn="auto">
              <a:lnSpc>
                <a:spcPct val="90000"/>
              </a:lnSpc>
              <a:spcBef>
                <a:spcPts val="600"/>
              </a:spcBef>
              <a:spcAft>
                <a:spcPts val="0"/>
              </a:spcAft>
              <a:buClr>
                <a:srgbClr val="FF0000"/>
              </a:buClr>
              <a:buSzPct val="80000"/>
              <a:buFont typeface="Wingdings" pitchFamily="2" charset="2"/>
              <a:buChar char="Ø"/>
            </a:pPr>
            <a:r>
              <a:rPr lang="es-ES" sz="2000" dirty="0">
                <a:solidFill>
                  <a:srgbClr val="3333CC"/>
                </a:solidFill>
                <a:latin typeface="+mn-lt"/>
              </a:rPr>
              <a:t>&lt;TITLE&gt;</a:t>
            </a:r>
          </a:p>
          <a:p>
            <a:pPr marL="822960" lvl="1" indent="-283464" algn="just" fontAlgn="auto">
              <a:lnSpc>
                <a:spcPct val="90000"/>
              </a:lnSpc>
              <a:spcBef>
                <a:spcPts val="600"/>
              </a:spcBef>
              <a:spcAft>
                <a:spcPts val="0"/>
              </a:spcAft>
              <a:buClr>
                <a:srgbClr val="FF0000"/>
              </a:buClr>
              <a:buSzPct val="80000"/>
              <a:buFont typeface="Wingdings" pitchFamily="2" charset="2"/>
              <a:buChar char="Ø"/>
            </a:pPr>
            <a:r>
              <a:rPr lang="es-ES" sz="2000" dirty="0">
                <a:solidFill>
                  <a:srgbClr val="3333CC"/>
                </a:solidFill>
                <a:latin typeface="+mn-lt"/>
              </a:rPr>
              <a:t>&lt;BODY&gt;</a:t>
            </a:r>
            <a:r>
              <a:rPr lang="es-ES" sz="2000" dirty="0">
                <a:solidFill>
                  <a:srgbClr val="FFC000"/>
                </a:solidFill>
                <a:latin typeface="+mn-lt"/>
              </a:rPr>
              <a:t> </a:t>
            </a:r>
            <a:endParaRPr lang="es-ES" sz="2000" i="1" dirty="0">
              <a:latin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a:xfrm>
            <a:off x="1285852" y="274638"/>
            <a:ext cx="7560000" cy="720000"/>
          </a:xfrm>
          <a:solidFill>
            <a:schemeClr val="bg2"/>
          </a:solidFill>
        </p:spPr>
        <p:txBody>
          <a:bodyPr>
            <a:normAutofit/>
          </a:bodyPr>
          <a:lstStyle/>
          <a:p>
            <a:r>
              <a:rPr lang="es-ES" sz="2800" b="1" dirty="0">
                <a:solidFill>
                  <a:srgbClr val="3333CC"/>
                </a:solidFill>
                <a:effectLst/>
                <a:latin typeface="+mn-lt"/>
              </a:rPr>
              <a:t>Etiqueta: HEAD</a:t>
            </a:r>
          </a:p>
        </p:txBody>
      </p:sp>
      <p:sp>
        <p:nvSpPr>
          <p:cNvPr id="91139" name="Rectangle 3"/>
          <p:cNvSpPr>
            <a:spLocks noGrp="1" noChangeArrowheads="1"/>
          </p:cNvSpPr>
          <p:nvPr>
            <p:ph idx="1"/>
          </p:nvPr>
        </p:nvSpPr>
        <p:spPr>
          <a:xfrm>
            <a:off x="1285852" y="1012554"/>
            <a:ext cx="7560000" cy="2340000"/>
          </a:xfrm>
          <a:blipFill>
            <a:blip r:embed="rId2"/>
            <a:tile tx="0" ty="0" sx="100000" sy="100000" flip="none" algn="tl"/>
          </a:blipFill>
        </p:spPr>
        <p:txBody>
          <a:bodyPr>
            <a:noAutofit/>
          </a:bodyPr>
          <a:lstStyle/>
          <a:p>
            <a:r>
              <a:rPr lang="es-ES" sz="2400" dirty="0"/>
              <a:t>Esta etiqueta indica la cabecera (o encabezado) del documento, contiene el título de la página y otras cosas,</a:t>
            </a:r>
          </a:p>
          <a:p>
            <a:pPr algn="just">
              <a:lnSpc>
                <a:spcPct val="90000"/>
              </a:lnSpc>
            </a:pPr>
            <a:r>
              <a:rPr lang="es-ES" sz="2400" dirty="0"/>
              <a:t>La etiqueta :</a:t>
            </a:r>
          </a:p>
          <a:p>
            <a:pPr algn="just">
              <a:lnSpc>
                <a:spcPct val="90000"/>
              </a:lnSpc>
              <a:buNone/>
            </a:pPr>
            <a:r>
              <a:rPr lang="es-ES" sz="2000" b="1" dirty="0">
                <a:solidFill>
                  <a:srgbClr val="3333CC"/>
                </a:solidFill>
              </a:rPr>
              <a:t>		&lt;HEAD&gt; </a:t>
            </a:r>
            <a:r>
              <a:rPr lang="es-ES" sz="2000" i="1" dirty="0"/>
              <a:t>indica el comienzo de la cabecera del documento </a:t>
            </a:r>
          </a:p>
          <a:p>
            <a:pPr algn="just">
              <a:lnSpc>
                <a:spcPct val="90000"/>
              </a:lnSpc>
              <a:buNone/>
            </a:pPr>
            <a:endParaRPr lang="es-ES" sz="2000" dirty="0"/>
          </a:p>
          <a:p>
            <a:pPr algn="just">
              <a:lnSpc>
                <a:spcPct val="90000"/>
              </a:lnSpc>
              <a:buNone/>
            </a:pPr>
            <a:r>
              <a:rPr lang="es-ES" sz="2000" b="1" dirty="0">
                <a:solidFill>
                  <a:srgbClr val="3333CC"/>
                </a:solidFill>
              </a:rPr>
              <a:t>		&lt;</a:t>
            </a:r>
            <a:r>
              <a:rPr lang="es-ES" sz="2000" b="1" dirty="0">
                <a:solidFill>
                  <a:srgbClr val="FF0000"/>
                </a:solidFill>
              </a:rPr>
              <a:t>/</a:t>
            </a:r>
            <a:r>
              <a:rPr lang="es-ES" sz="2000" b="1" dirty="0">
                <a:solidFill>
                  <a:srgbClr val="3333CC"/>
                </a:solidFill>
              </a:rPr>
              <a:t>HEAD&gt;</a:t>
            </a:r>
            <a:r>
              <a:rPr lang="es-ES" sz="2000" b="1" dirty="0">
                <a:solidFill>
                  <a:srgbClr val="FFC000"/>
                </a:solidFill>
              </a:rPr>
              <a:t> </a:t>
            </a:r>
            <a:r>
              <a:rPr lang="es-ES" sz="2000" i="1" dirty="0"/>
              <a:t>indica el final de la cabecera del documento </a:t>
            </a:r>
          </a:p>
        </p:txBody>
      </p:sp>
      <p:sp>
        <p:nvSpPr>
          <p:cNvPr id="4" name="Rectangle 2"/>
          <p:cNvSpPr txBox="1">
            <a:spLocks noChangeArrowheads="1"/>
          </p:cNvSpPr>
          <p:nvPr/>
        </p:nvSpPr>
        <p:spPr>
          <a:xfrm>
            <a:off x="1285852" y="3370008"/>
            <a:ext cx="7560000" cy="720000"/>
          </a:xfrm>
          <a:prstGeom prst="rect">
            <a:avLst/>
          </a:prstGeom>
          <a:solidFill>
            <a:schemeClr val="bg2"/>
          </a:solidFill>
        </p:spPr>
        <p:txBody>
          <a:bodyPr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ES" sz="2800" b="1" i="0" strike="noStrike" kern="1200" cap="none" spc="0" normalizeH="0" baseline="0" noProof="0" dirty="0">
                <a:ln>
                  <a:noFill/>
                </a:ln>
                <a:solidFill>
                  <a:srgbClr val="3333CC"/>
                </a:solidFill>
                <a:uLnTx/>
                <a:uFillTx/>
                <a:latin typeface="+mn-lt"/>
                <a:ea typeface="+mj-ea"/>
                <a:cs typeface="+mj-cs"/>
              </a:rPr>
              <a:t>Etiqueta: TITLE</a:t>
            </a:r>
          </a:p>
        </p:txBody>
      </p:sp>
      <p:sp>
        <p:nvSpPr>
          <p:cNvPr id="5" name="Rectangle 3"/>
          <p:cNvSpPr txBox="1">
            <a:spLocks noChangeArrowheads="1"/>
          </p:cNvSpPr>
          <p:nvPr/>
        </p:nvSpPr>
        <p:spPr>
          <a:xfrm>
            <a:off x="1285852" y="4113884"/>
            <a:ext cx="7560000" cy="2520000"/>
          </a:xfrm>
          <a:prstGeom prst="rect">
            <a:avLst/>
          </a:prstGeom>
          <a:blipFill>
            <a:blip r:embed="rId2"/>
            <a:tile tx="0" ty="0" sx="100000" sy="100000" flip="none" algn="tl"/>
          </a:blipFill>
        </p:spPr>
        <p:txBody>
          <a:bodyPr>
            <a:normAutofit lnSpcReduction="10000"/>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s-ES" sz="2400" b="0" i="0" u="none" strike="noStrike" kern="1200" cap="none" spc="0" normalizeH="0" baseline="0" noProof="0" dirty="0">
                <a:ln>
                  <a:noFill/>
                </a:ln>
                <a:solidFill>
                  <a:schemeClr val="tx1"/>
                </a:solidFill>
                <a:effectLst/>
                <a:uLnTx/>
                <a:uFillTx/>
                <a:latin typeface="+mn-lt"/>
                <a:ea typeface="+mn-ea"/>
                <a:cs typeface="+mn-cs"/>
              </a:rPr>
              <a:t>Esta etiqueta indica el título de la página. No se muestra en la propia página, pero si en la barra de tareas y en la barra de titulo de la ventana del browser</a:t>
            </a:r>
          </a:p>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2"/>
              <a:buChar char=""/>
              <a:tabLst/>
              <a:defRPr/>
            </a:pPr>
            <a:r>
              <a:rPr kumimoji="0" lang="es-ES" sz="2400" b="0" i="0" u="none" strike="noStrike" kern="1200" cap="none" spc="0" normalizeH="0" baseline="0" noProof="0" dirty="0">
                <a:ln>
                  <a:noFill/>
                </a:ln>
                <a:solidFill>
                  <a:schemeClr val="tx1"/>
                </a:solidFill>
                <a:effectLst/>
                <a:uLnTx/>
                <a:uFillTx/>
                <a:latin typeface="+mn-lt"/>
                <a:ea typeface="+mn-ea"/>
                <a:cs typeface="+mn-cs"/>
              </a:rPr>
              <a:t>La etiqueta:</a:t>
            </a:r>
          </a:p>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2"/>
              <a:buNone/>
              <a:tabLst/>
              <a:defRPr/>
            </a:pPr>
            <a:r>
              <a:rPr kumimoji="0" lang="es-ES" sz="2000" b="1" i="0" u="none" strike="noStrike" kern="1200" cap="none" spc="0" normalizeH="0" baseline="0" noProof="0" dirty="0">
                <a:ln>
                  <a:noFill/>
                </a:ln>
                <a:solidFill>
                  <a:srgbClr val="3333CC"/>
                </a:solidFill>
                <a:effectLst/>
                <a:uLnTx/>
                <a:uFillTx/>
                <a:latin typeface="+mn-lt"/>
                <a:ea typeface="+mn-ea"/>
                <a:cs typeface="+mn-cs"/>
              </a:rPr>
              <a:t>		&lt;TITLE&gt; </a:t>
            </a:r>
            <a:r>
              <a:rPr kumimoji="0" lang="es-ES" sz="2000" b="0" i="1" u="none" strike="noStrike" kern="1200" cap="none" spc="0" normalizeH="0" baseline="0" noProof="0" dirty="0">
                <a:ln>
                  <a:noFill/>
                </a:ln>
                <a:solidFill>
                  <a:schemeClr val="tx1"/>
                </a:solidFill>
                <a:effectLst/>
                <a:uLnTx/>
                <a:uFillTx/>
                <a:latin typeface="+mn-lt"/>
                <a:ea typeface="+mn-ea"/>
                <a:cs typeface="+mn-cs"/>
              </a:rPr>
              <a:t>indica el comienzo del titulo de la pagina</a:t>
            </a:r>
          </a:p>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2"/>
              <a:buNone/>
              <a:tabLst/>
              <a:defRPr/>
            </a:pPr>
            <a:endParaRPr kumimoji="0" lang="es-ES" sz="2000" b="0" i="0" u="none" strike="noStrike" kern="1200" cap="none" spc="0" normalizeH="0" baseline="0" noProof="0" dirty="0">
              <a:ln>
                <a:noFill/>
              </a:ln>
              <a:solidFill>
                <a:schemeClr val="tx1"/>
              </a:solidFill>
              <a:effectLst/>
              <a:uLnTx/>
              <a:uFillTx/>
              <a:latin typeface="+mn-lt"/>
              <a:ea typeface="+mn-ea"/>
              <a:cs typeface="+mn-cs"/>
            </a:endParaRPr>
          </a:p>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2"/>
              <a:buNone/>
              <a:tabLst/>
              <a:defRPr/>
            </a:pPr>
            <a:r>
              <a:rPr kumimoji="0" lang="es-ES" sz="2000" b="1" i="0" u="none" strike="noStrike" kern="1200" cap="none" spc="0" normalizeH="0" baseline="0" noProof="0" dirty="0">
                <a:ln>
                  <a:noFill/>
                </a:ln>
                <a:solidFill>
                  <a:srgbClr val="3333CC"/>
                </a:solidFill>
                <a:effectLst/>
                <a:uLnTx/>
                <a:uFillTx/>
                <a:latin typeface="+mn-lt"/>
                <a:ea typeface="+mn-ea"/>
                <a:cs typeface="+mn-cs"/>
              </a:rPr>
              <a:t>		&lt;</a:t>
            </a:r>
            <a:r>
              <a:rPr lang="es-ES" sz="2000" b="1" dirty="0">
                <a:solidFill>
                  <a:srgbClr val="FF0000"/>
                </a:solidFill>
                <a:latin typeface="+mn-lt"/>
              </a:rPr>
              <a:t>/</a:t>
            </a:r>
            <a:r>
              <a:rPr kumimoji="0" lang="es-ES" sz="2000" b="1" i="0" u="none" strike="noStrike" kern="1200" cap="none" spc="0" normalizeH="0" baseline="0" noProof="0" dirty="0">
                <a:ln>
                  <a:noFill/>
                </a:ln>
                <a:solidFill>
                  <a:srgbClr val="3333CC"/>
                </a:solidFill>
                <a:effectLst/>
                <a:uLnTx/>
                <a:uFillTx/>
                <a:latin typeface="+mn-lt"/>
                <a:ea typeface="+mn-ea"/>
                <a:cs typeface="+mn-cs"/>
              </a:rPr>
              <a:t>TITLE&gt;</a:t>
            </a:r>
            <a:r>
              <a:rPr kumimoji="0" lang="es-ES" sz="2000" b="1" i="0" u="none" strike="noStrike" kern="1200" cap="none" spc="0" normalizeH="0" baseline="0" noProof="0" dirty="0">
                <a:ln>
                  <a:noFill/>
                </a:ln>
                <a:solidFill>
                  <a:srgbClr val="FFC000"/>
                </a:solidFill>
                <a:effectLst/>
                <a:uLnTx/>
                <a:uFillTx/>
                <a:latin typeface="+mn-lt"/>
                <a:ea typeface="+mn-ea"/>
                <a:cs typeface="+mn-cs"/>
              </a:rPr>
              <a:t> </a:t>
            </a:r>
            <a:r>
              <a:rPr kumimoji="0" lang="es-ES" sz="2000" b="0" i="1" u="none" strike="noStrike" kern="1200" cap="none" spc="0" normalizeH="0" baseline="0" noProof="0" dirty="0">
                <a:ln>
                  <a:noFill/>
                </a:ln>
                <a:solidFill>
                  <a:schemeClr val="tx1"/>
                </a:solidFill>
                <a:effectLst/>
                <a:uLnTx/>
                <a:uFillTx/>
                <a:latin typeface="+mn-lt"/>
                <a:ea typeface="+mn-ea"/>
                <a:cs typeface="+mn-cs"/>
              </a:rPr>
              <a:t>indica el final del titulo de la pagina</a:t>
            </a:r>
          </a:p>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None/>
              <a:tabLst/>
              <a:defRPr/>
            </a:pPr>
            <a:endParaRPr kumimoji="0" lang="es-ES" sz="2000" b="1" i="0" u="none" strike="noStrike" kern="1200" cap="none" spc="0" normalizeH="0" baseline="0" noProof="0" dirty="0">
              <a:ln>
                <a:noFill/>
              </a:ln>
              <a:solidFill>
                <a:srgbClr val="FFC000"/>
              </a:solidFill>
              <a:effectLst/>
              <a:uLnTx/>
              <a:uFillTx/>
              <a:latin typeface="+mn-lt"/>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1285852" y="274638"/>
            <a:ext cx="7560000" cy="720000"/>
          </a:xfrm>
          <a:solidFill>
            <a:schemeClr val="bg2"/>
          </a:solidFill>
        </p:spPr>
        <p:txBody>
          <a:bodyPr>
            <a:normAutofit/>
          </a:bodyPr>
          <a:lstStyle/>
          <a:p>
            <a:r>
              <a:rPr lang="es-ES" sz="2800" b="1" dirty="0">
                <a:solidFill>
                  <a:srgbClr val="3333CC"/>
                </a:solidFill>
                <a:effectLst/>
                <a:latin typeface="+mn-lt"/>
              </a:rPr>
              <a:t>Etiqueta: BODY</a:t>
            </a:r>
          </a:p>
        </p:txBody>
      </p:sp>
      <p:sp>
        <p:nvSpPr>
          <p:cNvPr id="93187" name="Rectangle 3"/>
          <p:cNvSpPr>
            <a:spLocks noGrp="1" noChangeArrowheads="1"/>
          </p:cNvSpPr>
          <p:nvPr>
            <p:ph idx="1"/>
          </p:nvPr>
        </p:nvSpPr>
        <p:spPr>
          <a:xfrm>
            <a:off x="1285852" y="1029396"/>
            <a:ext cx="7560000" cy="5580000"/>
          </a:xfrm>
          <a:blipFill>
            <a:blip r:embed="rId2"/>
            <a:tile tx="0" ty="0" sx="100000" sy="100000" flip="none" algn="tl"/>
          </a:blipFill>
        </p:spPr>
        <p:txBody>
          <a:bodyPr>
            <a:noAutofit/>
          </a:bodyPr>
          <a:lstStyle/>
          <a:p>
            <a:pPr algn="just"/>
            <a:r>
              <a:rPr lang="es-ES" sz="2400" dirty="0"/>
              <a:t>Esta etiqueta indica el contenido visible para el usuario en el browser. Aquí, es donde va el texto, las imágenes, tablas y todo lo que le pongamos a la pagina</a:t>
            </a:r>
          </a:p>
          <a:p>
            <a:pPr algn="just">
              <a:lnSpc>
                <a:spcPct val="90000"/>
              </a:lnSpc>
            </a:pPr>
            <a:r>
              <a:rPr lang="es-ES" sz="2400" dirty="0"/>
              <a:t>La etiqueta:</a:t>
            </a:r>
          </a:p>
          <a:p>
            <a:pPr algn="just">
              <a:lnSpc>
                <a:spcPct val="90000"/>
              </a:lnSpc>
              <a:buNone/>
            </a:pPr>
            <a:endParaRPr lang="es-ES" sz="2000" dirty="0"/>
          </a:p>
          <a:p>
            <a:pPr algn="just">
              <a:lnSpc>
                <a:spcPct val="90000"/>
              </a:lnSpc>
              <a:buNone/>
            </a:pPr>
            <a:r>
              <a:rPr lang="es-ES" sz="2000" b="1" dirty="0">
                <a:solidFill>
                  <a:srgbClr val="3333CC"/>
                </a:solidFill>
              </a:rPr>
              <a:t>		&lt;BODY&gt; </a:t>
            </a:r>
            <a:r>
              <a:rPr lang="es-ES" sz="2000" i="1" dirty="0"/>
              <a:t>indica el comienzo del contenido de la pagina </a:t>
            </a:r>
          </a:p>
          <a:p>
            <a:pPr algn="just">
              <a:lnSpc>
                <a:spcPct val="90000"/>
              </a:lnSpc>
              <a:buNone/>
            </a:pPr>
            <a:endParaRPr lang="es-ES" sz="2000" dirty="0"/>
          </a:p>
          <a:p>
            <a:pPr algn="just">
              <a:lnSpc>
                <a:spcPct val="90000"/>
              </a:lnSpc>
              <a:buNone/>
            </a:pPr>
            <a:r>
              <a:rPr lang="es-ES" sz="2000" b="1" dirty="0">
                <a:solidFill>
                  <a:srgbClr val="3333CC"/>
                </a:solidFill>
              </a:rPr>
              <a:t>		&lt;</a:t>
            </a:r>
            <a:r>
              <a:rPr lang="es-ES" sz="2000" b="1" dirty="0">
                <a:solidFill>
                  <a:srgbClr val="FF0000"/>
                </a:solidFill>
              </a:rPr>
              <a:t>/</a:t>
            </a:r>
            <a:r>
              <a:rPr lang="es-ES" sz="2000" b="1" dirty="0">
                <a:solidFill>
                  <a:srgbClr val="3333CC"/>
                </a:solidFill>
              </a:rPr>
              <a:t>BODY&gt;</a:t>
            </a:r>
            <a:r>
              <a:rPr lang="es-ES" sz="2000" b="1" dirty="0">
                <a:solidFill>
                  <a:srgbClr val="FFC000"/>
                </a:solidFill>
              </a:rPr>
              <a:t> </a:t>
            </a:r>
            <a:r>
              <a:rPr lang="es-ES" sz="2000" i="1" dirty="0"/>
              <a:t>indica el final del contenido de la pagina</a:t>
            </a:r>
          </a:p>
          <a:p>
            <a:pPr algn="just">
              <a:buNone/>
            </a:pPr>
            <a:endParaRPr lang="es-ES" sz="2000" b="1" dirty="0">
              <a:solidFill>
                <a:srgbClr val="FFC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285852" y="274638"/>
            <a:ext cx="7560000" cy="1080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noAutofit/>
          </a:bodyPr>
          <a:lstStyle/>
          <a:p>
            <a:pPr algn="ctr"/>
            <a:r>
              <a:rPr lang="es-ES" sz="3200" b="1" u="sng" dirty="0"/>
              <a:t>Estructura Básica </a:t>
            </a:r>
            <a:br>
              <a:rPr lang="es-ES" sz="3200" b="1" u="sng" dirty="0"/>
            </a:br>
            <a:r>
              <a:rPr lang="es-ES" sz="3200" b="1" u="sng" dirty="0"/>
              <a:t>de un Documento HTML</a:t>
            </a:r>
            <a:endParaRPr lang="es-ES" sz="3200" u="sng" dirty="0"/>
          </a:p>
        </p:txBody>
      </p:sp>
      <p:sp>
        <p:nvSpPr>
          <p:cNvPr id="94211" name="Rectangle 3"/>
          <p:cNvSpPr>
            <a:spLocks noGrp="1" noChangeArrowheads="1"/>
          </p:cNvSpPr>
          <p:nvPr>
            <p:ph idx="1"/>
          </p:nvPr>
        </p:nvSpPr>
        <p:spPr>
          <a:xfrm>
            <a:off x="1285852" y="1385992"/>
            <a:ext cx="7560000" cy="900000"/>
          </a:xfrm>
          <a:blipFill>
            <a:blip r:embed="rId2"/>
            <a:tile tx="0" ty="0" sx="100000" sy="100000" flip="none" algn="tl"/>
          </a:blipFill>
        </p:spPr>
        <p:txBody>
          <a:bodyPr>
            <a:noAutofit/>
          </a:bodyPr>
          <a:lstStyle/>
          <a:p>
            <a:pPr marL="92075" indent="0" algn="just">
              <a:lnSpc>
                <a:spcPct val="90000"/>
              </a:lnSpc>
              <a:buFont typeface="Wingdings" pitchFamily="2" charset="2"/>
              <a:buNone/>
            </a:pPr>
            <a:r>
              <a:rPr lang="es-ES" sz="2400" dirty="0"/>
              <a:t>La estructura básica de un documento HTML sería de esta manera:</a:t>
            </a:r>
            <a:endParaRPr lang="es-ES" sz="1800" dirty="0"/>
          </a:p>
        </p:txBody>
      </p:sp>
      <p:sp>
        <p:nvSpPr>
          <p:cNvPr id="4" name="Rectangle 3"/>
          <p:cNvSpPr txBox="1">
            <a:spLocks noChangeArrowheads="1"/>
          </p:cNvSpPr>
          <p:nvPr/>
        </p:nvSpPr>
        <p:spPr>
          <a:xfrm>
            <a:off x="1285852" y="2315488"/>
            <a:ext cx="7560000" cy="4320000"/>
          </a:xfrm>
          <a:prstGeom prst="rect">
            <a:avLst/>
          </a:prstGeom>
          <a:solidFill>
            <a:schemeClr val="accent4">
              <a:lumMod val="20000"/>
              <a:lumOff val="80000"/>
            </a:schemeClr>
          </a:solidFill>
        </p:spPr>
        <p:txBody>
          <a:bodyPr>
            <a:noAutofit/>
          </a:bodyPr>
          <a:lstStyle/>
          <a:p>
            <a:pPr marL="92075" marR="0" lvl="0" indent="0" algn="just" defTabSz="914400" rtl="0" eaLnBrk="1" fontAlgn="auto" latinLnBrk="0" hangingPunct="1">
              <a:lnSpc>
                <a:spcPct val="90000"/>
              </a:lnSpc>
              <a:spcBef>
                <a:spcPts val="600"/>
              </a:spcBef>
              <a:spcAft>
                <a:spcPts val="0"/>
              </a:spcAft>
              <a:buClr>
                <a:schemeClr val="accent1"/>
              </a:buClr>
              <a:buSzPct val="80000"/>
              <a:buFont typeface="Wingdings" pitchFamily="2" charset="2"/>
              <a:buNone/>
              <a:tabLst/>
              <a:defRPr/>
            </a:pPr>
            <a:r>
              <a:rPr kumimoji="0" lang="es-ES" sz="2000" b="1" i="0" u="none" strike="noStrike" kern="1200" cap="none" spc="0" normalizeH="0" baseline="0" noProof="0" dirty="0">
                <a:ln>
                  <a:noFill/>
                </a:ln>
                <a:solidFill>
                  <a:srgbClr val="3333CC"/>
                </a:solidFill>
                <a:effectLst/>
                <a:uLnTx/>
                <a:uFillTx/>
                <a:latin typeface="+mn-lt"/>
                <a:ea typeface="+mn-ea"/>
                <a:cs typeface="+mn-cs"/>
              </a:rPr>
              <a:t>&lt;HTML&gt;   </a:t>
            </a:r>
            <a:r>
              <a:rPr kumimoji="0" lang="es-ES" sz="2000" b="0" i="1" u="none" strike="noStrike" kern="1200" cap="none" spc="0" normalizeH="0" baseline="0" noProof="0" dirty="0">
                <a:ln>
                  <a:noFill/>
                </a:ln>
                <a:solidFill>
                  <a:schemeClr val="tx1"/>
                </a:solidFill>
                <a:effectLst/>
                <a:uLnTx/>
                <a:uFillTx/>
                <a:latin typeface="+mn-lt"/>
                <a:ea typeface="+mn-ea"/>
                <a:cs typeface="+mn-cs"/>
              </a:rPr>
              <a:t>indica el comienzo de la pagina</a:t>
            </a:r>
          </a:p>
          <a:p>
            <a:pPr marL="92075" marR="0" lvl="0" indent="0" algn="just" defTabSz="914400" rtl="0" eaLnBrk="1" fontAlgn="auto" latinLnBrk="0" hangingPunct="1">
              <a:lnSpc>
                <a:spcPct val="90000"/>
              </a:lnSpc>
              <a:spcBef>
                <a:spcPts val="600"/>
              </a:spcBef>
              <a:spcAft>
                <a:spcPts val="0"/>
              </a:spcAft>
              <a:buClr>
                <a:schemeClr val="accent1"/>
              </a:buClr>
              <a:buSzPct val="80000"/>
              <a:buFont typeface="Wingdings" pitchFamily="2" charset="2"/>
              <a:buNone/>
              <a:tabLst/>
              <a:defRPr/>
            </a:pPr>
            <a:r>
              <a:rPr kumimoji="0" lang="es-ES" sz="2000" b="1" i="0" u="none" strike="noStrike" kern="1200" cap="none" spc="0" normalizeH="0" baseline="0" noProof="0" dirty="0">
                <a:ln>
                  <a:noFill/>
                </a:ln>
                <a:solidFill>
                  <a:srgbClr val="FFC000"/>
                </a:solidFill>
                <a:effectLst/>
                <a:uLnTx/>
                <a:uFillTx/>
                <a:latin typeface="+mn-lt"/>
                <a:ea typeface="+mn-ea"/>
                <a:cs typeface="+mn-cs"/>
              </a:rPr>
              <a:t>	</a:t>
            </a:r>
            <a:r>
              <a:rPr kumimoji="0" lang="es-ES" sz="2000" b="1" i="0" u="none" strike="noStrike" kern="1200" cap="none" spc="0" normalizeH="0" baseline="0" noProof="0" dirty="0">
                <a:ln>
                  <a:noFill/>
                </a:ln>
                <a:solidFill>
                  <a:srgbClr val="3333CC"/>
                </a:solidFill>
                <a:effectLst/>
                <a:uLnTx/>
                <a:uFillTx/>
                <a:latin typeface="+mn-lt"/>
                <a:ea typeface="+mn-ea"/>
                <a:cs typeface="+mn-cs"/>
              </a:rPr>
              <a:t>&lt;HEAD&gt;   </a:t>
            </a:r>
            <a:r>
              <a:rPr kumimoji="0" lang="es-ES" sz="2000" b="0" i="1" u="none" strike="noStrike" kern="1200" cap="none" spc="0" normalizeH="0" baseline="0" noProof="0" dirty="0">
                <a:ln>
                  <a:noFill/>
                </a:ln>
                <a:solidFill>
                  <a:schemeClr val="tx1"/>
                </a:solidFill>
                <a:effectLst/>
                <a:uLnTx/>
                <a:uFillTx/>
                <a:latin typeface="+mn-lt"/>
                <a:ea typeface="+mn-ea"/>
                <a:cs typeface="+mn-cs"/>
              </a:rPr>
              <a:t>indica el comienzo del encabezado</a:t>
            </a:r>
          </a:p>
          <a:p>
            <a:pPr marL="92075" marR="0" lvl="0" indent="0" algn="just" defTabSz="914400" rtl="0" eaLnBrk="1" fontAlgn="auto" latinLnBrk="0" hangingPunct="1">
              <a:lnSpc>
                <a:spcPct val="90000"/>
              </a:lnSpc>
              <a:spcBef>
                <a:spcPts val="600"/>
              </a:spcBef>
              <a:spcAft>
                <a:spcPts val="0"/>
              </a:spcAft>
              <a:buClr>
                <a:schemeClr val="accent1"/>
              </a:buClr>
              <a:buSzPct val="80000"/>
              <a:buFont typeface="Wingdings" pitchFamily="2" charset="2"/>
              <a:buNone/>
              <a:tabLst/>
              <a:defRPr/>
            </a:pPr>
            <a:r>
              <a:rPr kumimoji="0" lang="es-ES" sz="2000" b="1" i="0" u="none" strike="noStrike" kern="1200" cap="none" spc="0" normalizeH="0" baseline="0" noProof="0" dirty="0">
                <a:ln>
                  <a:noFill/>
                </a:ln>
                <a:solidFill>
                  <a:srgbClr val="FFC000"/>
                </a:solidFill>
                <a:effectLst/>
                <a:uLnTx/>
                <a:uFillTx/>
                <a:latin typeface="+mn-lt"/>
                <a:ea typeface="+mn-ea"/>
                <a:cs typeface="+mn-cs"/>
              </a:rPr>
              <a:t>		</a:t>
            </a:r>
            <a:r>
              <a:rPr kumimoji="0" lang="es-ES" sz="2000" b="1" i="0" u="none" strike="noStrike" kern="1200" cap="none" spc="0" normalizeH="0" baseline="0" noProof="0" dirty="0">
                <a:ln>
                  <a:noFill/>
                </a:ln>
                <a:solidFill>
                  <a:srgbClr val="3333CC"/>
                </a:solidFill>
                <a:effectLst/>
                <a:uLnTx/>
                <a:uFillTx/>
                <a:latin typeface="+mn-lt"/>
                <a:ea typeface="+mn-ea"/>
                <a:cs typeface="+mn-cs"/>
              </a:rPr>
              <a:t>&lt;TITLE&gt; </a:t>
            </a:r>
            <a:r>
              <a:rPr kumimoji="0" lang="es-ES" sz="2000" b="0" i="0" u="none" strike="noStrike" kern="1200" cap="none" spc="0" normalizeH="0" baseline="0" noProof="0" dirty="0">
                <a:ln>
                  <a:noFill/>
                </a:ln>
                <a:solidFill>
                  <a:schemeClr val="tx1"/>
                </a:solidFill>
                <a:effectLst/>
                <a:uLnTx/>
                <a:uFillTx/>
                <a:latin typeface="+mn-lt"/>
                <a:ea typeface="+mn-ea"/>
                <a:cs typeface="+mn-cs"/>
              </a:rPr>
              <a:t>Título de la página </a:t>
            </a:r>
            <a:r>
              <a:rPr kumimoji="0" lang="es-ES" sz="2000" b="1" i="0" u="none" strike="noStrike" kern="1200" cap="none" spc="0" normalizeH="0" baseline="0" noProof="0" dirty="0">
                <a:ln>
                  <a:noFill/>
                </a:ln>
                <a:solidFill>
                  <a:srgbClr val="3333CC"/>
                </a:solidFill>
                <a:effectLst/>
                <a:uLnTx/>
                <a:uFillTx/>
                <a:latin typeface="+mn-lt"/>
                <a:ea typeface="+mn-ea"/>
                <a:cs typeface="+mn-cs"/>
              </a:rPr>
              <a:t>&lt;</a:t>
            </a:r>
            <a:r>
              <a:rPr lang="es-ES" sz="2000" b="1" dirty="0">
                <a:solidFill>
                  <a:srgbClr val="FF0000"/>
                </a:solidFill>
                <a:latin typeface="+mn-lt"/>
              </a:rPr>
              <a:t>/</a:t>
            </a:r>
            <a:r>
              <a:rPr kumimoji="0" lang="es-ES" sz="2000" b="1" i="0" u="none" strike="noStrike" kern="1200" cap="none" spc="0" normalizeH="0" baseline="0" noProof="0" dirty="0">
                <a:ln>
                  <a:noFill/>
                </a:ln>
                <a:solidFill>
                  <a:srgbClr val="3333CC"/>
                </a:solidFill>
                <a:effectLst/>
                <a:uLnTx/>
                <a:uFillTx/>
                <a:latin typeface="+mn-lt"/>
                <a:ea typeface="+mn-ea"/>
                <a:cs typeface="+mn-cs"/>
              </a:rPr>
              <a:t>TITLE&gt;</a:t>
            </a:r>
            <a:r>
              <a:rPr kumimoji="0" lang="es-ES" sz="2000" b="0" i="0" u="none" strike="noStrike" kern="1200" cap="none" spc="0" normalizeH="0" baseline="0" noProof="0" dirty="0">
                <a:ln>
                  <a:noFill/>
                </a:ln>
                <a:solidFill>
                  <a:schemeClr val="tx1"/>
                </a:solidFill>
                <a:effectLst/>
                <a:uLnTx/>
                <a:uFillTx/>
                <a:latin typeface="+mn-lt"/>
                <a:ea typeface="+mn-ea"/>
                <a:cs typeface="+mn-cs"/>
              </a:rPr>
              <a:t> </a:t>
            </a:r>
          </a:p>
          <a:p>
            <a:pPr marL="92075" marR="0" lvl="0" indent="0" algn="just" defTabSz="914400" rtl="0" eaLnBrk="1" fontAlgn="auto" latinLnBrk="0" hangingPunct="1">
              <a:lnSpc>
                <a:spcPct val="90000"/>
              </a:lnSpc>
              <a:spcBef>
                <a:spcPts val="600"/>
              </a:spcBef>
              <a:spcAft>
                <a:spcPts val="0"/>
              </a:spcAft>
              <a:buClr>
                <a:schemeClr val="accent1"/>
              </a:buClr>
              <a:buSzPct val="80000"/>
              <a:buFont typeface="Wingdings" pitchFamily="2" charset="2"/>
              <a:buNone/>
              <a:tabLst/>
              <a:defRPr/>
            </a:pPr>
            <a:endParaRPr kumimoji="0" lang="es-ES" sz="2000" b="0" i="0" u="none" strike="noStrike" kern="1200" cap="none" spc="0" normalizeH="0" baseline="0" noProof="0" dirty="0">
              <a:ln>
                <a:noFill/>
              </a:ln>
              <a:solidFill>
                <a:schemeClr val="tx1"/>
              </a:solidFill>
              <a:effectLst/>
              <a:uLnTx/>
              <a:uFillTx/>
              <a:latin typeface="+mn-lt"/>
              <a:ea typeface="+mn-ea"/>
              <a:cs typeface="+mn-cs"/>
            </a:endParaRPr>
          </a:p>
          <a:p>
            <a:pPr marL="92075" marR="0" lvl="0" indent="0" algn="just" defTabSz="914400" rtl="0" eaLnBrk="1" fontAlgn="auto" latinLnBrk="0" hangingPunct="1">
              <a:lnSpc>
                <a:spcPct val="90000"/>
              </a:lnSpc>
              <a:spcBef>
                <a:spcPts val="600"/>
              </a:spcBef>
              <a:spcAft>
                <a:spcPts val="0"/>
              </a:spcAft>
              <a:buClr>
                <a:schemeClr val="accent1"/>
              </a:buClr>
              <a:buSzPct val="80000"/>
              <a:buFont typeface="Wingdings" pitchFamily="2" charset="2"/>
              <a:buNone/>
              <a:tabLst/>
              <a:defRPr/>
            </a:pPr>
            <a:r>
              <a:rPr kumimoji="0" lang="es-ES" sz="2000" b="1" i="0" u="none" strike="noStrike" kern="1200" cap="none" spc="0" normalizeH="0" baseline="0" noProof="0" dirty="0">
                <a:ln>
                  <a:noFill/>
                </a:ln>
                <a:solidFill>
                  <a:srgbClr val="FFC000"/>
                </a:solidFill>
                <a:effectLst/>
                <a:uLnTx/>
                <a:uFillTx/>
                <a:latin typeface="+mn-lt"/>
                <a:ea typeface="+mn-ea"/>
                <a:cs typeface="+mn-cs"/>
              </a:rPr>
              <a:t>	</a:t>
            </a:r>
            <a:r>
              <a:rPr kumimoji="0" lang="es-ES" sz="2000" b="1" i="0" u="none" strike="noStrike" kern="1200" cap="none" spc="0" normalizeH="0" baseline="0" noProof="0" dirty="0">
                <a:ln>
                  <a:noFill/>
                </a:ln>
                <a:solidFill>
                  <a:srgbClr val="3333CC"/>
                </a:solidFill>
                <a:effectLst/>
                <a:uLnTx/>
                <a:uFillTx/>
                <a:latin typeface="+mn-lt"/>
                <a:ea typeface="+mn-ea"/>
                <a:cs typeface="+mn-cs"/>
              </a:rPr>
              <a:t>&lt;</a:t>
            </a:r>
            <a:r>
              <a:rPr lang="es-ES" sz="2000" b="1" dirty="0">
                <a:solidFill>
                  <a:srgbClr val="FF0000"/>
                </a:solidFill>
                <a:latin typeface="+mn-lt"/>
              </a:rPr>
              <a:t>/</a:t>
            </a:r>
            <a:r>
              <a:rPr kumimoji="0" lang="es-ES" sz="2000" b="1" i="0" u="none" strike="noStrike" kern="1200" cap="none" spc="0" normalizeH="0" baseline="0" noProof="0" dirty="0">
                <a:ln>
                  <a:noFill/>
                </a:ln>
                <a:solidFill>
                  <a:srgbClr val="3333CC"/>
                </a:solidFill>
                <a:effectLst/>
                <a:uLnTx/>
                <a:uFillTx/>
                <a:latin typeface="+mn-lt"/>
                <a:ea typeface="+mn-ea"/>
                <a:cs typeface="+mn-cs"/>
              </a:rPr>
              <a:t>HEAD&gt; </a:t>
            </a:r>
            <a:r>
              <a:rPr kumimoji="0" lang="es-ES" sz="2000" b="0" i="1" u="none" strike="noStrike" kern="1200" cap="none" spc="0" normalizeH="0" baseline="0" noProof="0" dirty="0">
                <a:ln>
                  <a:noFill/>
                </a:ln>
                <a:solidFill>
                  <a:schemeClr val="tx1"/>
                </a:solidFill>
                <a:effectLst/>
                <a:uLnTx/>
                <a:uFillTx/>
                <a:latin typeface="+mn-lt"/>
                <a:ea typeface="+mn-ea"/>
                <a:cs typeface="+mn-cs"/>
              </a:rPr>
              <a:t>fin del encabezado </a:t>
            </a:r>
          </a:p>
          <a:p>
            <a:pPr marL="92075" marR="0" lvl="0" indent="0" algn="just" defTabSz="914400" rtl="0" eaLnBrk="1" fontAlgn="auto" latinLnBrk="0" hangingPunct="1">
              <a:lnSpc>
                <a:spcPct val="90000"/>
              </a:lnSpc>
              <a:spcBef>
                <a:spcPts val="600"/>
              </a:spcBef>
              <a:spcAft>
                <a:spcPts val="0"/>
              </a:spcAft>
              <a:buClr>
                <a:schemeClr val="accent1"/>
              </a:buClr>
              <a:buSzPct val="80000"/>
              <a:buFont typeface="Wingdings" pitchFamily="2" charset="2"/>
              <a:buNone/>
              <a:tabLst/>
              <a:defRPr/>
            </a:pPr>
            <a:r>
              <a:rPr kumimoji="0" lang="es-ES" sz="2000" b="1" i="0" u="none" strike="noStrike" kern="1200" cap="none" spc="0" normalizeH="0" baseline="0" noProof="0" dirty="0">
                <a:ln>
                  <a:noFill/>
                </a:ln>
                <a:solidFill>
                  <a:srgbClr val="FFC000"/>
                </a:solidFill>
                <a:effectLst/>
                <a:uLnTx/>
                <a:uFillTx/>
                <a:latin typeface="+mn-lt"/>
                <a:ea typeface="+mn-ea"/>
                <a:cs typeface="+mn-cs"/>
              </a:rPr>
              <a:t>	</a:t>
            </a:r>
            <a:r>
              <a:rPr kumimoji="0" lang="es-ES" sz="2000" b="1" i="0" u="none" strike="noStrike" kern="1200" cap="none" spc="0" normalizeH="0" baseline="0" noProof="0" dirty="0">
                <a:ln>
                  <a:noFill/>
                </a:ln>
                <a:solidFill>
                  <a:srgbClr val="3333CC"/>
                </a:solidFill>
                <a:effectLst/>
                <a:uLnTx/>
                <a:uFillTx/>
                <a:latin typeface="+mn-lt"/>
                <a:ea typeface="+mn-ea"/>
                <a:cs typeface="+mn-cs"/>
              </a:rPr>
              <a:t>&lt;BODY&gt; </a:t>
            </a:r>
            <a:r>
              <a:rPr kumimoji="0" lang="es-ES" sz="2000" b="0" i="1" u="none" strike="noStrike" kern="1200" cap="none" spc="0" normalizeH="0" baseline="0" noProof="0" dirty="0">
                <a:ln>
                  <a:noFill/>
                </a:ln>
                <a:solidFill>
                  <a:schemeClr val="tx1"/>
                </a:solidFill>
                <a:effectLst/>
                <a:uLnTx/>
                <a:uFillTx/>
                <a:latin typeface="+mn-lt"/>
                <a:ea typeface="+mn-ea"/>
                <a:cs typeface="+mn-cs"/>
              </a:rPr>
              <a:t>comienzo del cuerpo de la pagina</a:t>
            </a:r>
          </a:p>
          <a:p>
            <a:pPr marL="92075" marR="0" lvl="0" indent="0" algn="just" defTabSz="914400" rtl="0" eaLnBrk="1" fontAlgn="auto" latinLnBrk="0" hangingPunct="1">
              <a:lnSpc>
                <a:spcPct val="90000"/>
              </a:lnSpc>
              <a:spcBef>
                <a:spcPts val="600"/>
              </a:spcBef>
              <a:spcAft>
                <a:spcPts val="0"/>
              </a:spcAft>
              <a:buClr>
                <a:schemeClr val="accent1"/>
              </a:buClr>
              <a:buSzPct val="80000"/>
              <a:buFont typeface="Wingdings" pitchFamily="2" charset="2"/>
              <a:buNone/>
              <a:tabLst/>
              <a:defRPr/>
            </a:pPr>
            <a:endParaRPr kumimoji="0" lang="es-ES" sz="2000" b="0" i="0" u="none" strike="noStrike" kern="1200" cap="none" spc="0" normalizeH="0" baseline="0" noProof="0" dirty="0">
              <a:ln>
                <a:noFill/>
              </a:ln>
              <a:solidFill>
                <a:schemeClr val="tx1"/>
              </a:solidFill>
              <a:effectLst/>
              <a:uLnTx/>
              <a:uFillTx/>
              <a:latin typeface="+mn-lt"/>
              <a:ea typeface="+mn-ea"/>
              <a:cs typeface="+mn-cs"/>
            </a:endParaRPr>
          </a:p>
          <a:p>
            <a:pPr marL="92075" marR="0" lvl="0" indent="0" algn="just" defTabSz="914400" rtl="0" eaLnBrk="1" fontAlgn="auto" latinLnBrk="0" hangingPunct="1">
              <a:lnSpc>
                <a:spcPct val="90000"/>
              </a:lnSpc>
              <a:spcBef>
                <a:spcPts val="600"/>
              </a:spcBef>
              <a:spcAft>
                <a:spcPts val="0"/>
              </a:spcAft>
              <a:buClr>
                <a:schemeClr val="accent1"/>
              </a:buClr>
              <a:buSzPct val="80000"/>
              <a:buFont typeface="Wingdings" pitchFamily="2" charset="2"/>
              <a:buNone/>
              <a:tabLst/>
              <a:defRPr/>
            </a:pPr>
            <a:r>
              <a:rPr kumimoji="0" lang="es-ES" sz="2000" b="0" i="0" u="none" strike="noStrike" kern="1200" cap="none" spc="0" normalizeH="0" baseline="0" noProof="0" dirty="0">
                <a:ln>
                  <a:noFill/>
                </a:ln>
                <a:solidFill>
                  <a:schemeClr val="tx1"/>
                </a:solidFill>
                <a:effectLst/>
                <a:uLnTx/>
                <a:uFillTx/>
                <a:latin typeface="+mn-lt"/>
                <a:ea typeface="+mn-ea"/>
                <a:cs typeface="+mn-cs"/>
              </a:rPr>
              <a:t>		[Aquí van las etiquetas que se visualizan en la página]</a:t>
            </a:r>
          </a:p>
          <a:p>
            <a:pPr marL="92075" marR="0" lvl="0" indent="0" algn="just" defTabSz="914400" rtl="0" eaLnBrk="1" fontAlgn="auto" latinLnBrk="0" hangingPunct="1">
              <a:lnSpc>
                <a:spcPct val="90000"/>
              </a:lnSpc>
              <a:spcBef>
                <a:spcPts val="600"/>
              </a:spcBef>
              <a:spcAft>
                <a:spcPts val="0"/>
              </a:spcAft>
              <a:buClr>
                <a:schemeClr val="accent1"/>
              </a:buClr>
              <a:buSzPct val="80000"/>
              <a:buFont typeface="Wingdings" pitchFamily="2" charset="2"/>
              <a:buNone/>
              <a:tabLst/>
              <a:defRPr/>
            </a:pPr>
            <a:endParaRPr kumimoji="0" lang="es-ES" sz="2000" b="0" i="0" u="none" strike="noStrike" kern="1200" cap="none" spc="0" normalizeH="0" baseline="0" noProof="0" dirty="0">
              <a:ln>
                <a:noFill/>
              </a:ln>
              <a:solidFill>
                <a:schemeClr val="tx1"/>
              </a:solidFill>
              <a:effectLst/>
              <a:uLnTx/>
              <a:uFillTx/>
              <a:latin typeface="+mn-lt"/>
              <a:ea typeface="+mn-ea"/>
              <a:cs typeface="+mn-cs"/>
            </a:endParaRPr>
          </a:p>
          <a:p>
            <a:pPr marL="92075" marR="0" lvl="0" indent="0" algn="just" defTabSz="914400" rtl="0" eaLnBrk="1" fontAlgn="auto" latinLnBrk="0" hangingPunct="1">
              <a:lnSpc>
                <a:spcPct val="90000"/>
              </a:lnSpc>
              <a:spcBef>
                <a:spcPts val="600"/>
              </a:spcBef>
              <a:spcAft>
                <a:spcPts val="0"/>
              </a:spcAft>
              <a:buClr>
                <a:schemeClr val="accent1"/>
              </a:buClr>
              <a:buSzPct val="80000"/>
              <a:buFont typeface="Wingdings" pitchFamily="2" charset="2"/>
              <a:buNone/>
              <a:tabLst/>
              <a:defRPr/>
            </a:pPr>
            <a:r>
              <a:rPr kumimoji="0" lang="es-ES" sz="2000" b="1" i="0" u="none" strike="noStrike" kern="1200" cap="none" spc="0" normalizeH="0" baseline="0" noProof="0" dirty="0">
                <a:ln>
                  <a:noFill/>
                </a:ln>
                <a:solidFill>
                  <a:srgbClr val="FFC000"/>
                </a:solidFill>
                <a:effectLst/>
                <a:uLnTx/>
                <a:uFillTx/>
                <a:latin typeface="+mn-lt"/>
                <a:ea typeface="+mn-ea"/>
                <a:cs typeface="+mn-cs"/>
              </a:rPr>
              <a:t>	</a:t>
            </a:r>
            <a:r>
              <a:rPr kumimoji="0" lang="es-ES" sz="2000" b="1" i="0" u="none" strike="noStrike" kern="1200" cap="none" spc="0" normalizeH="0" baseline="0" noProof="0" dirty="0">
                <a:ln>
                  <a:noFill/>
                </a:ln>
                <a:solidFill>
                  <a:srgbClr val="3333CC"/>
                </a:solidFill>
                <a:effectLst/>
                <a:uLnTx/>
                <a:uFillTx/>
                <a:latin typeface="+mn-lt"/>
                <a:ea typeface="+mn-ea"/>
                <a:cs typeface="+mn-cs"/>
              </a:rPr>
              <a:t>&lt;</a:t>
            </a:r>
            <a:r>
              <a:rPr lang="es-ES" sz="2000" b="1" dirty="0">
                <a:solidFill>
                  <a:srgbClr val="FF0000"/>
                </a:solidFill>
                <a:latin typeface="+mn-lt"/>
              </a:rPr>
              <a:t>/</a:t>
            </a:r>
            <a:r>
              <a:rPr kumimoji="0" lang="es-ES" sz="2000" b="1" i="0" u="none" strike="noStrike" kern="1200" cap="none" spc="0" normalizeH="0" baseline="0" noProof="0" dirty="0">
                <a:ln>
                  <a:noFill/>
                </a:ln>
                <a:solidFill>
                  <a:srgbClr val="3333CC"/>
                </a:solidFill>
                <a:effectLst/>
                <a:uLnTx/>
                <a:uFillTx/>
                <a:latin typeface="+mn-lt"/>
                <a:ea typeface="+mn-ea"/>
                <a:cs typeface="+mn-cs"/>
              </a:rPr>
              <a:t>BODY&gt;</a:t>
            </a:r>
            <a:r>
              <a:rPr kumimoji="0" lang="es-ES" sz="2000" b="0" i="0" u="none" strike="noStrike" kern="1200" cap="none" spc="0" normalizeH="0" baseline="0" noProof="0" dirty="0">
                <a:ln>
                  <a:noFill/>
                </a:ln>
                <a:solidFill>
                  <a:srgbClr val="3333CC"/>
                </a:solidFill>
                <a:effectLst/>
                <a:uLnTx/>
                <a:uFillTx/>
                <a:latin typeface="+mn-lt"/>
                <a:ea typeface="+mn-ea"/>
                <a:cs typeface="+mn-cs"/>
              </a:rPr>
              <a:t> </a:t>
            </a:r>
            <a:r>
              <a:rPr kumimoji="0" lang="es-ES" sz="2000" b="0" i="1" u="none" strike="noStrike" kern="1200" cap="none" spc="0" normalizeH="0" baseline="0" noProof="0" dirty="0">
                <a:ln>
                  <a:noFill/>
                </a:ln>
                <a:solidFill>
                  <a:schemeClr val="tx1"/>
                </a:solidFill>
                <a:effectLst/>
                <a:uLnTx/>
                <a:uFillTx/>
                <a:latin typeface="+mn-lt"/>
                <a:ea typeface="+mn-ea"/>
                <a:cs typeface="+mn-cs"/>
              </a:rPr>
              <a:t>fin del cuerpo de la pagina</a:t>
            </a:r>
          </a:p>
          <a:p>
            <a:pPr marL="92075" marR="0" lvl="0" indent="0" algn="just" defTabSz="914400" rtl="0" eaLnBrk="1" fontAlgn="auto" latinLnBrk="0" hangingPunct="1">
              <a:lnSpc>
                <a:spcPct val="90000"/>
              </a:lnSpc>
              <a:spcBef>
                <a:spcPts val="600"/>
              </a:spcBef>
              <a:spcAft>
                <a:spcPts val="0"/>
              </a:spcAft>
              <a:buClr>
                <a:schemeClr val="accent1"/>
              </a:buClr>
              <a:buSzPct val="80000"/>
              <a:buFont typeface="Wingdings" pitchFamily="2" charset="2"/>
              <a:buNone/>
              <a:tabLst/>
              <a:defRPr/>
            </a:pPr>
            <a:r>
              <a:rPr kumimoji="0" lang="es-ES" sz="2000" b="1" i="0" u="none" strike="noStrike" kern="1200" cap="none" spc="0" normalizeH="0" baseline="0" noProof="0" dirty="0">
                <a:ln>
                  <a:noFill/>
                </a:ln>
                <a:solidFill>
                  <a:srgbClr val="3333CC"/>
                </a:solidFill>
                <a:effectLst/>
                <a:uLnTx/>
                <a:uFillTx/>
                <a:latin typeface="+mn-lt"/>
                <a:ea typeface="+mn-ea"/>
                <a:cs typeface="+mn-cs"/>
              </a:rPr>
              <a:t>&lt;</a:t>
            </a:r>
            <a:r>
              <a:rPr lang="es-ES" sz="2000" b="1" dirty="0">
                <a:solidFill>
                  <a:srgbClr val="FF0000"/>
                </a:solidFill>
                <a:latin typeface="+mn-lt"/>
              </a:rPr>
              <a:t>/</a:t>
            </a:r>
            <a:r>
              <a:rPr kumimoji="0" lang="es-ES" sz="2000" b="1" i="0" u="none" strike="noStrike" kern="1200" cap="none" spc="0" normalizeH="0" baseline="0" noProof="0" dirty="0">
                <a:ln>
                  <a:noFill/>
                </a:ln>
                <a:solidFill>
                  <a:srgbClr val="3333CC"/>
                </a:solidFill>
                <a:effectLst/>
                <a:uLnTx/>
                <a:uFillTx/>
                <a:latin typeface="+mn-lt"/>
                <a:ea typeface="+mn-ea"/>
                <a:cs typeface="+mn-cs"/>
              </a:rPr>
              <a:t>HTML&gt;</a:t>
            </a:r>
            <a:r>
              <a:rPr kumimoji="0" lang="es-ES" sz="2000" b="1" i="1" u="none" strike="noStrike" kern="1200" cap="none" spc="0" normalizeH="0" baseline="0" noProof="0" dirty="0">
                <a:ln>
                  <a:noFill/>
                </a:ln>
                <a:solidFill>
                  <a:srgbClr val="3333CC"/>
                </a:solidFill>
                <a:effectLst/>
                <a:uLnTx/>
                <a:uFillTx/>
                <a:latin typeface="+mn-lt"/>
                <a:ea typeface="+mn-ea"/>
                <a:cs typeface="+mn-cs"/>
              </a:rPr>
              <a:t> </a:t>
            </a:r>
            <a:r>
              <a:rPr kumimoji="0" lang="es-ES" sz="2000" b="0" i="1" u="none" strike="noStrike" kern="1200" cap="none" spc="0" normalizeH="0" baseline="0" noProof="0" dirty="0">
                <a:ln>
                  <a:noFill/>
                </a:ln>
                <a:solidFill>
                  <a:schemeClr val="tx1"/>
                </a:solidFill>
                <a:effectLst/>
                <a:uLnTx/>
                <a:uFillTx/>
                <a:latin typeface="+mn-lt"/>
                <a:ea typeface="+mn-ea"/>
                <a:cs typeface="+mn-cs"/>
              </a:rPr>
              <a:t>final de la pagina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298280" y="274638"/>
            <a:ext cx="7560000" cy="720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normAutofit/>
          </a:bodyPr>
          <a:lstStyle/>
          <a:p>
            <a:pPr algn="ctr"/>
            <a:r>
              <a:rPr lang="es-ES" sz="3200" b="1" i="1" u="sng" dirty="0">
                <a:solidFill>
                  <a:srgbClr val="FF0000"/>
                </a:solidFill>
              </a:rPr>
              <a:t>Ejercicio1: Nuestra Primera Página</a:t>
            </a:r>
            <a:r>
              <a:rPr lang="es-ES" sz="3200" i="1" dirty="0">
                <a:solidFill>
                  <a:srgbClr val="FF0000"/>
                </a:solidFill>
              </a:rPr>
              <a:t> </a:t>
            </a:r>
          </a:p>
        </p:txBody>
      </p:sp>
      <p:sp>
        <p:nvSpPr>
          <p:cNvPr id="5123" name="Rectangle 3"/>
          <p:cNvSpPr>
            <a:spLocks noGrp="1" noChangeArrowheads="1"/>
          </p:cNvSpPr>
          <p:nvPr>
            <p:ph idx="1"/>
          </p:nvPr>
        </p:nvSpPr>
        <p:spPr>
          <a:xfrm>
            <a:off x="1285852" y="1613554"/>
            <a:ext cx="7560000" cy="3672834"/>
          </a:xfrm>
          <a:solidFill>
            <a:schemeClr val="accent4">
              <a:lumMod val="20000"/>
              <a:lumOff val="80000"/>
            </a:schemeClr>
          </a:solidFill>
        </p:spPr>
        <p:txBody>
          <a:bodyPr>
            <a:noAutofit/>
          </a:bodyPr>
          <a:lstStyle/>
          <a:p>
            <a:pPr>
              <a:lnSpc>
                <a:spcPct val="80000"/>
              </a:lnSpc>
              <a:buNone/>
            </a:pPr>
            <a:r>
              <a:rPr lang="es-ES" sz="2000" b="1" dirty="0">
                <a:solidFill>
                  <a:srgbClr val="3333CC"/>
                </a:solidFill>
              </a:rPr>
              <a:t>	&lt;HTML&gt;</a:t>
            </a:r>
          </a:p>
          <a:p>
            <a:pPr>
              <a:lnSpc>
                <a:spcPct val="80000"/>
              </a:lnSpc>
              <a:buNone/>
            </a:pPr>
            <a:r>
              <a:rPr lang="es-ES" sz="2000" b="1" dirty="0">
                <a:solidFill>
                  <a:srgbClr val="3333CC"/>
                </a:solidFill>
              </a:rPr>
              <a:t>		&lt;HEAD&gt;</a:t>
            </a:r>
            <a:br>
              <a:rPr lang="es-ES" sz="2000" b="1" dirty="0">
                <a:solidFill>
                  <a:srgbClr val="3333CC"/>
                </a:solidFill>
              </a:rPr>
            </a:br>
            <a:r>
              <a:rPr lang="es-ES" sz="2000" b="1" dirty="0">
                <a:solidFill>
                  <a:srgbClr val="3333CC"/>
                </a:solidFill>
              </a:rPr>
              <a:t>	       &lt;TITLE&gt;</a:t>
            </a:r>
            <a:r>
              <a:rPr lang="es-ES" sz="2000" dirty="0"/>
              <a:t>Universidad Privada Domingo Savio</a:t>
            </a:r>
            <a:r>
              <a:rPr lang="es-ES" sz="2000" b="1" dirty="0">
                <a:solidFill>
                  <a:srgbClr val="3333CC"/>
                </a:solidFill>
              </a:rPr>
              <a:t>&lt;</a:t>
            </a:r>
            <a:r>
              <a:rPr lang="es-ES" sz="2000" b="1" dirty="0">
                <a:solidFill>
                  <a:srgbClr val="FF0000"/>
                </a:solidFill>
              </a:rPr>
              <a:t>/</a:t>
            </a:r>
            <a:r>
              <a:rPr lang="es-ES" sz="2000" b="1" dirty="0">
                <a:solidFill>
                  <a:srgbClr val="3333CC"/>
                </a:solidFill>
              </a:rPr>
              <a:t>TITLE&gt;</a:t>
            </a:r>
            <a:r>
              <a:rPr lang="es-ES" sz="2000" dirty="0">
                <a:solidFill>
                  <a:srgbClr val="3333CC"/>
                </a:solidFill>
              </a:rPr>
              <a:t/>
            </a:r>
            <a:br>
              <a:rPr lang="es-ES" sz="2000" dirty="0">
                <a:solidFill>
                  <a:srgbClr val="3333CC"/>
                </a:solidFill>
              </a:rPr>
            </a:br>
            <a:r>
              <a:rPr lang="es-ES" sz="2000" dirty="0">
                <a:solidFill>
                  <a:srgbClr val="3333CC"/>
                </a:solidFill>
              </a:rPr>
              <a:t>	</a:t>
            </a:r>
            <a:r>
              <a:rPr lang="es-ES" sz="2000" b="1" dirty="0">
                <a:solidFill>
                  <a:srgbClr val="3333CC"/>
                </a:solidFill>
              </a:rPr>
              <a:t>&lt;</a:t>
            </a:r>
            <a:r>
              <a:rPr lang="es-ES" sz="2000" b="1" dirty="0">
                <a:solidFill>
                  <a:srgbClr val="FF0000"/>
                </a:solidFill>
              </a:rPr>
              <a:t>/</a:t>
            </a:r>
            <a:r>
              <a:rPr lang="es-ES" sz="2000" b="1" dirty="0">
                <a:solidFill>
                  <a:srgbClr val="3333CC"/>
                </a:solidFill>
              </a:rPr>
              <a:t>HEAD&gt;</a:t>
            </a:r>
            <a:br>
              <a:rPr lang="es-ES" sz="2000" b="1" dirty="0">
                <a:solidFill>
                  <a:srgbClr val="3333CC"/>
                </a:solidFill>
              </a:rPr>
            </a:br>
            <a:r>
              <a:rPr lang="es-ES" sz="2000" b="1" dirty="0">
                <a:solidFill>
                  <a:srgbClr val="3333CC"/>
                </a:solidFill>
              </a:rPr>
              <a:t>	&lt;BODY&gt;</a:t>
            </a:r>
            <a:r>
              <a:rPr lang="es-ES" sz="2000" dirty="0"/>
              <a:t/>
            </a:r>
            <a:br>
              <a:rPr lang="es-ES" sz="2000" dirty="0"/>
            </a:br>
            <a:r>
              <a:rPr lang="es-ES" sz="2000" dirty="0"/>
              <a:t>		Me llamo Juancito</a:t>
            </a:r>
          </a:p>
          <a:p>
            <a:pPr>
              <a:lnSpc>
                <a:spcPct val="80000"/>
              </a:lnSpc>
              <a:buFont typeface="Wingdings" pitchFamily="2" charset="2"/>
              <a:buNone/>
            </a:pPr>
            <a:r>
              <a:rPr lang="es-ES" sz="2000" dirty="0"/>
              <a:t>			Estudio Perito Contable</a:t>
            </a:r>
          </a:p>
          <a:p>
            <a:pPr>
              <a:lnSpc>
                <a:spcPct val="80000"/>
              </a:lnSpc>
              <a:buNone/>
            </a:pPr>
            <a:r>
              <a:rPr lang="es-ES" sz="2000" dirty="0"/>
              <a:t>			aquí en esta Institución Educativa</a:t>
            </a:r>
          </a:p>
          <a:p>
            <a:pPr>
              <a:lnSpc>
                <a:spcPct val="80000"/>
              </a:lnSpc>
              <a:buFont typeface="Wingdings" pitchFamily="2" charset="2"/>
              <a:buNone/>
            </a:pPr>
            <a:r>
              <a:rPr lang="es-ES" sz="2000" dirty="0"/>
              <a:t>		</a:t>
            </a:r>
            <a:r>
              <a:rPr lang="es-ES" sz="2000" b="1" dirty="0">
                <a:solidFill>
                  <a:srgbClr val="3333CC"/>
                </a:solidFill>
              </a:rPr>
              <a:t>&lt;</a:t>
            </a:r>
            <a:r>
              <a:rPr lang="es-ES" sz="2000" b="1" dirty="0">
                <a:solidFill>
                  <a:srgbClr val="FF0000"/>
                </a:solidFill>
              </a:rPr>
              <a:t>/</a:t>
            </a:r>
            <a:r>
              <a:rPr lang="es-ES" sz="2000" b="1" dirty="0">
                <a:solidFill>
                  <a:srgbClr val="3333CC"/>
                </a:solidFill>
              </a:rPr>
              <a:t>BODY&gt;</a:t>
            </a:r>
            <a:br>
              <a:rPr lang="es-ES" sz="2000" b="1" dirty="0">
                <a:solidFill>
                  <a:srgbClr val="3333CC"/>
                </a:solidFill>
              </a:rPr>
            </a:br>
            <a:r>
              <a:rPr lang="es-ES" sz="2000" b="1" dirty="0">
                <a:solidFill>
                  <a:srgbClr val="3333CC"/>
                </a:solidFill>
              </a:rPr>
              <a:t>&lt;</a:t>
            </a:r>
            <a:r>
              <a:rPr lang="es-ES" sz="2000" b="1" dirty="0">
                <a:solidFill>
                  <a:srgbClr val="FF0000"/>
                </a:solidFill>
              </a:rPr>
              <a:t>/</a:t>
            </a:r>
            <a:r>
              <a:rPr lang="es-ES" sz="2000" b="1" dirty="0">
                <a:solidFill>
                  <a:srgbClr val="3333CC"/>
                </a:solidFill>
              </a:rPr>
              <a:t>HTML&gt; </a:t>
            </a:r>
          </a:p>
        </p:txBody>
      </p:sp>
      <p:sp>
        <p:nvSpPr>
          <p:cNvPr id="4" name="Rectangle 3"/>
          <p:cNvSpPr txBox="1">
            <a:spLocks noChangeArrowheads="1"/>
          </p:cNvSpPr>
          <p:nvPr/>
        </p:nvSpPr>
        <p:spPr>
          <a:xfrm>
            <a:off x="1285852" y="1014856"/>
            <a:ext cx="7560000" cy="540000"/>
          </a:xfrm>
          <a:prstGeom prst="rect">
            <a:avLst/>
          </a:prstGeom>
          <a:blipFill>
            <a:blip r:embed="rId2"/>
            <a:tile tx="0" ty="0" sx="100000" sy="100000" flip="none" algn="tl"/>
          </a:blipFill>
        </p:spPr>
        <p:txBody>
          <a:bodyPr>
            <a:noAutofit/>
          </a:bodyPr>
          <a:lstStyle/>
          <a:p>
            <a:pPr marL="365760" lvl="0" indent="-283464" fontAlgn="auto">
              <a:lnSpc>
                <a:spcPct val="80000"/>
              </a:lnSpc>
              <a:spcBef>
                <a:spcPts val="600"/>
              </a:spcBef>
              <a:spcAft>
                <a:spcPts val="0"/>
              </a:spcAft>
              <a:buClr>
                <a:schemeClr val="accent1"/>
              </a:buClr>
              <a:buSzPct val="80000"/>
              <a:buFont typeface="Wingdings 2"/>
              <a:buChar char=""/>
              <a:defRPr/>
            </a:pPr>
            <a:r>
              <a:rPr kumimoji="0" lang="es-ES" sz="2400" b="0" i="0" u="none" strike="noStrike" kern="1200" cap="none" spc="0" normalizeH="0" baseline="0" noProof="0" dirty="0">
                <a:ln>
                  <a:noFill/>
                </a:ln>
                <a:solidFill>
                  <a:schemeClr val="tx1"/>
                </a:solidFill>
                <a:effectLst/>
                <a:uLnTx/>
                <a:uFillTx/>
                <a:latin typeface="+mn-lt"/>
                <a:ea typeface="+mn-ea"/>
                <a:cs typeface="+mn-cs"/>
              </a:rPr>
              <a:t>Utilizar </a:t>
            </a:r>
            <a:r>
              <a:rPr lang="es-ES" sz="2400" dirty="0">
                <a:latin typeface="+mn-lt"/>
              </a:rPr>
              <a:t>el bloc de notas, para </a:t>
            </a:r>
            <a:r>
              <a:rPr kumimoji="0" lang="es-ES" sz="2400" b="0" i="0" u="none" strike="noStrike" kern="1200" cap="none" spc="0" normalizeH="0" baseline="0" noProof="0" dirty="0">
                <a:ln>
                  <a:noFill/>
                </a:ln>
                <a:solidFill>
                  <a:schemeClr val="tx1"/>
                </a:solidFill>
                <a:effectLst/>
                <a:uLnTx/>
                <a:uFillTx/>
                <a:latin typeface="+mn-lt"/>
                <a:ea typeface="+mn-ea"/>
                <a:cs typeface="+mn-cs"/>
              </a:rPr>
              <a:t>escribir nuestra página</a:t>
            </a:r>
            <a:r>
              <a:rPr lang="es-ES" sz="2400" dirty="0">
                <a:latin typeface="+mn-lt"/>
              </a:rPr>
              <a:t>,</a:t>
            </a:r>
            <a:endParaRPr kumimoji="0" lang="es-E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Rectangle 3"/>
          <p:cNvSpPr txBox="1">
            <a:spLocks noChangeArrowheads="1"/>
          </p:cNvSpPr>
          <p:nvPr/>
        </p:nvSpPr>
        <p:spPr>
          <a:xfrm>
            <a:off x="1285852" y="5357826"/>
            <a:ext cx="7560000" cy="1161876"/>
          </a:xfrm>
          <a:prstGeom prst="rect">
            <a:avLst/>
          </a:prstGeom>
          <a:blipFill>
            <a:blip r:embed="rId2"/>
            <a:tile tx="0" ty="0" sx="100000" sy="100000" flip="none" algn="tl"/>
          </a:blipFill>
        </p:spPr>
        <p:txBody>
          <a:bodyPr>
            <a:noAutofit/>
          </a:bodyPr>
          <a:lstStyle/>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Char char=""/>
              <a:tabLst/>
              <a:defRPr/>
            </a:pPr>
            <a:r>
              <a:rPr kumimoji="0" lang="es-ES" sz="2000" b="0" i="0" u="none" strike="noStrike" kern="1200" cap="none" spc="0" normalizeH="0" baseline="0" noProof="0" dirty="0">
                <a:ln>
                  <a:noFill/>
                </a:ln>
                <a:solidFill>
                  <a:schemeClr val="tx1"/>
                </a:solidFill>
                <a:effectLst/>
                <a:uLnTx/>
                <a:uFillTx/>
                <a:latin typeface="+mn-lt"/>
                <a:ea typeface="+mn-ea"/>
                <a:cs typeface="+mn-cs"/>
              </a:rPr>
              <a:t>Para </a:t>
            </a:r>
            <a:r>
              <a:rPr kumimoji="0" lang="es-ES" sz="2000" b="1" i="0" u="none" strike="noStrike" kern="1200" cap="none" spc="0" normalizeH="0" baseline="0" noProof="0" dirty="0">
                <a:ln>
                  <a:noFill/>
                </a:ln>
                <a:solidFill>
                  <a:schemeClr val="tx1"/>
                </a:solidFill>
                <a:effectLst/>
                <a:uLnTx/>
                <a:uFillTx/>
                <a:latin typeface="+mn-lt"/>
                <a:ea typeface="+mn-ea"/>
                <a:cs typeface="+mn-cs"/>
              </a:rPr>
              <a:t>guardar nuestro archivo</a:t>
            </a:r>
            <a:r>
              <a:rPr kumimoji="0" lang="es-ES" sz="2000" b="0" i="0" u="none" strike="noStrike" kern="1200" cap="none" spc="0" normalizeH="0" baseline="0" noProof="0" dirty="0">
                <a:ln>
                  <a:noFill/>
                </a:ln>
                <a:solidFill>
                  <a:schemeClr val="tx1"/>
                </a:solidFill>
                <a:effectLst/>
                <a:uLnTx/>
                <a:uFillTx/>
                <a:latin typeface="+mn-lt"/>
                <a:ea typeface="+mn-ea"/>
                <a:cs typeface="+mn-cs"/>
              </a:rPr>
              <a:t>, seleccionar 'Archivo', 'Guardar como...', y en el campo 'Nombre de archivo:' colocar el nombre que se desee </a:t>
            </a:r>
            <a:r>
              <a:rPr kumimoji="0" lang="es-ES" sz="2000" b="1" i="0" u="none" strike="noStrike" kern="1200" cap="none" spc="0" normalizeH="0" baseline="0" noProof="0" dirty="0">
                <a:ln>
                  <a:noFill/>
                </a:ln>
                <a:solidFill>
                  <a:schemeClr val="tx1"/>
                </a:solidFill>
                <a:effectLst/>
                <a:uLnTx/>
                <a:uFillTx/>
                <a:latin typeface="+mn-lt"/>
                <a:ea typeface="+mn-ea"/>
                <a:cs typeface="+mn-cs"/>
              </a:rPr>
              <a:t>con la extensión </a:t>
            </a:r>
            <a:r>
              <a:rPr kumimoji="0" lang="es-ES" sz="2000" b="1" i="0" u="none" strike="noStrike" kern="1200" cap="none" spc="0" normalizeH="0" baseline="0" noProof="0" dirty="0" err="1">
                <a:ln>
                  <a:noFill/>
                </a:ln>
                <a:solidFill>
                  <a:schemeClr val="tx1"/>
                </a:solidFill>
                <a:effectLst/>
                <a:uLnTx/>
                <a:uFillTx/>
                <a:latin typeface="+mn-lt"/>
                <a:ea typeface="+mn-ea"/>
                <a:cs typeface="+mn-cs"/>
              </a:rPr>
              <a:t>html</a:t>
            </a:r>
            <a:r>
              <a:rPr kumimoji="0" lang="es-ES" sz="2000" b="0" i="0" u="none" strike="noStrike" kern="1200" cap="none" spc="0" normalizeH="0" baseline="0" noProof="0" dirty="0">
                <a:ln>
                  <a:noFill/>
                </a:ln>
                <a:solidFill>
                  <a:schemeClr val="tx1"/>
                </a:solidFill>
                <a:effectLst/>
                <a:uLnTx/>
                <a:uFillTx/>
                <a:latin typeface="+mn-lt"/>
                <a:ea typeface="+mn-ea"/>
                <a:cs typeface="+mn-cs"/>
              </a:rPr>
              <a:t> (Por ejemplo</a:t>
            </a:r>
            <a:r>
              <a:rPr kumimoji="0" lang="es-ES" sz="2000" i="0" u="none" strike="noStrike" kern="1200" cap="none" spc="0" normalizeH="0" baseline="0" noProof="0" dirty="0">
                <a:ln>
                  <a:noFill/>
                </a:ln>
                <a:solidFill>
                  <a:schemeClr val="tx1"/>
                </a:solidFill>
                <a:effectLst/>
                <a:uLnTx/>
                <a:uFillTx/>
                <a:latin typeface="+mn-lt"/>
                <a:ea typeface="+mn-ea"/>
                <a:cs typeface="+mn-cs"/>
              </a:rPr>
              <a:t>: </a:t>
            </a:r>
            <a:r>
              <a:rPr kumimoji="0" lang="es-ES" sz="2000" i="1" u="none" strike="noStrike" kern="1200" cap="none" spc="0" normalizeH="0" baseline="0" noProof="0" dirty="0">
                <a:ln>
                  <a:noFill/>
                </a:ln>
                <a:solidFill>
                  <a:schemeClr val="tx1"/>
                </a:solidFill>
                <a:effectLst/>
                <a:uLnTx/>
                <a:uFillTx/>
                <a:latin typeface="+mn-lt"/>
                <a:ea typeface="+mn-ea"/>
                <a:cs typeface="+mn-cs"/>
              </a:rPr>
              <a:t>mipagina1.html</a:t>
            </a:r>
            <a:r>
              <a:rPr kumimoji="0" lang="es-ES" sz="2000" b="0" i="0" u="none" strike="noStrike" kern="1200" cap="none" spc="0" normalizeH="0" baseline="0" noProof="0" dirty="0">
                <a:ln>
                  <a:noFill/>
                </a:ln>
                <a:solidFill>
                  <a:schemeClr val="tx1"/>
                </a:solidFill>
                <a:effectLst/>
                <a:uLnTx/>
                <a:uFillTx/>
                <a:latin typeface="+mn-lt"/>
                <a:ea typeface="+mn-ea"/>
                <a:cs typeface="+mn-cs"/>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3"/>
          <p:cNvSpPr txBox="1">
            <a:spLocks noChangeArrowheads="1"/>
          </p:cNvSpPr>
          <p:nvPr/>
        </p:nvSpPr>
        <p:spPr>
          <a:xfrm>
            <a:off x="1285852" y="1042050"/>
            <a:ext cx="7560000" cy="601000"/>
          </a:xfrm>
          <a:prstGeom prst="rect">
            <a:avLst/>
          </a:prstGeom>
          <a:blipFill>
            <a:blip r:embed="rId2"/>
            <a:tile tx="0" ty="0" sx="100000" sy="100000" flip="none" algn="tl"/>
          </a:blipFill>
        </p:spPr>
        <p:txBody>
          <a:bodyPr>
            <a:noAutofit/>
          </a:bodyPr>
          <a:lstStyle/>
          <a:p>
            <a:pPr marL="365760" lvl="0" indent="-283464" fontAlgn="auto">
              <a:lnSpc>
                <a:spcPct val="80000"/>
              </a:lnSpc>
              <a:spcBef>
                <a:spcPts val="600"/>
              </a:spcBef>
              <a:spcAft>
                <a:spcPts val="0"/>
              </a:spcAft>
              <a:buClr>
                <a:schemeClr val="accent1"/>
              </a:buClr>
              <a:buSzPct val="80000"/>
              <a:buFont typeface="Arial" pitchFamily="34" charset="0"/>
              <a:buChar char="•"/>
              <a:defRPr/>
            </a:pPr>
            <a:r>
              <a:rPr lang="es-ES" sz="2000" dirty="0">
                <a:latin typeface="+mn-lt"/>
              </a:rPr>
              <a:t>Luego ingresar al programa Internet Explorer y abrir la pagina (</a:t>
            </a:r>
            <a:r>
              <a:rPr lang="es-ES" sz="2000" i="1" dirty="0">
                <a:latin typeface="+mn-lt"/>
              </a:rPr>
              <a:t>mipagina1.html</a:t>
            </a:r>
            <a:r>
              <a:rPr lang="es-ES" sz="2000" dirty="0">
                <a:latin typeface="+mn-lt"/>
              </a:rPr>
              <a:t>) </a:t>
            </a:r>
            <a:r>
              <a:rPr kumimoji="0" lang="es-ES" sz="2400" b="0" i="0" u="none" strike="noStrike" kern="1200" cap="none" spc="0" normalizeH="0" baseline="0" noProof="0" dirty="0">
                <a:ln>
                  <a:noFill/>
                </a:ln>
                <a:solidFill>
                  <a:schemeClr val="tx1"/>
                </a:solidFill>
                <a:effectLst/>
                <a:uLnTx/>
                <a:uFillTx/>
                <a:latin typeface="+mn-lt"/>
                <a:ea typeface="+mn-ea"/>
                <a:cs typeface="+mn-cs"/>
              </a:rPr>
              <a:t/>
            </a:r>
            <a:br>
              <a:rPr kumimoji="0" lang="es-ES" sz="2400" b="0" i="0" u="none" strike="noStrike" kern="1200" cap="none" spc="0" normalizeH="0" baseline="0" noProof="0" dirty="0">
                <a:ln>
                  <a:noFill/>
                </a:ln>
                <a:solidFill>
                  <a:schemeClr val="tx1"/>
                </a:solidFill>
                <a:effectLst/>
                <a:uLnTx/>
                <a:uFillTx/>
                <a:latin typeface="+mn-lt"/>
                <a:ea typeface="+mn-ea"/>
                <a:cs typeface="+mn-cs"/>
              </a:rPr>
            </a:br>
            <a:r>
              <a:rPr kumimoji="0" lang="es-ES" sz="2400" b="0" i="0" u="none" strike="noStrike" kern="1200" cap="none" spc="0" normalizeH="0" baseline="0" noProof="0" dirty="0">
                <a:ln>
                  <a:noFill/>
                </a:ln>
                <a:solidFill>
                  <a:schemeClr val="tx1"/>
                </a:solidFill>
                <a:effectLst/>
                <a:uLnTx/>
                <a:uFillTx/>
                <a:latin typeface="+mn-lt"/>
                <a:ea typeface="+mn-ea"/>
                <a:cs typeface="+mn-cs"/>
              </a:rPr>
              <a:t/>
            </a:r>
            <a:br>
              <a:rPr kumimoji="0" lang="es-ES" sz="2400" b="0" i="0" u="none" strike="noStrike" kern="1200" cap="none" spc="0" normalizeH="0" baseline="0" noProof="0" dirty="0">
                <a:ln>
                  <a:noFill/>
                </a:ln>
                <a:solidFill>
                  <a:schemeClr val="tx1"/>
                </a:solidFill>
                <a:effectLst/>
                <a:uLnTx/>
                <a:uFillTx/>
                <a:latin typeface="+mn-lt"/>
                <a:ea typeface="+mn-ea"/>
                <a:cs typeface="+mn-cs"/>
              </a:rPr>
            </a:br>
            <a:endParaRPr kumimoji="0" lang="es-E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Rectangle 2"/>
          <p:cNvSpPr>
            <a:spLocks noGrp="1" noChangeArrowheads="1"/>
          </p:cNvSpPr>
          <p:nvPr>
            <p:ph type="title"/>
          </p:nvPr>
        </p:nvSpPr>
        <p:spPr>
          <a:xfrm>
            <a:off x="1298280" y="274638"/>
            <a:ext cx="7560000" cy="720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normAutofit/>
          </a:bodyPr>
          <a:lstStyle/>
          <a:p>
            <a:pPr algn="ctr"/>
            <a:r>
              <a:rPr lang="es-ES" sz="3200" b="1" i="1" u="sng" dirty="0">
                <a:solidFill>
                  <a:srgbClr val="FF0000"/>
                </a:solidFill>
              </a:rPr>
              <a:t>Ejercicio1: Nuestra Primera Página</a:t>
            </a:r>
            <a:r>
              <a:rPr lang="es-ES" sz="3200" i="1" dirty="0">
                <a:solidFill>
                  <a:srgbClr val="FF0000"/>
                </a:solidFill>
              </a:rPr>
              <a:t> </a:t>
            </a:r>
          </a:p>
        </p:txBody>
      </p:sp>
      <p:pic>
        <p:nvPicPr>
          <p:cNvPr id="1027" name="Picture 3"/>
          <p:cNvPicPr>
            <a:picLocks noChangeAspect="1" noChangeArrowheads="1"/>
          </p:cNvPicPr>
          <p:nvPr/>
        </p:nvPicPr>
        <p:blipFill>
          <a:blip r:embed="rId3"/>
          <a:srcRect/>
          <a:stretch>
            <a:fillRect/>
          </a:stretch>
        </p:blipFill>
        <p:spPr bwMode="auto">
          <a:xfrm>
            <a:off x="1285853" y="1714488"/>
            <a:ext cx="7572428" cy="284322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a:t>Segunda clase</a:t>
            </a: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7784" y="1417638"/>
            <a:ext cx="4800600" cy="480060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285852" y="274638"/>
            <a:ext cx="7560000" cy="720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normAutofit/>
          </a:bodyPr>
          <a:lstStyle/>
          <a:p>
            <a:pPr algn="ctr"/>
            <a:r>
              <a:rPr lang="es-ES" sz="3200" b="1" u="sng" dirty="0"/>
              <a:t>TRABAJANDO CON  TEXTO</a:t>
            </a:r>
            <a:r>
              <a:rPr lang="es-ES" sz="3200" dirty="0"/>
              <a:t> </a:t>
            </a:r>
          </a:p>
        </p:txBody>
      </p:sp>
      <p:sp>
        <p:nvSpPr>
          <p:cNvPr id="4" name="Rectangle 3"/>
          <p:cNvSpPr txBox="1">
            <a:spLocks noChangeArrowheads="1"/>
          </p:cNvSpPr>
          <p:nvPr/>
        </p:nvSpPr>
        <p:spPr>
          <a:xfrm>
            <a:off x="1285852" y="3857628"/>
            <a:ext cx="7560000" cy="1440000"/>
          </a:xfrm>
          <a:prstGeom prst="rect">
            <a:avLst/>
          </a:prstGeom>
          <a:solidFill>
            <a:schemeClr val="accent4">
              <a:lumMod val="20000"/>
              <a:lumOff val="80000"/>
            </a:schemeClr>
          </a:solidFill>
        </p:spPr>
        <p:txBody>
          <a:bodyPr>
            <a:noAutofit/>
          </a:bodyPr>
          <a:lstStyle/>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Char char=""/>
              <a:tabLst/>
              <a:defRPr/>
            </a:pPr>
            <a:r>
              <a:rPr kumimoji="0" lang="es-ES" sz="2400" b="0" i="0" u="none" strike="noStrike" kern="1200" cap="none" spc="0" normalizeH="0" baseline="0" noProof="0" dirty="0">
                <a:ln>
                  <a:noFill/>
                </a:ln>
                <a:solidFill>
                  <a:schemeClr val="tx1"/>
                </a:solidFill>
                <a:effectLst/>
                <a:uLnTx/>
                <a:uFillTx/>
                <a:latin typeface="+mn-lt"/>
                <a:ea typeface="+mn-ea"/>
                <a:cs typeface="+mn-cs"/>
              </a:rPr>
              <a:t>Modificar nuestro archivo y colocar las</a:t>
            </a:r>
            <a:r>
              <a:rPr kumimoji="0" lang="es-ES" sz="2400" b="0" i="0" u="none" strike="noStrike" kern="1200" cap="none" spc="0" normalizeH="0" noProof="0" dirty="0">
                <a:ln>
                  <a:noFill/>
                </a:ln>
                <a:solidFill>
                  <a:schemeClr val="tx1"/>
                </a:solidFill>
                <a:effectLst/>
                <a:uLnTx/>
                <a:uFillTx/>
                <a:latin typeface="+mn-lt"/>
                <a:ea typeface="+mn-ea"/>
                <a:cs typeface="+mn-cs"/>
              </a:rPr>
              <a:t> </a:t>
            </a:r>
            <a:r>
              <a:rPr kumimoji="0" lang="es-ES" sz="2400" b="0" i="0" u="none" strike="noStrike" kern="1200" cap="none" spc="0" normalizeH="0" baseline="0" noProof="0" dirty="0">
                <a:ln>
                  <a:noFill/>
                </a:ln>
                <a:solidFill>
                  <a:schemeClr val="tx1"/>
                </a:solidFill>
                <a:effectLst/>
                <a:uLnTx/>
                <a:uFillTx/>
                <a:latin typeface="+mn-lt"/>
                <a:ea typeface="+mn-ea"/>
                <a:cs typeface="+mn-cs"/>
              </a:rPr>
              <a:t>etiquetas así:</a:t>
            </a:r>
          </a:p>
          <a:p>
            <a:pPr marL="365760" marR="0" lvl="0" indent="-283464" algn="l" defTabSz="914400" rtl="0" eaLnBrk="1" fontAlgn="auto" latinLnBrk="0" hangingPunct="1">
              <a:lnSpc>
                <a:spcPct val="80000"/>
              </a:lnSpc>
              <a:spcBef>
                <a:spcPts val="600"/>
              </a:spcBef>
              <a:spcAft>
                <a:spcPts val="0"/>
              </a:spcAft>
              <a:buClr>
                <a:schemeClr val="accent1"/>
              </a:buClr>
              <a:buSzPct val="80000"/>
              <a:tabLst/>
              <a:defRPr/>
            </a:pPr>
            <a:r>
              <a:rPr kumimoji="0" lang="es-ES" sz="2400" b="0" i="0" u="none" strike="noStrike" kern="1200" cap="none" spc="0" normalizeH="0" baseline="0" noProof="0" dirty="0">
                <a:ln>
                  <a:noFill/>
                </a:ln>
                <a:solidFill>
                  <a:schemeClr val="tx1"/>
                </a:solidFill>
                <a:effectLst/>
                <a:uLnTx/>
                <a:uFillTx/>
                <a:latin typeface="+mn-lt"/>
                <a:ea typeface="+mn-ea"/>
                <a:cs typeface="+mn-cs"/>
              </a:rPr>
              <a:t>		</a:t>
            </a:r>
            <a:r>
              <a:rPr kumimoji="0" lang="es-ES" sz="2000" b="0" i="0" u="none" strike="noStrike" kern="1200" cap="none" spc="0" normalizeH="0" baseline="0" noProof="0" dirty="0">
                <a:ln>
                  <a:noFill/>
                </a:ln>
                <a:solidFill>
                  <a:schemeClr val="tx1"/>
                </a:solidFill>
                <a:effectLst/>
                <a:uLnTx/>
                <a:uFillTx/>
                <a:latin typeface="+mn-lt"/>
                <a:ea typeface="+mn-ea"/>
                <a:cs typeface="+mn-cs"/>
              </a:rPr>
              <a:t>Me llamo Juancito </a:t>
            </a:r>
            <a:r>
              <a:rPr lang="es-ES" sz="2000" dirty="0">
                <a:latin typeface="+mn-lt"/>
              </a:rPr>
              <a:t>Pinto</a:t>
            </a:r>
            <a:r>
              <a:rPr kumimoji="0" lang="es-ES" sz="2000" b="0" i="0" u="none" strike="noStrike" kern="1200" cap="none" spc="0" normalizeH="0" baseline="0" noProof="0" dirty="0">
                <a:ln>
                  <a:noFill/>
                </a:ln>
                <a:solidFill>
                  <a:schemeClr val="tx1"/>
                </a:solidFill>
                <a:effectLst/>
                <a:uLnTx/>
                <a:uFillTx/>
                <a:latin typeface="+mn-lt"/>
                <a:ea typeface="+mn-ea"/>
                <a:cs typeface="+mn-cs"/>
              </a:rPr>
              <a:t> </a:t>
            </a:r>
            <a:r>
              <a:rPr kumimoji="0" lang="es-ES" sz="2000" b="1" i="0" u="none" strike="noStrike" kern="1200" cap="none" spc="0" normalizeH="0" baseline="0" noProof="0" dirty="0">
                <a:ln>
                  <a:noFill/>
                </a:ln>
                <a:solidFill>
                  <a:srgbClr val="3333CC"/>
                </a:solidFill>
                <a:effectLst/>
                <a:uLnTx/>
                <a:uFillTx/>
                <a:latin typeface="+mn-lt"/>
                <a:ea typeface="+mn-ea"/>
                <a:cs typeface="+mn-cs"/>
              </a:rPr>
              <a:t>&lt;BR&gt;</a:t>
            </a:r>
          </a:p>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None/>
              <a:tabLst/>
              <a:defRPr/>
            </a:pPr>
            <a:r>
              <a:rPr kumimoji="0" lang="es-ES" sz="2000" b="0" i="0" u="none" strike="noStrike" kern="1200" cap="none" spc="0" normalizeH="0" baseline="0" noProof="0" dirty="0">
                <a:ln>
                  <a:noFill/>
                </a:ln>
                <a:solidFill>
                  <a:schemeClr val="tx1"/>
                </a:solidFill>
                <a:effectLst/>
                <a:uLnTx/>
                <a:uFillTx/>
                <a:latin typeface="+mn-lt"/>
                <a:ea typeface="+mn-ea"/>
                <a:cs typeface="+mn-cs"/>
              </a:rPr>
              <a:t>		Estudio Perito contable</a:t>
            </a:r>
            <a:r>
              <a:rPr kumimoji="0" lang="es-ES" sz="2000" b="1" i="0" u="none" strike="noStrike" kern="1200" cap="none" spc="0" normalizeH="0" baseline="0" noProof="0" dirty="0">
                <a:ln>
                  <a:noFill/>
                </a:ln>
                <a:solidFill>
                  <a:srgbClr val="3333CC"/>
                </a:solidFill>
                <a:effectLst/>
                <a:uLnTx/>
                <a:uFillTx/>
                <a:latin typeface="+mn-lt"/>
                <a:ea typeface="+mn-ea"/>
                <a:cs typeface="+mn-cs"/>
              </a:rPr>
              <a:t>&lt;BR&gt;</a:t>
            </a:r>
            <a:endParaRPr kumimoji="0" lang="es-ES" sz="2000" b="0" i="0" u="none" strike="noStrike" kern="1200" cap="none" spc="0" normalizeH="0" baseline="0" noProof="0" dirty="0">
              <a:ln>
                <a:noFill/>
              </a:ln>
              <a:solidFill>
                <a:srgbClr val="3333CC"/>
              </a:solidFill>
              <a:effectLst/>
              <a:uLnTx/>
              <a:uFillTx/>
              <a:latin typeface="+mn-lt"/>
              <a:ea typeface="+mn-ea"/>
              <a:cs typeface="+mn-cs"/>
            </a:endParaRPr>
          </a:p>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None/>
              <a:tabLst/>
              <a:defRPr/>
            </a:pPr>
            <a:r>
              <a:rPr kumimoji="0" lang="es-ES" sz="2000" b="0" i="0" u="none" strike="noStrike" kern="1200" cap="none" spc="0" normalizeH="0" baseline="0" noProof="0" dirty="0">
                <a:ln>
                  <a:noFill/>
                </a:ln>
                <a:solidFill>
                  <a:schemeClr val="tx1"/>
                </a:solidFill>
                <a:effectLst/>
                <a:uLnTx/>
                <a:uFillTx/>
                <a:latin typeface="+mn-lt"/>
                <a:ea typeface="+mn-ea"/>
                <a:cs typeface="+mn-cs"/>
              </a:rPr>
              <a:t>		aquí en esta Institución Educativa</a:t>
            </a:r>
          </a:p>
        </p:txBody>
      </p:sp>
      <p:sp>
        <p:nvSpPr>
          <p:cNvPr id="5" name="Rectangle 3"/>
          <p:cNvSpPr txBox="1">
            <a:spLocks noChangeArrowheads="1"/>
          </p:cNvSpPr>
          <p:nvPr/>
        </p:nvSpPr>
        <p:spPr>
          <a:xfrm>
            <a:off x="1285852" y="1020372"/>
            <a:ext cx="7560000" cy="979868"/>
          </a:xfrm>
          <a:prstGeom prst="rect">
            <a:avLst/>
          </a:prstGeom>
          <a:blipFill>
            <a:blip r:embed="rId2"/>
            <a:tile tx="0" ty="0" sx="100000" sy="100000" flip="none" algn="tl"/>
          </a:blipFill>
        </p:spPr>
        <p:txBody>
          <a:bodyPr>
            <a:noAutofit/>
          </a:bodyPr>
          <a:lstStyle/>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Char char=""/>
              <a:tabLst/>
              <a:defRPr/>
            </a:pPr>
            <a:r>
              <a:rPr kumimoji="0" lang="es-ES" sz="2400" b="0" i="0" u="none" strike="noStrike" kern="1200" cap="none" spc="0" normalizeH="0" baseline="0" noProof="0" dirty="0">
                <a:ln>
                  <a:noFill/>
                </a:ln>
                <a:solidFill>
                  <a:schemeClr val="tx1"/>
                </a:solidFill>
                <a:effectLst/>
                <a:uLnTx/>
                <a:uFillTx/>
                <a:latin typeface="+mn-lt"/>
                <a:ea typeface="+mn-ea"/>
                <a:cs typeface="+mn-cs"/>
              </a:rPr>
              <a:t>Las tabulaciones,</a:t>
            </a:r>
            <a:r>
              <a:rPr kumimoji="0" lang="es-ES" sz="2400" b="0" i="0" u="none" strike="noStrike" kern="1200" cap="none" spc="0" normalizeH="0" noProof="0" dirty="0">
                <a:ln>
                  <a:noFill/>
                </a:ln>
                <a:solidFill>
                  <a:schemeClr val="tx1"/>
                </a:solidFill>
                <a:effectLst/>
                <a:uLnTx/>
                <a:uFillTx/>
                <a:latin typeface="+mn-lt"/>
                <a:ea typeface="+mn-ea"/>
                <a:cs typeface="+mn-cs"/>
              </a:rPr>
              <a:t> los </a:t>
            </a:r>
            <a:r>
              <a:rPr lang="es-ES" sz="2400" dirty="0">
                <a:latin typeface="+mn-lt"/>
              </a:rPr>
              <a:t>enter, y los espacios seguidos </a:t>
            </a:r>
            <a:r>
              <a:rPr kumimoji="0" lang="es-ES" sz="2400" b="0" i="0" u="none" strike="noStrike" kern="1200" cap="none" spc="0" normalizeH="0" baseline="0" noProof="0" dirty="0">
                <a:ln>
                  <a:noFill/>
                </a:ln>
                <a:solidFill>
                  <a:schemeClr val="tx1"/>
                </a:solidFill>
                <a:effectLst/>
                <a:uLnTx/>
                <a:uFillTx/>
                <a:latin typeface="+mn-lt"/>
                <a:ea typeface="+mn-ea"/>
                <a:cs typeface="+mn-cs"/>
              </a:rPr>
              <a:t>que se coloque en el bloc de notas no serán reconocidos</a:t>
            </a:r>
            <a:r>
              <a:rPr kumimoji="0" lang="es-ES" sz="2400" b="0" i="0" u="none" strike="noStrike" kern="1200" cap="none" spc="0" normalizeH="0" noProof="0" dirty="0">
                <a:ln>
                  <a:noFill/>
                </a:ln>
                <a:solidFill>
                  <a:schemeClr val="tx1"/>
                </a:solidFill>
                <a:effectLst/>
                <a:uLnTx/>
                <a:uFillTx/>
                <a:latin typeface="+mn-lt"/>
                <a:ea typeface="+mn-ea"/>
                <a:cs typeface="+mn-cs"/>
              </a:rPr>
              <a:t> en la web</a:t>
            </a:r>
            <a:endParaRPr kumimoji="0" lang="es-E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Rectangle 2"/>
          <p:cNvSpPr txBox="1">
            <a:spLocks noChangeArrowheads="1"/>
          </p:cNvSpPr>
          <p:nvPr/>
        </p:nvSpPr>
        <p:spPr>
          <a:xfrm>
            <a:off x="1285852" y="2029736"/>
            <a:ext cx="7560000" cy="720000"/>
          </a:xfrm>
          <a:prstGeom prst="rect">
            <a:avLst/>
          </a:prstGeom>
          <a:solidFill>
            <a:schemeClr val="bg2"/>
          </a:solidFill>
        </p:spPr>
        <p:txBody>
          <a:bodyPr anchor="ctr">
            <a:normAutofit/>
          </a:bodyPr>
          <a:lstStyle/>
          <a:p>
            <a:pPr lvl="0" fontAlgn="auto">
              <a:spcAft>
                <a:spcPts val="0"/>
              </a:spcAft>
            </a:pPr>
            <a:r>
              <a:rPr lang="es-ES" sz="2800" b="1" dirty="0">
                <a:solidFill>
                  <a:srgbClr val="3333CC"/>
                </a:solidFill>
                <a:latin typeface="+mn-lt"/>
              </a:rPr>
              <a:t>Etiqueta ENTER: BR</a:t>
            </a:r>
            <a:endParaRPr kumimoji="0" lang="es-ES" sz="2800" b="1"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n-lt"/>
              <a:ea typeface="+mj-ea"/>
              <a:cs typeface="+mj-cs"/>
            </a:endParaRPr>
          </a:p>
        </p:txBody>
      </p:sp>
      <p:sp>
        <p:nvSpPr>
          <p:cNvPr id="9" name="Rectangle 3"/>
          <p:cNvSpPr txBox="1">
            <a:spLocks noChangeArrowheads="1"/>
          </p:cNvSpPr>
          <p:nvPr/>
        </p:nvSpPr>
        <p:spPr>
          <a:xfrm>
            <a:off x="1285852" y="2764380"/>
            <a:ext cx="7560000" cy="1093248"/>
          </a:xfrm>
          <a:prstGeom prst="rect">
            <a:avLst/>
          </a:prstGeom>
          <a:blipFill>
            <a:blip r:embed="rId2"/>
            <a:tile tx="0" ty="0" sx="100000" sy="100000" flip="none" algn="tl"/>
          </a:blipFill>
        </p:spPr>
        <p:txBody>
          <a:bodyPr>
            <a:noAutofit/>
          </a:bodyPr>
          <a:lstStyle/>
          <a:p>
            <a:pPr marL="365760" lvl="0" indent="-283464" fontAlgn="auto">
              <a:lnSpc>
                <a:spcPct val="80000"/>
              </a:lnSpc>
              <a:spcBef>
                <a:spcPts val="600"/>
              </a:spcBef>
              <a:spcAft>
                <a:spcPts val="0"/>
              </a:spcAft>
              <a:buClr>
                <a:schemeClr val="accent1"/>
              </a:buClr>
              <a:buSzPct val="80000"/>
              <a:buFont typeface="Wingdings 2"/>
              <a:buChar char=""/>
            </a:pPr>
            <a:r>
              <a:rPr lang="es-ES" sz="2400" dirty="0">
                <a:latin typeface="+mn-lt"/>
              </a:rPr>
              <a:t>Se utiliza </a:t>
            </a:r>
            <a:r>
              <a:rPr kumimoji="0" lang="es-ES" sz="2400" i="0" u="none" strike="noStrike" kern="1200" cap="none" spc="0" normalizeH="0" baseline="0" noProof="0" dirty="0">
                <a:ln>
                  <a:noFill/>
                </a:ln>
                <a:solidFill>
                  <a:schemeClr val="tx1"/>
                </a:solidFill>
                <a:effectLst/>
                <a:uLnTx/>
                <a:uFillTx/>
                <a:latin typeface="+mn-lt"/>
                <a:ea typeface="+mn-ea"/>
                <a:cs typeface="+mn-cs"/>
              </a:rPr>
              <a:t>para </a:t>
            </a:r>
            <a:r>
              <a:rPr lang="es-ES" sz="2400" dirty="0">
                <a:latin typeface="+mn-lt"/>
              </a:rPr>
              <a:t>pasar a la siguiente fila</a:t>
            </a:r>
            <a:r>
              <a:rPr kumimoji="0" lang="es-ES" sz="2400" i="0" u="none" strike="noStrike" kern="1200" cap="none" spc="0" normalizeH="0" baseline="0" noProof="0" dirty="0">
                <a:ln>
                  <a:noFill/>
                </a:ln>
                <a:solidFill>
                  <a:schemeClr val="tx1"/>
                </a:solidFill>
                <a:effectLst/>
                <a:uLnTx/>
                <a:uFillTx/>
                <a:latin typeface="+mn-lt"/>
                <a:ea typeface="+mn-ea"/>
                <a:cs typeface="+mn-cs"/>
              </a:rPr>
              <a:t>.</a:t>
            </a:r>
            <a:r>
              <a:rPr kumimoji="0" lang="es-ES" sz="2400" i="0" u="none" strike="noStrike" kern="1200" cap="none" spc="0" normalizeH="0" noProof="0" dirty="0">
                <a:ln>
                  <a:noFill/>
                </a:ln>
                <a:solidFill>
                  <a:schemeClr val="tx1"/>
                </a:solidFill>
                <a:effectLst/>
                <a:uLnTx/>
                <a:uFillTx/>
                <a:latin typeface="+mn-lt"/>
                <a:ea typeface="+mn-ea"/>
                <a:cs typeface="+mn-cs"/>
              </a:rPr>
              <a:t> C</a:t>
            </a:r>
            <a:r>
              <a:rPr kumimoji="0" lang="es-ES" sz="2400" i="0" u="none" strike="noStrike" kern="1200" cap="none" spc="0" normalizeH="0" baseline="0" noProof="0" dirty="0">
                <a:ln>
                  <a:noFill/>
                </a:ln>
                <a:solidFill>
                  <a:schemeClr val="tx1"/>
                </a:solidFill>
                <a:effectLst/>
                <a:uLnTx/>
                <a:uFillTx/>
                <a:latin typeface="+mn-lt"/>
                <a:ea typeface="+mn-ea"/>
                <a:cs typeface="+mn-cs"/>
              </a:rPr>
              <a:t>umple la misma función que la tecla ENTER. </a:t>
            </a:r>
          </a:p>
          <a:p>
            <a:pPr marL="365760" lvl="0" indent="-283464" fontAlgn="auto">
              <a:lnSpc>
                <a:spcPct val="80000"/>
              </a:lnSpc>
              <a:spcBef>
                <a:spcPts val="600"/>
              </a:spcBef>
              <a:spcAft>
                <a:spcPts val="0"/>
              </a:spcAft>
              <a:buClr>
                <a:schemeClr val="accent1"/>
              </a:buClr>
              <a:buSzPct val="80000"/>
              <a:buFont typeface="Wingdings 2"/>
              <a:buChar char=""/>
            </a:pPr>
            <a:r>
              <a:rPr kumimoji="0" lang="es-ES" sz="2400" i="0" u="none" strike="noStrike" kern="1200" cap="none" spc="0" normalizeH="0" baseline="0" noProof="0" dirty="0">
                <a:ln>
                  <a:noFill/>
                </a:ln>
                <a:solidFill>
                  <a:schemeClr val="tx1"/>
                </a:solidFill>
                <a:effectLst/>
                <a:uLnTx/>
                <a:uFillTx/>
                <a:latin typeface="+mn-lt"/>
                <a:ea typeface="+mn-ea"/>
                <a:cs typeface="+mn-cs"/>
              </a:rPr>
              <a:t>Esta</a:t>
            </a:r>
            <a:r>
              <a:rPr lang="es-ES" sz="2400" dirty="0">
                <a:latin typeface="+mn-lt"/>
              </a:rPr>
              <a:t> etiqueta </a:t>
            </a:r>
            <a:r>
              <a:rPr lang="es-ES" sz="2400" dirty="0">
                <a:solidFill>
                  <a:srgbClr val="3333CC"/>
                </a:solidFill>
                <a:latin typeface="+mn-lt"/>
              </a:rPr>
              <a:t>&lt;BR&gt; </a:t>
            </a:r>
            <a:r>
              <a:rPr lang="es-ES" sz="2400" dirty="0">
                <a:latin typeface="+mn-lt"/>
              </a:rPr>
              <a:t>solo es de apertura y </a:t>
            </a:r>
            <a:r>
              <a:rPr kumimoji="0" lang="es-ES" sz="2400" i="0" u="none" strike="noStrike" kern="1200" cap="none" spc="0" normalizeH="0" baseline="0" noProof="0" dirty="0">
                <a:ln>
                  <a:noFill/>
                </a:ln>
                <a:solidFill>
                  <a:schemeClr val="tx1"/>
                </a:solidFill>
                <a:effectLst/>
                <a:uLnTx/>
                <a:uFillTx/>
                <a:latin typeface="+mn-lt"/>
                <a:ea typeface="+mn-ea"/>
                <a:cs typeface="+mn-cs"/>
              </a:rPr>
              <a:t>no se cierra,</a:t>
            </a:r>
          </a:p>
        </p:txBody>
      </p:sp>
      <p:sp>
        <p:nvSpPr>
          <p:cNvPr id="11" name="Rectangle 3"/>
          <p:cNvSpPr>
            <a:spLocks noGrp="1" noChangeArrowheads="1"/>
          </p:cNvSpPr>
          <p:nvPr>
            <p:ph idx="1"/>
          </p:nvPr>
        </p:nvSpPr>
        <p:spPr>
          <a:xfrm>
            <a:off x="1298280" y="5357826"/>
            <a:ext cx="7560000" cy="1260000"/>
          </a:xfrm>
          <a:blipFill>
            <a:blip r:embed="rId2"/>
            <a:tile tx="0" ty="0" sx="100000" sy="100000" flip="none" algn="tl"/>
          </a:blipFill>
        </p:spPr>
        <p:txBody>
          <a:bodyPr>
            <a:noAutofit/>
          </a:bodyPr>
          <a:lstStyle/>
          <a:p>
            <a:pPr>
              <a:lnSpc>
                <a:spcPct val="80000"/>
              </a:lnSpc>
            </a:pPr>
            <a:r>
              <a:rPr lang="es-ES" sz="2400" dirty="0"/>
              <a:t>Cada vez que se realice una modificación al archivo (en el bloc de notas), este se debe guardar, y </a:t>
            </a:r>
          </a:p>
          <a:p>
            <a:pPr>
              <a:lnSpc>
                <a:spcPct val="80000"/>
              </a:lnSpc>
            </a:pPr>
            <a:r>
              <a:rPr lang="es-ES" sz="2400" dirty="0"/>
              <a:t>Actualizar la página del browser con F5, para ver el resultado</a:t>
            </a:r>
            <a:br>
              <a:rPr lang="es-ES" sz="2400" dirty="0"/>
            </a:br>
            <a:r>
              <a:rPr lang="es-ES" sz="2400" dirty="0"/>
              <a:t/>
            </a:r>
            <a:br>
              <a:rPr lang="es-ES" sz="2400" dirty="0"/>
            </a:br>
            <a:endParaRPr lang="es-E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3"/>
          <p:cNvSpPr txBox="1">
            <a:spLocks noChangeArrowheads="1"/>
          </p:cNvSpPr>
          <p:nvPr/>
        </p:nvSpPr>
        <p:spPr>
          <a:xfrm>
            <a:off x="1285852" y="4357694"/>
            <a:ext cx="7560000" cy="1440000"/>
          </a:xfrm>
          <a:prstGeom prst="rect">
            <a:avLst/>
          </a:prstGeom>
          <a:solidFill>
            <a:schemeClr val="accent4">
              <a:lumMod val="20000"/>
              <a:lumOff val="80000"/>
            </a:schemeClr>
          </a:solidFill>
        </p:spPr>
        <p:txBody>
          <a:bodyPr>
            <a:noAutofit/>
          </a:bodyPr>
          <a:lstStyle/>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Char char=""/>
              <a:tabLst/>
              <a:defRPr/>
            </a:pPr>
            <a:r>
              <a:rPr kumimoji="0" lang="es-ES" sz="2400" b="0" i="0" u="none" strike="noStrike" kern="1200" cap="none" spc="0" normalizeH="0" baseline="0" noProof="0" dirty="0">
                <a:ln>
                  <a:noFill/>
                </a:ln>
                <a:solidFill>
                  <a:schemeClr val="tx1"/>
                </a:solidFill>
                <a:effectLst/>
                <a:uLnTx/>
                <a:uFillTx/>
                <a:latin typeface="+mn-lt"/>
                <a:ea typeface="+mn-ea"/>
                <a:cs typeface="+mn-cs"/>
              </a:rPr>
              <a:t>Agrega las siguientes etiquetas a tu archivo:</a:t>
            </a:r>
          </a:p>
          <a:p>
            <a:pPr marL="822960" lvl="1" indent="-283464" fontAlgn="auto">
              <a:lnSpc>
                <a:spcPct val="80000"/>
              </a:lnSpc>
              <a:spcBef>
                <a:spcPts val="600"/>
              </a:spcBef>
              <a:spcAft>
                <a:spcPts val="0"/>
              </a:spcAft>
              <a:buClr>
                <a:schemeClr val="accent1"/>
              </a:buClr>
              <a:buSzPct val="80000"/>
            </a:pPr>
            <a:r>
              <a:rPr lang="es-ES" sz="2000" b="1" dirty="0">
                <a:solidFill>
                  <a:srgbClr val="FFC000"/>
                </a:solidFill>
                <a:latin typeface="+mn-lt"/>
              </a:rPr>
              <a:t>	</a:t>
            </a:r>
            <a:r>
              <a:rPr kumimoji="0" lang="es-ES" sz="2000" b="1" i="0" u="none" strike="noStrike" kern="1200" cap="none" spc="0" normalizeH="0" baseline="0" noProof="0" dirty="0">
                <a:ln>
                  <a:noFill/>
                </a:ln>
                <a:solidFill>
                  <a:srgbClr val="3333CC"/>
                </a:solidFill>
                <a:effectLst/>
                <a:uLnTx/>
                <a:uFillTx/>
                <a:latin typeface="+mn-lt"/>
                <a:ea typeface="+mn-ea"/>
                <a:cs typeface="+mn-cs"/>
              </a:rPr>
              <a:t>&lt;H1&gt; </a:t>
            </a:r>
            <a:r>
              <a:rPr kumimoji="0" lang="es-ES" sz="2000" b="0" i="0" u="none" strike="noStrike" kern="1200" cap="none" spc="0" normalizeH="0" baseline="0" noProof="0" dirty="0">
                <a:ln>
                  <a:noFill/>
                </a:ln>
                <a:solidFill>
                  <a:schemeClr val="tx1"/>
                </a:solidFill>
                <a:effectLst/>
                <a:uLnTx/>
                <a:uFillTx/>
                <a:latin typeface="+mn-lt"/>
                <a:ea typeface="+mn-ea"/>
                <a:cs typeface="+mn-cs"/>
              </a:rPr>
              <a:t>Me llamo Juancito Pinto </a:t>
            </a:r>
            <a:r>
              <a:rPr kumimoji="0" lang="es-ES" sz="2000" b="1" i="0" u="none" strike="noStrike" kern="1200" cap="none" spc="0" normalizeH="0" baseline="0" noProof="0" dirty="0">
                <a:ln>
                  <a:noFill/>
                </a:ln>
                <a:solidFill>
                  <a:srgbClr val="3333CC"/>
                </a:solidFill>
                <a:effectLst/>
                <a:uLnTx/>
                <a:uFillTx/>
                <a:latin typeface="+mn-lt"/>
                <a:ea typeface="+mn-ea"/>
                <a:cs typeface="+mn-cs"/>
              </a:rPr>
              <a:t>&lt;</a:t>
            </a:r>
            <a:r>
              <a:rPr lang="es-ES" sz="2000" b="1" dirty="0">
                <a:solidFill>
                  <a:srgbClr val="FF0000"/>
                </a:solidFill>
                <a:latin typeface="+mn-lt"/>
              </a:rPr>
              <a:t>/</a:t>
            </a:r>
            <a:r>
              <a:rPr kumimoji="0" lang="es-ES" sz="2000" b="1" i="0" u="none" strike="noStrike" kern="1200" cap="none" spc="0" normalizeH="0" baseline="0" noProof="0" dirty="0">
                <a:ln>
                  <a:noFill/>
                </a:ln>
                <a:solidFill>
                  <a:srgbClr val="3333CC"/>
                </a:solidFill>
                <a:effectLst/>
                <a:uLnTx/>
                <a:uFillTx/>
                <a:latin typeface="+mn-lt"/>
                <a:ea typeface="+mn-ea"/>
                <a:cs typeface="+mn-cs"/>
              </a:rPr>
              <a:t>H1&gt;</a:t>
            </a:r>
            <a:r>
              <a:rPr kumimoji="0" lang="es-ES" sz="2000" b="1" i="0" u="none" strike="noStrike" kern="1200" cap="none" spc="0" normalizeH="0" baseline="0" noProof="0" dirty="0">
                <a:ln>
                  <a:noFill/>
                </a:ln>
                <a:solidFill>
                  <a:srgbClr val="FFC000"/>
                </a:solidFill>
                <a:effectLst/>
                <a:uLnTx/>
                <a:uFillTx/>
                <a:latin typeface="+mn-lt"/>
                <a:ea typeface="+mn-ea"/>
                <a:cs typeface="+mn-cs"/>
              </a:rPr>
              <a:t/>
            </a:r>
            <a:br>
              <a:rPr kumimoji="0" lang="es-ES" sz="2000" b="1" i="0" u="none" strike="noStrike" kern="1200" cap="none" spc="0" normalizeH="0" baseline="0" noProof="0" dirty="0">
                <a:ln>
                  <a:noFill/>
                </a:ln>
                <a:solidFill>
                  <a:srgbClr val="FFC000"/>
                </a:solidFill>
                <a:effectLst/>
                <a:uLnTx/>
                <a:uFillTx/>
                <a:latin typeface="+mn-lt"/>
                <a:ea typeface="+mn-ea"/>
                <a:cs typeface="+mn-cs"/>
              </a:rPr>
            </a:br>
            <a:r>
              <a:rPr kumimoji="0" lang="es-ES" sz="2000" b="1" i="0" u="none" strike="noStrike" kern="1200" cap="none" spc="0" normalizeH="0" baseline="0" noProof="0" dirty="0">
                <a:ln>
                  <a:noFill/>
                </a:ln>
                <a:solidFill>
                  <a:srgbClr val="3333CC"/>
                </a:solidFill>
                <a:effectLst/>
                <a:uLnTx/>
                <a:uFillTx/>
                <a:latin typeface="+mn-lt"/>
                <a:ea typeface="+mn-ea"/>
                <a:cs typeface="+mn-cs"/>
              </a:rPr>
              <a:t>&lt;H2&gt;</a:t>
            </a:r>
            <a:r>
              <a:rPr kumimoji="0" lang="es-ES" sz="2000" b="0" i="0" u="none" strike="noStrike" kern="1200" cap="none" spc="0" normalizeH="0" baseline="0" noProof="0" dirty="0">
                <a:ln>
                  <a:noFill/>
                </a:ln>
                <a:solidFill>
                  <a:srgbClr val="3333CC"/>
                </a:solidFill>
                <a:effectLst/>
                <a:uLnTx/>
                <a:uFillTx/>
                <a:latin typeface="+mn-lt"/>
                <a:ea typeface="+mn-ea"/>
                <a:cs typeface="+mn-cs"/>
              </a:rPr>
              <a:t> </a:t>
            </a:r>
            <a:r>
              <a:rPr kumimoji="0" lang="es-ES" sz="2000" b="0" i="0" u="none" strike="noStrike" kern="1200" cap="none" spc="0" normalizeH="0" baseline="0" noProof="0" dirty="0">
                <a:ln>
                  <a:noFill/>
                </a:ln>
                <a:solidFill>
                  <a:schemeClr val="tx1"/>
                </a:solidFill>
                <a:effectLst/>
                <a:uLnTx/>
                <a:uFillTx/>
                <a:latin typeface="+mn-lt"/>
                <a:ea typeface="+mn-ea"/>
                <a:cs typeface="+mn-cs"/>
              </a:rPr>
              <a:t>Estudio Perito Contable </a:t>
            </a:r>
            <a:r>
              <a:rPr kumimoji="0" lang="es-ES" sz="2000" b="1" i="0" u="none" strike="noStrike" kern="1200" cap="none" spc="0" normalizeH="0" baseline="0" noProof="0" dirty="0">
                <a:ln>
                  <a:noFill/>
                </a:ln>
                <a:solidFill>
                  <a:srgbClr val="3333CC"/>
                </a:solidFill>
                <a:effectLst/>
                <a:uLnTx/>
                <a:uFillTx/>
                <a:latin typeface="+mn-lt"/>
                <a:ea typeface="+mn-ea"/>
                <a:cs typeface="+mn-cs"/>
              </a:rPr>
              <a:t>&lt;</a:t>
            </a:r>
            <a:r>
              <a:rPr lang="es-ES" sz="2000" b="1" dirty="0">
                <a:solidFill>
                  <a:srgbClr val="FF0000"/>
                </a:solidFill>
                <a:latin typeface="+mn-lt"/>
              </a:rPr>
              <a:t>/</a:t>
            </a:r>
            <a:r>
              <a:rPr kumimoji="0" lang="es-ES" sz="2000" b="1" i="0" u="none" strike="noStrike" kern="1200" cap="none" spc="0" normalizeH="0" baseline="0" noProof="0" dirty="0">
                <a:ln>
                  <a:noFill/>
                </a:ln>
                <a:solidFill>
                  <a:srgbClr val="3333CC"/>
                </a:solidFill>
                <a:effectLst/>
                <a:uLnTx/>
                <a:uFillTx/>
                <a:latin typeface="+mn-lt"/>
                <a:ea typeface="+mn-ea"/>
                <a:cs typeface="+mn-cs"/>
              </a:rPr>
              <a:t>H2&gt;</a:t>
            </a:r>
            <a:r>
              <a:rPr kumimoji="0" lang="es-ES" sz="2000" b="0" i="0" u="none" strike="noStrike" kern="1200" cap="none" spc="0" normalizeH="0" baseline="0" noProof="0" dirty="0">
                <a:ln>
                  <a:noFill/>
                </a:ln>
                <a:solidFill>
                  <a:schemeClr val="tx1"/>
                </a:solidFill>
                <a:effectLst/>
                <a:uLnTx/>
                <a:uFillTx/>
                <a:latin typeface="+mn-lt"/>
                <a:ea typeface="+mn-ea"/>
                <a:cs typeface="+mn-cs"/>
              </a:rPr>
              <a:t/>
            </a:r>
            <a:br>
              <a:rPr kumimoji="0" lang="es-ES" sz="2000" b="0" i="0" u="none" strike="noStrike" kern="1200" cap="none" spc="0" normalizeH="0" baseline="0" noProof="0" dirty="0">
                <a:ln>
                  <a:noFill/>
                </a:ln>
                <a:solidFill>
                  <a:schemeClr val="tx1"/>
                </a:solidFill>
                <a:effectLst/>
                <a:uLnTx/>
                <a:uFillTx/>
                <a:latin typeface="+mn-lt"/>
                <a:ea typeface="+mn-ea"/>
                <a:cs typeface="+mn-cs"/>
              </a:rPr>
            </a:br>
            <a:r>
              <a:rPr kumimoji="0" lang="es-ES" sz="2000" b="1" i="0" u="none" strike="noStrike" kern="1200" cap="none" spc="0" normalizeH="0" baseline="0" noProof="0" dirty="0">
                <a:ln>
                  <a:noFill/>
                </a:ln>
                <a:solidFill>
                  <a:srgbClr val="3333CC"/>
                </a:solidFill>
                <a:effectLst/>
                <a:uLnTx/>
                <a:uFillTx/>
                <a:latin typeface="+mn-lt"/>
                <a:ea typeface="+mn-ea"/>
                <a:cs typeface="+mn-cs"/>
              </a:rPr>
              <a:t>&lt;H3&gt;</a:t>
            </a:r>
            <a:r>
              <a:rPr kumimoji="0" lang="es-ES" sz="2000" b="1" i="0" u="none" strike="noStrike" kern="1200" cap="none" spc="0" normalizeH="0" baseline="0" noProof="0" dirty="0">
                <a:ln>
                  <a:noFill/>
                </a:ln>
                <a:solidFill>
                  <a:srgbClr val="FFC000"/>
                </a:solidFill>
                <a:effectLst/>
                <a:uLnTx/>
                <a:uFillTx/>
                <a:latin typeface="+mn-lt"/>
                <a:ea typeface="+mn-ea"/>
                <a:cs typeface="+mn-cs"/>
              </a:rPr>
              <a:t> </a:t>
            </a:r>
            <a:r>
              <a:rPr kumimoji="0" lang="es-ES" sz="2000" b="0" i="0" u="none" strike="noStrike" kern="1200" cap="none" spc="0" normalizeH="0" baseline="0" noProof="0" dirty="0">
                <a:ln>
                  <a:noFill/>
                </a:ln>
                <a:solidFill>
                  <a:schemeClr val="tx1"/>
                </a:solidFill>
                <a:effectLst/>
                <a:uLnTx/>
                <a:uFillTx/>
                <a:latin typeface="+mn-lt"/>
                <a:ea typeface="+mn-ea"/>
                <a:cs typeface="+mn-cs"/>
              </a:rPr>
              <a:t>aquí en esta Institución </a:t>
            </a:r>
            <a:r>
              <a:rPr kumimoji="0" lang="es-ES" sz="2000" b="1" i="0" u="none" strike="noStrike" kern="1200" cap="none" spc="0" normalizeH="0" baseline="0" noProof="0" dirty="0">
                <a:ln>
                  <a:noFill/>
                </a:ln>
                <a:solidFill>
                  <a:srgbClr val="3333CC"/>
                </a:solidFill>
                <a:effectLst/>
                <a:uLnTx/>
                <a:uFillTx/>
                <a:latin typeface="+mn-lt"/>
                <a:ea typeface="+mn-ea"/>
                <a:cs typeface="+mn-cs"/>
              </a:rPr>
              <a:t>&lt;</a:t>
            </a:r>
            <a:r>
              <a:rPr lang="es-ES" sz="2000" b="1" dirty="0">
                <a:solidFill>
                  <a:srgbClr val="FF0000"/>
                </a:solidFill>
                <a:latin typeface="+mn-lt"/>
              </a:rPr>
              <a:t>/</a:t>
            </a:r>
            <a:r>
              <a:rPr kumimoji="0" lang="es-ES" sz="2000" b="1" i="0" u="none" strike="noStrike" kern="1200" cap="none" spc="0" normalizeH="0" baseline="0" noProof="0" dirty="0">
                <a:ln>
                  <a:noFill/>
                </a:ln>
                <a:solidFill>
                  <a:srgbClr val="3333CC"/>
                </a:solidFill>
                <a:effectLst/>
                <a:uLnTx/>
                <a:uFillTx/>
                <a:latin typeface="+mn-lt"/>
                <a:ea typeface="+mn-ea"/>
                <a:cs typeface="+mn-cs"/>
              </a:rPr>
              <a:t>H3&gt;</a:t>
            </a:r>
          </a:p>
        </p:txBody>
      </p:sp>
      <p:sp>
        <p:nvSpPr>
          <p:cNvPr id="6" name="Rectangle 3"/>
          <p:cNvSpPr txBox="1">
            <a:spLocks noChangeArrowheads="1"/>
          </p:cNvSpPr>
          <p:nvPr/>
        </p:nvSpPr>
        <p:spPr>
          <a:xfrm>
            <a:off x="1285852" y="5837524"/>
            <a:ext cx="7560000" cy="720000"/>
          </a:xfrm>
          <a:prstGeom prst="rect">
            <a:avLst/>
          </a:prstGeom>
          <a:blipFill>
            <a:blip r:embed="rId3"/>
            <a:tile tx="0" ty="0" sx="100000" sy="100000" flip="none" algn="tl"/>
          </a:blipFill>
        </p:spPr>
        <p:txBody>
          <a:bodyPr>
            <a:noAutofit/>
          </a:bodyPr>
          <a:lstStyle/>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Char char=""/>
              <a:tabLst/>
              <a:defRPr/>
            </a:pPr>
            <a:r>
              <a:rPr kumimoji="0" lang="es-ES" sz="2000" b="0" i="0" u="none" strike="noStrike" kern="1200" cap="none" spc="0" normalizeH="0" baseline="0" noProof="0" dirty="0">
                <a:ln>
                  <a:noFill/>
                </a:ln>
                <a:solidFill>
                  <a:schemeClr val="tx1"/>
                </a:solidFill>
                <a:effectLst/>
                <a:uLnTx/>
                <a:uFillTx/>
                <a:latin typeface="+mn-lt"/>
                <a:ea typeface="+mn-ea"/>
                <a:cs typeface="+mn-cs"/>
              </a:rPr>
              <a:t>Guarda el archivo, y actualiza</a:t>
            </a:r>
            <a:r>
              <a:rPr kumimoji="0" lang="es-ES" sz="2000" b="0" i="0" u="none" strike="noStrike" kern="1200" cap="none" spc="0" normalizeH="0" noProof="0" dirty="0">
                <a:ln>
                  <a:noFill/>
                </a:ln>
                <a:solidFill>
                  <a:schemeClr val="tx1"/>
                </a:solidFill>
                <a:effectLst/>
                <a:uLnTx/>
                <a:uFillTx/>
                <a:latin typeface="+mn-lt"/>
                <a:ea typeface="+mn-ea"/>
                <a:cs typeface="+mn-cs"/>
              </a:rPr>
              <a:t> tu browser, para ver e</a:t>
            </a:r>
            <a:r>
              <a:rPr kumimoji="0" lang="es-ES" sz="2000" b="0" i="0" u="none" strike="noStrike" kern="1200" cap="none" spc="0" normalizeH="0" baseline="0" noProof="0" dirty="0">
                <a:ln>
                  <a:noFill/>
                </a:ln>
                <a:solidFill>
                  <a:schemeClr val="tx1"/>
                </a:solidFill>
                <a:effectLst/>
                <a:uLnTx/>
                <a:uFillTx/>
                <a:latin typeface="+mn-lt"/>
                <a:ea typeface="+mn-ea"/>
                <a:cs typeface="+mn-cs"/>
              </a:rPr>
              <a:t>l resultado:</a:t>
            </a:r>
            <a:endParaRPr kumimoji="0" lang="es-E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7" name="Rectangle 2"/>
          <p:cNvSpPr txBox="1">
            <a:spLocks noChangeArrowheads="1"/>
          </p:cNvSpPr>
          <p:nvPr/>
        </p:nvSpPr>
        <p:spPr>
          <a:xfrm>
            <a:off x="1285852" y="285728"/>
            <a:ext cx="7560000" cy="720000"/>
          </a:xfrm>
          <a:prstGeom prst="rect">
            <a:avLst/>
          </a:prstGeom>
          <a:solidFill>
            <a:schemeClr val="bg2"/>
          </a:solidFill>
        </p:spPr>
        <p:txBody>
          <a:bodyPr anchor="ctr">
            <a:normAutofit/>
          </a:bodyPr>
          <a:lstStyle/>
          <a:p>
            <a:pPr lvl="0" fontAlgn="auto">
              <a:spcAft>
                <a:spcPts val="0"/>
              </a:spcAft>
            </a:pPr>
            <a:r>
              <a:rPr lang="es-ES" sz="2800" b="1" dirty="0">
                <a:solidFill>
                  <a:srgbClr val="3333CC"/>
                </a:solidFill>
                <a:latin typeface="+mn-lt"/>
              </a:rPr>
              <a:t>Etiqueta </a:t>
            </a:r>
            <a:r>
              <a:rPr lang="es-ES" sz="2800" b="1">
                <a:solidFill>
                  <a:srgbClr val="3333CC"/>
                </a:solidFill>
                <a:latin typeface="+mn-lt"/>
              </a:rPr>
              <a:t>de Títulos: </a:t>
            </a:r>
            <a:r>
              <a:rPr lang="es-ES" sz="2800" b="1" dirty="0" err="1">
                <a:solidFill>
                  <a:srgbClr val="3333CC"/>
                </a:solidFill>
                <a:latin typeface="+mn-lt"/>
              </a:rPr>
              <a:t>Hx</a:t>
            </a:r>
            <a:endParaRPr kumimoji="0" lang="es-ES" sz="2800" b="1" i="0" u="none"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n-lt"/>
              <a:ea typeface="+mj-ea"/>
              <a:cs typeface="+mj-cs"/>
            </a:endParaRPr>
          </a:p>
        </p:txBody>
      </p:sp>
      <p:sp>
        <p:nvSpPr>
          <p:cNvPr id="12291" name="Rectangle 3"/>
          <p:cNvSpPr>
            <a:spLocks noGrp="1" noChangeArrowheads="1"/>
          </p:cNvSpPr>
          <p:nvPr>
            <p:ph idx="1"/>
          </p:nvPr>
        </p:nvSpPr>
        <p:spPr>
          <a:xfrm>
            <a:off x="1298280" y="1071546"/>
            <a:ext cx="7560000" cy="3240000"/>
          </a:xfrm>
          <a:blipFill>
            <a:blip r:embed="rId3"/>
            <a:tile tx="0" ty="0" sx="100000" sy="100000" flip="none" algn="tl"/>
          </a:blipFill>
        </p:spPr>
        <p:txBody>
          <a:bodyPr>
            <a:noAutofit/>
          </a:bodyPr>
          <a:lstStyle/>
          <a:p>
            <a:pPr>
              <a:lnSpc>
                <a:spcPct val="80000"/>
              </a:lnSpc>
            </a:pPr>
            <a:r>
              <a:rPr lang="es-ES" sz="2400" dirty="0"/>
              <a:t>Se utiliza para definir </a:t>
            </a:r>
            <a:r>
              <a:rPr lang="es-ES" sz="2400" b="1" dirty="0"/>
              <a:t>títulos </a:t>
            </a:r>
            <a:r>
              <a:rPr lang="es-ES" sz="2400" dirty="0"/>
              <a:t>(o encabezamiento), modifica la apariencia del texto, según su tamaño,</a:t>
            </a:r>
          </a:p>
          <a:p>
            <a:pPr>
              <a:lnSpc>
                <a:spcPct val="80000"/>
              </a:lnSpc>
            </a:pPr>
            <a:r>
              <a:rPr lang="es-ES" sz="2400" dirty="0"/>
              <a:t>La etiqueta </a:t>
            </a:r>
            <a:r>
              <a:rPr lang="es-ES" sz="2400" dirty="0">
                <a:solidFill>
                  <a:srgbClr val="3333CC"/>
                </a:solidFill>
              </a:rPr>
              <a:t>&lt;</a:t>
            </a:r>
            <a:r>
              <a:rPr lang="es-ES" sz="2400" dirty="0" err="1">
                <a:solidFill>
                  <a:srgbClr val="3333CC"/>
                </a:solidFill>
              </a:rPr>
              <a:t>Hx</a:t>
            </a:r>
            <a:r>
              <a:rPr lang="es-ES" sz="2400" dirty="0">
                <a:solidFill>
                  <a:srgbClr val="3333CC"/>
                </a:solidFill>
              </a:rPr>
              <a:t>&gt;</a:t>
            </a:r>
            <a:r>
              <a:rPr lang="es-ES" sz="2400" dirty="0"/>
              <a:t>, donde </a:t>
            </a:r>
            <a:r>
              <a:rPr lang="es-ES" sz="2400" b="1" dirty="0"/>
              <a:t>x</a:t>
            </a:r>
            <a:r>
              <a:rPr lang="es-ES" sz="2400" dirty="0"/>
              <a:t> es un número del</a:t>
            </a:r>
            <a:r>
              <a:rPr lang="es-ES" sz="2400" dirty="0">
                <a:latin typeface="Arial" panose="020B0604020202020204" pitchFamily="34" charset="0"/>
                <a:cs typeface="Arial" panose="020B0604020202020204" pitchFamily="34" charset="0"/>
              </a:rPr>
              <a:t> 1</a:t>
            </a:r>
            <a:r>
              <a:rPr lang="es-ES" sz="2400" dirty="0" smtClean="0">
                <a:latin typeface="Arial" panose="020B0604020202020204" pitchFamily="34" charset="0"/>
                <a:cs typeface="Arial" panose="020B0604020202020204" pitchFamily="34" charset="0"/>
              </a:rPr>
              <a:t> </a:t>
            </a:r>
            <a:r>
              <a:rPr lang="es-ES" sz="2400" dirty="0"/>
              <a:t>al 6,</a:t>
            </a:r>
          </a:p>
          <a:p>
            <a:pPr lvl="2">
              <a:lnSpc>
                <a:spcPct val="80000"/>
              </a:lnSpc>
            </a:pPr>
            <a:r>
              <a:rPr lang="es-ES" sz="1800" b="1" dirty="0">
                <a:solidFill>
                  <a:srgbClr val="3333CC"/>
                </a:solidFill>
              </a:rPr>
              <a:t>&lt;H1&gt; </a:t>
            </a:r>
            <a:r>
              <a:rPr lang="es-ES" sz="1800" dirty="0"/>
              <a:t>Titulo muy grande</a:t>
            </a:r>
            <a:r>
              <a:rPr lang="es-ES" sz="1800" b="1" dirty="0">
                <a:solidFill>
                  <a:srgbClr val="3333CC"/>
                </a:solidFill>
              </a:rPr>
              <a:t> &lt;</a:t>
            </a:r>
            <a:r>
              <a:rPr lang="es-ES" sz="1800" b="1" dirty="0">
                <a:solidFill>
                  <a:srgbClr val="FF0000"/>
                </a:solidFill>
              </a:rPr>
              <a:t>/</a:t>
            </a:r>
            <a:r>
              <a:rPr lang="es-ES" sz="1800" b="1" dirty="0">
                <a:solidFill>
                  <a:srgbClr val="3333CC"/>
                </a:solidFill>
              </a:rPr>
              <a:t>H1&gt; </a:t>
            </a:r>
            <a:r>
              <a:rPr lang="es-ES" sz="1800" i="1" dirty="0"/>
              <a:t>El mayor tamaño corresponde al </a:t>
            </a:r>
            <a:r>
              <a:rPr lang="es-ES" sz="1800" i="1" dirty="0">
                <a:latin typeface="Arial" panose="020B0604020202020204" pitchFamily="34" charset="0"/>
                <a:cs typeface="Arial" panose="020B0604020202020204" pitchFamily="34" charset="0"/>
              </a:rPr>
              <a:t>1</a:t>
            </a:r>
            <a:endParaRPr lang="es-ES" sz="1800" b="1" i="1" dirty="0">
              <a:solidFill>
                <a:srgbClr val="3333CC"/>
              </a:solidFill>
              <a:latin typeface="Arial" panose="020B0604020202020204" pitchFamily="34" charset="0"/>
              <a:cs typeface="Arial" panose="020B0604020202020204" pitchFamily="34" charset="0"/>
            </a:endParaRPr>
          </a:p>
          <a:p>
            <a:pPr lvl="2">
              <a:lnSpc>
                <a:spcPct val="80000"/>
              </a:lnSpc>
            </a:pPr>
            <a:r>
              <a:rPr lang="es-ES" sz="1800" b="1" dirty="0">
                <a:solidFill>
                  <a:srgbClr val="3333CC"/>
                </a:solidFill>
              </a:rPr>
              <a:t>&lt;H2&gt; </a:t>
            </a:r>
            <a:r>
              <a:rPr lang="es-ES" sz="1800" dirty="0"/>
              <a:t>Titulo grande </a:t>
            </a:r>
            <a:r>
              <a:rPr lang="es-ES" sz="1800" b="1" dirty="0">
                <a:solidFill>
                  <a:srgbClr val="3333CC"/>
                </a:solidFill>
              </a:rPr>
              <a:t>&lt;</a:t>
            </a:r>
            <a:r>
              <a:rPr lang="es-ES" sz="1800" b="1" dirty="0">
                <a:solidFill>
                  <a:srgbClr val="FF0000"/>
                </a:solidFill>
              </a:rPr>
              <a:t>/</a:t>
            </a:r>
            <a:r>
              <a:rPr lang="es-ES" sz="1800" b="1" dirty="0">
                <a:solidFill>
                  <a:srgbClr val="3333CC"/>
                </a:solidFill>
              </a:rPr>
              <a:t>H2&gt;</a:t>
            </a:r>
          </a:p>
          <a:p>
            <a:pPr lvl="2">
              <a:lnSpc>
                <a:spcPct val="80000"/>
              </a:lnSpc>
            </a:pPr>
            <a:r>
              <a:rPr lang="es-ES" sz="1800" b="1" dirty="0">
                <a:solidFill>
                  <a:srgbClr val="3333CC"/>
                </a:solidFill>
              </a:rPr>
              <a:t>&lt;H3&gt; </a:t>
            </a:r>
            <a:r>
              <a:rPr lang="es-ES" sz="1800" dirty="0"/>
              <a:t>Titulo normal </a:t>
            </a:r>
            <a:r>
              <a:rPr lang="es-ES" sz="1800" b="1" dirty="0">
                <a:solidFill>
                  <a:srgbClr val="3333CC"/>
                </a:solidFill>
              </a:rPr>
              <a:t>&lt;</a:t>
            </a:r>
            <a:r>
              <a:rPr lang="es-ES" sz="1800" b="1" dirty="0">
                <a:solidFill>
                  <a:srgbClr val="FF0000"/>
                </a:solidFill>
              </a:rPr>
              <a:t>/</a:t>
            </a:r>
            <a:r>
              <a:rPr lang="es-ES" sz="1800" b="1" dirty="0">
                <a:solidFill>
                  <a:srgbClr val="3333CC"/>
                </a:solidFill>
              </a:rPr>
              <a:t>H3&gt;</a:t>
            </a:r>
          </a:p>
          <a:p>
            <a:pPr lvl="2">
              <a:lnSpc>
                <a:spcPct val="80000"/>
              </a:lnSpc>
            </a:pPr>
            <a:r>
              <a:rPr lang="es-ES" sz="1800" b="1" dirty="0">
                <a:solidFill>
                  <a:srgbClr val="3333CC"/>
                </a:solidFill>
              </a:rPr>
              <a:t>&lt;H4&gt; </a:t>
            </a:r>
            <a:r>
              <a:rPr lang="es-ES" sz="1800" dirty="0"/>
              <a:t>Titulo pequeño </a:t>
            </a:r>
            <a:r>
              <a:rPr lang="es-ES" sz="1800" b="1" dirty="0">
                <a:solidFill>
                  <a:srgbClr val="3333CC"/>
                </a:solidFill>
              </a:rPr>
              <a:t>&lt;</a:t>
            </a:r>
            <a:r>
              <a:rPr lang="es-ES" sz="1800" b="1" dirty="0">
                <a:solidFill>
                  <a:srgbClr val="FF0000"/>
                </a:solidFill>
              </a:rPr>
              <a:t>/</a:t>
            </a:r>
            <a:r>
              <a:rPr lang="es-ES" sz="1800" b="1" dirty="0">
                <a:solidFill>
                  <a:srgbClr val="3333CC"/>
                </a:solidFill>
              </a:rPr>
              <a:t>H4&gt;</a:t>
            </a:r>
          </a:p>
          <a:p>
            <a:pPr lvl="2">
              <a:lnSpc>
                <a:spcPct val="80000"/>
              </a:lnSpc>
            </a:pPr>
            <a:r>
              <a:rPr lang="es-ES" sz="1800" b="1" dirty="0">
                <a:solidFill>
                  <a:srgbClr val="3333CC"/>
                </a:solidFill>
              </a:rPr>
              <a:t>&lt;H5&gt; </a:t>
            </a:r>
            <a:r>
              <a:rPr lang="es-ES" sz="1800" dirty="0"/>
              <a:t>Titulo muy pequeño </a:t>
            </a:r>
            <a:r>
              <a:rPr lang="es-ES" sz="1800" b="1" dirty="0">
                <a:solidFill>
                  <a:srgbClr val="3333CC"/>
                </a:solidFill>
              </a:rPr>
              <a:t>&lt;</a:t>
            </a:r>
            <a:r>
              <a:rPr lang="es-ES" sz="1800" b="1" dirty="0">
                <a:solidFill>
                  <a:srgbClr val="FF0000"/>
                </a:solidFill>
              </a:rPr>
              <a:t>/</a:t>
            </a:r>
            <a:r>
              <a:rPr lang="es-ES" sz="1800" b="1" dirty="0">
                <a:solidFill>
                  <a:srgbClr val="3333CC"/>
                </a:solidFill>
              </a:rPr>
              <a:t>H5&gt;</a:t>
            </a:r>
          </a:p>
          <a:p>
            <a:pPr lvl="2">
              <a:lnSpc>
                <a:spcPct val="80000"/>
              </a:lnSpc>
            </a:pPr>
            <a:r>
              <a:rPr lang="es-ES" sz="1800" b="1" dirty="0">
                <a:solidFill>
                  <a:srgbClr val="3333CC"/>
                </a:solidFill>
              </a:rPr>
              <a:t>&lt;H6&gt; </a:t>
            </a:r>
            <a:r>
              <a:rPr lang="es-ES" sz="1800" dirty="0"/>
              <a:t>Titulo mas pequeño </a:t>
            </a:r>
            <a:r>
              <a:rPr lang="es-ES" sz="1800" b="1" dirty="0">
                <a:solidFill>
                  <a:srgbClr val="3333CC"/>
                </a:solidFill>
              </a:rPr>
              <a:t>&lt;</a:t>
            </a:r>
            <a:r>
              <a:rPr lang="es-ES" sz="1800" b="1" dirty="0">
                <a:solidFill>
                  <a:srgbClr val="FF0000"/>
                </a:solidFill>
              </a:rPr>
              <a:t>/</a:t>
            </a:r>
            <a:r>
              <a:rPr lang="es-ES" sz="1800" b="1" dirty="0">
                <a:solidFill>
                  <a:srgbClr val="3333CC"/>
                </a:solidFill>
              </a:rPr>
              <a:t>H6&gt; </a:t>
            </a:r>
            <a:r>
              <a:rPr lang="es-ES" sz="1800" i="1" dirty="0"/>
              <a:t>el menor tamaño corresponde al 6</a:t>
            </a:r>
            <a:endParaRPr lang="es-ES" sz="1800" b="1" i="1" dirty="0">
              <a:solidFill>
                <a:srgbClr val="3333CC"/>
              </a:solidFill>
            </a:endParaRPr>
          </a:p>
          <a:p>
            <a:pPr lvl="0">
              <a:lnSpc>
                <a:spcPct val="80000"/>
              </a:lnSpc>
            </a:pPr>
            <a:r>
              <a:rPr lang="es-ES" sz="2400" dirty="0"/>
              <a:t>Esta etiqueta </a:t>
            </a:r>
            <a:r>
              <a:rPr lang="es-ES" sz="2400" dirty="0">
                <a:solidFill>
                  <a:srgbClr val="3333CC"/>
                </a:solidFill>
              </a:rPr>
              <a:t>&lt;</a:t>
            </a:r>
            <a:r>
              <a:rPr lang="es-ES" sz="2400" dirty="0" err="1">
                <a:solidFill>
                  <a:srgbClr val="3333CC"/>
                </a:solidFill>
              </a:rPr>
              <a:t>Hx</a:t>
            </a:r>
            <a:r>
              <a:rPr lang="es-ES" sz="2400" dirty="0">
                <a:solidFill>
                  <a:srgbClr val="3333CC"/>
                </a:solidFill>
              </a:rPr>
              <a:t>&gt; </a:t>
            </a:r>
            <a:r>
              <a:rPr lang="es-ES" sz="2400" dirty="0"/>
              <a:t>es de apertura y de cierre,</a:t>
            </a:r>
            <a:br>
              <a:rPr lang="es-ES" sz="2400" dirty="0"/>
            </a:br>
            <a:endParaRPr lang="es-ES" sz="2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298280" y="274638"/>
            <a:ext cx="7560000" cy="720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normAutofit/>
          </a:bodyPr>
          <a:lstStyle/>
          <a:p>
            <a:pPr algn="ctr"/>
            <a:r>
              <a:rPr lang="es-ES" sz="3200" b="1" i="1" u="sng" dirty="0">
                <a:solidFill>
                  <a:srgbClr val="FF0000"/>
                </a:solidFill>
              </a:rPr>
              <a:t>Ejercicio2: Nuestra Segunda Página</a:t>
            </a:r>
            <a:r>
              <a:rPr lang="es-ES" sz="3200" i="1" dirty="0">
                <a:solidFill>
                  <a:srgbClr val="FF0000"/>
                </a:solidFill>
              </a:rPr>
              <a:t> </a:t>
            </a:r>
          </a:p>
        </p:txBody>
      </p:sp>
      <p:sp>
        <p:nvSpPr>
          <p:cNvPr id="5123" name="Rectangle 3"/>
          <p:cNvSpPr>
            <a:spLocks noGrp="1" noChangeArrowheads="1"/>
          </p:cNvSpPr>
          <p:nvPr>
            <p:ph idx="1"/>
          </p:nvPr>
        </p:nvSpPr>
        <p:spPr>
          <a:xfrm>
            <a:off x="1285852" y="1399240"/>
            <a:ext cx="7560000" cy="4315776"/>
          </a:xfrm>
          <a:solidFill>
            <a:schemeClr val="accent4">
              <a:lumMod val="20000"/>
              <a:lumOff val="80000"/>
            </a:schemeClr>
          </a:solidFill>
        </p:spPr>
        <p:txBody>
          <a:bodyPr>
            <a:noAutofit/>
          </a:bodyPr>
          <a:lstStyle/>
          <a:p>
            <a:pPr>
              <a:lnSpc>
                <a:spcPct val="80000"/>
              </a:lnSpc>
              <a:buNone/>
            </a:pPr>
            <a:r>
              <a:rPr lang="es-ES" sz="2000" b="1" dirty="0">
                <a:solidFill>
                  <a:srgbClr val="3333CC"/>
                </a:solidFill>
              </a:rPr>
              <a:t>	&lt;HTML&gt;</a:t>
            </a:r>
          </a:p>
          <a:p>
            <a:pPr marL="365760" lvl="1" indent="-283464">
              <a:lnSpc>
                <a:spcPct val="80000"/>
              </a:lnSpc>
              <a:spcBef>
                <a:spcPts val="600"/>
              </a:spcBef>
              <a:buSzPct val="80000"/>
              <a:buNone/>
            </a:pPr>
            <a:r>
              <a:rPr lang="es-ES" sz="2000" b="1" dirty="0">
                <a:solidFill>
                  <a:srgbClr val="3333CC"/>
                </a:solidFill>
              </a:rPr>
              <a:t>		&lt;HEAD&gt;</a:t>
            </a:r>
            <a:br>
              <a:rPr lang="es-ES" sz="2000" b="1" dirty="0">
                <a:solidFill>
                  <a:srgbClr val="3333CC"/>
                </a:solidFill>
              </a:rPr>
            </a:br>
            <a:r>
              <a:rPr lang="es-ES" sz="2000" b="1" dirty="0">
                <a:solidFill>
                  <a:srgbClr val="3333CC"/>
                </a:solidFill>
              </a:rPr>
              <a:t>		&lt;TITLE&gt; </a:t>
            </a:r>
            <a:r>
              <a:rPr lang="es-ES" sz="2000" dirty="0"/>
              <a:t>Universidad Privada Domingo </a:t>
            </a:r>
            <a:r>
              <a:rPr lang="es-ES" sz="2000" dirty="0" err="1"/>
              <a:t>Savio</a:t>
            </a:r>
            <a:r>
              <a:rPr lang="es-ES" sz="2000" dirty="0"/>
              <a:t> 			</a:t>
            </a:r>
            <a:r>
              <a:rPr lang="es-ES" sz="2000" b="1" dirty="0">
                <a:solidFill>
                  <a:srgbClr val="3333CC"/>
                </a:solidFill>
              </a:rPr>
              <a:t>&lt;</a:t>
            </a:r>
            <a:r>
              <a:rPr lang="es-ES" sz="2000" b="1" dirty="0">
                <a:solidFill>
                  <a:srgbClr val="FF0000"/>
                </a:solidFill>
              </a:rPr>
              <a:t>/</a:t>
            </a:r>
            <a:r>
              <a:rPr lang="es-ES" sz="2000" b="1" dirty="0">
                <a:solidFill>
                  <a:srgbClr val="3333CC"/>
                </a:solidFill>
              </a:rPr>
              <a:t>TITLE&gt;</a:t>
            </a:r>
            <a:r>
              <a:rPr lang="es-ES" sz="2000" dirty="0">
                <a:solidFill>
                  <a:srgbClr val="3333CC"/>
                </a:solidFill>
              </a:rPr>
              <a:t/>
            </a:r>
            <a:br>
              <a:rPr lang="es-ES" sz="2000" dirty="0">
                <a:solidFill>
                  <a:srgbClr val="3333CC"/>
                </a:solidFill>
              </a:rPr>
            </a:br>
            <a:r>
              <a:rPr lang="es-ES" sz="2000" dirty="0">
                <a:solidFill>
                  <a:srgbClr val="3333CC"/>
                </a:solidFill>
              </a:rPr>
              <a:t>	</a:t>
            </a:r>
            <a:r>
              <a:rPr lang="es-ES" sz="2000" b="1" dirty="0">
                <a:solidFill>
                  <a:srgbClr val="3333CC"/>
                </a:solidFill>
              </a:rPr>
              <a:t>&lt;</a:t>
            </a:r>
            <a:r>
              <a:rPr lang="es-ES" sz="2000" b="1" dirty="0">
                <a:solidFill>
                  <a:srgbClr val="FF0000"/>
                </a:solidFill>
              </a:rPr>
              <a:t>/</a:t>
            </a:r>
            <a:r>
              <a:rPr lang="es-ES" sz="2000" b="1" dirty="0">
                <a:solidFill>
                  <a:srgbClr val="3333CC"/>
                </a:solidFill>
              </a:rPr>
              <a:t>HEAD&gt;</a:t>
            </a:r>
            <a:br>
              <a:rPr lang="es-ES" sz="2000" b="1" dirty="0">
                <a:solidFill>
                  <a:srgbClr val="3333CC"/>
                </a:solidFill>
              </a:rPr>
            </a:br>
            <a:r>
              <a:rPr lang="es-ES" sz="2000" b="1" dirty="0">
                <a:solidFill>
                  <a:srgbClr val="3333CC"/>
                </a:solidFill>
              </a:rPr>
              <a:t>	&lt;BODY&gt;</a:t>
            </a:r>
            <a:r>
              <a:rPr lang="es-ES" sz="2000" dirty="0"/>
              <a:t/>
            </a:r>
            <a:br>
              <a:rPr lang="es-ES" sz="2000" dirty="0"/>
            </a:br>
            <a:r>
              <a:rPr lang="es-ES" sz="2000" dirty="0"/>
              <a:t>		</a:t>
            </a:r>
            <a:r>
              <a:rPr lang="es-ES" sz="2000" b="1" dirty="0">
                <a:solidFill>
                  <a:srgbClr val="3333CC"/>
                </a:solidFill>
              </a:rPr>
              <a:t>&lt;H1&gt; </a:t>
            </a:r>
            <a:r>
              <a:rPr lang="es-ES" sz="2000" dirty="0"/>
              <a:t>Me llamo Juancito Pinto </a:t>
            </a:r>
            <a:r>
              <a:rPr lang="es-ES" sz="2000" b="1" dirty="0">
                <a:solidFill>
                  <a:srgbClr val="3333CC"/>
                </a:solidFill>
              </a:rPr>
              <a:t>&lt;</a:t>
            </a:r>
            <a:r>
              <a:rPr lang="es-ES" sz="2000" b="1" dirty="0">
                <a:solidFill>
                  <a:srgbClr val="FF0000"/>
                </a:solidFill>
              </a:rPr>
              <a:t>/</a:t>
            </a:r>
            <a:r>
              <a:rPr lang="es-ES" sz="2000" b="1" dirty="0">
                <a:solidFill>
                  <a:srgbClr val="3333CC"/>
                </a:solidFill>
              </a:rPr>
              <a:t>H1&gt;&lt;BR&gt;</a:t>
            </a:r>
            <a:r>
              <a:rPr lang="es-ES" sz="2000" b="1" dirty="0">
                <a:solidFill>
                  <a:srgbClr val="FFC000"/>
                </a:solidFill>
              </a:rPr>
              <a:t/>
            </a:r>
            <a:br>
              <a:rPr lang="es-ES" sz="2000" b="1" dirty="0">
                <a:solidFill>
                  <a:srgbClr val="FFC000"/>
                </a:solidFill>
              </a:rPr>
            </a:br>
            <a:r>
              <a:rPr lang="es-ES" sz="2000" b="1" dirty="0">
                <a:solidFill>
                  <a:srgbClr val="FFC000"/>
                </a:solidFill>
              </a:rPr>
              <a:t>		</a:t>
            </a:r>
            <a:r>
              <a:rPr lang="es-ES" sz="2000" b="1" dirty="0">
                <a:solidFill>
                  <a:srgbClr val="3333CC"/>
                </a:solidFill>
              </a:rPr>
              <a:t>&lt;H2&gt;</a:t>
            </a:r>
            <a:r>
              <a:rPr lang="es-ES" sz="2000" dirty="0">
                <a:solidFill>
                  <a:srgbClr val="3333CC"/>
                </a:solidFill>
              </a:rPr>
              <a:t> </a:t>
            </a:r>
            <a:r>
              <a:rPr lang="es-ES" sz="2000" dirty="0"/>
              <a:t>Estudio Perito contable</a:t>
            </a:r>
            <a:r>
              <a:rPr lang="es-ES" sz="2000" b="1" dirty="0">
                <a:solidFill>
                  <a:srgbClr val="3333CC"/>
                </a:solidFill>
              </a:rPr>
              <a:t>&lt;</a:t>
            </a:r>
            <a:r>
              <a:rPr lang="es-ES" sz="2000" b="1" dirty="0">
                <a:solidFill>
                  <a:srgbClr val="FF0000"/>
                </a:solidFill>
              </a:rPr>
              <a:t>/</a:t>
            </a:r>
            <a:r>
              <a:rPr lang="es-ES" sz="2000" b="1" dirty="0">
                <a:solidFill>
                  <a:srgbClr val="3333CC"/>
                </a:solidFill>
              </a:rPr>
              <a:t>H2&gt;&lt;BR&gt;</a:t>
            </a:r>
            <a:r>
              <a:rPr lang="es-ES" sz="2000" dirty="0"/>
              <a:t/>
            </a:r>
            <a:br>
              <a:rPr lang="es-ES" sz="2000" dirty="0"/>
            </a:br>
            <a:r>
              <a:rPr lang="es-ES" sz="2000" dirty="0"/>
              <a:t>		</a:t>
            </a:r>
            <a:r>
              <a:rPr lang="es-ES" sz="2000" b="1" dirty="0">
                <a:solidFill>
                  <a:srgbClr val="3333CC"/>
                </a:solidFill>
              </a:rPr>
              <a:t>&lt;H3&gt;</a:t>
            </a:r>
            <a:r>
              <a:rPr lang="es-ES" sz="2000" b="1" dirty="0">
                <a:solidFill>
                  <a:srgbClr val="FFC000"/>
                </a:solidFill>
              </a:rPr>
              <a:t> </a:t>
            </a:r>
            <a:r>
              <a:rPr lang="es-ES" sz="2000" dirty="0"/>
              <a:t>aquí en esta Institución </a:t>
            </a:r>
            <a:r>
              <a:rPr lang="es-ES" sz="2000" b="1" dirty="0">
                <a:solidFill>
                  <a:srgbClr val="3333CC"/>
                </a:solidFill>
              </a:rPr>
              <a:t>&lt;</a:t>
            </a:r>
            <a:r>
              <a:rPr lang="es-ES" sz="2000" b="1" dirty="0">
                <a:solidFill>
                  <a:srgbClr val="FF0000"/>
                </a:solidFill>
              </a:rPr>
              <a:t>/</a:t>
            </a:r>
            <a:r>
              <a:rPr lang="es-ES" sz="2000" b="1" dirty="0">
                <a:solidFill>
                  <a:srgbClr val="3333CC"/>
                </a:solidFill>
              </a:rPr>
              <a:t>H3&gt;&lt;BR&gt;</a:t>
            </a:r>
          </a:p>
          <a:p>
            <a:pPr>
              <a:lnSpc>
                <a:spcPct val="80000"/>
              </a:lnSpc>
              <a:buFont typeface="Wingdings" pitchFamily="2" charset="2"/>
              <a:buNone/>
            </a:pPr>
            <a:r>
              <a:rPr lang="es-ES" sz="2000" dirty="0"/>
              <a:t>		</a:t>
            </a:r>
            <a:r>
              <a:rPr lang="es-ES" sz="2000" b="1" dirty="0">
                <a:solidFill>
                  <a:srgbClr val="3333CC"/>
                </a:solidFill>
              </a:rPr>
              <a:t>&lt;</a:t>
            </a:r>
            <a:r>
              <a:rPr lang="es-ES" sz="2000" b="1" dirty="0">
                <a:solidFill>
                  <a:srgbClr val="FF0000"/>
                </a:solidFill>
              </a:rPr>
              <a:t>/</a:t>
            </a:r>
            <a:r>
              <a:rPr lang="es-ES" sz="2000" b="1" dirty="0">
                <a:solidFill>
                  <a:srgbClr val="3333CC"/>
                </a:solidFill>
              </a:rPr>
              <a:t>BODY&gt;</a:t>
            </a:r>
            <a:br>
              <a:rPr lang="es-ES" sz="2000" b="1" dirty="0">
                <a:solidFill>
                  <a:srgbClr val="3333CC"/>
                </a:solidFill>
              </a:rPr>
            </a:br>
            <a:r>
              <a:rPr lang="es-ES" sz="2000" b="1" dirty="0">
                <a:solidFill>
                  <a:srgbClr val="3333CC"/>
                </a:solidFill>
              </a:rPr>
              <a:t>&lt;</a:t>
            </a:r>
            <a:r>
              <a:rPr lang="es-ES" sz="2000" b="1" dirty="0">
                <a:solidFill>
                  <a:srgbClr val="FF0000"/>
                </a:solidFill>
              </a:rPr>
              <a:t>/</a:t>
            </a:r>
            <a:r>
              <a:rPr lang="es-ES" sz="2000" b="1" dirty="0">
                <a:solidFill>
                  <a:srgbClr val="3333CC"/>
                </a:solidFill>
              </a:rPr>
              <a:t>HTML&gt; </a:t>
            </a:r>
          </a:p>
        </p:txBody>
      </p:sp>
      <p:sp>
        <p:nvSpPr>
          <p:cNvPr id="4" name="Rectangle 3"/>
          <p:cNvSpPr txBox="1">
            <a:spLocks noChangeArrowheads="1"/>
          </p:cNvSpPr>
          <p:nvPr/>
        </p:nvSpPr>
        <p:spPr>
          <a:xfrm>
            <a:off x="1285852" y="1014856"/>
            <a:ext cx="7560000" cy="360000"/>
          </a:xfrm>
          <a:prstGeom prst="rect">
            <a:avLst/>
          </a:prstGeom>
          <a:blipFill>
            <a:blip r:embed="rId2"/>
            <a:tile tx="0" ty="0" sx="100000" sy="100000" flip="none" algn="tl"/>
          </a:blipFill>
        </p:spPr>
        <p:txBody>
          <a:bodyPr>
            <a:noAutofit/>
          </a:bodyPr>
          <a:lstStyle/>
          <a:p>
            <a:pPr marL="365760" lvl="0" indent="-283464" fontAlgn="auto">
              <a:lnSpc>
                <a:spcPct val="80000"/>
              </a:lnSpc>
              <a:spcBef>
                <a:spcPts val="600"/>
              </a:spcBef>
              <a:spcAft>
                <a:spcPts val="0"/>
              </a:spcAft>
              <a:buClr>
                <a:schemeClr val="accent1"/>
              </a:buClr>
              <a:buSzPct val="80000"/>
              <a:buFont typeface="Wingdings 2"/>
              <a:buChar char=""/>
              <a:defRPr/>
            </a:pPr>
            <a:r>
              <a:rPr kumimoji="0" lang="es-ES" sz="2400" b="0" i="0" u="none" strike="noStrike" kern="1200" cap="none" spc="0" normalizeH="0" baseline="0" noProof="0" dirty="0">
                <a:ln>
                  <a:noFill/>
                </a:ln>
                <a:solidFill>
                  <a:schemeClr val="tx1"/>
                </a:solidFill>
                <a:effectLst/>
                <a:uLnTx/>
                <a:uFillTx/>
                <a:latin typeface="+mn-lt"/>
                <a:ea typeface="+mn-ea"/>
                <a:cs typeface="+mn-cs"/>
              </a:rPr>
              <a:t>Utilizar </a:t>
            </a:r>
            <a:r>
              <a:rPr lang="es-ES" sz="2400" dirty="0">
                <a:latin typeface="+mn-lt"/>
              </a:rPr>
              <a:t>el bloc de notas, para </a:t>
            </a:r>
            <a:r>
              <a:rPr kumimoji="0" lang="es-ES" sz="2400" b="0" i="0" u="none" strike="noStrike" kern="1200" cap="none" spc="0" normalizeH="0" baseline="0" noProof="0" dirty="0">
                <a:ln>
                  <a:noFill/>
                </a:ln>
                <a:solidFill>
                  <a:schemeClr val="tx1"/>
                </a:solidFill>
                <a:effectLst/>
                <a:uLnTx/>
                <a:uFillTx/>
                <a:latin typeface="+mn-lt"/>
                <a:ea typeface="+mn-ea"/>
                <a:cs typeface="+mn-cs"/>
              </a:rPr>
              <a:t>escribir nuestra página</a:t>
            </a:r>
            <a:r>
              <a:rPr lang="es-ES" sz="2400" dirty="0">
                <a:latin typeface="+mn-lt"/>
              </a:rPr>
              <a:t>,</a:t>
            </a:r>
            <a:endParaRPr kumimoji="0" lang="es-E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Rectangle 3"/>
          <p:cNvSpPr txBox="1">
            <a:spLocks noChangeArrowheads="1"/>
          </p:cNvSpPr>
          <p:nvPr/>
        </p:nvSpPr>
        <p:spPr>
          <a:xfrm>
            <a:off x="1285852" y="5786454"/>
            <a:ext cx="7560000" cy="716492"/>
          </a:xfrm>
          <a:prstGeom prst="rect">
            <a:avLst/>
          </a:prstGeom>
          <a:blipFill>
            <a:blip r:embed="rId2"/>
            <a:tile tx="0" ty="0" sx="100000" sy="100000" flip="none" algn="tl"/>
          </a:blipFill>
        </p:spPr>
        <p:txBody>
          <a:bodyPr>
            <a:noAutofit/>
          </a:bodyPr>
          <a:lstStyle/>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Char char=""/>
              <a:tabLst/>
              <a:defRPr/>
            </a:pPr>
            <a:r>
              <a:rPr kumimoji="0" lang="es-ES" sz="2000" b="0" i="0" u="none" strike="noStrike" kern="1200" cap="none" spc="0" normalizeH="0" baseline="0" noProof="0" dirty="0">
                <a:ln>
                  <a:noFill/>
                </a:ln>
                <a:solidFill>
                  <a:schemeClr val="tx1"/>
                </a:solidFill>
                <a:effectLst/>
                <a:uLnTx/>
                <a:uFillTx/>
                <a:latin typeface="+mn-lt"/>
                <a:ea typeface="+mn-ea"/>
                <a:cs typeface="+mn-cs"/>
              </a:rPr>
              <a:t>Guardar el archivo como </a:t>
            </a:r>
            <a:r>
              <a:rPr kumimoji="0" lang="es-ES" sz="2000" i="1" u="none" strike="noStrike" kern="1200" cap="none" spc="0" normalizeH="0" baseline="0" noProof="0" dirty="0">
                <a:ln>
                  <a:noFill/>
                </a:ln>
                <a:solidFill>
                  <a:schemeClr val="tx1"/>
                </a:solidFill>
                <a:effectLst/>
                <a:uLnTx/>
                <a:uFillTx/>
                <a:latin typeface="+mn-lt"/>
                <a:ea typeface="+mn-ea"/>
                <a:cs typeface="+mn-cs"/>
              </a:rPr>
              <a:t>mipagina2.html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285852" y="274638"/>
            <a:ext cx="7560000" cy="720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lstStyle/>
          <a:p>
            <a:pPr algn="ctr"/>
            <a:r>
              <a:rPr lang="es-ES" sz="3200" b="1" u="sng" dirty="0"/>
              <a:t>Conceptos Básicos</a:t>
            </a:r>
          </a:p>
        </p:txBody>
      </p:sp>
      <p:sp>
        <p:nvSpPr>
          <p:cNvPr id="35843" name="Rectangle 3"/>
          <p:cNvSpPr>
            <a:spLocks noGrp="1" noChangeArrowheads="1"/>
          </p:cNvSpPr>
          <p:nvPr>
            <p:ph idx="1"/>
          </p:nvPr>
        </p:nvSpPr>
        <p:spPr>
          <a:xfrm>
            <a:off x="1298280" y="1785926"/>
            <a:ext cx="7560000" cy="1800000"/>
          </a:xfrm>
          <a:blipFill>
            <a:blip r:embed="rId2"/>
            <a:tile tx="0" ty="0" sx="100000" sy="100000" flip="none" algn="tl"/>
          </a:blipFill>
        </p:spPr>
        <p:txBody>
          <a:bodyPr>
            <a:noAutofit/>
          </a:bodyPr>
          <a:lstStyle/>
          <a:p>
            <a:pPr algn="just"/>
            <a:r>
              <a:rPr lang="es-ES" sz="2400" dirty="0"/>
              <a:t>Es una colección de tecnologías basadas en la utilización de la computadora que da al usuario la capacidad de acceder y procesar información en por lo menos tres de las siguientes formas: </a:t>
            </a:r>
          </a:p>
        </p:txBody>
      </p:sp>
      <p:sp>
        <p:nvSpPr>
          <p:cNvPr id="35844" name="Text Box 4"/>
          <p:cNvSpPr txBox="1">
            <a:spLocks noChangeArrowheads="1"/>
          </p:cNvSpPr>
          <p:nvPr/>
        </p:nvSpPr>
        <p:spPr bwMode="auto">
          <a:xfrm>
            <a:off x="1285852" y="3597591"/>
            <a:ext cx="7560000" cy="2880000"/>
          </a:xfrm>
          <a:prstGeom prst="rect">
            <a:avLst/>
          </a:prstGeom>
          <a:blipFill>
            <a:blip r:embed="rId3"/>
            <a:tile tx="0" ty="0" sx="100000" sy="100000" flip="none" algn="tl"/>
          </a:blipFill>
          <a:ln w="9525">
            <a:noFill/>
            <a:miter lim="800000"/>
            <a:headEnd/>
            <a:tailEnd/>
          </a:ln>
          <a:effectLst/>
        </p:spPr>
        <p:txBody>
          <a:bodyPr wrap="square">
            <a:spAutoFit/>
          </a:bodyPr>
          <a:lstStyle/>
          <a:p>
            <a:pPr marL="1268413" lvl="2" indent="-354013" algn="just">
              <a:spcBef>
                <a:spcPct val="20000"/>
              </a:spcBef>
              <a:buClr>
                <a:schemeClr val="folHlink"/>
              </a:buClr>
              <a:buSzPct val="90000"/>
              <a:buFont typeface="Wingdings" pitchFamily="2" charset="2"/>
              <a:buChar char="n"/>
            </a:pPr>
            <a:r>
              <a:rPr lang="es-ES" sz="2000" b="1" dirty="0">
                <a:latin typeface="+mn-lt"/>
              </a:rPr>
              <a:t>Texto, </a:t>
            </a:r>
          </a:p>
          <a:p>
            <a:pPr marL="1268413" lvl="2" indent="-354013" algn="just">
              <a:spcBef>
                <a:spcPct val="20000"/>
              </a:spcBef>
              <a:buClr>
                <a:schemeClr val="folHlink"/>
              </a:buClr>
              <a:buSzPct val="90000"/>
              <a:buFont typeface="Wingdings" pitchFamily="2" charset="2"/>
              <a:buChar char="n"/>
            </a:pPr>
            <a:r>
              <a:rPr lang="es-ES" sz="2000" b="1" dirty="0">
                <a:latin typeface="+mn-lt"/>
              </a:rPr>
              <a:t>Gráficas, </a:t>
            </a:r>
          </a:p>
          <a:p>
            <a:pPr marL="1268413" lvl="2" indent="-354013" algn="just">
              <a:spcBef>
                <a:spcPct val="20000"/>
              </a:spcBef>
              <a:buClr>
                <a:schemeClr val="folHlink"/>
              </a:buClr>
              <a:buSzPct val="90000"/>
              <a:buFont typeface="Wingdings" pitchFamily="2" charset="2"/>
              <a:buChar char="n"/>
            </a:pPr>
            <a:r>
              <a:rPr lang="es-ES" sz="2000" b="1" dirty="0">
                <a:latin typeface="+mn-lt"/>
              </a:rPr>
              <a:t>Imagen Fija, </a:t>
            </a:r>
          </a:p>
          <a:p>
            <a:pPr marL="1268413" lvl="2" indent="-354013" algn="just">
              <a:spcBef>
                <a:spcPct val="20000"/>
              </a:spcBef>
              <a:buClr>
                <a:schemeClr val="folHlink"/>
              </a:buClr>
              <a:buSzPct val="90000"/>
              <a:buFont typeface="Wingdings" pitchFamily="2" charset="2"/>
              <a:buChar char="n"/>
            </a:pPr>
            <a:r>
              <a:rPr lang="es-ES" sz="2000" b="1" dirty="0">
                <a:latin typeface="+mn-lt"/>
              </a:rPr>
              <a:t>Imagen con Movimiento y Audio</a:t>
            </a:r>
            <a:r>
              <a:rPr lang="es-ES" sz="2000" dirty="0">
                <a:latin typeface="+mn-lt"/>
              </a:rPr>
              <a:t> </a:t>
            </a:r>
          </a:p>
        </p:txBody>
      </p:sp>
      <p:sp>
        <p:nvSpPr>
          <p:cNvPr id="5" name="Rectangle 2"/>
          <p:cNvSpPr txBox="1">
            <a:spLocks noChangeArrowheads="1"/>
          </p:cNvSpPr>
          <p:nvPr/>
        </p:nvSpPr>
        <p:spPr>
          <a:xfrm>
            <a:off x="1285852" y="1035446"/>
            <a:ext cx="7560000" cy="720000"/>
          </a:xfrm>
          <a:prstGeom prst="rect">
            <a:avLst/>
          </a:prstGeom>
          <a:solidFill>
            <a:schemeClr val="bg2"/>
          </a:solidFill>
        </p:spPr>
        <p:txBody>
          <a:bodyPr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ES" sz="2800" b="1" i="0" strike="noStrike" kern="1200" cap="none" spc="0" normalizeH="0" baseline="0" noProof="0" dirty="0">
                <a:ln>
                  <a:noFill/>
                </a:ln>
                <a:solidFill>
                  <a:srgbClr val="3333CC"/>
                </a:solidFill>
                <a:effectLst>
                  <a:outerShdw blurRad="50000" dist="30000" dir="5400000" algn="tl" rotWithShape="0">
                    <a:srgbClr val="000000">
                      <a:alpha val="30000"/>
                    </a:srgbClr>
                  </a:outerShdw>
                </a:effectLst>
                <a:uLnTx/>
                <a:uFillTx/>
                <a:latin typeface="+mj-lt"/>
                <a:ea typeface="+mj-ea"/>
                <a:cs typeface="+mj-cs"/>
              </a:rPr>
              <a:t>Multimedia</a:t>
            </a:r>
            <a:endParaRPr kumimoji="0" lang="es-ES" sz="3200" b="1" i="0" strike="noStrike" kern="1200" cap="none" spc="0" normalizeH="0" baseline="0" noProof="0" dirty="0">
              <a:ln>
                <a:noFill/>
              </a:ln>
              <a:solidFill>
                <a:srgbClr val="3333CC"/>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298280" y="274638"/>
            <a:ext cx="7560000" cy="720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normAutofit/>
          </a:bodyPr>
          <a:lstStyle/>
          <a:p>
            <a:pPr algn="ctr"/>
            <a:r>
              <a:rPr lang="es-ES" sz="3200" b="1" i="1" u="sng" dirty="0">
                <a:solidFill>
                  <a:srgbClr val="FF0000"/>
                </a:solidFill>
              </a:rPr>
              <a:t>Ejercicio2: Nuestra Segunda Página</a:t>
            </a:r>
            <a:r>
              <a:rPr lang="es-ES" sz="3200" i="1" dirty="0">
                <a:solidFill>
                  <a:srgbClr val="FF0000"/>
                </a:solidFill>
              </a:rPr>
              <a:t> </a:t>
            </a:r>
          </a:p>
        </p:txBody>
      </p:sp>
      <p:sp>
        <p:nvSpPr>
          <p:cNvPr id="5" name="Rectangle 3"/>
          <p:cNvSpPr txBox="1">
            <a:spLocks noChangeArrowheads="1"/>
          </p:cNvSpPr>
          <p:nvPr/>
        </p:nvSpPr>
        <p:spPr>
          <a:xfrm>
            <a:off x="1305923" y="1048169"/>
            <a:ext cx="7560000" cy="380567"/>
          </a:xfrm>
          <a:prstGeom prst="rect">
            <a:avLst/>
          </a:prstGeom>
          <a:blipFill>
            <a:blip r:embed="rId2"/>
            <a:tile tx="0" ty="0" sx="100000" sy="100000" flip="none" algn="tl"/>
          </a:blipFill>
        </p:spPr>
        <p:txBody>
          <a:bodyPr>
            <a:noAutofit/>
          </a:bodyPr>
          <a:lstStyle/>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Char char=""/>
              <a:tabLst/>
              <a:defRPr/>
            </a:pPr>
            <a:r>
              <a:rPr lang="es-ES" sz="2000" dirty="0">
                <a:latin typeface="+mn-lt"/>
              </a:rPr>
              <a:t>Ingresar al programa Internet Explorer y abrir la </a:t>
            </a:r>
            <a:r>
              <a:rPr lang="es-ES" sz="2000" i="1" dirty="0">
                <a:latin typeface="+mn-lt"/>
              </a:rPr>
              <a:t>mipagina2.html</a:t>
            </a:r>
            <a:r>
              <a:rPr kumimoji="0" lang="es-ES" sz="2400" b="0" i="0" u="none" strike="noStrike" kern="1200" cap="none" spc="0" normalizeH="0" baseline="0" noProof="0" dirty="0">
                <a:ln>
                  <a:noFill/>
                </a:ln>
                <a:solidFill>
                  <a:schemeClr val="tx1"/>
                </a:solidFill>
                <a:effectLst/>
                <a:uLnTx/>
                <a:uFillTx/>
                <a:latin typeface="+mn-lt"/>
                <a:ea typeface="+mn-ea"/>
                <a:cs typeface="+mn-cs"/>
              </a:rPr>
              <a:t/>
            </a:r>
            <a:br>
              <a:rPr kumimoji="0" lang="es-ES" sz="2400" b="0" i="0" u="none" strike="noStrike" kern="1200" cap="none" spc="0" normalizeH="0" baseline="0" noProof="0" dirty="0">
                <a:ln>
                  <a:noFill/>
                </a:ln>
                <a:solidFill>
                  <a:schemeClr val="tx1"/>
                </a:solidFill>
                <a:effectLst/>
                <a:uLnTx/>
                <a:uFillTx/>
                <a:latin typeface="+mn-lt"/>
                <a:ea typeface="+mn-ea"/>
                <a:cs typeface="+mn-cs"/>
              </a:rPr>
            </a:br>
            <a:r>
              <a:rPr kumimoji="0" lang="es-ES" sz="2400" b="0" i="0" u="none" strike="noStrike" kern="1200" cap="none" spc="0" normalizeH="0" baseline="0" noProof="0" dirty="0">
                <a:ln>
                  <a:noFill/>
                </a:ln>
                <a:solidFill>
                  <a:schemeClr val="tx1"/>
                </a:solidFill>
                <a:effectLst/>
                <a:uLnTx/>
                <a:uFillTx/>
                <a:latin typeface="+mn-lt"/>
                <a:ea typeface="+mn-ea"/>
                <a:cs typeface="+mn-cs"/>
              </a:rPr>
              <a:t/>
            </a:r>
            <a:br>
              <a:rPr kumimoji="0" lang="es-ES" sz="2400" b="0" i="0" u="none" strike="noStrike" kern="1200" cap="none" spc="0" normalizeH="0" baseline="0" noProof="0" dirty="0">
                <a:ln>
                  <a:noFill/>
                </a:ln>
                <a:solidFill>
                  <a:schemeClr val="tx1"/>
                </a:solidFill>
                <a:effectLst/>
                <a:uLnTx/>
                <a:uFillTx/>
                <a:latin typeface="+mn-lt"/>
                <a:ea typeface="+mn-ea"/>
                <a:cs typeface="+mn-cs"/>
              </a:rPr>
            </a:br>
            <a:endParaRPr kumimoji="0" lang="es-E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6" name="Picture 2"/>
          <p:cNvPicPr>
            <a:picLocks noChangeAspect="1" noChangeArrowheads="1"/>
          </p:cNvPicPr>
          <p:nvPr/>
        </p:nvPicPr>
        <p:blipFill>
          <a:blip r:embed="rId3"/>
          <a:srcRect/>
          <a:stretch>
            <a:fillRect/>
          </a:stretch>
        </p:blipFill>
        <p:spPr bwMode="auto">
          <a:xfrm>
            <a:off x="1285851" y="1457644"/>
            <a:ext cx="7572429" cy="5072097"/>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a:t>Tercera clase</a:t>
            </a:r>
          </a:p>
        </p:txBody>
      </p:sp>
      <p:pic>
        <p:nvPicPr>
          <p:cNvPr id="4" name="Marcador de contenido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632834" y="1426901"/>
            <a:ext cx="5103627" cy="4800600"/>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Rectangle 3"/>
          <p:cNvSpPr txBox="1">
            <a:spLocks noChangeArrowheads="1"/>
          </p:cNvSpPr>
          <p:nvPr/>
        </p:nvSpPr>
        <p:spPr>
          <a:xfrm>
            <a:off x="1285852" y="5837524"/>
            <a:ext cx="7560000" cy="720000"/>
          </a:xfrm>
          <a:prstGeom prst="rect">
            <a:avLst/>
          </a:prstGeom>
          <a:blipFill>
            <a:blip r:embed="rId2"/>
            <a:tile tx="0" ty="0" sx="100000" sy="100000" flip="none" algn="tl"/>
          </a:blipFill>
        </p:spPr>
        <p:txBody>
          <a:bodyPr>
            <a:noAutofit/>
          </a:bodyPr>
          <a:lstStyle/>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Char char=""/>
              <a:tabLst/>
              <a:defRPr/>
            </a:pPr>
            <a:r>
              <a:rPr kumimoji="0" lang="es-ES" sz="2000" b="0" i="0" u="none" strike="noStrike" kern="1200" cap="none" spc="0" normalizeH="0" baseline="0" noProof="0" dirty="0">
                <a:ln>
                  <a:noFill/>
                </a:ln>
                <a:solidFill>
                  <a:schemeClr val="tx1"/>
                </a:solidFill>
                <a:effectLst/>
                <a:uLnTx/>
                <a:uFillTx/>
                <a:latin typeface="+mn-lt"/>
                <a:ea typeface="+mn-ea"/>
                <a:cs typeface="+mn-cs"/>
              </a:rPr>
              <a:t>Guarda el archivo, y actualiza</a:t>
            </a:r>
            <a:r>
              <a:rPr kumimoji="0" lang="es-ES" sz="2000" b="0" i="0" u="none" strike="noStrike" kern="1200" cap="none" spc="0" normalizeH="0" noProof="0" dirty="0">
                <a:ln>
                  <a:noFill/>
                </a:ln>
                <a:solidFill>
                  <a:schemeClr val="tx1"/>
                </a:solidFill>
                <a:effectLst/>
                <a:uLnTx/>
                <a:uFillTx/>
                <a:latin typeface="+mn-lt"/>
                <a:ea typeface="+mn-ea"/>
                <a:cs typeface="+mn-cs"/>
              </a:rPr>
              <a:t> tu browser, para ver e</a:t>
            </a:r>
            <a:r>
              <a:rPr kumimoji="0" lang="es-ES" sz="2000" b="0" i="0" u="none" strike="noStrike" kern="1200" cap="none" spc="0" normalizeH="0" baseline="0" noProof="0" dirty="0">
                <a:ln>
                  <a:noFill/>
                </a:ln>
                <a:solidFill>
                  <a:schemeClr val="tx1"/>
                </a:solidFill>
                <a:effectLst/>
                <a:uLnTx/>
                <a:uFillTx/>
                <a:latin typeface="+mn-lt"/>
                <a:ea typeface="+mn-ea"/>
                <a:cs typeface="+mn-cs"/>
              </a:rPr>
              <a:t>l resultado:</a:t>
            </a:r>
            <a:endParaRPr kumimoji="0" lang="es-E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13314" name="Rectangle 2"/>
          <p:cNvSpPr>
            <a:spLocks noGrp="1" noChangeArrowheads="1"/>
          </p:cNvSpPr>
          <p:nvPr>
            <p:ph type="title"/>
          </p:nvPr>
        </p:nvSpPr>
        <p:spPr>
          <a:xfrm>
            <a:off x="1285852" y="274638"/>
            <a:ext cx="7560000" cy="720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normAutofit/>
          </a:bodyPr>
          <a:lstStyle/>
          <a:p>
            <a:pPr algn="ctr"/>
            <a:r>
              <a:rPr lang="es-ES" sz="3200" b="1" u="sng" dirty="0"/>
              <a:t>TRABAJANDO CON TEXTO</a:t>
            </a:r>
          </a:p>
        </p:txBody>
      </p:sp>
      <p:sp>
        <p:nvSpPr>
          <p:cNvPr id="4" name="Rectangle 3"/>
          <p:cNvSpPr txBox="1">
            <a:spLocks noChangeArrowheads="1"/>
          </p:cNvSpPr>
          <p:nvPr/>
        </p:nvSpPr>
        <p:spPr>
          <a:xfrm>
            <a:off x="1285852" y="4143380"/>
            <a:ext cx="7560000" cy="1643074"/>
          </a:xfrm>
          <a:prstGeom prst="rect">
            <a:avLst/>
          </a:prstGeom>
          <a:solidFill>
            <a:schemeClr val="accent4">
              <a:lumMod val="20000"/>
              <a:lumOff val="80000"/>
            </a:schemeClr>
          </a:solidFill>
        </p:spPr>
        <p:txBody>
          <a:bodyPr>
            <a:normAutofit fontScale="92500" lnSpcReduction="20000"/>
          </a:bodyPr>
          <a:lstStyle/>
          <a:p>
            <a:pPr marL="365760" marR="0" lvl="0" indent="-283464" algn="l" defTabSz="914400" rtl="0" eaLnBrk="1" fontAlgn="auto" latinLnBrk="0" hangingPunct="1">
              <a:lnSpc>
                <a:spcPct val="90000"/>
              </a:lnSpc>
              <a:spcBef>
                <a:spcPts val="600"/>
              </a:spcBef>
              <a:spcAft>
                <a:spcPts val="0"/>
              </a:spcAft>
              <a:buClr>
                <a:schemeClr val="accent1"/>
              </a:buClr>
              <a:buSzPct val="80000"/>
              <a:buFont typeface="Wingdings 2"/>
              <a:buChar char=""/>
              <a:tabLst/>
              <a:defRPr/>
            </a:pPr>
            <a:r>
              <a:rPr kumimoji="0" lang="es-ES" sz="2400" b="0" i="0" u="none" strike="noStrike" kern="1200" cap="none" spc="0" normalizeH="0" baseline="0" noProof="0" dirty="0">
                <a:ln>
                  <a:noFill/>
                </a:ln>
                <a:solidFill>
                  <a:schemeClr val="tx1"/>
                </a:solidFill>
                <a:effectLst/>
                <a:uLnTx/>
                <a:uFillTx/>
                <a:latin typeface="+mn-lt"/>
                <a:ea typeface="+mn-ea"/>
                <a:cs typeface="+mn-cs"/>
              </a:rPr>
              <a:t>Agrega estas líneas:</a:t>
            </a:r>
          </a:p>
          <a:p>
            <a:pPr marL="822960" lvl="1" indent="-283464" fontAlgn="auto">
              <a:lnSpc>
                <a:spcPct val="90000"/>
              </a:lnSpc>
              <a:spcBef>
                <a:spcPts val="600"/>
              </a:spcBef>
              <a:spcAft>
                <a:spcPts val="0"/>
              </a:spcAft>
              <a:buClr>
                <a:schemeClr val="accent1"/>
              </a:buClr>
              <a:buSzPct val="80000"/>
            </a:pPr>
            <a:r>
              <a:rPr kumimoji="0" lang="es-ES" sz="2400" b="1" i="0" u="none" strike="noStrike" kern="1200" cap="none" spc="0" normalizeH="0" baseline="0" noProof="0" dirty="0">
                <a:ln>
                  <a:noFill/>
                </a:ln>
                <a:solidFill>
                  <a:srgbClr val="FFC000"/>
                </a:solidFill>
                <a:effectLst/>
                <a:uLnTx/>
                <a:uFillTx/>
                <a:latin typeface="+mn-lt"/>
                <a:ea typeface="+mn-ea"/>
                <a:cs typeface="+mn-cs"/>
              </a:rPr>
              <a:t>	</a:t>
            </a:r>
            <a:r>
              <a:rPr kumimoji="0" lang="es-ES" sz="2000" b="1" i="0" u="none" strike="noStrike" kern="1200" cap="none" spc="0" normalizeH="0" baseline="0" noProof="0" dirty="0">
                <a:ln>
                  <a:noFill/>
                </a:ln>
                <a:solidFill>
                  <a:srgbClr val="3333CC"/>
                </a:solidFill>
                <a:effectLst/>
                <a:uLnTx/>
                <a:uFillTx/>
                <a:latin typeface="+mn-lt"/>
                <a:ea typeface="+mn-ea"/>
                <a:cs typeface="+mn-cs"/>
              </a:rPr>
              <a:t>&lt;B&gt; </a:t>
            </a:r>
            <a:r>
              <a:rPr kumimoji="0" lang="es-ES" sz="2000" b="0" i="0" u="none" strike="noStrike" kern="1200" cap="none" spc="0" normalizeH="0" baseline="0" noProof="0" dirty="0">
                <a:ln>
                  <a:noFill/>
                </a:ln>
                <a:solidFill>
                  <a:schemeClr val="tx1"/>
                </a:solidFill>
                <a:effectLst/>
                <a:uLnTx/>
                <a:uFillTx/>
                <a:latin typeface="+mn-lt"/>
                <a:ea typeface="+mn-ea"/>
                <a:cs typeface="+mn-cs"/>
              </a:rPr>
              <a:t>Esto está en negrita </a:t>
            </a:r>
            <a:r>
              <a:rPr lang="es-ES" sz="2000" b="1" dirty="0">
                <a:solidFill>
                  <a:srgbClr val="3333CC"/>
                </a:solidFill>
                <a:latin typeface="+mn-lt"/>
              </a:rPr>
              <a:t>&lt;</a:t>
            </a:r>
            <a:r>
              <a:rPr lang="es-ES" sz="2200" b="1" dirty="0">
                <a:solidFill>
                  <a:srgbClr val="FF0000"/>
                </a:solidFill>
                <a:latin typeface="+mn-lt"/>
              </a:rPr>
              <a:t>/</a:t>
            </a:r>
            <a:r>
              <a:rPr lang="es-ES" sz="2000" b="1" dirty="0">
                <a:solidFill>
                  <a:srgbClr val="3333CC"/>
                </a:solidFill>
                <a:latin typeface="+mn-lt"/>
              </a:rPr>
              <a:t>B&gt;&lt;BR&gt;</a:t>
            </a:r>
            <a:r>
              <a:rPr kumimoji="0" lang="es-ES" sz="2000" b="0" i="0" u="none" strike="noStrike" kern="1200" cap="none" spc="0" normalizeH="0" baseline="0" noProof="0" dirty="0">
                <a:ln>
                  <a:noFill/>
                </a:ln>
                <a:solidFill>
                  <a:schemeClr val="tx1"/>
                </a:solidFill>
                <a:effectLst/>
                <a:uLnTx/>
                <a:uFillTx/>
                <a:latin typeface="+mn-lt"/>
                <a:ea typeface="+mn-ea"/>
                <a:cs typeface="+mn-cs"/>
              </a:rPr>
              <a:t/>
            </a:r>
            <a:br>
              <a:rPr kumimoji="0" lang="es-ES" sz="2000" b="0" i="0" u="none" strike="noStrike" kern="1200" cap="none" spc="0" normalizeH="0" baseline="0" noProof="0" dirty="0">
                <a:ln>
                  <a:noFill/>
                </a:ln>
                <a:solidFill>
                  <a:schemeClr val="tx1"/>
                </a:solidFill>
                <a:effectLst/>
                <a:uLnTx/>
                <a:uFillTx/>
                <a:latin typeface="+mn-lt"/>
                <a:ea typeface="+mn-ea"/>
                <a:cs typeface="+mn-cs"/>
              </a:rPr>
            </a:br>
            <a:r>
              <a:rPr kumimoji="0" lang="es-ES" sz="2000" b="1" i="0" u="none" strike="noStrike" kern="1200" cap="none" spc="0" normalizeH="0" baseline="0" noProof="0" dirty="0">
                <a:ln>
                  <a:noFill/>
                </a:ln>
                <a:solidFill>
                  <a:srgbClr val="3333CC"/>
                </a:solidFill>
                <a:effectLst/>
                <a:uLnTx/>
                <a:uFillTx/>
                <a:latin typeface="+mn-lt"/>
                <a:ea typeface="+mn-ea"/>
                <a:cs typeface="+mn-cs"/>
              </a:rPr>
              <a:t>&lt;I&gt; </a:t>
            </a:r>
            <a:r>
              <a:rPr kumimoji="0" lang="es-ES" sz="2000" b="0" i="0" u="none" strike="noStrike" kern="1200" cap="none" spc="0" normalizeH="0" baseline="0" noProof="0" dirty="0">
                <a:ln>
                  <a:noFill/>
                </a:ln>
                <a:solidFill>
                  <a:schemeClr val="tx1"/>
                </a:solidFill>
                <a:effectLst/>
                <a:uLnTx/>
                <a:uFillTx/>
                <a:latin typeface="+mn-lt"/>
                <a:ea typeface="+mn-ea"/>
                <a:cs typeface="+mn-cs"/>
              </a:rPr>
              <a:t>Esto está en cursiva </a:t>
            </a:r>
            <a:r>
              <a:rPr lang="es-ES" sz="2000" b="1" dirty="0">
                <a:solidFill>
                  <a:srgbClr val="3333CC"/>
                </a:solidFill>
                <a:latin typeface="+mn-lt"/>
              </a:rPr>
              <a:t>&lt;</a:t>
            </a:r>
            <a:r>
              <a:rPr lang="es-ES" sz="2200" b="1" dirty="0">
                <a:solidFill>
                  <a:srgbClr val="FF0000"/>
                </a:solidFill>
                <a:latin typeface="+mn-lt"/>
              </a:rPr>
              <a:t>/</a:t>
            </a:r>
            <a:r>
              <a:rPr lang="es-ES" sz="2000" b="1" dirty="0">
                <a:solidFill>
                  <a:srgbClr val="3333CC"/>
                </a:solidFill>
                <a:latin typeface="+mn-lt"/>
              </a:rPr>
              <a:t>I&gt;&lt;BR&gt;</a:t>
            </a:r>
            <a:r>
              <a:rPr kumimoji="0" lang="es-ES" sz="2000" b="0" i="0" u="none" strike="noStrike" kern="1200" cap="none" spc="0" normalizeH="0" baseline="0" noProof="0" dirty="0">
                <a:ln>
                  <a:noFill/>
                </a:ln>
                <a:solidFill>
                  <a:schemeClr val="tx1"/>
                </a:solidFill>
                <a:effectLst/>
                <a:uLnTx/>
                <a:uFillTx/>
                <a:latin typeface="+mn-lt"/>
                <a:ea typeface="+mn-ea"/>
                <a:cs typeface="+mn-cs"/>
              </a:rPr>
              <a:t/>
            </a:r>
            <a:br>
              <a:rPr kumimoji="0" lang="es-ES" sz="2000" b="0" i="0" u="none" strike="noStrike" kern="1200" cap="none" spc="0" normalizeH="0" baseline="0" noProof="0" dirty="0">
                <a:ln>
                  <a:noFill/>
                </a:ln>
                <a:solidFill>
                  <a:schemeClr val="tx1"/>
                </a:solidFill>
                <a:effectLst/>
                <a:uLnTx/>
                <a:uFillTx/>
                <a:latin typeface="+mn-lt"/>
                <a:ea typeface="+mn-ea"/>
                <a:cs typeface="+mn-cs"/>
              </a:rPr>
            </a:br>
            <a:r>
              <a:rPr lang="es-ES" sz="2000" b="1" dirty="0">
                <a:solidFill>
                  <a:srgbClr val="3333CC"/>
                </a:solidFill>
                <a:latin typeface="+mn-lt"/>
              </a:rPr>
              <a:t>&lt;U&gt; </a:t>
            </a:r>
            <a:r>
              <a:rPr kumimoji="0" lang="es-ES" sz="2000" b="0" i="0" u="none" strike="noStrike" kern="1200" cap="none" spc="0" normalizeH="0" baseline="0" noProof="0" dirty="0">
                <a:ln>
                  <a:noFill/>
                </a:ln>
                <a:solidFill>
                  <a:schemeClr val="tx1"/>
                </a:solidFill>
                <a:effectLst/>
                <a:uLnTx/>
                <a:uFillTx/>
                <a:latin typeface="+mn-lt"/>
                <a:ea typeface="+mn-ea"/>
                <a:cs typeface="+mn-cs"/>
              </a:rPr>
              <a:t>Esto está subrayado </a:t>
            </a:r>
            <a:r>
              <a:rPr lang="es-ES" sz="2000" b="1" dirty="0">
                <a:solidFill>
                  <a:srgbClr val="3333CC"/>
                </a:solidFill>
                <a:latin typeface="+mn-lt"/>
              </a:rPr>
              <a:t>&lt;</a:t>
            </a:r>
            <a:r>
              <a:rPr lang="es-ES" sz="2200" b="1" dirty="0">
                <a:solidFill>
                  <a:srgbClr val="FF0000"/>
                </a:solidFill>
                <a:latin typeface="+mn-lt"/>
              </a:rPr>
              <a:t>/</a:t>
            </a:r>
            <a:r>
              <a:rPr lang="es-ES" sz="2000" b="1" dirty="0">
                <a:solidFill>
                  <a:srgbClr val="3333CC"/>
                </a:solidFill>
                <a:latin typeface="+mn-lt"/>
              </a:rPr>
              <a:t>U&gt;&lt;BR&gt;</a:t>
            </a:r>
            <a:r>
              <a:rPr kumimoji="0" lang="es-ES" sz="2000" b="0" i="0" u="none" strike="noStrike" kern="1200" cap="none" spc="0" normalizeH="0" baseline="0" noProof="0" dirty="0">
                <a:ln>
                  <a:noFill/>
                </a:ln>
                <a:solidFill>
                  <a:schemeClr val="tx1"/>
                </a:solidFill>
                <a:effectLst/>
                <a:uLnTx/>
                <a:uFillTx/>
                <a:latin typeface="+mn-lt"/>
                <a:ea typeface="+mn-ea"/>
                <a:cs typeface="+mn-cs"/>
              </a:rPr>
              <a:t/>
            </a:r>
            <a:br>
              <a:rPr kumimoji="0" lang="es-ES" sz="2000" b="0" i="0" u="none" strike="noStrike" kern="1200" cap="none" spc="0" normalizeH="0" baseline="0" noProof="0" dirty="0">
                <a:ln>
                  <a:noFill/>
                </a:ln>
                <a:solidFill>
                  <a:schemeClr val="tx1"/>
                </a:solidFill>
                <a:effectLst/>
                <a:uLnTx/>
                <a:uFillTx/>
                <a:latin typeface="+mn-lt"/>
                <a:ea typeface="+mn-ea"/>
                <a:cs typeface="+mn-cs"/>
              </a:rPr>
            </a:br>
            <a:r>
              <a:rPr lang="es-ES" sz="2000" b="1" dirty="0">
                <a:solidFill>
                  <a:srgbClr val="3333CC"/>
                </a:solidFill>
                <a:latin typeface="+mn-lt"/>
              </a:rPr>
              <a:t>&lt;B&gt;&lt;I&gt;&lt;U&gt; </a:t>
            </a:r>
            <a:r>
              <a:rPr kumimoji="0" lang="es-ES" sz="2000" b="0" i="0" u="none" strike="noStrike" kern="1200" cap="none" spc="0" normalizeH="0" baseline="0" noProof="0" dirty="0">
                <a:ln>
                  <a:noFill/>
                </a:ln>
                <a:solidFill>
                  <a:schemeClr val="tx1"/>
                </a:solidFill>
                <a:effectLst/>
                <a:uLnTx/>
                <a:uFillTx/>
                <a:latin typeface="+mn-lt"/>
                <a:ea typeface="+mn-ea"/>
                <a:cs typeface="+mn-cs"/>
              </a:rPr>
              <a:t>Esto está en negrita, cursiva y subrayado </a:t>
            </a:r>
            <a:r>
              <a:rPr lang="es-ES" sz="2000" b="1" dirty="0">
                <a:solidFill>
                  <a:srgbClr val="3333CC"/>
                </a:solidFill>
                <a:latin typeface="+mn-lt"/>
              </a:rPr>
              <a:t>&lt;</a:t>
            </a:r>
            <a:r>
              <a:rPr lang="es-ES" sz="2200" b="1" dirty="0">
                <a:solidFill>
                  <a:srgbClr val="FF0000"/>
                </a:solidFill>
                <a:latin typeface="+mn-lt"/>
              </a:rPr>
              <a:t>/</a:t>
            </a:r>
            <a:r>
              <a:rPr lang="es-ES" sz="2000" b="1" dirty="0">
                <a:solidFill>
                  <a:srgbClr val="3333CC"/>
                </a:solidFill>
                <a:latin typeface="+mn-lt"/>
              </a:rPr>
              <a:t>U&gt;&lt;</a:t>
            </a:r>
            <a:r>
              <a:rPr lang="es-ES" sz="2200" b="1" dirty="0">
                <a:solidFill>
                  <a:srgbClr val="FF0000"/>
                </a:solidFill>
                <a:latin typeface="+mn-lt"/>
              </a:rPr>
              <a:t>/</a:t>
            </a:r>
            <a:r>
              <a:rPr lang="es-ES" sz="2000" b="1" dirty="0">
                <a:solidFill>
                  <a:srgbClr val="3333CC"/>
                </a:solidFill>
                <a:latin typeface="+mn-lt"/>
              </a:rPr>
              <a:t>I&gt;&lt;</a:t>
            </a:r>
            <a:r>
              <a:rPr lang="es-ES" sz="2200" b="1" dirty="0">
                <a:solidFill>
                  <a:srgbClr val="FF0000"/>
                </a:solidFill>
                <a:latin typeface="+mn-lt"/>
              </a:rPr>
              <a:t>/</a:t>
            </a:r>
            <a:r>
              <a:rPr lang="es-ES" sz="2000" b="1" dirty="0">
                <a:solidFill>
                  <a:srgbClr val="3333CC"/>
                </a:solidFill>
                <a:latin typeface="+mn-lt"/>
              </a:rPr>
              <a:t>B&gt;&lt;BR&gt;</a:t>
            </a:r>
            <a:endParaRPr lang="es-ES" sz="2400" b="1" dirty="0">
              <a:solidFill>
                <a:srgbClr val="3333CC"/>
              </a:solidFill>
              <a:latin typeface="+mn-lt"/>
            </a:endParaRPr>
          </a:p>
        </p:txBody>
      </p:sp>
      <p:sp>
        <p:nvSpPr>
          <p:cNvPr id="7" name="Rectangle 3"/>
          <p:cNvSpPr txBox="1">
            <a:spLocks noChangeArrowheads="1"/>
          </p:cNvSpPr>
          <p:nvPr/>
        </p:nvSpPr>
        <p:spPr>
          <a:xfrm>
            <a:off x="1285852" y="1771178"/>
            <a:ext cx="7560000" cy="2340000"/>
          </a:xfrm>
          <a:prstGeom prst="rect">
            <a:avLst/>
          </a:prstGeom>
          <a:blipFill>
            <a:blip r:embed="rId2"/>
            <a:tile tx="0" ty="0" sx="100000" sy="100000" flip="none" algn="tl"/>
          </a:blipFill>
        </p:spPr>
        <p:txBody>
          <a:bodyPr>
            <a:noAutofit/>
          </a:bodyPr>
          <a:lstStyle/>
          <a:p>
            <a:pPr marL="365760" marR="0" lvl="0" indent="-283464" algn="l" defTabSz="914400" rtl="0" eaLnBrk="1" fontAlgn="auto" latinLnBrk="0" hangingPunct="1">
              <a:lnSpc>
                <a:spcPct val="90000"/>
              </a:lnSpc>
              <a:spcBef>
                <a:spcPts val="600"/>
              </a:spcBef>
              <a:spcAft>
                <a:spcPts val="0"/>
              </a:spcAft>
              <a:buClr>
                <a:schemeClr val="accent1"/>
              </a:buClr>
              <a:buSzPct val="80000"/>
              <a:buFont typeface="Wingdings 2"/>
              <a:buChar char=""/>
              <a:tabLst/>
              <a:defRPr/>
            </a:pPr>
            <a:r>
              <a:rPr lang="es-ES" sz="2400" dirty="0">
                <a:latin typeface="+mn-lt"/>
              </a:rPr>
              <a:t>Son un conjunto de etiquetas, que se utilizan para cambiar el estilo de la presentación del texto, estas etiquetas son:</a:t>
            </a:r>
            <a:endParaRPr lang="es-ES" sz="2400" b="1" dirty="0">
              <a:solidFill>
                <a:srgbClr val="3333CC"/>
              </a:solidFill>
              <a:latin typeface="+mn-lt"/>
            </a:endParaRPr>
          </a:p>
          <a:p>
            <a:pPr marL="1280160" lvl="2" indent="-283464" fontAlgn="auto">
              <a:lnSpc>
                <a:spcPct val="90000"/>
              </a:lnSpc>
              <a:spcBef>
                <a:spcPts val="600"/>
              </a:spcBef>
              <a:spcAft>
                <a:spcPts val="0"/>
              </a:spcAft>
              <a:buClr>
                <a:schemeClr val="accent1"/>
              </a:buClr>
              <a:buSzPct val="80000"/>
              <a:defRPr/>
            </a:pPr>
            <a:r>
              <a:rPr lang="es-ES" b="1" dirty="0">
                <a:solidFill>
                  <a:srgbClr val="3333CC"/>
                </a:solidFill>
                <a:latin typeface="+mn-lt"/>
              </a:rPr>
              <a:t>&lt;B&gt; </a:t>
            </a:r>
            <a:r>
              <a:rPr lang="es-ES" dirty="0">
                <a:latin typeface="+mn-lt"/>
              </a:rPr>
              <a:t>Texto con Negrita </a:t>
            </a:r>
            <a:r>
              <a:rPr lang="es-ES" b="1" dirty="0">
                <a:solidFill>
                  <a:srgbClr val="3333CC"/>
                </a:solidFill>
                <a:latin typeface="+mn-lt"/>
              </a:rPr>
              <a:t>&lt;</a:t>
            </a:r>
            <a:r>
              <a:rPr lang="es-ES" b="1" dirty="0">
                <a:solidFill>
                  <a:srgbClr val="FF0000"/>
                </a:solidFill>
                <a:latin typeface="+mn-lt"/>
              </a:rPr>
              <a:t>/</a:t>
            </a:r>
            <a:r>
              <a:rPr lang="es-ES" b="1" dirty="0">
                <a:solidFill>
                  <a:srgbClr val="3333CC"/>
                </a:solidFill>
                <a:latin typeface="+mn-lt"/>
              </a:rPr>
              <a:t>B&gt;&lt;BR&gt;</a:t>
            </a:r>
          </a:p>
          <a:p>
            <a:pPr marL="1280160" lvl="2" indent="-283464" fontAlgn="auto">
              <a:lnSpc>
                <a:spcPct val="90000"/>
              </a:lnSpc>
              <a:spcBef>
                <a:spcPts val="600"/>
              </a:spcBef>
              <a:spcAft>
                <a:spcPts val="0"/>
              </a:spcAft>
              <a:buClr>
                <a:schemeClr val="accent1"/>
              </a:buClr>
              <a:buSzPct val="80000"/>
              <a:defRPr/>
            </a:pPr>
            <a:r>
              <a:rPr lang="es-ES" b="1" dirty="0">
                <a:solidFill>
                  <a:srgbClr val="3333CC"/>
                </a:solidFill>
                <a:latin typeface="+mn-lt"/>
              </a:rPr>
              <a:t>&lt;I&gt; </a:t>
            </a:r>
            <a:r>
              <a:rPr lang="es-ES" dirty="0">
                <a:latin typeface="+mn-lt"/>
              </a:rPr>
              <a:t>Texto con Cursiva </a:t>
            </a:r>
            <a:r>
              <a:rPr lang="es-ES" b="1" dirty="0">
                <a:solidFill>
                  <a:srgbClr val="3333CC"/>
                </a:solidFill>
                <a:latin typeface="+mn-lt"/>
              </a:rPr>
              <a:t>&lt;</a:t>
            </a:r>
            <a:r>
              <a:rPr lang="es-ES" b="1" dirty="0">
                <a:solidFill>
                  <a:srgbClr val="FF0000"/>
                </a:solidFill>
                <a:latin typeface="+mn-lt"/>
              </a:rPr>
              <a:t>/</a:t>
            </a:r>
            <a:r>
              <a:rPr lang="es-ES" b="1" dirty="0">
                <a:solidFill>
                  <a:srgbClr val="3333CC"/>
                </a:solidFill>
                <a:latin typeface="+mn-lt"/>
              </a:rPr>
              <a:t>I&gt;&lt;BR&gt;</a:t>
            </a:r>
          </a:p>
          <a:p>
            <a:pPr marL="1280160" lvl="2" indent="-283464" fontAlgn="auto">
              <a:lnSpc>
                <a:spcPct val="90000"/>
              </a:lnSpc>
              <a:spcBef>
                <a:spcPts val="600"/>
              </a:spcBef>
              <a:spcAft>
                <a:spcPts val="0"/>
              </a:spcAft>
              <a:buClr>
                <a:schemeClr val="accent1"/>
              </a:buClr>
              <a:buSzPct val="80000"/>
              <a:defRPr/>
            </a:pPr>
            <a:r>
              <a:rPr lang="es-ES" b="1" dirty="0">
                <a:solidFill>
                  <a:srgbClr val="3333CC"/>
                </a:solidFill>
                <a:latin typeface="+mn-lt"/>
              </a:rPr>
              <a:t>&lt;U&gt; </a:t>
            </a:r>
            <a:r>
              <a:rPr lang="es-ES" dirty="0">
                <a:latin typeface="+mn-lt"/>
              </a:rPr>
              <a:t>Texto Subrayado </a:t>
            </a:r>
            <a:r>
              <a:rPr lang="es-ES" b="1" dirty="0">
                <a:solidFill>
                  <a:srgbClr val="3333CC"/>
                </a:solidFill>
                <a:latin typeface="+mn-lt"/>
              </a:rPr>
              <a:t>&lt;</a:t>
            </a:r>
            <a:r>
              <a:rPr lang="es-ES" b="1" dirty="0">
                <a:solidFill>
                  <a:srgbClr val="FF0000"/>
                </a:solidFill>
                <a:latin typeface="+mn-lt"/>
              </a:rPr>
              <a:t>/</a:t>
            </a:r>
            <a:r>
              <a:rPr lang="es-ES" b="1" dirty="0">
                <a:solidFill>
                  <a:srgbClr val="3333CC"/>
                </a:solidFill>
                <a:latin typeface="+mn-lt"/>
              </a:rPr>
              <a:t>U&gt;&lt;BR&gt;</a:t>
            </a:r>
          </a:p>
          <a:p>
            <a:pPr marL="1280160" lvl="2" indent="-283464" fontAlgn="auto">
              <a:lnSpc>
                <a:spcPct val="90000"/>
              </a:lnSpc>
              <a:spcBef>
                <a:spcPts val="600"/>
              </a:spcBef>
              <a:spcAft>
                <a:spcPts val="0"/>
              </a:spcAft>
              <a:buClr>
                <a:schemeClr val="accent1"/>
              </a:buClr>
              <a:buSzPct val="80000"/>
              <a:defRPr/>
            </a:pPr>
            <a:r>
              <a:rPr lang="es-ES" b="1" dirty="0">
                <a:solidFill>
                  <a:srgbClr val="3333CC"/>
                </a:solidFill>
                <a:latin typeface="+mn-lt"/>
              </a:rPr>
              <a:t>&lt;S&gt; </a:t>
            </a:r>
            <a:r>
              <a:rPr lang="es-ES" dirty="0">
                <a:latin typeface="+mn-lt"/>
              </a:rPr>
              <a:t>Texto tachado </a:t>
            </a:r>
            <a:r>
              <a:rPr lang="es-ES" b="1" dirty="0">
                <a:solidFill>
                  <a:srgbClr val="3333CC"/>
                </a:solidFill>
                <a:latin typeface="+mn-lt"/>
              </a:rPr>
              <a:t>&lt;</a:t>
            </a:r>
            <a:r>
              <a:rPr lang="es-ES" b="1" dirty="0">
                <a:solidFill>
                  <a:srgbClr val="FF0000"/>
                </a:solidFill>
                <a:latin typeface="+mn-lt"/>
              </a:rPr>
              <a:t>/</a:t>
            </a:r>
            <a:r>
              <a:rPr lang="es-ES" b="1" dirty="0">
                <a:solidFill>
                  <a:srgbClr val="3333CC"/>
                </a:solidFill>
                <a:latin typeface="+mn-lt"/>
              </a:rPr>
              <a:t>S&gt;</a:t>
            </a:r>
            <a:endParaRPr lang="es-ES" dirty="0">
              <a:latin typeface="+mn-lt"/>
            </a:endParaRPr>
          </a:p>
        </p:txBody>
      </p:sp>
      <p:sp>
        <p:nvSpPr>
          <p:cNvPr id="6" name="Rectangle 2"/>
          <p:cNvSpPr txBox="1">
            <a:spLocks noChangeArrowheads="1"/>
          </p:cNvSpPr>
          <p:nvPr/>
        </p:nvSpPr>
        <p:spPr>
          <a:xfrm>
            <a:off x="1285852" y="1021682"/>
            <a:ext cx="7560000" cy="720000"/>
          </a:xfrm>
          <a:prstGeom prst="rect">
            <a:avLst/>
          </a:prstGeom>
          <a:solidFill>
            <a:schemeClr val="bg2"/>
          </a:solidFill>
        </p:spPr>
        <p:txBody>
          <a:bodyPr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ES" sz="2800" b="1" i="0" strike="noStrike" kern="1200" cap="none" spc="0" normalizeH="0" baseline="0" noProof="0" dirty="0">
                <a:ln>
                  <a:noFill/>
                </a:ln>
                <a:solidFill>
                  <a:srgbClr val="3333CC"/>
                </a:solidFill>
                <a:uLnTx/>
                <a:uFillTx/>
                <a:latin typeface="+mj-lt"/>
                <a:ea typeface="+mj-ea"/>
                <a:cs typeface="+mj-cs"/>
              </a:rPr>
              <a:t>Etiqueta</a:t>
            </a:r>
            <a:r>
              <a:rPr kumimoji="0" lang="es-ES" sz="2800" b="1" i="0" strike="noStrike" kern="1200" cap="none" spc="0" normalizeH="0" noProof="0" dirty="0">
                <a:ln>
                  <a:noFill/>
                </a:ln>
                <a:solidFill>
                  <a:srgbClr val="3333CC"/>
                </a:solidFill>
                <a:uLnTx/>
                <a:uFillTx/>
                <a:latin typeface="+mj-lt"/>
                <a:ea typeface="+mj-ea"/>
                <a:cs typeface="+mj-cs"/>
              </a:rPr>
              <a:t> de Atributos de Textos: B  I  U  S</a:t>
            </a:r>
            <a:endParaRPr kumimoji="0" lang="es-ES" sz="2800" b="1" i="0" strike="noStrike" kern="1200" cap="none" spc="0" normalizeH="0" baseline="0" noProof="0" dirty="0">
              <a:ln>
                <a:noFill/>
              </a:ln>
              <a:solidFill>
                <a:srgbClr val="3333CC"/>
              </a:solidFill>
              <a:uLnTx/>
              <a:uFillTx/>
              <a:latin typeface="+mj-lt"/>
              <a:ea typeface="+mj-ea"/>
              <a:cs typeface="+mj-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285852" y="274638"/>
            <a:ext cx="7560000" cy="720000"/>
          </a:xfrm>
          <a:solidFill>
            <a:schemeClr val="bg2"/>
          </a:solidFill>
        </p:spPr>
        <p:txBody>
          <a:bodyPr>
            <a:normAutofit/>
          </a:bodyPr>
          <a:lstStyle/>
          <a:p>
            <a:r>
              <a:rPr lang="es-ES" sz="2800" b="1" dirty="0">
                <a:solidFill>
                  <a:srgbClr val="3333CC"/>
                </a:solidFill>
                <a:effectLst/>
              </a:rPr>
              <a:t>Etiqueta de Párrafo: DIV</a:t>
            </a:r>
          </a:p>
        </p:txBody>
      </p:sp>
      <p:sp>
        <p:nvSpPr>
          <p:cNvPr id="4" name="Rectangle 3"/>
          <p:cNvSpPr txBox="1">
            <a:spLocks noChangeArrowheads="1"/>
          </p:cNvSpPr>
          <p:nvPr/>
        </p:nvSpPr>
        <p:spPr>
          <a:xfrm>
            <a:off x="1285852" y="4214818"/>
            <a:ext cx="7560000" cy="1928826"/>
          </a:xfrm>
          <a:prstGeom prst="rect">
            <a:avLst/>
          </a:prstGeom>
          <a:solidFill>
            <a:schemeClr val="accent4">
              <a:lumMod val="20000"/>
              <a:lumOff val="80000"/>
            </a:schemeClr>
          </a:solidFill>
        </p:spPr>
        <p:txBody>
          <a:bodyPr>
            <a:noAutofit/>
          </a:bodyPr>
          <a:lstStyle/>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Char char=""/>
              <a:tabLst/>
              <a:defRPr/>
            </a:pPr>
            <a:r>
              <a:rPr kumimoji="0" lang="es-ES" sz="2400" b="0" i="0" u="none" strike="noStrike" kern="1200" cap="none" spc="0" normalizeH="0" baseline="0" noProof="0" dirty="0">
                <a:ln>
                  <a:noFill/>
                </a:ln>
                <a:solidFill>
                  <a:schemeClr val="tx1"/>
                </a:solidFill>
                <a:effectLst/>
                <a:uLnTx/>
                <a:uFillTx/>
                <a:latin typeface="+mn-lt"/>
                <a:ea typeface="+mn-ea"/>
                <a:cs typeface="+mn-cs"/>
              </a:rPr>
              <a:t>Agrega lo siguiente:</a:t>
            </a:r>
          </a:p>
          <a:p>
            <a:pPr marL="822960" lvl="1" indent="-283464" fontAlgn="auto">
              <a:lnSpc>
                <a:spcPct val="80000"/>
              </a:lnSpc>
              <a:spcBef>
                <a:spcPts val="600"/>
              </a:spcBef>
              <a:spcAft>
                <a:spcPts val="0"/>
              </a:spcAft>
              <a:buClr>
                <a:schemeClr val="accent1"/>
              </a:buClr>
              <a:buSzPct val="80000"/>
            </a:pPr>
            <a:r>
              <a:rPr kumimoji="0" lang="es-ES" sz="2400" b="1" i="0" u="none" strike="noStrike" kern="1200" cap="none" spc="0" normalizeH="0" baseline="0" noProof="0" dirty="0">
                <a:ln>
                  <a:noFill/>
                </a:ln>
                <a:solidFill>
                  <a:srgbClr val="FFC000"/>
                </a:solidFill>
                <a:effectLst/>
                <a:uLnTx/>
                <a:uFillTx/>
                <a:latin typeface="+mn-lt"/>
                <a:ea typeface="+mn-ea"/>
                <a:cs typeface="+mn-cs"/>
              </a:rPr>
              <a:t>	</a:t>
            </a:r>
            <a:r>
              <a:rPr kumimoji="0" lang="es-ES" sz="2000" b="1" i="0" u="none" strike="noStrike" kern="1200" cap="none" spc="0" normalizeH="0" baseline="0" noProof="0" dirty="0">
                <a:ln>
                  <a:noFill/>
                </a:ln>
                <a:solidFill>
                  <a:srgbClr val="3333CC"/>
                </a:solidFill>
                <a:effectLst/>
                <a:uLnTx/>
                <a:uFillTx/>
                <a:latin typeface="+mn-lt"/>
                <a:ea typeface="+mn-ea"/>
                <a:cs typeface="+mn-cs"/>
              </a:rPr>
              <a:t>&lt;DIV </a:t>
            </a:r>
            <a:r>
              <a:rPr kumimoji="0" lang="es-ES" sz="2000" b="0" i="0" u="none" strike="noStrike" kern="1200" cap="none" spc="0" normalizeH="0" baseline="0" noProof="0" dirty="0" err="1">
                <a:ln>
                  <a:noFill/>
                </a:ln>
                <a:solidFill>
                  <a:srgbClr val="FF0000"/>
                </a:solidFill>
                <a:effectLst/>
                <a:uLnTx/>
                <a:uFillTx/>
                <a:latin typeface="+mn-lt"/>
                <a:ea typeface="+mn-ea"/>
                <a:cs typeface="+mn-cs"/>
              </a:rPr>
              <a:t>align</a:t>
            </a:r>
            <a:r>
              <a:rPr kumimoji="0" lang="es-ES" sz="2000" b="0" i="0" u="none" strike="noStrike" kern="1200" cap="none" spc="0" normalizeH="0" baseline="0" noProof="0" dirty="0">
                <a:ln>
                  <a:noFill/>
                </a:ln>
                <a:solidFill>
                  <a:srgbClr val="3333CC"/>
                </a:solidFill>
                <a:effectLst/>
                <a:uLnTx/>
                <a:uFillTx/>
                <a:latin typeface="+mn-lt"/>
                <a:ea typeface="+mn-ea"/>
                <a:cs typeface="+mn-cs"/>
              </a:rPr>
              <a:t>=“</a:t>
            </a:r>
            <a:r>
              <a:rPr kumimoji="0" lang="es-ES" sz="2000" b="0" i="0" u="none" strike="noStrike" kern="1200" cap="none" spc="0" normalizeH="0" baseline="0" noProof="0" dirty="0" err="1">
                <a:ln>
                  <a:noFill/>
                </a:ln>
                <a:solidFill>
                  <a:srgbClr val="3333CC"/>
                </a:solidFill>
                <a:effectLst/>
                <a:uLnTx/>
                <a:uFillTx/>
                <a:latin typeface="+mn-lt"/>
                <a:ea typeface="+mn-ea"/>
                <a:cs typeface="+mn-cs"/>
              </a:rPr>
              <a:t>left</a:t>
            </a:r>
            <a:r>
              <a:rPr kumimoji="0" lang="es-ES" sz="2000" b="0" i="0" u="none" strike="noStrike" kern="1200" cap="none" spc="0" normalizeH="0" baseline="0" noProof="0" dirty="0">
                <a:ln>
                  <a:noFill/>
                </a:ln>
                <a:solidFill>
                  <a:srgbClr val="3333CC"/>
                </a:solidFill>
                <a:effectLst/>
                <a:uLnTx/>
                <a:uFillTx/>
                <a:latin typeface="+mn-lt"/>
                <a:ea typeface="+mn-ea"/>
                <a:cs typeface="+mn-cs"/>
              </a:rPr>
              <a:t>”</a:t>
            </a:r>
            <a:r>
              <a:rPr kumimoji="0" lang="es-ES" sz="2000" b="1" i="0" u="none" strike="noStrike" kern="1200" cap="none" spc="0" normalizeH="0" baseline="0" noProof="0" dirty="0">
                <a:ln>
                  <a:noFill/>
                </a:ln>
                <a:solidFill>
                  <a:srgbClr val="3333CC"/>
                </a:solidFill>
                <a:effectLst/>
                <a:uLnTx/>
                <a:uFillTx/>
                <a:latin typeface="+mn-lt"/>
                <a:ea typeface="+mn-ea"/>
                <a:cs typeface="+mn-cs"/>
              </a:rPr>
              <a:t>&gt; </a:t>
            </a:r>
            <a:r>
              <a:rPr kumimoji="0" lang="es-ES" sz="2000" b="0" i="0" u="none" strike="noStrike" kern="1200" cap="none" spc="0" normalizeH="0" baseline="0" noProof="0" dirty="0">
                <a:ln>
                  <a:noFill/>
                </a:ln>
                <a:solidFill>
                  <a:schemeClr val="tx1"/>
                </a:solidFill>
                <a:effectLst/>
                <a:uLnTx/>
                <a:uFillTx/>
                <a:latin typeface="+mn-lt"/>
                <a:ea typeface="+mn-ea"/>
                <a:cs typeface="+mn-cs"/>
              </a:rPr>
              <a:t>Esto está a la izquierda </a:t>
            </a:r>
            <a:r>
              <a:rPr kumimoji="0" lang="es-ES" sz="2000" b="1" i="0" u="none" strike="noStrike" kern="1200" cap="none" spc="0" normalizeH="0" baseline="0" noProof="0" dirty="0">
                <a:ln>
                  <a:noFill/>
                </a:ln>
                <a:solidFill>
                  <a:srgbClr val="3333CC"/>
                </a:solidFill>
                <a:effectLst/>
                <a:uLnTx/>
                <a:uFillTx/>
                <a:latin typeface="+mn-lt"/>
                <a:ea typeface="+mn-ea"/>
                <a:cs typeface="+mn-cs"/>
              </a:rPr>
              <a:t>&lt;</a:t>
            </a:r>
            <a:r>
              <a:rPr kumimoji="0" lang="es-ES" sz="2000" b="1" i="0" u="none" strike="noStrike" kern="1200" cap="none" spc="0" normalizeH="0" baseline="0" noProof="0" dirty="0">
                <a:ln>
                  <a:noFill/>
                </a:ln>
                <a:solidFill>
                  <a:srgbClr val="FF0000"/>
                </a:solidFill>
                <a:effectLst/>
                <a:uLnTx/>
                <a:uFillTx/>
                <a:latin typeface="+mn-lt"/>
                <a:ea typeface="+mn-ea"/>
                <a:cs typeface="+mn-cs"/>
              </a:rPr>
              <a:t>/</a:t>
            </a:r>
            <a:r>
              <a:rPr kumimoji="0" lang="es-ES" sz="2000" b="1" i="0" u="none" strike="noStrike" kern="1200" cap="none" spc="0" normalizeH="0" baseline="0" noProof="0" dirty="0">
                <a:ln>
                  <a:noFill/>
                </a:ln>
                <a:solidFill>
                  <a:srgbClr val="3333CC"/>
                </a:solidFill>
                <a:effectLst/>
                <a:uLnTx/>
                <a:uFillTx/>
                <a:latin typeface="+mn-lt"/>
                <a:ea typeface="+mn-ea"/>
                <a:cs typeface="+mn-cs"/>
              </a:rPr>
              <a:t>DIV&gt;&lt;BR&gt;</a:t>
            </a:r>
            <a:r>
              <a:rPr kumimoji="0" lang="es-ES" sz="2000" b="0" i="0" u="none" strike="noStrike" kern="1200" cap="none" spc="0" normalizeH="0" baseline="0" noProof="0" dirty="0">
                <a:ln>
                  <a:noFill/>
                </a:ln>
                <a:solidFill>
                  <a:srgbClr val="3333CC"/>
                </a:solidFill>
                <a:effectLst/>
                <a:uLnTx/>
                <a:uFillTx/>
                <a:latin typeface="+mn-lt"/>
                <a:ea typeface="+mn-ea"/>
                <a:cs typeface="+mn-cs"/>
              </a:rPr>
              <a:t/>
            </a:r>
            <a:br>
              <a:rPr kumimoji="0" lang="es-ES" sz="2000" b="0" i="0" u="none" strike="noStrike" kern="1200" cap="none" spc="0" normalizeH="0" baseline="0" noProof="0" dirty="0">
                <a:ln>
                  <a:noFill/>
                </a:ln>
                <a:solidFill>
                  <a:srgbClr val="3333CC"/>
                </a:solidFill>
                <a:effectLst/>
                <a:uLnTx/>
                <a:uFillTx/>
                <a:latin typeface="+mn-lt"/>
                <a:ea typeface="+mn-ea"/>
                <a:cs typeface="+mn-cs"/>
              </a:rPr>
            </a:br>
            <a:r>
              <a:rPr kumimoji="0" lang="es-ES" sz="2000" b="1" i="0" u="none" strike="noStrike" kern="1200" cap="none" spc="0" normalizeH="0" baseline="0" noProof="0" dirty="0">
                <a:ln>
                  <a:noFill/>
                </a:ln>
                <a:solidFill>
                  <a:srgbClr val="3333CC"/>
                </a:solidFill>
                <a:effectLst/>
                <a:uLnTx/>
                <a:uFillTx/>
                <a:latin typeface="+mn-lt"/>
                <a:ea typeface="+mn-ea"/>
                <a:cs typeface="+mn-cs"/>
              </a:rPr>
              <a:t>&lt;DIV </a:t>
            </a:r>
            <a:r>
              <a:rPr kumimoji="0" lang="es-ES" sz="2000" b="0" i="0" u="none" strike="noStrike" kern="1200" cap="none" spc="0" normalizeH="0" baseline="0" noProof="0" dirty="0" err="1">
                <a:ln>
                  <a:noFill/>
                </a:ln>
                <a:solidFill>
                  <a:srgbClr val="FF0000"/>
                </a:solidFill>
                <a:effectLst/>
                <a:uLnTx/>
                <a:uFillTx/>
                <a:latin typeface="+mn-lt"/>
                <a:ea typeface="+mn-ea"/>
                <a:cs typeface="+mn-cs"/>
              </a:rPr>
              <a:t>align</a:t>
            </a:r>
            <a:r>
              <a:rPr kumimoji="0" lang="es-ES" sz="2000" b="0" i="0" u="none" strike="noStrike" kern="1200" cap="none" spc="0" normalizeH="0" baseline="0" noProof="0" dirty="0">
                <a:ln>
                  <a:noFill/>
                </a:ln>
                <a:solidFill>
                  <a:srgbClr val="3333CC"/>
                </a:solidFill>
                <a:effectLst/>
                <a:uLnTx/>
                <a:uFillTx/>
                <a:latin typeface="+mn-lt"/>
                <a:ea typeface="+mn-ea"/>
                <a:cs typeface="+mn-cs"/>
              </a:rPr>
              <a:t>=“center”</a:t>
            </a:r>
            <a:r>
              <a:rPr kumimoji="0" lang="es-ES" sz="2000" b="1" i="0" u="none" strike="noStrike" kern="1200" cap="none" spc="0" normalizeH="0" baseline="0" noProof="0" dirty="0">
                <a:ln>
                  <a:noFill/>
                </a:ln>
                <a:solidFill>
                  <a:srgbClr val="3333CC"/>
                </a:solidFill>
                <a:effectLst/>
                <a:uLnTx/>
                <a:uFillTx/>
                <a:latin typeface="+mn-lt"/>
                <a:ea typeface="+mn-ea"/>
                <a:cs typeface="+mn-cs"/>
              </a:rPr>
              <a:t>&gt; </a:t>
            </a:r>
            <a:r>
              <a:rPr kumimoji="0" lang="es-ES" sz="2000" b="0" i="0" u="none" strike="noStrike" kern="1200" cap="none" spc="0" normalizeH="0" baseline="0" noProof="0" dirty="0">
                <a:ln>
                  <a:noFill/>
                </a:ln>
                <a:solidFill>
                  <a:schemeClr val="tx1"/>
                </a:solidFill>
                <a:effectLst/>
                <a:uLnTx/>
                <a:uFillTx/>
                <a:latin typeface="+mn-lt"/>
                <a:ea typeface="+mn-ea"/>
                <a:cs typeface="+mn-cs"/>
              </a:rPr>
              <a:t>Esto está en el centro </a:t>
            </a:r>
            <a:r>
              <a:rPr kumimoji="0" lang="es-ES" sz="2000" b="1" i="0" u="none" strike="noStrike" kern="1200" cap="none" spc="0" normalizeH="0" baseline="0" noProof="0" dirty="0">
                <a:ln>
                  <a:noFill/>
                </a:ln>
                <a:solidFill>
                  <a:srgbClr val="3333CC"/>
                </a:solidFill>
                <a:effectLst/>
                <a:uLnTx/>
                <a:uFillTx/>
                <a:latin typeface="+mn-lt"/>
                <a:ea typeface="+mn-ea"/>
                <a:cs typeface="+mn-cs"/>
              </a:rPr>
              <a:t>&lt;</a:t>
            </a:r>
            <a:r>
              <a:rPr kumimoji="0" lang="es-ES" sz="2000" b="1" i="0" u="none" strike="noStrike" kern="1200" cap="none" spc="0" normalizeH="0" baseline="0" noProof="0" dirty="0">
                <a:ln>
                  <a:noFill/>
                </a:ln>
                <a:solidFill>
                  <a:srgbClr val="FF0000"/>
                </a:solidFill>
                <a:effectLst/>
                <a:uLnTx/>
                <a:uFillTx/>
                <a:latin typeface="+mn-lt"/>
                <a:ea typeface="+mn-ea"/>
                <a:cs typeface="+mn-cs"/>
              </a:rPr>
              <a:t>/</a:t>
            </a:r>
            <a:r>
              <a:rPr kumimoji="0" lang="es-ES" sz="2000" b="1" i="0" u="none" strike="noStrike" kern="1200" cap="none" spc="0" normalizeH="0" baseline="0" noProof="0" dirty="0">
                <a:ln>
                  <a:noFill/>
                </a:ln>
                <a:solidFill>
                  <a:srgbClr val="3333CC"/>
                </a:solidFill>
                <a:effectLst/>
                <a:uLnTx/>
                <a:uFillTx/>
                <a:latin typeface="+mn-lt"/>
                <a:ea typeface="+mn-ea"/>
                <a:cs typeface="+mn-cs"/>
              </a:rPr>
              <a:t>DIV&gt;&lt;BR&gt;</a:t>
            </a:r>
            <a:r>
              <a:rPr kumimoji="0" lang="es-ES" sz="2000" b="0" i="0" u="none" strike="noStrike" kern="1200" cap="none" spc="0" normalizeH="0" baseline="0" noProof="0" dirty="0">
                <a:ln>
                  <a:noFill/>
                </a:ln>
                <a:solidFill>
                  <a:srgbClr val="3333CC"/>
                </a:solidFill>
                <a:effectLst/>
                <a:uLnTx/>
                <a:uFillTx/>
                <a:latin typeface="+mn-lt"/>
                <a:ea typeface="+mn-ea"/>
                <a:cs typeface="+mn-cs"/>
              </a:rPr>
              <a:t/>
            </a:r>
            <a:br>
              <a:rPr kumimoji="0" lang="es-ES" sz="2000" b="0" i="0" u="none" strike="noStrike" kern="1200" cap="none" spc="0" normalizeH="0" baseline="0" noProof="0" dirty="0">
                <a:ln>
                  <a:noFill/>
                </a:ln>
                <a:solidFill>
                  <a:srgbClr val="3333CC"/>
                </a:solidFill>
                <a:effectLst/>
                <a:uLnTx/>
                <a:uFillTx/>
                <a:latin typeface="+mn-lt"/>
                <a:ea typeface="+mn-ea"/>
                <a:cs typeface="+mn-cs"/>
              </a:rPr>
            </a:br>
            <a:r>
              <a:rPr kumimoji="0" lang="es-ES" sz="2000" b="1" i="0" u="none" strike="noStrike" kern="1200" cap="none" spc="0" normalizeH="0" baseline="0" noProof="0" dirty="0">
                <a:ln>
                  <a:noFill/>
                </a:ln>
                <a:solidFill>
                  <a:srgbClr val="3333CC"/>
                </a:solidFill>
                <a:effectLst/>
                <a:uLnTx/>
                <a:uFillTx/>
                <a:latin typeface="+mn-lt"/>
                <a:ea typeface="+mn-ea"/>
                <a:cs typeface="+mn-cs"/>
              </a:rPr>
              <a:t>&lt;DIV </a:t>
            </a:r>
            <a:r>
              <a:rPr kumimoji="0" lang="es-ES" sz="2000" b="0" i="0" u="none" strike="noStrike" kern="1200" cap="none" spc="0" normalizeH="0" baseline="0" noProof="0" dirty="0" err="1">
                <a:ln>
                  <a:noFill/>
                </a:ln>
                <a:solidFill>
                  <a:srgbClr val="FF0000"/>
                </a:solidFill>
                <a:effectLst/>
                <a:uLnTx/>
                <a:uFillTx/>
                <a:latin typeface="+mn-lt"/>
                <a:ea typeface="+mn-ea"/>
                <a:cs typeface="+mn-cs"/>
              </a:rPr>
              <a:t>align</a:t>
            </a:r>
            <a:r>
              <a:rPr kumimoji="0" lang="es-ES" sz="2000" b="0" i="0" u="none" strike="noStrike" kern="1200" cap="none" spc="0" normalizeH="0" baseline="0" noProof="0" dirty="0">
                <a:ln>
                  <a:noFill/>
                </a:ln>
                <a:solidFill>
                  <a:srgbClr val="3333CC"/>
                </a:solidFill>
                <a:effectLst/>
                <a:uLnTx/>
                <a:uFillTx/>
                <a:latin typeface="+mn-lt"/>
                <a:ea typeface="+mn-ea"/>
                <a:cs typeface="+mn-cs"/>
              </a:rPr>
              <a:t>=“</a:t>
            </a:r>
            <a:r>
              <a:rPr kumimoji="0" lang="es-ES" sz="2000" b="0" i="0" u="none" strike="noStrike" kern="1200" cap="none" spc="0" normalizeH="0" baseline="0" noProof="0" dirty="0" err="1">
                <a:ln>
                  <a:noFill/>
                </a:ln>
                <a:solidFill>
                  <a:srgbClr val="3333CC"/>
                </a:solidFill>
                <a:effectLst/>
                <a:uLnTx/>
                <a:uFillTx/>
                <a:latin typeface="+mn-lt"/>
                <a:ea typeface="+mn-ea"/>
                <a:cs typeface="+mn-cs"/>
              </a:rPr>
              <a:t>right</a:t>
            </a:r>
            <a:r>
              <a:rPr kumimoji="0" lang="es-ES" sz="2000" b="0" i="0" u="none" strike="noStrike" kern="1200" cap="none" spc="0" normalizeH="0" baseline="0" noProof="0" dirty="0">
                <a:ln>
                  <a:noFill/>
                </a:ln>
                <a:solidFill>
                  <a:srgbClr val="3333CC"/>
                </a:solidFill>
                <a:effectLst/>
                <a:uLnTx/>
                <a:uFillTx/>
                <a:latin typeface="+mn-lt"/>
                <a:ea typeface="+mn-ea"/>
                <a:cs typeface="+mn-cs"/>
              </a:rPr>
              <a:t>”</a:t>
            </a:r>
            <a:r>
              <a:rPr kumimoji="0" lang="es-ES" sz="2000" b="1" i="0" u="none" strike="noStrike" kern="1200" cap="none" spc="0" normalizeH="0" baseline="0" noProof="0" dirty="0">
                <a:ln>
                  <a:noFill/>
                </a:ln>
                <a:solidFill>
                  <a:srgbClr val="3333CC"/>
                </a:solidFill>
                <a:effectLst/>
                <a:uLnTx/>
                <a:uFillTx/>
                <a:latin typeface="+mn-lt"/>
                <a:ea typeface="+mn-ea"/>
                <a:cs typeface="+mn-cs"/>
              </a:rPr>
              <a:t>&gt; </a:t>
            </a:r>
            <a:r>
              <a:rPr kumimoji="0" lang="es-ES" sz="2000" b="0" i="0" u="none" strike="noStrike" kern="1200" cap="none" spc="0" normalizeH="0" baseline="0" noProof="0" dirty="0">
                <a:ln>
                  <a:noFill/>
                </a:ln>
                <a:solidFill>
                  <a:schemeClr val="tx1"/>
                </a:solidFill>
                <a:effectLst/>
                <a:uLnTx/>
                <a:uFillTx/>
                <a:latin typeface="+mn-lt"/>
                <a:ea typeface="+mn-ea"/>
                <a:cs typeface="+mn-cs"/>
              </a:rPr>
              <a:t>Esto está a la derecha </a:t>
            </a:r>
            <a:r>
              <a:rPr kumimoji="0" lang="es-ES" sz="2000" b="1" i="0" u="none" strike="noStrike" kern="1200" cap="none" spc="0" normalizeH="0" baseline="0" noProof="0" dirty="0">
                <a:ln>
                  <a:noFill/>
                </a:ln>
                <a:solidFill>
                  <a:srgbClr val="3333CC"/>
                </a:solidFill>
                <a:effectLst/>
                <a:uLnTx/>
                <a:uFillTx/>
                <a:latin typeface="+mn-lt"/>
                <a:ea typeface="+mn-ea"/>
                <a:cs typeface="+mn-cs"/>
              </a:rPr>
              <a:t>&lt;/DIV&gt;&lt;BR&gt; </a:t>
            </a:r>
            <a:r>
              <a:rPr lang="es-ES" sz="2000" b="1" dirty="0">
                <a:solidFill>
                  <a:srgbClr val="3333CC"/>
                </a:solidFill>
                <a:latin typeface="+mn-lt"/>
              </a:rPr>
              <a:t>&lt;DIV </a:t>
            </a:r>
            <a:r>
              <a:rPr lang="es-ES" sz="2000" dirty="0" err="1">
                <a:solidFill>
                  <a:srgbClr val="FF0000"/>
                </a:solidFill>
                <a:latin typeface="+mn-lt"/>
              </a:rPr>
              <a:t>align</a:t>
            </a:r>
            <a:r>
              <a:rPr lang="es-ES" sz="2000" dirty="0">
                <a:solidFill>
                  <a:srgbClr val="3333CC"/>
                </a:solidFill>
                <a:latin typeface="+mn-lt"/>
              </a:rPr>
              <a:t>=“</a:t>
            </a:r>
            <a:r>
              <a:rPr lang="es-ES" sz="2000" dirty="0" err="1">
                <a:solidFill>
                  <a:srgbClr val="3333CC"/>
                </a:solidFill>
                <a:latin typeface="+mn-lt"/>
              </a:rPr>
              <a:t>justify</a:t>
            </a:r>
            <a:r>
              <a:rPr lang="es-ES" sz="2000" dirty="0">
                <a:solidFill>
                  <a:srgbClr val="3333CC"/>
                </a:solidFill>
                <a:latin typeface="+mn-lt"/>
              </a:rPr>
              <a:t>”</a:t>
            </a:r>
            <a:r>
              <a:rPr lang="es-ES" sz="2000" b="1" dirty="0">
                <a:solidFill>
                  <a:srgbClr val="3333CC"/>
                </a:solidFill>
                <a:latin typeface="+mn-lt"/>
              </a:rPr>
              <a:t>&gt; </a:t>
            </a:r>
            <a:r>
              <a:rPr lang="es-ES" sz="2000" dirty="0">
                <a:latin typeface="+mn-lt"/>
              </a:rPr>
              <a:t>Esto está a la Justificado </a:t>
            </a:r>
            <a:r>
              <a:rPr lang="es-ES" sz="2000" b="1" dirty="0">
                <a:solidFill>
                  <a:srgbClr val="3333CC"/>
                </a:solidFill>
                <a:latin typeface="+mn-lt"/>
              </a:rPr>
              <a:t>&lt;</a:t>
            </a:r>
            <a:r>
              <a:rPr lang="es-ES" sz="2000" b="1" dirty="0">
                <a:solidFill>
                  <a:srgbClr val="FF0000"/>
                </a:solidFill>
                <a:latin typeface="+mn-lt"/>
              </a:rPr>
              <a:t>/</a:t>
            </a:r>
            <a:r>
              <a:rPr lang="es-ES" sz="2000" b="1" dirty="0">
                <a:solidFill>
                  <a:srgbClr val="3333CC"/>
                </a:solidFill>
                <a:latin typeface="+mn-lt"/>
              </a:rPr>
              <a:t>DIV&gt;</a:t>
            </a:r>
          </a:p>
          <a:p>
            <a:pPr marL="822960" lvl="1" indent="-283464" fontAlgn="auto">
              <a:lnSpc>
                <a:spcPct val="80000"/>
              </a:lnSpc>
              <a:spcBef>
                <a:spcPts val="600"/>
              </a:spcBef>
              <a:spcAft>
                <a:spcPts val="0"/>
              </a:spcAft>
              <a:buClr>
                <a:schemeClr val="accent1"/>
              </a:buClr>
              <a:buSzPct val="80000"/>
            </a:pPr>
            <a:endParaRPr kumimoji="0" lang="es-ES" sz="2000" b="1" i="0" u="none" strike="noStrike" kern="1200" cap="none" spc="0" normalizeH="0" baseline="0" noProof="0" dirty="0">
              <a:ln>
                <a:noFill/>
              </a:ln>
              <a:solidFill>
                <a:srgbClr val="3333CC"/>
              </a:solidFill>
              <a:effectLst/>
              <a:uLnTx/>
              <a:uFillTx/>
              <a:latin typeface="+mn-lt"/>
              <a:ea typeface="+mn-ea"/>
              <a:cs typeface="+mn-cs"/>
            </a:endParaRPr>
          </a:p>
        </p:txBody>
      </p:sp>
      <p:sp>
        <p:nvSpPr>
          <p:cNvPr id="14339" name="Rectangle 3"/>
          <p:cNvSpPr>
            <a:spLocks noGrp="1" noChangeArrowheads="1"/>
          </p:cNvSpPr>
          <p:nvPr>
            <p:ph idx="1"/>
          </p:nvPr>
        </p:nvSpPr>
        <p:spPr>
          <a:xfrm>
            <a:off x="1298280" y="1032206"/>
            <a:ext cx="7560000" cy="3132000"/>
          </a:xfrm>
          <a:blipFill>
            <a:blip r:embed="rId2"/>
            <a:tile tx="0" ty="0" sx="100000" sy="100000" flip="none" algn="tl"/>
          </a:blipFill>
        </p:spPr>
        <p:txBody>
          <a:bodyPr>
            <a:noAutofit/>
          </a:bodyPr>
          <a:lstStyle/>
          <a:p>
            <a:pPr>
              <a:lnSpc>
                <a:spcPct val="80000"/>
              </a:lnSpc>
            </a:pPr>
            <a:r>
              <a:rPr lang="es-ES" sz="2400" dirty="0"/>
              <a:t>Utilizado para definir un párrafo </a:t>
            </a:r>
            <a:r>
              <a:rPr lang="es-ES" sz="2400" b="1" dirty="0"/>
              <a:t>pero sin espacios entre párrafos</a:t>
            </a:r>
            <a:r>
              <a:rPr lang="es-ES" sz="2400" dirty="0"/>
              <a:t>, tiene el parámetro </a:t>
            </a:r>
            <a:r>
              <a:rPr lang="es-ES" sz="2400" dirty="0" err="1">
                <a:solidFill>
                  <a:srgbClr val="FF0000"/>
                </a:solidFill>
              </a:rPr>
              <a:t>align</a:t>
            </a:r>
            <a:r>
              <a:rPr lang="es-ES" sz="2400" dirty="0">
                <a:solidFill>
                  <a:srgbClr val="3333CC"/>
                </a:solidFill>
              </a:rPr>
              <a:t>=“alineación” </a:t>
            </a:r>
            <a:r>
              <a:rPr lang="es-ES" sz="2400" dirty="0"/>
              <a:t>para alinear el texto del párrafo</a:t>
            </a:r>
          </a:p>
          <a:p>
            <a:pPr>
              <a:lnSpc>
                <a:spcPct val="80000"/>
              </a:lnSpc>
            </a:pPr>
            <a:r>
              <a:rPr lang="es-ES" sz="2400" dirty="0"/>
              <a:t> Al usar la etiqueta </a:t>
            </a:r>
            <a:r>
              <a:rPr lang="es-ES" sz="2400" dirty="0">
                <a:solidFill>
                  <a:srgbClr val="3333CC"/>
                </a:solidFill>
              </a:rPr>
              <a:t>&lt;DIV </a:t>
            </a:r>
            <a:r>
              <a:rPr lang="es-ES" sz="2400" dirty="0" err="1">
                <a:solidFill>
                  <a:srgbClr val="FF0000"/>
                </a:solidFill>
              </a:rPr>
              <a:t>align</a:t>
            </a:r>
            <a:r>
              <a:rPr lang="es-ES" sz="2400" dirty="0">
                <a:solidFill>
                  <a:srgbClr val="3333CC"/>
                </a:solidFill>
              </a:rPr>
              <a:t>=“alineación”&gt;, </a:t>
            </a:r>
            <a:r>
              <a:rPr lang="es-ES" sz="2400" dirty="0"/>
              <a:t>donde </a:t>
            </a:r>
          </a:p>
          <a:p>
            <a:pPr>
              <a:lnSpc>
                <a:spcPct val="80000"/>
              </a:lnSpc>
              <a:buNone/>
            </a:pPr>
            <a:r>
              <a:rPr lang="es-ES" sz="2400" dirty="0">
                <a:solidFill>
                  <a:srgbClr val="FF0000"/>
                </a:solidFill>
              </a:rPr>
              <a:t>		</a:t>
            </a:r>
            <a:r>
              <a:rPr lang="es-ES" sz="2000" dirty="0" err="1">
                <a:solidFill>
                  <a:srgbClr val="FF0000"/>
                </a:solidFill>
              </a:rPr>
              <a:t>align</a:t>
            </a:r>
            <a:r>
              <a:rPr lang="es-ES" sz="2000" dirty="0">
                <a:solidFill>
                  <a:srgbClr val="FF0000"/>
                </a:solidFill>
              </a:rPr>
              <a:t>=</a:t>
            </a:r>
            <a:r>
              <a:rPr lang="es-ES" sz="2000" dirty="0"/>
              <a:t> es un parámetro de la etiqueta </a:t>
            </a:r>
            <a:r>
              <a:rPr lang="es-ES" sz="2000" dirty="0">
                <a:solidFill>
                  <a:srgbClr val="3333CC"/>
                </a:solidFill>
              </a:rPr>
              <a:t>&lt;DIV&gt;</a:t>
            </a:r>
            <a:endParaRPr lang="es-ES" sz="2000" dirty="0"/>
          </a:p>
          <a:p>
            <a:pPr>
              <a:lnSpc>
                <a:spcPct val="80000"/>
              </a:lnSpc>
              <a:buNone/>
            </a:pPr>
            <a:r>
              <a:rPr lang="es-ES" sz="2000" dirty="0"/>
              <a:t>		</a:t>
            </a:r>
            <a:r>
              <a:rPr lang="es-ES" sz="2000" b="1" dirty="0"/>
              <a:t>“alineación”  </a:t>
            </a:r>
            <a:r>
              <a:rPr lang="es-ES" sz="2000" dirty="0"/>
              <a:t>es el valor del parámetro, puede ser: </a:t>
            </a:r>
          </a:p>
          <a:p>
            <a:pPr>
              <a:lnSpc>
                <a:spcPct val="80000"/>
              </a:lnSpc>
              <a:buNone/>
            </a:pPr>
            <a:r>
              <a:rPr lang="es-ES" sz="2400" dirty="0"/>
              <a:t>	</a:t>
            </a:r>
            <a:r>
              <a:rPr lang="es-ES" sz="2000" dirty="0"/>
              <a:t>	</a:t>
            </a:r>
            <a:r>
              <a:rPr lang="es-ES" sz="2000" dirty="0">
                <a:solidFill>
                  <a:srgbClr val="FF0000"/>
                </a:solidFill>
              </a:rPr>
              <a:t> </a:t>
            </a:r>
            <a:r>
              <a:rPr lang="es-ES" sz="2000" dirty="0" err="1">
                <a:solidFill>
                  <a:srgbClr val="FF0000"/>
                </a:solidFill>
              </a:rPr>
              <a:t>align</a:t>
            </a:r>
            <a:r>
              <a:rPr lang="es-ES" sz="2000" dirty="0">
                <a:solidFill>
                  <a:srgbClr val="3333CC"/>
                </a:solidFill>
              </a:rPr>
              <a:t>=“</a:t>
            </a:r>
            <a:r>
              <a:rPr lang="es-ES" sz="2000" dirty="0" err="1">
                <a:solidFill>
                  <a:srgbClr val="3333CC"/>
                </a:solidFill>
              </a:rPr>
              <a:t>left</a:t>
            </a:r>
            <a:r>
              <a:rPr lang="es-ES" sz="2000" dirty="0">
                <a:solidFill>
                  <a:srgbClr val="3333CC"/>
                </a:solidFill>
              </a:rPr>
              <a:t>” </a:t>
            </a:r>
            <a:r>
              <a:rPr lang="es-ES" sz="2000" i="1" dirty="0"/>
              <a:t>(izquierda),      o</a:t>
            </a:r>
            <a:r>
              <a:rPr lang="es-ES" sz="2000" dirty="0">
                <a:solidFill>
                  <a:srgbClr val="FF0000"/>
                </a:solidFill>
              </a:rPr>
              <a:t>  </a:t>
            </a:r>
            <a:r>
              <a:rPr lang="es-ES" sz="2000" dirty="0" err="1">
                <a:solidFill>
                  <a:srgbClr val="FF0000"/>
                </a:solidFill>
              </a:rPr>
              <a:t>align</a:t>
            </a:r>
            <a:r>
              <a:rPr lang="es-ES" sz="2000" dirty="0">
                <a:solidFill>
                  <a:srgbClr val="3333CC"/>
                </a:solidFill>
              </a:rPr>
              <a:t>=“center” </a:t>
            </a:r>
            <a:r>
              <a:rPr lang="es-ES" sz="2000" i="1" dirty="0"/>
              <a:t>(centro), o</a:t>
            </a:r>
          </a:p>
          <a:p>
            <a:pPr>
              <a:lnSpc>
                <a:spcPct val="80000"/>
              </a:lnSpc>
              <a:buNone/>
            </a:pPr>
            <a:r>
              <a:rPr lang="es-ES" sz="2000" dirty="0"/>
              <a:t>		</a:t>
            </a:r>
            <a:r>
              <a:rPr lang="es-ES" sz="2000" dirty="0">
                <a:solidFill>
                  <a:srgbClr val="FF0000"/>
                </a:solidFill>
              </a:rPr>
              <a:t> </a:t>
            </a:r>
            <a:r>
              <a:rPr lang="es-ES" sz="2000" dirty="0" err="1">
                <a:solidFill>
                  <a:srgbClr val="FF0000"/>
                </a:solidFill>
              </a:rPr>
              <a:t>align</a:t>
            </a:r>
            <a:r>
              <a:rPr lang="es-ES" sz="2000" dirty="0">
                <a:solidFill>
                  <a:srgbClr val="3333CC"/>
                </a:solidFill>
              </a:rPr>
              <a:t>= “</a:t>
            </a:r>
            <a:r>
              <a:rPr lang="es-ES" sz="2000" dirty="0" err="1">
                <a:solidFill>
                  <a:srgbClr val="3333CC"/>
                </a:solidFill>
              </a:rPr>
              <a:t>justify</a:t>
            </a:r>
            <a:r>
              <a:rPr lang="es-ES" sz="2000" dirty="0">
                <a:solidFill>
                  <a:srgbClr val="3333CC"/>
                </a:solidFill>
              </a:rPr>
              <a:t>”</a:t>
            </a:r>
            <a:r>
              <a:rPr lang="es-ES" sz="2000" dirty="0"/>
              <a:t> </a:t>
            </a:r>
            <a:r>
              <a:rPr lang="es-ES" sz="2000" i="1" dirty="0"/>
              <a:t>(justificado), o </a:t>
            </a:r>
            <a:r>
              <a:rPr lang="es-ES" sz="2000" i="1" dirty="0">
                <a:solidFill>
                  <a:srgbClr val="FF0000"/>
                </a:solidFill>
              </a:rPr>
              <a:t> </a:t>
            </a:r>
            <a:r>
              <a:rPr lang="es-ES" sz="2000" dirty="0" err="1">
                <a:solidFill>
                  <a:srgbClr val="FF0000"/>
                </a:solidFill>
              </a:rPr>
              <a:t>align</a:t>
            </a:r>
            <a:r>
              <a:rPr lang="es-ES" sz="2000" dirty="0">
                <a:solidFill>
                  <a:srgbClr val="3333CC"/>
                </a:solidFill>
              </a:rPr>
              <a:t>=“</a:t>
            </a:r>
            <a:r>
              <a:rPr lang="es-ES" sz="2000" dirty="0" err="1">
                <a:solidFill>
                  <a:srgbClr val="3333CC"/>
                </a:solidFill>
              </a:rPr>
              <a:t>right</a:t>
            </a:r>
            <a:r>
              <a:rPr lang="es-ES" sz="2000" dirty="0">
                <a:solidFill>
                  <a:srgbClr val="3333CC"/>
                </a:solidFill>
              </a:rPr>
              <a:t>”</a:t>
            </a:r>
            <a:r>
              <a:rPr lang="es-ES" sz="2000" dirty="0"/>
              <a:t> </a:t>
            </a:r>
            <a:r>
              <a:rPr lang="es-ES" sz="2000" i="1" dirty="0"/>
              <a:t>(derecha)</a:t>
            </a:r>
          </a:p>
          <a:p>
            <a:pPr>
              <a:lnSpc>
                <a:spcPct val="80000"/>
              </a:lnSpc>
            </a:pPr>
            <a:r>
              <a:rPr lang="es-ES" sz="2400" dirty="0"/>
              <a:t>Esta etiqueta </a:t>
            </a:r>
            <a:r>
              <a:rPr lang="es-ES" sz="2400" dirty="0">
                <a:solidFill>
                  <a:srgbClr val="3333CC"/>
                </a:solidFill>
              </a:rPr>
              <a:t>&lt;DIV&gt;</a:t>
            </a:r>
            <a:r>
              <a:rPr lang="es-ES" sz="2400" dirty="0"/>
              <a:t> es de apertura y de cierre</a:t>
            </a:r>
            <a:br>
              <a:rPr lang="es-ES" sz="2400" dirty="0"/>
            </a:br>
            <a:endParaRPr lang="es-ES" sz="2400" dirty="0"/>
          </a:p>
        </p:txBody>
      </p:sp>
      <p:sp>
        <p:nvSpPr>
          <p:cNvPr id="6" name="Rectangle 3"/>
          <p:cNvSpPr txBox="1">
            <a:spLocks noChangeArrowheads="1"/>
          </p:cNvSpPr>
          <p:nvPr/>
        </p:nvSpPr>
        <p:spPr>
          <a:xfrm>
            <a:off x="1285852" y="6215082"/>
            <a:ext cx="7560000" cy="342442"/>
          </a:xfrm>
          <a:prstGeom prst="rect">
            <a:avLst/>
          </a:prstGeom>
          <a:blipFill>
            <a:blip r:embed="rId2"/>
            <a:tile tx="0" ty="0" sx="100000" sy="100000" flip="none" algn="tl"/>
          </a:blipFill>
        </p:spPr>
        <p:txBody>
          <a:bodyPr>
            <a:noAutofit/>
          </a:bodyPr>
          <a:lstStyle/>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Char char=""/>
              <a:tabLst/>
              <a:defRPr/>
            </a:pPr>
            <a:r>
              <a:rPr kumimoji="0" lang="es-ES" sz="2000" b="0" i="0" u="none" strike="noStrike" kern="1200" cap="none" spc="0" normalizeH="0" baseline="0" noProof="0" dirty="0">
                <a:ln>
                  <a:noFill/>
                </a:ln>
                <a:solidFill>
                  <a:schemeClr val="tx1"/>
                </a:solidFill>
                <a:effectLst/>
                <a:uLnTx/>
                <a:uFillTx/>
                <a:latin typeface="+mn-lt"/>
                <a:ea typeface="+mn-ea"/>
                <a:cs typeface="+mn-cs"/>
              </a:rPr>
              <a:t>Guarda el archivo, y actualiza</a:t>
            </a:r>
            <a:r>
              <a:rPr kumimoji="0" lang="es-ES" sz="2000" b="0" i="0" u="none" strike="noStrike" kern="1200" cap="none" spc="0" normalizeH="0" noProof="0" dirty="0">
                <a:ln>
                  <a:noFill/>
                </a:ln>
                <a:solidFill>
                  <a:schemeClr val="tx1"/>
                </a:solidFill>
                <a:effectLst/>
                <a:uLnTx/>
                <a:uFillTx/>
                <a:latin typeface="+mn-lt"/>
                <a:ea typeface="+mn-ea"/>
                <a:cs typeface="+mn-cs"/>
              </a:rPr>
              <a:t> tu browser, para ver e</a:t>
            </a:r>
            <a:r>
              <a:rPr kumimoji="0" lang="es-ES" sz="2000" b="0" i="0" u="none" strike="noStrike" kern="1200" cap="none" spc="0" normalizeH="0" baseline="0" noProof="0" dirty="0">
                <a:ln>
                  <a:noFill/>
                </a:ln>
                <a:solidFill>
                  <a:schemeClr val="tx1"/>
                </a:solidFill>
                <a:effectLst/>
                <a:uLnTx/>
                <a:uFillTx/>
                <a:latin typeface="+mn-lt"/>
                <a:ea typeface="+mn-ea"/>
                <a:cs typeface="+mn-cs"/>
              </a:rPr>
              <a:t>l resultado:</a:t>
            </a:r>
            <a:endParaRPr kumimoji="0" lang="es-ES" sz="2000" b="1"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285852" y="274638"/>
            <a:ext cx="7560000" cy="720000"/>
          </a:xfrm>
          <a:solidFill>
            <a:schemeClr val="bg2"/>
          </a:solidFill>
        </p:spPr>
        <p:txBody>
          <a:bodyPr>
            <a:normAutofit/>
          </a:bodyPr>
          <a:lstStyle/>
          <a:p>
            <a:r>
              <a:rPr lang="es-ES" sz="2800" b="1" dirty="0">
                <a:solidFill>
                  <a:srgbClr val="3333CC"/>
                </a:solidFill>
                <a:effectLst/>
              </a:rPr>
              <a:t>Etiqueta de Párrafo: P</a:t>
            </a:r>
          </a:p>
        </p:txBody>
      </p:sp>
      <p:sp>
        <p:nvSpPr>
          <p:cNvPr id="6" name="Rectangle 3"/>
          <p:cNvSpPr txBox="1">
            <a:spLocks noChangeArrowheads="1"/>
          </p:cNvSpPr>
          <p:nvPr/>
        </p:nvSpPr>
        <p:spPr>
          <a:xfrm>
            <a:off x="1285852" y="1071546"/>
            <a:ext cx="7560000" cy="2000264"/>
          </a:xfrm>
          <a:prstGeom prst="rect">
            <a:avLst/>
          </a:prstGeom>
          <a:blipFill>
            <a:blip r:embed="rId2"/>
            <a:tile tx="0" ty="0" sx="100000" sy="100000" flip="none" algn="tl"/>
          </a:blipFill>
        </p:spPr>
        <p:txBody>
          <a:bodyPr>
            <a:noAutofit/>
          </a:bodyPr>
          <a:lstStyle/>
          <a:p>
            <a:pPr marL="365760" lvl="0" indent="-283464" fontAlgn="auto">
              <a:lnSpc>
                <a:spcPct val="80000"/>
              </a:lnSpc>
              <a:spcBef>
                <a:spcPts val="600"/>
              </a:spcBef>
              <a:spcAft>
                <a:spcPts val="0"/>
              </a:spcAft>
              <a:buClr>
                <a:schemeClr val="accent1"/>
              </a:buClr>
              <a:buSzPct val="80000"/>
              <a:buFont typeface="Wingdings 2"/>
              <a:buChar char=""/>
              <a:defRPr/>
            </a:pPr>
            <a:r>
              <a:rPr kumimoji="0" lang="es-ES" sz="2400" i="0" u="none" strike="noStrike" kern="1200" cap="none" spc="0" normalizeH="0" baseline="0" noProof="0" dirty="0">
                <a:ln>
                  <a:noFill/>
                </a:ln>
                <a:solidFill>
                  <a:schemeClr val="tx1"/>
                </a:solidFill>
                <a:effectLst/>
                <a:uLnTx/>
                <a:uFillTx/>
                <a:latin typeface="+mn-lt"/>
                <a:ea typeface="+mn-ea"/>
                <a:cs typeface="+mn-cs"/>
              </a:rPr>
              <a:t>La etiqueta </a:t>
            </a:r>
            <a:r>
              <a:rPr lang="es-ES" sz="2400" dirty="0">
                <a:solidFill>
                  <a:srgbClr val="3333CC"/>
                </a:solidFill>
              </a:rPr>
              <a:t>&lt;P&gt;</a:t>
            </a:r>
            <a:r>
              <a:rPr lang="es-ES" sz="2400" dirty="0"/>
              <a:t>, </a:t>
            </a:r>
            <a:r>
              <a:rPr lang="es-ES" sz="2400" dirty="0">
                <a:latin typeface="+mn-lt"/>
              </a:rPr>
              <a:t>cumple la misma función que la etiqueta </a:t>
            </a:r>
            <a:r>
              <a:rPr lang="es-ES" sz="2400" dirty="0">
                <a:solidFill>
                  <a:srgbClr val="3333CC"/>
                </a:solidFill>
              </a:rPr>
              <a:t>&lt;DIV&gt;, </a:t>
            </a:r>
            <a:r>
              <a:rPr lang="es-ES" sz="2400" dirty="0">
                <a:latin typeface="+mn-lt"/>
              </a:rPr>
              <a:t>es decir, se utiliza para trabajar con párrafos </a:t>
            </a:r>
            <a:r>
              <a:rPr lang="es-ES" sz="2400" b="1" dirty="0">
                <a:latin typeface="+mn-lt"/>
              </a:rPr>
              <a:t>pero con espacios entre párrafos</a:t>
            </a:r>
            <a:r>
              <a:rPr lang="es-ES" sz="2400" dirty="0">
                <a:latin typeface="+mn-lt"/>
              </a:rPr>
              <a:t>, a los cuales se le puede aplicar los parámetros de alineación de texto </a:t>
            </a:r>
            <a:r>
              <a:rPr lang="es-ES" sz="2400" dirty="0" err="1">
                <a:solidFill>
                  <a:srgbClr val="FF0000"/>
                </a:solidFill>
                <a:latin typeface="+mn-lt"/>
              </a:rPr>
              <a:t>align</a:t>
            </a:r>
            <a:r>
              <a:rPr lang="es-ES" sz="2400" dirty="0">
                <a:solidFill>
                  <a:srgbClr val="3333CC"/>
                </a:solidFill>
                <a:latin typeface="+mn-lt"/>
              </a:rPr>
              <a:t>=“alineación” </a:t>
            </a:r>
            <a:r>
              <a:rPr lang="es-ES" sz="2400" dirty="0">
                <a:latin typeface="+mn-lt"/>
              </a:rPr>
              <a:t>o posición del texto</a:t>
            </a:r>
          </a:p>
          <a:p>
            <a:pPr marL="365760" lvl="0" indent="-283464" fontAlgn="auto">
              <a:lnSpc>
                <a:spcPct val="80000"/>
              </a:lnSpc>
              <a:spcBef>
                <a:spcPts val="600"/>
              </a:spcBef>
              <a:spcAft>
                <a:spcPts val="0"/>
              </a:spcAft>
              <a:buClr>
                <a:schemeClr val="accent1"/>
              </a:buClr>
              <a:buSzPct val="80000"/>
              <a:buFont typeface="Wingdings 2"/>
              <a:buChar char=""/>
              <a:defRPr/>
            </a:pPr>
            <a:r>
              <a:rPr lang="es-ES" sz="2400" dirty="0">
                <a:latin typeface="+mn-lt"/>
              </a:rPr>
              <a:t>Esta etiqueta </a:t>
            </a:r>
            <a:r>
              <a:rPr lang="es-ES" sz="2400" dirty="0">
                <a:solidFill>
                  <a:srgbClr val="3333CC"/>
                </a:solidFill>
              </a:rPr>
              <a:t>&lt;P&gt;</a:t>
            </a:r>
            <a:r>
              <a:rPr lang="es-ES" sz="2400" dirty="0">
                <a:latin typeface="+mn-lt"/>
              </a:rPr>
              <a:t>, es de apertura y de cierre</a:t>
            </a:r>
          </a:p>
        </p:txBody>
      </p:sp>
      <p:sp>
        <p:nvSpPr>
          <p:cNvPr id="4" name="Rectangle 3"/>
          <p:cNvSpPr txBox="1">
            <a:spLocks noChangeArrowheads="1"/>
          </p:cNvSpPr>
          <p:nvPr/>
        </p:nvSpPr>
        <p:spPr>
          <a:xfrm>
            <a:off x="1285852" y="5128764"/>
            <a:ext cx="7560000" cy="900000"/>
          </a:xfrm>
          <a:prstGeom prst="rect">
            <a:avLst/>
          </a:prstGeom>
          <a:solidFill>
            <a:schemeClr val="accent4">
              <a:lumMod val="20000"/>
              <a:lumOff val="80000"/>
            </a:schemeClr>
          </a:solidFill>
        </p:spPr>
        <p:txBody>
          <a:bodyPr>
            <a:noAutofit/>
          </a:bodyPr>
          <a:lstStyle/>
          <a:p>
            <a:pPr marL="365760" lvl="0" indent="-283464" fontAlgn="auto">
              <a:lnSpc>
                <a:spcPct val="80000"/>
              </a:lnSpc>
              <a:spcBef>
                <a:spcPts val="600"/>
              </a:spcBef>
              <a:spcAft>
                <a:spcPts val="0"/>
              </a:spcAft>
              <a:buClr>
                <a:schemeClr val="accent1"/>
              </a:buClr>
              <a:buSzPct val="80000"/>
              <a:buFont typeface="Wingdings 2"/>
              <a:buChar char=""/>
              <a:defRPr/>
            </a:pPr>
            <a:r>
              <a:rPr lang="es-ES" sz="2400" dirty="0">
                <a:latin typeface="+mn-lt"/>
              </a:rPr>
              <a:t>Escribe:</a:t>
            </a:r>
          </a:p>
          <a:p>
            <a:pPr marL="365760" lvl="0" indent="-283464" fontAlgn="auto">
              <a:lnSpc>
                <a:spcPct val="80000"/>
              </a:lnSpc>
              <a:spcBef>
                <a:spcPts val="600"/>
              </a:spcBef>
              <a:spcAft>
                <a:spcPts val="0"/>
              </a:spcAft>
              <a:buClr>
                <a:schemeClr val="accent1"/>
              </a:buClr>
              <a:buSzPct val="80000"/>
              <a:defRPr/>
            </a:pPr>
            <a:r>
              <a:rPr lang="es-ES" sz="2400" dirty="0">
                <a:latin typeface="+mn-lt"/>
              </a:rPr>
              <a:t>		</a:t>
            </a:r>
            <a:r>
              <a:rPr lang="es-ES" sz="2000" b="1" dirty="0">
                <a:solidFill>
                  <a:srgbClr val="3333CC"/>
                </a:solidFill>
                <a:latin typeface="+mn-lt"/>
              </a:rPr>
              <a:t>&lt;CENTER&gt; </a:t>
            </a:r>
            <a:r>
              <a:rPr lang="es-ES" sz="2000" dirty="0">
                <a:latin typeface="+mn-lt"/>
              </a:rPr>
              <a:t>Esto también está centrado </a:t>
            </a:r>
            <a:r>
              <a:rPr lang="es-ES" sz="2000" b="1" dirty="0">
                <a:solidFill>
                  <a:srgbClr val="3333CC"/>
                </a:solidFill>
                <a:latin typeface="+mn-lt"/>
              </a:rPr>
              <a:t>&lt;</a:t>
            </a:r>
            <a:r>
              <a:rPr lang="es-ES" sz="2000" b="1" dirty="0">
                <a:solidFill>
                  <a:srgbClr val="FF0000"/>
                </a:solidFill>
                <a:latin typeface="+mn-lt"/>
              </a:rPr>
              <a:t>/</a:t>
            </a:r>
            <a:r>
              <a:rPr lang="es-ES" sz="2000" b="1" dirty="0">
                <a:solidFill>
                  <a:srgbClr val="3333CC"/>
                </a:solidFill>
                <a:latin typeface="+mn-lt"/>
              </a:rPr>
              <a:t>CENTER&gt;</a:t>
            </a:r>
          </a:p>
        </p:txBody>
      </p:sp>
      <p:sp>
        <p:nvSpPr>
          <p:cNvPr id="5" name="Rectangle 3"/>
          <p:cNvSpPr txBox="1">
            <a:spLocks noChangeArrowheads="1"/>
          </p:cNvSpPr>
          <p:nvPr/>
        </p:nvSpPr>
        <p:spPr>
          <a:xfrm>
            <a:off x="1285852" y="6072206"/>
            <a:ext cx="7560000" cy="540000"/>
          </a:xfrm>
          <a:prstGeom prst="rect">
            <a:avLst/>
          </a:prstGeom>
          <a:blipFill>
            <a:blip r:embed="rId2"/>
            <a:tile tx="0" ty="0" sx="100000" sy="100000" flip="none" algn="tl"/>
          </a:blipFill>
        </p:spPr>
        <p:txBody>
          <a:bodyPr>
            <a:noAutofit/>
          </a:bodyPr>
          <a:lstStyle/>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Char char=""/>
              <a:tabLst/>
              <a:defRPr/>
            </a:pPr>
            <a:r>
              <a:rPr kumimoji="0" lang="es-ES" sz="2000" b="0" i="0" u="none" strike="noStrike" kern="1200" cap="none" spc="0" normalizeH="0" baseline="0" noProof="0" dirty="0">
                <a:ln>
                  <a:noFill/>
                </a:ln>
                <a:solidFill>
                  <a:schemeClr val="tx1"/>
                </a:solidFill>
                <a:effectLst/>
                <a:uLnTx/>
                <a:uFillTx/>
                <a:latin typeface="+mn-lt"/>
                <a:ea typeface="+mn-ea"/>
                <a:cs typeface="+mn-cs"/>
              </a:rPr>
              <a:t>Guarda el archivo, y actualiza</a:t>
            </a:r>
            <a:r>
              <a:rPr kumimoji="0" lang="es-ES" sz="2000" b="0" i="0" u="none" strike="noStrike" kern="1200" cap="none" spc="0" normalizeH="0" noProof="0" dirty="0">
                <a:ln>
                  <a:noFill/>
                </a:ln>
                <a:solidFill>
                  <a:schemeClr val="tx1"/>
                </a:solidFill>
                <a:effectLst/>
                <a:uLnTx/>
                <a:uFillTx/>
                <a:latin typeface="+mn-lt"/>
                <a:ea typeface="+mn-ea"/>
                <a:cs typeface="+mn-cs"/>
              </a:rPr>
              <a:t> tu browser, para ver e</a:t>
            </a:r>
            <a:r>
              <a:rPr kumimoji="0" lang="es-ES" sz="2000" b="0" i="0" u="none" strike="noStrike" kern="1200" cap="none" spc="0" normalizeH="0" baseline="0" noProof="0" dirty="0">
                <a:ln>
                  <a:noFill/>
                </a:ln>
                <a:solidFill>
                  <a:schemeClr val="tx1"/>
                </a:solidFill>
                <a:effectLst/>
                <a:uLnTx/>
                <a:uFillTx/>
                <a:latin typeface="+mn-lt"/>
                <a:ea typeface="+mn-ea"/>
                <a:cs typeface="+mn-cs"/>
              </a:rPr>
              <a:t>l resultado:</a:t>
            </a:r>
            <a:endParaRPr kumimoji="0" lang="es-ES" sz="2000" b="1" i="0" u="none" strike="noStrike" kern="1200" cap="none" spc="0" normalizeH="0" baseline="0" noProof="0" dirty="0">
              <a:ln>
                <a:noFill/>
              </a:ln>
              <a:solidFill>
                <a:schemeClr val="tx1"/>
              </a:solidFill>
              <a:effectLst/>
              <a:uLnTx/>
              <a:uFillTx/>
              <a:latin typeface="+mn-lt"/>
              <a:ea typeface="+mn-ea"/>
              <a:cs typeface="+mn-cs"/>
            </a:endParaRPr>
          </a:p>
        </p:txBody>
      </p:sp>
      <p:sp>
        <p:nvSpPr>
          <p:cNvPr id="7" name="Rectangle 2"/>
          <p:cNvSpPr txBox="1">
            <a:spLocks noChangeArrowheads="1"/>
          </p:cNvSpPr>
          <p:nvPr/>
        </p:nvSpPr>
        <p:spPr>
          <a:xfrm>
            <a:off x="1357290" y="3099004"/>
            <a:ext cx="7560000" cy="720000"/>
          </a:xfrm>
          <a:prstGeom prst="rect">
            <a:avLst/>
          </a:prstGeom>
          <a:solidFill>
            <a:schemeClr val="bg2"/>
          </a:solidFill>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ES" sz="2800" b="1" i="0" u="none" strike="noStrike" kern="1200" cap="none" spc="0" normalizeH="0" baseline="0" noProof="0" dirty="0">
                <a:ln>
                  <a:noFill/>
                </a:ln>
                <a:solidFill>
                  <a:srgbClr val="3333CC"/>
                </a:solidFill>
                <a:effectLst/>
                <a:uLnTx/>
                <a:uFillTx/>
                <a:latin typeface="+mj-lt"/>
                <a:ea typeface="+mj-ea"/>
                <a:cs typeface="+mj-cs"/>
              </a:rPr>
              <a:t>Etiqueta de Centrar:</a:t>
            </a:r>
            <a:r>
              <a:rPr kumimoji="0" lang="es-ES" sz="2800" b="1" i="0" u="none" strike="noStrike" kern="1200" cap="none" spc="0" normalizeH="0" noProof="0" dirty="0">
                <a:ln>
                  <a:noFill/>
                </a:ln>
                <a:solidFill>
                  <a:srgbClr val="3333CC"/>
                </a:solidFill>
                <a:effectLst/>
                <a:uLnTx/>
                <a:uFillTx/>
                <a:latin typeface="+mj-lt"/>
                <a:ea typeface="+mj-ea"/>
                <a:cs typeface="+mj-cs"/>
              </a:rPr>
              <a:t> CENTER</a:t>
            </a:r>
            <a:endParaRPr kumimoji="0" lang="es-ES" sz="2800" b="1" i="0" u="none" strike="noStrike" kern="1200" cap="none" spc="0" normalizeH="0" baseline="0" noProof="0" dirty="0">
              <a:ln>
                <a:noFill/>
              </a:ln>
              <a:solidFill>
                <a:srgbClr val="3333CC"/>
              </a:solidFill>
              <a:effectLst/>
              <a:uLnTx/>
              <a:uFillTx/>
              <a:latin typeface="+mj-lt"/>
              <a:ea typeface="+mj-ea"/>
              <a:cs typeface="+mj-cs"/>
            </a:endParaRPr>
          </a:p>
        </p:txBody>
      </p:sp>
      <p:sp>
        <p:nvSpPr>
          <p:cNvPr id="9" name="Rectangle 3"/>
          <p:cNvSpPr txBox="1">
            <a:spLocks noChangeArrowheads="1"/>
          </p:cNvSpPr>
          <p:nvPr/>
        </p:nvSpPr>
        <p:spPr>
          <a:xfrm>
            <a:off x="1285852" y="3842880"/>
            <a:ext cx="7560000" cy="1260000"/>
          </a:xfrm>
          <a:prstGeom prst="rect">
            <a:avLst/>
          </a:prstGeom>
          <a:blipFill>
            <a:blip r:embed="rId2"/>
            <a:tile tx="0" ty="0" sx="100000" sy="100000" flip="none" algn="tl"/>
          </a:blipFill>
        </p:spPr>
        <p:txBody>
          <a:bodyPr>
            <a:noAutofit/>
          </a:bodyPr>
          <a:lstStyle/>
          <a:p>
            <a:pPr marL="365760" lvl="0" indent="-283464" fontAlgn="auto">
              <a:lnSpc>
                <a:spcPct val="80000"/>
              </a:lnSpc>
              <a:spcBef>
                <a:spcPts val="600"/>
              </a:spcBef>
              <a:spcAft>
                <a:spcPts val="0"/>
              </a:spcAft>
              <a:buClr>
                <a:schemeClr val="accent1"/>
              </a:buClr>
              <a:buSzPct val="80000"/>
              <a:buFont typeface="Wingdings 2"/>
              <a:buChar char=""/>
              <a:defRPr/>
            </a:pPr>
            <a:r>
              <a:rPr lang="es-ES" sz="2400" dirty="0">
                <a:latin typeface="+mn-lt"/>
              </a:rPr>
              <a:t>Es utilizada para de centrar el dato</a:t>
            </a:r>
          </a:p>
          <a:p>
            <a:pPr marL="365760" lvl="0" indent="-283464" fontAlgn="auto">
              <a:lnSpc>
                <a:spcPct val="80000"/>
              </a:lnSpc>
              <a:spcBef>
                <a:spcPts val="600"/>
              </a:spcBef>
              <a:spcAft>
                <a:spcPts val="0"/>
              </a:spcAft>
              <a:buClr>
                <a:schemeClr val="accent1"/>
              </a:buClr>
              <a:buSzPct val="80000"/>
              <a:buFont typeface="Wingdings 2"/>
              <a:buChar char=""/>
              <a:defRPr/>
            </a:pPr>
            <a:r>
              <a:rPr lang="es-ES" sz="2400" dirty="0">
                <a:latin typeface="+mn-lt"/>
              </a:rPr>
              <a:t>Esta etiqueta </a:t>
            </a:r>
            <a:r>
              <a:rPr lang="es-ES" sz="2400" dirty="0">
                <a:solidFill>
                  <a:srgbClr val="3333CC"/>
                </a:solidFill>
              </a:rPr>
              <a:t>&lt;CENTER&gt;</a:t>
            </a:r>
            <a:r>
              <a:rPr lang="es-ES" sz="2400" dirty="0">
                <a:latin typeface="+mn-lt"/>
              </a:rPr>
              <a:t>, es de apertura y de cierre</a:t>
            </a:r>
            <a:endParaRPr lang="es-ES" sz="2400" b="1" dirty="0">
              <a:latin typeface="+mn-lt"/>
            </a:endParaRPr>
          </a:p>
          <a:p>
            <a:pPr marL="365760" lvl="0" indent="-283464" fontAlgn="auto">
              <a:lnSpc>
                <a:spcPct val="80000"/>
              </a:lnSpc>
              <a:spcBef>
                <a:spcPts val="600"/>
              </a:spcBef>
              <a:spcAft>
                <a:spcPts val="0"/>
              </a:spcAft>
              <a:buClr>
                <a:schemeClr val="accent1"/>
              </a:buClr>
              <a:buSzPct val="80000"/>
              <a:defRPr/>
            </a:pPr>
            <a:endParaRPr lang="es-ES" sz="2400" dirty="0">
              <a:solidFill>
                <a:srgbClr val="3333CC"/>
              </a:solidFill>
              <a:latin typeface="+mn-lt"/>
            </a:endParaRPr>
          </a:p>
          <a:p>
            <a:pPr marL="365760" lvl="0" indent="-283464" fontAlgn="auto">
              <a:lnSpc>
                <a:spcPct val="80000"/>
              </a:lnSpc>
              <a:spcBef>
                <a:spcPts val="600"/>
              </a:spcBef>
              <a:spcAft>
                <a:spcPts val="0"/>
              </a:spcAft>
              <a:buClr>
                <a:schemeClr val="accent1"/>
              </a:buClr>
              <a:buSzPct val="80000"/>
              <a:defRPr/>
            </a:pPr>
            <a:r>
              <a:rPr lang="es-ES" sz="2400" dirty="0">
                <a:latin typeface="+mn-lt"/>
              </a:rPr>
              <a:t>	</a:t>
            </a:r>
            <a:endParaRPr lang="es-ES" sz="2000" dirty="0">
              <a:latin typeface="+mn-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298280" y="274638"/>
            <a:ext cx="7560000" cy="720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normAutofit/>
          </a:bodyPr>
          <a:lstStyle/>
          <a:p>
            <a:pPr algn="ctr"/>
            <a:r>
              <a:rPr lang="es-ES" sz="3200" b="1" i="1" u="sng" dirty="0">
                <a:solidFill>
                  <a:srgbClr val="FF0000"/>
                </a:solidFill>
              </a:rPr>
              <a:t>Ejercicio3: Nuestra Tercera Página</a:t>
            </a:r>
            <a:r>
              <a:rPr lang="es-ES" sz="3200" i="1" dirty="0">
                <a:solidFill>
                  <a:srgbClr val="FF0000"/>
                </a:solidFill>
              </a:rPr>
              <a:t> </a:t>
            </a:r>
          </a:p>
        </p:txBody>
      </p:sp>
      <p:sp>
        <p:nvSpPr>
          <p:cNvPr id="5123" name="Rectangle 3"/>
          <p:cNvSpPr>
            <a:spLocks noGrp="1" noChangeArrowheads="1"/>
          </p:cNvSpPr>
          <p:nvPr>
            <p:ph idx="1"/>
          </p:nvPr>
        </p:nvSpPr>
        <p:spPr>
          <a:xfrm>
            <a:off x="1285852" y="1399240"/>
            <a:ext cx="7560000" cy="5244470"/>
          </a:xfrm>
          <a:solidFill>
            <a:schemeClr val="accent4">
              <a:lumMod val="20000"/>
              <a:lumOff val="80000"/>
            </a:schemeClr>
          </a:solidFill>
        </p:spPr>
        <p:txBody>
          <a:bodyPr>
            <a:noAutofit/>
          </a:bodyPr>
          <a:lstStyle/>
          <a:p>
            <a:pPr>
              <a:lnSpc>
                <a:spcPct val="80000"/>
              </a:lnSpc>
              <a:buNone/>
            </a:pPr>
            <a:r>
              <a:rPr lang="es-ES" sz="2000" b="1" dirty="0">
                <a:solidFill>
                  <a:srgbClr val="3333CC"/>
                </a:solidFill>
              </a:rPr>
              <a:t>	&lt;HTML&gt;</a:t>
            </a:r>
          </a:p>
          <a:p>
            <a:pPr marL="365760" lvl="1" indent="-283464">
              <a:lnSpc>
                <a:spcPct val="80000"/>
              </a:lnSpc>
              <a:spcBef>
                <a:spcPts val="600"/>
              </a:spcBef>
              <a:buSzPct val="80000"/>
              <a:buNone/>
            </a:pPr>
            <a:r>
              <a:rPr lang="es-ES" sz="2000" b="1" dirty="0">
                <a:solidFill>
                  <a:srgbClr val="3333CC"/>
                </a:solidFill>
              </a:rPr>
              <a:t>		&lt;HEAD&gt;</a:t>
            </a:r>
            <a:br>
              <a:rPr lang="es-ES" sz="2000" b="1" dirty="0">
                <a:solidFill>
                  <a:srgbClr val="3333CC"/>
                </a:solidFill>
              </a:rPr>
            </a:br>
            <a:r>
              <a:rPr lang="es-ES" sz="2000" b="1" dirty="0">
                <a:solidFill>
                  <a:srgbClr val="3333CC"/>
                </a:solidFill>
              </a:rPr>
              <a:t>		&lt;TITLE&gt;</a:t>
            </a:r>
            <a:r>
              <a:rPr lang="es-ES" sz="2000" dirty="0"/>
              <a:t>Instituto Técnico Domingo Savio</a:t>
            </a:r>
            <a:r>
              <a:rPr lang="es-ES" sz="2000" b="1" dirty="0">
                <a:solidFill>
                  <a:srgbClr val="3333CC"/>
                </a:solidFill>
              </a:rPr>
              <a:t>&lt;</a:t>
            </a:r>
            <a:r>
              <a:rPr lang="es-ES" sz="2000" b="1" dirty="0">
                <a:solidFill>
                  <a:srgbClr val="FF0000"/>
                </a:solidFill>
              </a:rPr>
              <a:t>/</a:t>
            </a:r>
            <a:r>
              <a:rPr lang="es-ES" sz="2000" b="1" dirty="0">
                <a:solidFill>
                  <a:srgbClr val="3333CC"/>
                </a:solidFill>
              </a:rPr>
              <a:t>TITLE&gt;</a:t>
            </a:r>
            <a:r>
              <a:rPr lang="es-ES" sz="2000" dirty="0">
                <a:solidFill>
                  <a:srgbClr val="3333CC"/>
                </a:solidFill>
              </a:rPr>
              <a:t/>
            </a:r>
            <a:br>
              <a:rPr lang="es-ES" sz="2000" dirty="0">
                <a:solidFill>
                  <a:srgbClr val="3333CC"/>
                </a:solidFill>
              </a:rPr>
            </a:br>
            <a:r>
              <a:rPr lang="es-ES" sz="2000" dirty="0">
                <a:solidFill>
                  <a:srgbClr val="3333CC"/>
                </a:solidFill>
              </a:rPr>
              <a:t>	</a:t>
            </a:r>
            <a:r>
              <a:rPr lang="es-ES" sz="2000" b="1" dirty="0">
                <a:solidFill>
                  <a:srgbClr val="3333CC"/>
                </a:solidFill>
              </a:rPr>
              <a:t>&lt;</a:t>
            </a:r>
            <a:r>
              <a:rPr lang="es-ES" sz="2000" b="1" dirty="0">
                <a:solidFill>
                  <a:srgbClr val="FF0000"/>
                </a:solidFill>
              </a:rPr>
              <a:t>/</a:t>
            </a:r>
            <a:r>
              <a:rPr lang="es-ES" sz="2000" b="1" dirty="0">
                <a:solidFill>
                  <a:srgbClr val="3333CC"/>
                </a:solidFill>
              </a:rPr>
              <a:t>HEAD&gt;</a:t>
            </a:r>
            <a:br>
              <a:rPr lang="es-ES" sz="2000" b="1" dirty="0">
                <a:solidFill>
                  <a:srgbClr val="3333CC"/>
                </a:solidFill>
              </a:rPr>
            </a:br>
            <a:r>
              <a:rPr lang="es-ES" sz="2000" b="1" dirty="0">
                <a:solidFill>
                  <a:srgbClr val="3333CC"/>
                </a:solidFill>
              </a:rPr>
              <a:t>	&lt;BODY&gt;</a:t>
            </a:r>
            <a:r>
              <a:rPr lang="es-ES" sz="2000" dirty="0"/>
              <a:t/>
            </a:r>
            <a:br>
              <a:rPr lang="es-ES" sz="2000" dirty="0"/>
            </a:br>
            <a:r>
              <a:rPr lang="es-ES" sz="2000" b="1" dirty="0">
                <a:solidFill>
                  <a:srgbClr val="FFC000"/>
                </a:solidFill>
              </a:rPr>
              <a:t>		</a:t>
            </a:r>
            <a:r>
              <a:rPr lang="es-ES" sz="2000" b="1" dirty="0">
                <a:solidFill>
                  <a:srgbClr val="3333CC"/>
                </a:solidFill>
              </a:rPr>
              <a:t>&lt;B&gt; </a:t>
            </a:r>
            <a:r>
              <a:rPr lang="es-ES" sz="2000" dirty="0"/>
              <a:t>Esto está en negrita </a:t>
            </a:r>
            <a:r>
              <a:rPr lang="es-ES" sz="2000" b="1" dirty="0">
                <a:solidFill>
                  <a:srgbClr val="3333CC"/>
                </a:solidFill>
              </a:rPr>
              <a:t>&lt;</a:t>
            </a:r>
            <a:r>
              <a:rPr lang="es-ES" sz="2000" b="1" dirty="0">
                <a:solidFill>
                  <a:srgbClr val="FF0000"/>
                </a:solidFill>
              </a:rPr>
              <a:t>/</a:t>
            </a:r>
            <a:r>
              <a:rPr lang="es-ES" sz="2000" b="1" dirty="0">
                <a:solidFill>
                  <a:srgbClr val="3333CC"/>
                </a:solidFill>
              </a:rPr>
              <a:t>B&gt;&lt;BR&gt;</a:t>
            </a:r>
            <a:r>
              <a:rPr lang="es-ES" sz="2000" dirty="0"/>
              <a:t/>
            </a:r>
            <a:br>
              <a:rPr lang="es-ES" sz="2000" dirty="0"/>
            </a:br>
            <a:r>
              <a:rPr lang="es-ES" sz="2000" dirty="0"/>
              <a:t>		</a:t>
            </a:r>
            <a:r>
              <a:rPr lang="es-ES" sz="2000" b="1" dirty="0">
                <a:solidFill>
                  <a:srgbClr val="3333CC"/>
                </a:solidFill>
              </a:rPr>
              <a:t>&lt;I&gt; </a:t>
            </a:r>
            <a:r>
              <a:rPr lang="es-ES" sz="2000" dirty="0"/>
              <a:t>Esto está en cursiva </a:t>
            </a:r>
            <a:r>
              <a:rPr lang="es-ES" sz="2000" b="1" dirty="0">
                <a:solidFill>
                  <a:srgbClr val="3333CC"/>
                </a:solidFill>
              </a:rPr>
              <a:t>&lt;</a:t>
            </a:r>
            <a:r>
              <a:rPr lang="es-ES" sz="2000" b="1" dirty="0">
                <a:solidFill>
                  <a:srgbClr val="FF0000"/>
                </a:solidFill>
              </a:rPr>
              <a:t>/</a:t>
            </a:r>
            <a:r>
              <a:rPr lang="es-ES" sz="2000" b="1" dirty="0">
                <a:solidFill>
                  <a:srgbClr val="3333CC"/>
                </a:solidFill>
              </a:rPr>
              <a:t>I&gt;&lt;BR&gt;</a:t>
            </a:r>
            <a:r>
              <a:rPr lang="es-ES" sz="2000" dirty="0"/>
              <a:t/>
            </a:r>
            <a:br>
              <a:rPr lang="es-ES" sz="2000" dirty="0"/>
            </a:br>
            <a:r>
              <a:rPr lang="es-ES" sz="2000" dirty="0"/>
              <a:t>		</a:t>
            </a:r>
            <a:r>
              <a:rPr lang="es-ES" sz="2000" b="1" dirty="0">
                <a:solidFill>
                  <a:srgbClr val="3333CC"/>
                </a:solidFill>
              </a:rPr>
              <a:t>&lt;U&gt; </a:t>
            </a:r>
            <a:r>
              <a:rPr lang="es-ES" sz="2000" dirty="0"/>
              <a:t>Esto está subrayado </a:t>
            </a:r>
            <a:r>
              <a:rPr lang="es-ES" sz="2000" b="1" dirty="0">
                <a:solidFill>
                  <a:srgbClr val="3333CC"/>
                </a:solidFill>
              </a:rPr>
              <a:t>&lt;</a:t>
            </a:r>
            <a:r>
              <a:rPr lang="es-ES" sz="2000" b="1" dirty="0">
                <a:solidFill>
                  <a:srgbClr val="FF0000"/>
                </a:solidFill>
              </a:rPr>
              <a:t>/</a:t>
            </a:r>
            <a:r>
              <a:rPr lang="es-ES" sz="2000" b="1" dirty="0">
                <a:solidFill>
                  <a:srgbClr val="3333CC"/>
                </a:solidFill>
              </a:rPr>
              <a:t>U&gt;&lt;BR&gt;</a:t>
            </a:r>
            <a:r>
              <a:rPr lang="es-ES" sz="2000" dirty="0"/>
              <a:t/>
            </a:r>
            <a:br>
              <a:rPr lang="es-ES" sz="2000" dirty="0"/>
            </a:br>
            <a:r>
              <a:rPr lang="es-ES" sz="2000" dirty="0"/>
              <a:t>		</a:t>
            </a:r>
            <a:r>
              <a:rPr lang="es-ES" sz="2000" b="1" dirty="0">
                <a:solidFill>
                  <a:srgbClr val="3333CC"/>
                </a:solidFill>
              </a:rPr>
              <a:t>&lt;S&gt; </a:t>
            </a:r>
            <a:r>
              <a:rPr lang="es-ES" sz="2000" dirty="0"/>
              <a:t>Esto está tachado </a:t>
            </a:r>
            <a:r>
              <a:rPr lang="es-ES" sz="2000" b="1" dirty="0">
                <a:solidFill>
                  <a:srgbClr val="3333CC"/>
                </a:solidFill>
              </a:rPr>
              <a:t>&lt;</a:t>
            </a:r>
            <a:r>
              <a:rPr lang="es-ES" sz="2000" b="1" dirty="0">
                <a:solidFill>
                  <a:srgbClr val="FF0000"/>
                </a:solidFill>
              </a:rPr>
              <a:t>/</a:t>
            </a:r>
            <a:r>
              <a:rPr lang="es-ES" sz="2000" b="1" dirty="0">
                <a:solidFill>
                  <a:srgbClr val="3333CC"/>
                </a:solidFill>
              </a:rPr>
              <a:t>S&gt;&lt;BR&gt;</a:t>
            </a:r>
          </a:p>
          <a:p>
            <a:pPr marL="365760" lvl="1" indent="-283464">
              <a:lnSpc>
                <a:spcPct val="80000"/>
              </a:lnSpc>
              <a:spcBef>
                <a:spcPts val="600"/>
              </a:spcBef>
              <a:buSzPct val="80000"/>
              <a:buNone/>
            </a:pPr>
            <a:endParaRPr lang="es-ES" sz="2000" b="1" dirty="0">
              <a:solidFill>
                <a:srgbClr val="3333CC"/>
              </a:solidFill>
            </a:endParaRPr>
          </a:p>
          <a:p>
            <a:pPr marL="365760" lvl="1" indent="-283464">
              <a:lnSpc>
                <a:spcPct val="80000"/>
              </a:lnSpc>
              <a:spcBef>
                <a:spcPts val="600"/>
              </a:spcBef>
              <a:buSzPct val="80000"/>
              <a:buNone/>
            </a:pPr>
            <a:r>
              <a:rPr lang="es-ES" sz="2000" b="1" dirty="0">
                <a:solidFill>
                  <a:srgbClr val="3333CC"/>
                </a:solidFill>
              </a:rPr>
              <a:t>		&lt;DIV </a:t>
            </a:r>
            <a:r>
              <a:rPr lang="es-ES" sz="2000" dirty="0" err="1">
                <a:solidFill>
                  <a:srgbClr val="FF0000"/>
                </a:solidFill>
              </a:rPr>
              <a:t>align</a:t>
            </a:r>
            <a:r>
              <a:rPr lang="es-ES" sz="2000" dirty="0">
                <a:solidFill>
                  <a:srgbClr val="3333CC"/>
                </a:solidFill>
              </a:rPr>
              <a:t>=“</a:t>
            </a:r>
            <a:r>
              <a:rPr lang="es-ES" sz="2000" dirty="0" err="1">
                <a:solidFill>
                  <a:srgbClr val="3333CC"/>
                </a:solidFill>
              </a:rPr>
              <a:t>left</a:t>
            </a:r>
            <a:r>
              <a:rPr lang="es-ES" sz="2000" dirty="0">
                <a:solidFill>
                  <a:srgbClr val="3333CC"/>
                </a:solidFill>
              </a:rPr>
              <a:t>”</a:t>
            </a:r>
            <a:r>
              <a:rPr lang="es-ES" sz="2000" b="1" dirty="0">
                <a:solidFill>
                  <a:srgbClr val="3333CC"/>
                </a:solidFill>
              </a:rPr>
              <a:t>&gt; </a:t>
            </a:r>
            <a:r>
              <a:rPr lang="es-ES" sz="2000" dirty="0"/>
              <a:t>Esto está a la izquierda</a:t>
            </a:r>
            <a:r>
              <a:rPr lang="es-ES" sz="2000" b="1" dirty="0">
                <a:solidFill>
                  <a:srgbClr val="3333CC"/>
                </a:solidFill>
              </a:rPr>
              <a:t>&lt;</a:t>
            </a:r>
            <a:r>
              <a:rPr lang="es-ES" sz="2000" b="1" dirty="0">
                <a:solidFill>
                  <a:srgbClr val="FF0000"/>
                </a:solidFill>
              </a:rPr>
              <a:t>/</a:t>
            </a:r>
            <a:r>
              <a:rPr lang="es-ES" sz="2000" b="1" dirty="0">
                <a:solidFill>
                  <a:srgbClr val="3333CC"/>
                </a:solidFill>
              </a:rPr>
              <a:t>DIV&gt;&lt;BR&gt;</a:t>
            </a:r>
            <a:r>
              <a:rPr lang="es-ES" sz="2000" dirty="0">
                <a:solidFill>
                  <a:srgbClr val="3333CC"/>
                </a:solidFill>
              </a:rPr>
              <a:t/>
            </a:r>
            <a:br>
              <a:rPr lang="es-ES" sz="2000" dirty="0">
                <a:solidFill>
                  <a:srgbClr val="3333CC"/>
                </a:solidFill>
              </a:rPr>
            </a:br>
            <a:r>
              <a:rPr lang="es-ES" sz="2000" dirty="0">
                <a:solidFill>
                  <a:srgbClr val="3333CC"/>
                </a:solidFill>
              </a:rPr>
              <a:t>	</a:t>
            </a:r>
            <a:r>
              <a:rPr lang="es-ES" sz="2000" b="1" dirty="0">
                <a:solidFill>
                  <a:srgbClr val="3333CC"/>
                </a:solidFill>
              </a:rPr>
              <a:t>&lt;DIV </a:t>
            </a:r>
            <a:r>
              <a:rPr lang="es-ES" sz="2000" dirty="0" err="1">
                <a:solidFill>
                  <a:srgbClr val="FF0000"/>
                </a:solidFill>
              </a:rPr>
              <a:t>align</a:t>
            </a:r>
            <a:r>
              <a:rPr lang="es-ES" sz="2000" dirty="0">
                <a:solidFill>
                  <a:srgbClr val="3333CC"/>
                </a:solidFill>
              </a:rPr>
              <a:t>=“center”</a:t>
            </a:r>
            <a:r>
              <a:rPr lang="es-ES" sz="2000" b="1" dirty="0">
                <a:solidFill>
                  <a:srgbClr val="3333CC"/>
                </a:solidFill>
              </a:rPr>
              <a:t>&gt; </a:t>
            </a:r>
            <a:r>
              <a:rPr lang="es-ES" sz="2000" dirty="0"/>
              <a:t>Esto está en el centro </a:t>
            </a:r>
            <a:r>
              <a:rPr lang="es-ES" sz="2000" b="1" dirty="0">
                <a:solidFill>
                  <a:srgbClr val="3333CC"/>
                </a:solidFill>
              </a:rPr>
              <a:t>&lt;</a:t>
            </a:r>
            <a:r>
              <a:rPr lang="es-ES" sz="2000" b="1" dirty="0">
                <a:solidFill>
                  <a:srgbClr val="FF0000"/>
                </a:solidFill>
              </a:rPr>
              <a:t>/</a:t>
            </a:r>
            <a:r>
              <a:rPr lang="es-ES" sz="2000" b="1" dirty="0">
                <a:solidFill>
                  <a:srgbClr val="3333CC"/>
                </a:solidFill>
              </a:rPr>
              <a:t>DIV&gt;&lt;BR&gt;</a:t>
            </a:r>
            <a:r>
              <a:rPr lang="es-ES" sz="2000" dirty="0">
                <a:solidFill>
                  <a:srgbClr val="3333CC"/>
                </a:solidFill>
              </a:rPr>
              <a:t/>
            </a:r>
            <a:br>
              <a:rPr lang="es-ES" sz="2000" dirty="0">
                <a:solidFill>
                  <a:srgbClr val="3333CC"/>
                </a:solidFill>
              </a:rPr>
            </a:br>
            <a:r>
              <a:rPr lang="es-ES" sz="2000" dirty="0">
                <a:solidFill>
                  <a:srgbClr val="3333CC"/>
                </a:solidFill>
              </a:rPr>
              <a:t>	</a:t>
            </a:r>
            <a:r>
              <a:rPr lang="es-ES" sz="2000" b="1" dirty="0">
                <a:solidFill>
                  <a:srgbClr val="3333CC"/>
                </a:solidFill>
              </a:rPr>
              <a:t>&lt;DIV </a:t>
            </a:r>
            <a:r>
              <a:rPr lang="es-ES" sz="2000" dirty="0" err="1">
                <a:solidFill>
                  <a:srgbClr val="FF0000"/>
                </a:solidFill>
              </a:rPr>
              <a:t>align</a:t>
            </a:r>
            <a:r>
              <a:rPr lang="es-ES" sz="2000" dirty="0">
                <a:solidFill>
                  <a:srgbClr val="3333CC"/>
                </a:solidFill>
              </a:rPr>
              <a:t>=“</a:t>
            </a:r>
            <a:r>
              <a:rPr lang="es-ES" sz="2000" dirty="0" err="1">
                <a:solidFill>
                  <a:srgbClr val="3333CC"/>
                </a:solidFill>
              </a:rPr>
              <a:t>right</a:t>
            </a:r>
            <a:r>
              <a:rPr lang="es-ES" sz="2000" dirty="0">
                <a:solidFill>
                  <a:srgbClr val="3333CC"/>
                </a:solidFill>
              </a:rPr>
              <a:t>”</a:t>
            </a:r>
            <a:r>
              <a:rPr lang="es-ES" sz="2000" b="1" dirty="0">
                <a:solidFill>
                  <a:srgbClr val="3333CC"/>
                </a:solidFill>
              </a:rPr>
              <a:t>&gt; </a:t>
            </a:r>
            <a:r>
              <a:rPr lang="es-ES" sz="2000" dirty="0"/>
              <a:t>Esto está a la derecha </a:t>
            </a:r>
            <a:r>
              <a:rPr lang="es-ES" sz="2000" b="1" dirty="0">
                <a:solidFill>
                  <a:srgbClr val="3333CC"/>
                </a:solidFill>
              </a:rPr>
              <a:t>&lt;</a:t>
            </a:r>
            <a:r>
              <a:rPr lang="es-ES" sz="2000" b="1" dirty="0">
                <a:solidFill>
                  <a:srgbClr val="FF0000"/>
                </a:solidFill>
              </a:rPr>
              <a:t>/</a:t>
            </a:r>
            <a:r>
              <a:rPr lang="es-ES" sz="2000" b="1" dirty="0">
                <a:solidFill>
                  <a:srgbClr val="3333CC"/>
                </a:solidFill>
              </a:rPr>
              <a:t>DIV&gt;&lt;BR&gt; 	&lt;DIV </a:t>
            </a:r>
            <a:r>
              <a:rPr lang="es-ES" sz="2000" dirty="0" err="1">
                <a:solidFill>
                  <a:srgbClr val="FF0000"/>
                </a:solidFill>
              </a:rPr>
              <a:t>align</a:t>
            </a:r>
            <a:r>
              <a:rPr lang="es-ES" sz="2000" dirty="0">
                <a:solidFill>
                  <a:srgbClr val="3333CC"/>
                </a:solidFill>
              </a:rPr>
              <a:t>=“</a:t>
            </a:r>
            <a:r>
              <a:rPr lang="es-ES" sz="2000" dirty="0" err="1">
                <a:solidFill>
                  <a:srgbClr val="3333CC"/>
                </a:solidFill>
              </a:rPr>
              <a:t>justify</a:t>
            </a:r>
            <a:r>
              <a:rPr lang="es-ES" sz="2000" dirty="0">
                <a:solidFill>
                  <a:srgbClr val="3333CC"/>
                </a:solidFill>
              </a:rPr>
              <a:t>”</a:t>
            </a:r>
            <a:r>
              <a:rPr lang="es-ES" sz="2000" b="1" dirty="0">
                <a:solidFill>
                  <a:srgbClr val="3333CC"/>
                </a:solidFill>
              </a:rPr>
              <a:t>&gt; </a:t>
            </a:r>
            <a:r>
              <a:rPr lang="es-ES" sz="2000" dirty="0"/>
              <a:t>Esto está a la Justificado </a:t>
            </a:r>
            <a:r>
              <a:rPr lang="es-ES" sz="2000" b="1" dirty="0">
                <a:solidFill>
                  <a:srgbClr val="3333CC"/>
                </a:solidFill>
              </a:rPr>
              <a:t>&lt;</a:t>
            </a:r>
            <a:r>
              <a:rPr lang="es-ES" sz="2000" b="1" dirty="0">
                <a:solidFill>
                  <a:srgbClr val="FF0000"/>
                </a:solidFill>
              </a:rPr>
              <a:t>/</a:t>
            </a:r>
            <a:r>
              <a:rPr lang="es-ES" sz="2000" b="1" dirty="0">
                <a:solidFill>
                  <a:srgbClr val="3333CC"/>
                </a:solidFill>
              </a:rPr>
              <a:t>DIV&gt;</a:t>
            </a:r>
          </a:p>
          <a:p>
            <a:pPr marL="822960" lvl="1" indent="-283464" fontAlgn="auto">
              <a:lnSpc>
                <a:spcPct val="80000"/>
              </a:lnSpc>
              <a:spcBef>
                <a:spcPts val="600"/>
              </a:spcBef>
              <a:spcAft>
                <a:spcPts val="0"/>
              </a:spcAft>
              <a:buClr>
                <a:schemeClr val="accent1"/>
              </a:buClr>
              <a:buSzPct val="80000"/>
            </a:pPr>
            <a:endParaRPr lang="es-ES" sz="2000" b="1" dirty="0">
              <a:solidFill>
                <a:srgbClr val="3333CC"/>
              </a:solidFill>
            </a:endParaRPr>
          </a:p>
          <a:p>
            <a:pPr marL="365760" lvl="1" indent="-283464">
              <a:lnSpc>
                <a:spcPct val="80000"/>
              </a:lnSpc>
              <a:spcBef>
                <a:spcPts val="600"/>
              </a:spcBef>
              <a:buSzPct val="80000"/>
              <a:buNone/>
            </a:pPr>
            <a:r>
              <a:rPr lang="es-ES" sz="2000" b="1" dirty="0">
                <a:solidFill>
                  <a:srgbClr val="3333CC"/>
                </a:solidFill>
              </a:rPr>
              <a:t>		&lt;CENTER&gt; </a:t>
            </a:r>
            <a:r>
              <a:rPr lang="es-ES" sz="2000" dirty="0"/>
              <a:t>Esto también está centrado </a:t>
            </a:r>
            <a:r>
              <a:rPr lang="es-ES" sz="2000" b="1" dirty="0">
                <a:solidFill>
                  <a:srgbClr val="3333CC"/>
                </a:solidFill>
              </a:rPr>
              <a:t>&lt;</a:t>
            </a:r>
            <a:r>
              <a:rPr lang="es-ES" sz="2000" b="1" dirty="0">
                <a:solidFill>
                  <a:srgbClr val="FF0000"/>
                </a:solidFill>
              </a:rPr>
              <a:t>/</a:t>
            </a:r>
            <a:r>
              <a:rPr lang="es-ES" sz="2000" b="1" dirty="0">
                <a:solidFill>
                  <a:srgbClr val="3333CC"/>
                </a:solidFill>
              </a:rPr>
              <a:t>CENTER&gt;</a:t>
            </a:r>
          </a:p>
          <a:p>
            <a:pPr marL="365760" lvl="1" indent="-283464">
              <a:lnSpc>
                <a:spcPct val="80000"/>
              </a:lnSpc>
              <a:spcBef>
                <a:spcPts val="600"/>
              </a:spcBef>
              <a:buSzPct val="80000"/>
              <a:buNone/>
            </a:pPr>
            <a:endParaRPr lang="es-ES" sz="2000" b="1" dirty="0">
              <a:solidFill>
                <a:srgbClr val="3333CC"/>
              </a:solidFill>
            </a:endParaRPr>
          </a:p>
          <a:p>
            <a:pPr>
              <a:lnSpc>
                <a:spcPct val="80000"/>
              </a:lnSpc>
              <a:buFont typeface="Wingdings" pitchFamily="2" charset="2"/>
              <a:buNone/>
            </a:pPr>
            <a:r>
              <a:rPr lang="es-ES" sz="2000" dirty="0"/>
              <a:t>		</a:t>
            </a:r>
            <a:r>
              <a:rPr lang="es-ES" sz="2000" b="1" dirty="0">
                <a:solidFill>
                  <a:srgbClr val="3333CC"/>
                </a:solidFill>
              </a:rPr>
              <a:t>&lt;</a:t>
            </a:r>
            <a:r>
              <a:rPr lang="es-ES" sz="2000" b="1" dirty="0">
                <a:solidFill>
                  <a:srgbClr val="FF0000"/>
                </a:solidFill>
              </a:rPr>
              <a:t>/</a:t>
            </a:r>
            <a:r>
              <a:rPr lang="es-ES" sz="2000" b="1" dirty="0">
                <a:solidFill>
                  <a:srgbClr val="3333CC"/>
                </a:solidFill>
              </a:rPr>
              <a:t>BODY&gt;</a:t>
            </a:r>
            <a:br>
              <a:rPr lang="es-ES" sz="2000" b="1" dirty="0">
                <a:solidFill>
                  <a:srgbClr val="3333CC"/>
                </a:solidFill>
              </a:rPr>
            </a:br>
            <a:r>
              <a:rPr lang="es-ES" sz="2000" b="1" dirty="0">
                <a:solidFill>
                  <a:srgbClr val="3333CC"/>
                </a:solidFill>
              </a:rPr>
              <a:t>&lt;</a:t>
            </a:r>
            <a:r>
              <a:rPr lang="es-ES" sz="2000" b="1" dirty="0">
                <a:solidFill>
                  <a:srgbClr val="FF0000"/>
                </a:solidFill>
              </a:rPr>
              <a:t>/</a:t>
            </a:r>
            <a:r>
              <a:rPr lang="es-ES" sz="2000" b="1" dirty="0">
                <a:solidFill>
                  <a:srgbClr val="3333CC"/>
                </a:solidFill>
              </a:rPr>
              <a:t>HTML&gt; </a:t>
            </a:r>
          </a:p>
        </p:txBody>
      </p:sp>
      <p:sp>
        <p:nvSpPr>
          <p:cNvPr id="4" name="Rectangle 3"/>
          <p:cNvSpPr txBox="1">
            <a:spLocks noChangeArrowheads="1"/>
          </p:cNvSpPr>
          <p:nvPr/>
        </p:nvSpPr>
        <p:spPr>
          <a:xfrm>
            <a:off x="1285852" y="1014856"/>
            <a:ext cx="7560000" cy="360000"/>
          </a:xfrm>
          <a:prstGeom prst="rect">
            <a:avLst/>
          </a:prstGeom>
          <a:blipFill>
            <a:blip r:embed="rId2"/>
            <a:tile tx="0" ty="0" sx="100000" sy="100000" flip="none" algn="tl"/>
          </a:blipFill>
        </p:spPr>
        <p:txBody>
          <a:bodyPr>
            <a:noAutofit/>
          </a:bodyPr>
          <a:lstStyle/>
          <a:p>
            <a:pPr marL="365760" lvl="0" indent="-283464" fontAlgn="auto">
              <a:lnSpc>
                <a:spcPct val="80000"/>
              </a:lnSpc>
              <a:spcBef>
                <a:spcPts val="600"/>
              </a:spcBef>
              <a:spcAft>
                <a:spcPts val="0"/>
              </a:spcAft>
              <a:buClr>
                <a:schemeClr val="accent1"/>
              </a:buClr>
              <a:buSzPct val="80000"/>
              <a:buFont typeface="Wingdings 2"/>
              <a:buChar char=""/>
              <a:defRPr/>
            </a:pPr>
            <a:r>
              <a:rPr kumimoji="0" lang="es-ES" sz="2400" b="0" i="0" u="none" strike="noStrike" kern="1200" cap="none" spc="0" normalizeH="0" baseline="0" noProof="0" dirty="0">
                <a:ln>
                  <a:noFill/>
                </a:ln>
                <a:solidFill>
                  <a:schemeClr val="tx1"/>
                </a:solidFill>
                <a:effectLst/>
                <a:uLnTx/>
                <a:uFillTx/>
                <a:latin typeface="+mn-lt"/>
                <a:ea typeface="+mn-ea"/>
                <a:cs typeface="+mn-cs"/>
              </a:rPr>
              <a:t>Utilizar </a:t>
            </a:r>
            <a:r>
              <a:rPr lang="es-ES" sz="2400" dirty="0">
                <a:latin typeface="+mn-lt"/>
              </a:rPr>
              <a:t>el bloc de notas, para </a:t>
            </a:r>
            <a:r>
              <a:rPr kumimoji="0" lang="es-ES" sz="2400" b="0" i="0" u="none" strike="noStrike" kern="1200" cap="none" spc="0" normalizeH="0" baseline="0" noProof="0" dirty="0">
                <a:ln>
                  <a:noFill/>
                </a:ln>
                <a:solidFill>
                  <a:schemeClr val="tx1"/>
                </a:solidFill>
                <a:effectLst/>
                <a:uLnTx/>
                <a:uFillTx/>
                <a:latin typeface="+mn-lt"/>
                <a:ea typeface="+mn-ea"/>
                <a:cs typeface="+mn-cs"/>
              </a:rPr>
              <a:t>escribir nuestra página</a:t>
            </a:r>
            <a:r>
              <a:rPr lang="es-ES" sz="2400" dirty="0">
                <a:latin typeface="+mn-lt"/>
              </a:rPr>
              <a:t>,</a:t>
            </a:r>
            <a:endParaRPr kumimoji="0" lang="es-E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298280" y="274638"/>
            <a:ext cx="7560000" cy="720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normAutofit/>
          </a:bodyPr>
          <a:lstStyle/>
          <a:p>
            <a:pPr algn="ctr"/>
            <a:r>
              <a:rPr lang="es-ES" sz="3200" b="1" i="1" u="sng" dirty="0">
                <a:solidFill>
                  <a:srgbClr val="FF0000"/>
                </a:solidFill>
              </a:rPr>
              <a:t>Ejercicio3: Nuestra Tercera Página</a:t>
            </a:r>
            <a:r>
              <a:rPr lang="es-ES" sz="3200" i="1" dirty="0">
                <a:solidFill>
                  <a:srgbClr val="FF0000"/>
                </a:solidFill>
              </a:rPr>
              <a:t> </a:t>
            </a:r>
          </a:p>
        </p:txBody>
      </p:sp>
      <p:sp>
        <p:nvSpPr>
          <p:cNvPr id="4" name="Rectangle 3"/>
          <p:cNvSpPr txBox="1">
            <a:spLocks noChangeArrowheads="1"/>
          </p:cNvSpPr>
          <p:nvPr/>
        </p:nvSpPr>
        <p:spPr>
          <a:xfrm>
            <a:off x="1285852" y="1014856"/>
            <a:ext cx="7560000" cy="360000"/>
          </a:xfrm>
          <a:prstGeom prst="rect">
            <a:avLst/>
          </a:prstGeom>
          <a:blipFill>
            <a:blip r:embed="rId2"/>
            <a:tile tx="0" ty="0" sx="100000" sy="100000" flip="none" algn="tl"/>
          </a:blipFill>
        </p:spPr>
        <p:txBody>
          <a:bodyPr>
            <a:noAutofit/>
          </a:bodyPr>
          <a:lstStyle/>
          <a:p>
            <a:pPr marL="365760" lvl="0" indent="-283464" fontAlgn="auto">
              <a:lnSpc>
                <a:spcPct val="80000"/>
              </a:lnSpc>
              <a:spcBef>
                <a:spcPts val="600"/>
              </a:spcBef>
              <a:spcAft>
                <a:spcPts val="0"/>
              </a:spcAft>
              <a:buClr>
                <a:schemeClr val="accent1"/>
              </a:buClr>
              <a:buSzPct val="80000"/>
              <a:buFont typeface="Wingdings 2"/>
              <a:buChar char=""/>
              <a:defRPr/>
            </a:pPr>
            <a:r>
              <a:rPr kumimoji="0" lang="es-ES" sz="2400" b="0" i="0" u="none" strike="noStrike" kern="1200" cap="none" spc="0" normalizeH="0" baseline="0" noProof="0" dirty="0">
                <a:ln>
                  <a:noFill/>
                </a:ln>
                <a:solidFill>
                  <a:schemeClr val="tx1"/>
                </a:solidFill>
                <a:effectLst/>
                <a:uLnTx/>
                <a:uFillTx/>
                <a:latin typeface="+mn-lt"/>
                <a:ea typeface="+mn-ea"/>
                <a:cs typeface="+mn-cs"/>
              </a:rPr>
              <a:t>Utilizar </a:t>
            </a:r>
            <a:r>
              <a:rPr lang="es-ES" sz="2400" dirty="0">
                <a:latin typeface="+mn-lt"/>
              </a:rPr>
              <a:t>el bloc de notas, para </a:t>
            </a:r>
            <a:r>
              <a:rPr kumimoji="0" lang="es-ES" sz="2400" b="0" i="0" u="none" strike="noStrike" kern="1200" cap="none" spc="0" normalizeH="0" baseline="0" noProof="0" dirty="0">
                <a:ln>
                  <a:noFill/>
                </a:ln>
                <a:solidFill>
                  <a:schemeClr val="tx1"/>
                </a:solidFill>
                <a:effectLst/>
                <a:uLnTx/>
                <a:uFillTx/>
                <a:latin typeface="+mn-lt"/>
                <a:ea typeface="+mn-ea"/>
                <a:cs typeface="+mn-cs"/>
              </a:rPr>
              <a:t>escribir nuestra página</a:t>
            </a:r>
            <a:r>
              <a:rPr lang="es-ES" sz="2400" dirty="0">
                <a:latin typeface="+mn-lt"/>
              </a:rPr>
              <a:t>,</a:t>
            </a:r>
            <a:endParaRPr kumimoji="0" lang="es-E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6" name="Picture 2"/>
          <p:cNvPicPr>
            <a:picLocks noChangeAspect="1" noChangeArrowheads="1"/>
          </p:cNvPicPr>
          <p:nvPr/>
        </p:nvPicPr>
        <p:blipFill>
          <a:blip r:embed="rId3"/>
          <a:srcRect/>
          <a:stretch>
            <a:fillRect/>
          </a:stretch>
        </p:blipFill>
        <p:spPr bwMode="auto">
          <a:xfrm>
            <a:off x="1214414" y="1428737"/>
            <a:ext cx="7643865" cy="5143536"/>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3"/>
          <p:cNvSpPr txBox="1">
            <a:spLocks noChangeArrowheads="1"/>
          </p:cNvSpPr>
          <p:nvPr/>
        </p:nvSpPr>
        <p:spPr>
          <a:xfrm>
            <a:off x="1285852" y="1071546"/>
            <a:ext cx="7560000" cy="4071966"/>
          </a:xfrm>
          <a:prstGeom prst="rect">
            <a:avLst/>
          </a:prstGeom>
          <a:solidFill>
            <a:schemeClr val="accent2">
              <a:lumMod val="20000"/>
              <a:lumOff val="80000"/>
            </a:schemeClr>
          </a:solidFill>
        </p:spPr>
        <p:txBody>
          <a:bodyPr>
            <a:normAutofit/>
          </a:bodyPr>
          <a:lstStyle/>
          <a:p>
            <a:pPr marL="88900" indent="-6350" fontAlgn="auto">
              <a:lnSpc>
                <a:spcPct val="90000"/>
              </a:lnSpc>
              <a:spcBef>
                <a:spcPts val="600"/>
              </a:spcBef>
              <a:spcAft>
                <a:spcPts val="0"/>
              </a:spcAft>
              <a:buClr>
                <a:schemeClr val="accent1"/>
              </a:buClr>
              <a:buSzPct val="80000"/>
            </a:pPr>
            <a:r>
              <a:rPr kumimoji="0" lang="es-ES" sz="2000" b="1" i="0" u="none" strike="noStrike" kern="1200" cap="none" spc="0" normalizeH="0" baseline="0" noProof="0" dirty="0">
                <a:ln>
                  <a:noFill/>
                </a:ln>
                <a:solidFill>
                  <a:schemeClr val="tx1"/>
                </a:solidFill>
                <a:effectLst/>
                <a:uLnTx/>
                <a:uFillTx/>
                <a:latin typeface="+mn-lt"/>
                <a:ea typeface="+mn-ea"/>
                <a:cs typeface="+mn-cs"/>
              </a:rPr>
              <a:t>Esto está en negrita</a:t>
            </a:r>
            <a:r>
              <a:rPr kumimoji="0" lang="es-ES" sz="2000" b="0" i="0" u="none" strike="noStrike" kern="1200" cap="none" spc="0" normalizeH="0" baseline="0" noProof="0" dirty="0">
                <a:ln>
                  <a:noFill/>
                </a:ln>
                <a:solidFill>
                  <a:schemeClr val="tx1"/>
                </a:solidFill>
                <a:effectLst/>
                <a:uLnTx/>
                <a:uFillTx/>
                <a:latin typeface="+mn-lt"/>
                <a:ea typeface="+mn-ea"/>
                <a:cs typeface="+mn-cs"/>
              </a:rPr>
              <a:t/>
            </a:r>
            <a:br>
              <a:rPr kumimoji="0" lang="es-ES" sz="2000" b="0" i="0" u="none" strike="noStrike" kern="1200" cap="none" spc="0" normalizeH="0" baseline="0" noProof="0" dirty="0">
                <a:ln>
                  <a:noFill/>
                </a:ln>
                <a:solidFill>
                  <a:schemeClr val="tx1"/>
                </a:solidFill>
                <a:effectLst/>
                <a:uLnTx/>
                <a:uFillTx/>
                <a:latin typeface="+mn-lt"/>
                <a:ea typeface="+mn-ea"/>
                <a:cs typeface="+mn-cs"/>
              </a:rPr>
            </a:br>
            <a:r>
              <a:rPr kumimoji="0" lang="es-ES" sz="2000" b="0" i="1" u="none" strike="noStrike" kern="1200" cap="none" spc="0" normalizeH="0" baseline="0" noProof="0" dirty="0">
                <a:ln>
                  <a:noFill/>
                </a:ln>
                <a:solidFill>
                  <a:schemeClr val="tx1"/>
                </a:solidFill>
                <a:effectLst/>
                <a:uLnTx/>
                <a:uFillTx/>
                <a:latin typeface="+mn-lt"/>
                <a:ea typeface="+mn-ea"/>
                <a:cs typeface="+mn-cs"/>
              </a:rPr>
              <a:t>Esto está en cursiva</a:t>
            </a:r>
            <a:r>
              <a:rPr kumimoji="0" lang="es-ES" sz="2000" b="0" i="0" u="none" strike="noStrike" kern="1200" cap="none" spc="0" normalizeH="0" baseline="0" noProof="0" dirty="0">
                <a:ln>
                  <a:noFill/>
                </a:ln>
                <a:solidFill>
                  <a:schemeClr val="tx1"/>
                </a:solidFill>
                <a:effectLst/>
                <a:uLnTx/>
                <a:uFillTx/>
                <a:latin typeface="+mn-lt"/>
                <a:ea typeface="+mn-ea"/>
                <a:cs typeface="+mn-cs"/>
              </a:rPr>
              <a:t/>
            </a:r>
            <a:br>
              <a:rPr kumimoji="0" lang="es-ES" sz="2000" b="0" i="0" u="none" strike="noStrike" kern="1200" cap="none" spc="0" normalizeH="0" baseline="0" noProof="0" dirty="0">
                <a:ln>
                  <a:noFill/>
                </a:ln>
                <a:solidFill>
                  <a:schemeClr val="tx1"/>
                </a:solidFill>
                <a:effectLst/>
                <a:uLnTx/>
                <a:uFillTx/>
                <a:latin typeface="+mn-lt"/>
                <a:ea typeface="+mn-ea"/>
                <a:cs typeface="+mn-cs"/>
              </a:rPr>
            </a:br>
            <a:r>
              <a:rPr kumimoji="0" lang="es-ES" sz="2000" b="0" i="0" u="sng" strike="noStrike" kern="1200" cap="none" spc="0" normalizeH="0" baseline="0" noProof="0" dirty="0">
                <a:ln>
                  <a:noFill/>
                </a:ln>
                <a:solidFill>
                  <a:schemeClr val="tx1"/>
                </a:solidFill>
                <a:effectLst/>
                <a:uLnTx/>
                <a:uFillTx/>
                <a:latin typeface="+mn-lt"/>
                <a:ea typeface="+mn-ea"/>
                <a:cs typeface="+mn-cs"/>
              </a:rPr>
              <a:t>Esto está subrayado</a:t>
            </a:r>
            <a:r>
              <a:rPr kumimoji="0" lang="es-ES" sz="2000" b="0" i="0" u="none" strike="noStrike" kern="1200" cap="none" spc="0" normalizeH="0" baseline="0" noProof="0" dirty="0">
                <a:ln>
                  <a:noFill/>
                </a:ln>
                <a:solidFill>
                  <a:schemeClr val="tx1"/>
                </a:solidFill>
                <a:effectLst/>
                <a:uLnTx/>
                <a:uFillTx/>
                <a:latin typeface="+mn-lt"/>
                <a:ea typeface="+mn-ea"/>
                <a:cs typeface="+mn-cs"/>
              </a:rPr>
              <a:t/>
            </a:r>
            <a:br>
              <a:rPr kumimoji="0" lang="es-ES" sz="2000" b="0" i="0" u="none" strike="noStrike" kern="1200" cap="none" spc="0" normalizeH="0" baseline="0" noProof="0" dirty="0">
                <a:ln>
                  <a:noFill/>
                </a:ln>
                <a:solidFill>
                  <a:schemeClr val="tx1"/>
                </a:solidFill>
                <a:effectLst/>
                <a:uLnTx/>
                <a:uFillTx/>
                <a:latin typeface="+mn-lt"/>
                <a:ea typeface="+mn-ea"/>
                <a:cs typeface="+mn-cs"/>
              </a:rPr>
            </a:br>
            <a:r>
              <a:rPr kumimoji="0" lang="es-ES" sz="2000" b="1" i="1" u="sng" strike="noStrike" kern="1200" cap="none" spc="0" normalizeH="0" baseline="0" noProof="0" dirty="0">
                <a:ln>
                  <a:noFill/>
                </a:ln>
                <a:solidFill>
                  <a:schemeClr val="tx1"/>
                </a:solidFill>
                <a:effectLst/>
                <a:uLnTx/>
                <a:uFillTx/>
                <a:latin typeface="+mn-lt"/>
                <a:ea typeface="+mn-ea"/>
                <a:cs typeface="+mn-cs"/>
              </a:rPr>
              <a:t>Esto está en negrita, cursiva y subrayado</a:t>
            </a:r>
            <a:r>
              <a:rPr kumimoji="0" lang="es-ES" sz="2000" b="0" i="0" u="none" strike="noStrike" kern="1200" cap="none" spc="0" normalizeH="0" baseline="0" noProof="0" dirty="0">
                <a:ln>
                  <a:noFill/>
                </a:ln>
                <a:solidFill>
                  <a:schemeClr val="tx1"/>
                </a:solidFill>
                <a:effectLst/>
                <a:uLnTx/>
                <a:uFillTx/>
                <a:latin typeface="+mn-lt"/>
                <a:ea typeface="+mn-ea"/>
                <a:cs typeface="+mn-cs"/>
              </a:rPr>
              <a:t> </a:t>
            </a:r>
          </a:p>
          <a:p>
            <a:pPr marL="822960" lvl="1" indent="-283464" fontAlgn="auto">
              <a:lnSpc>
                <a:spcPct val="90000"/>
              </a:lnSpc>
              <a:spcBef>
                <a:spcPts val="600"/>
              </a:spcBef>
              <a:spcAft>
                <a:spcPts val="0"/>
              </a:spcAft>
              <a:buClr>
                <a:schemeClr val="accent1"/>
              </a:buClr>
              <a:buSzPct val="80000"/>
            </a:pPr>
            <a:endParaRPr lang="es-ES" sz="2000" dirty="0">
              <a:latin typeface="+mn-lt"/>
            </a:endParaRPr>
          </a:p>
          <a:p>
            <a:pPr marL="365760" lvl="0" indent="-283464" fontAlgn="auto">
              <a:lnSpc>
                <a:spcPct val="80000"/>
              </a:lnSpc>
              <a:spcBef>
                <a:spcPts val="600"/>
              </a:spcBef>
              <a:spcAft>
                <a:spcPts val="0"/>
              </a:spcAft>
              <a:buClr>
                <a:schemeClr val="accent1"/>
              </a:buClr>
              <a:buSzPct val="80000"/>
              <a:defRPr/>
            </a:pPr>
            <a:r>
              <a:rPr lang="es-ES" sz="2000" dirty="0"/>
              <a:t>Esto está a la izquierda</a:t>
            </a:r>
          </a:p>
          <a:p>
            <a:pPr marL="365760" lvl="0" indent="-283464" algn="ctr" fontAlgn="auto">
              <a:lnSpc>
                <a:spcPct val="80000"/>
              </a:lnSpc>
              <a:spcBef>
                <a:spcPts val="600"/>
              </a:spcBef>
              <a:spcAft>
                <a:spcPts val="0"/>
              </a:spcAft>
              <a:buClr>
                <a:schemeClr val="accent1"/>
              </a:buClr>
              <a:buSzPct val="80000"/>
              <a:defRPr/>
            </a:pPr>
            <a:r>
              <a:rPr lang="es-ES" sz="2000" dirty="0"/>
              <a:t>Esto está en el centro</a:t>
            </a:r>
          </a:p>
          <a:p>
            <a:pPr marL="365760" lvl="0" indent="-283464" algn="r" fontAlgn="auto">
              <a:lnSpc>
                <a:spcPct val="80000"/>
              </a:lnSpc>
              <a:spcBef>
                <a:spcPts val="600"/>
              </a:spcBef>
              <a:spcAft>
                <a:spcPts val="0"/>
              </a:spcAft>
              <a:buClr>
                <a:schemeClr val="accent1"/>
              </a:buClr>
              <a:buSzPct val="80000"/>
              <a:defRPr/>
            </a:pPr>
            <a:r>
              <a:rPr lang="es-ES" sz="2000" dirty="0"/>
              <a:t>Esto está a la derecha</a:t>
            </a:r>
          </a:p>
          <a:p>
            <a:pPr marL="365760" lvl="0" indent="-283464" algn="r" fontAlgn="auto">
              <a:lnSpc>
                <a:spcPct val="80000"/>
              </a:lnSpc>
              <a:spcBef>
                <a:spcPts val="600"/>
              </a:spcBef>
              <a:spcAft>
                <a:spcPts val="0"/>
              </a:spcAft>
              <a:buClr>
                <a:schemeClr val="accent1"/>
              </a:buClr>
              <a:buSzPct val="80000"/>
              <a:defRPr/>
            </a:pPr>
            <a:endParaRPr lang="es-ES" sz="2000" dirty="0"/>
          </a:p>
          <a:p>
            <a:pPr marL="365760" lvl="0" indent="-283464" algn="ctr" fontAlgn="auto">
              <a:lnSpc>
                <a:spcPct val="80000"/>
              </a:lnSpc>
              <a:spcBef>
                <a:spcPts val="600"/>
              </a:spcBef>
              <a:spcAft>
                <a:spcPts val="0"/>
              </a:spcAft>
              <a:buClr>
                <a:schemeClr val="accent1"/>
              </a:buClr>
              <a:buSzPct val="80000"/>
              <a:defRPr/>
            </a:pPr>
            <a:r>
              <a:rPr lang="es-ES" sz="2000" dirty="0"/>
              <a:t>Esto también está centrado</a:t>
            </a:r>
          </a:p>
          <a:p>
            <a:pPr marL="822960" lvl="1" indent="-283464" fontAlgn="auto">
              <a:lnSpc>
                <a:spcPct val="90000"/>
              </a:lnSpc>
              <a:spcBef>
                <a:spcPts val="600"/>
              </a:spcBef>
              <a:spcAft>
                <a:spcPts val="0"/>
              </a:spcAft>
              <a:buClr>
                <a:schemeClr val="accent1"/>
              </a:buClr>
              <a:buSzPct val="80000"/>
            </a:pPr>
            <a:endParaRPr kumimoji="0" lang="es-E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Rectangle 3"/>
          <p:cNvSpPr txBox="1">
            <a:spLocks noChangeArrowheads="1"/>
          </p:cNvSpPr>
          <p:nvPr/>
        </p:nvSpPr>
        <p:spPr>
          <a:xfrm>
            <a:off x="1285852" y="285728"/>
            <a:ext cx="7560000" cy="716492"/>
          </a:xfrm>
          <a:prstGeom prst="rect">
            <a:avLst/>
          </a:prstGeom>
          <a:blipFill>
            <a:blip r:embed="rId2"/>
            <a:tile tx="0" ty="0" sx="100000" sy="100000" flip="none" algn="tl"/>
          </a:blipFill>
        </p:spPr>
        <p:txBody>
          <a:bodyPr>
            <a:noAutofit/>
          </a:bodyPr>
          <a:lstStyle/>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Char char=""/>
              <a:tabLst/>
              <a:defRPr/>
            </a:pPr>
            <a:r>
              <a:rPr kumimoji="0" lang="es-ES" sz="2000" b="0" i="0" u="none" strike="noStrike" kern="1200" cap="none" spc="0" normalizeH="0" baseline="0" noProof="0" dirty="0">
                <a:ln>
                  <a:noFill/>
                </a:ln>
                <a:solidFill>
                  <a:schemeClr val="tx1"/>
                </a:solidFill>
                <a:effectLst/>
                <a:uLnTx/>
                <a:uFillTx/>
                <a:latin typeface="+mn-lt"/>
                <a:ea typeface="+mn-ea"/>
                <a:cs typeface="+mn-cs"/>
              </a:rPr>
              <a:t>Guardar el archivo como </a:t>
            </a:r>
            <a:r>
              <a:rPr kumimoji="0" lang="es-ES" sz="2000" i="1" u="none" strike="noStrike" kern="1200" cap="none" spc="0" normalizeH="0" baseline="0" noProof="0" dirty="0">
                <a:ln>
                  <a:noFill/>
                </a:ln>
                <a:solidFill>
                  <a:schemeClr val="tx1"/>
                </a:solidFill>
                <a:effectLst/>
                <a:uLnTx/>
                <a:uFillTx/>
                <a:latin typeface="+mn-lt"/>
                <a:ea typeface="+mn-ea"/>
                <a:cs typeface="+mn-cs"/>
              </a:rPr>
              <a:t>mipagina3.html</a:t>
            </a:r>
          </a:p>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Char char=""/>
              <a:tabLst/>
              <a:defRPr/>
            </a:pPr>
            <a:r>
              <a:rPr lang="es-ES" sz="2000" dirty="0">
                <a:latin typeface="+mn-lt"/>
              </a:rPr>
              <a:t>Ingresar al programa Internet Explorer y abrir la </a:t>
            </a:r>
            <a:r>
              <a:rPr lang="es-ES" sz="2000" i="1" dirty="0">
                <a:latin typeface="+mn-lt"/>
              </a:rPr>
              <a:t>mipagina3.html</a:t>
            </a:r>
            <a:r>
              <a:rPr kumimoji="0" lang="es-ES" sz="2400" b="0" i="0" u="none" strike="noStrike" kern="1200" cap="none" spc="0" normalizeH="0" baseline="0" noProof="0" dirty="0">
                <a:ln>
                  <a:noFill/>
                </a:ln>
                <a:solidFill>
                  <a:schemeClr val="tx1"/>
                </a:solidFill>
                <a:effectLst/>
                <a:uLnTx/>
                <a:uFillTx/>
                <a:latin typeface="+mn-lt"/>
                <a:ea typeface="+mn-ea"/>
                <a:cs typeface="+mn-cs"/>
              </a:rPr>
              <a:t/>
            </a:r>
            <a:br>
              <a:rPr kumimoji="0" lang="es-ES" sz="2400" b="0" i="0" u="none" strike="noStrike" kern="1200" cap="none" spc="0" normalizeH="0" baseline="0" noProof="0" dirty="0">
                <a:ln>
                  <a:noFill/>
                </a:ln>
                <a:solidFill>
                  <a:schemeClr val="tx1"/>
                </a:solidFill>
                <a:effectLst/>
                <a:uLnTx/>
                <a:uFillTx/>
                <a:latin typeface="+mn-lt"/>
                <a:ea typeface="+mn-ea"/>
                <a:cs typeface="+mn-cs"/>
              </a:rPr>
            </a:br>
            <a:r>
              <a:rPr kumimoji="0" lang="es-ES" sz="2400" b="0" i="0" u="none" strike="noStrike" kern="1200" cap="none" spc="0" normalizeH="0" baseline="0" noProof="0" dirty="0">
                <a:ln>
                  <a:noFill/>
                </a:ln>
                <a:solidFill>
                  <a:schemeClr val="tx1"/>
                </a:solidFill>
                <a:effectLst/>
                <a:uLnTx/>
                <a:uFillTx/>
                <a:latin typeface="+mn-lt"/>
                <a:ea typeface="+mn-ea"/>
                <a:cs typeface="+mn-cs"/>
              </a:rPr>
              <a:t/>
            </a:r>
            <a:br>
              <a:rPr kumimoji="0" lang="es-ES" sz="2400" b="0" i="0" u="none" strike="noStrike" kern="1200" cap="none" spc="0" normalizeH="0" baseline="0" noProof="0" dirty="0">
                <a:ln>
                  <a:noFill/>
                </a:ln>
                <a:solidFill>
                  <a:schemeClr val="tx1"/>
                </a:solidFill>
                <a:effectLst/>
                <a:uLnTx/>
                <a:uFillTx/>
                <a:latin typeface="+mn-lt"/>
                <a:ea typeface="+mn-ea"/>
                <a:cs typeface="+mn-cs"/>
              </a:rPr>
            </a:br>
            <a:endParaRPr kumimoji="0" lang="es-E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a:t>Cuarta clase</a:t>
            </a: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3728" y="1628800"/>
            <a:ext cx="5472608" cy="3932343"/>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285852" y="274638"/>
            <a:ext cx="7560000" cy="720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normAutofit/>
          </a:bodyPr>
          <a:lstStyle/>
          <a:p>
            <a:pPr algn="ctr"/>
            <a:r>
              <a:rPr lang="es-ES" sz="3200" b="1" u="sng" dirty="0">
                <a:solidFill>
                  <a:schemeClr val="tx2"/>
                </a:solidFill>
              </a:rPr>
              <a:t>Coloreando la Página</a:t>
            </a:r>
            <a:endParaRPr lang="es-ES" sz="3200" b="1" dirty="0">
              <a:solidFill>
                <a:schemeClr val="tx2"/>
              </a:solidFill>
            </a:endParaRPr>
          </a:p>
        </p:txBody>
      </p:sp>
      <p:sp>
        <p:nvSpPr>
          <p:cNvPr id="5" name="Rectangle 2"/>
          <p:cNvSpPr txBox="1">
            <a:spLocks noChangeArrowheads="1"/>
          </p:cNvSpPr>
          <p:nvPr/>
        </p:nvSpPr>
        <p:spPr>
          <a:xfrm>
            <a:off x="1285852" y="1021682"/>
            <a:ext cx="7560000" cy="720000"/>
          </a:xfrm>
          <a:prstGeom prst="rect">
            <a:avLst/>
          </a:prstGeom>
          <a:solidFill>
            <a:schemeClr val="bg2"/>
          </a:solidFill>
        </p:spPr>
        <p:txBody>
          <a:bodyPr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ES" sz="2800" b="1" strike="noStrike" kern="1200" cap="none" spc="0" normalizeH="0" baseline="0" noProof="0" dirty="0">
                <a:ln>
                  <a:noFill/>
                </a:ln>
                <a:solidFill>
                  <a:srgbClr val="3333CC"/>
                </a:solidFill>
                <a:uLnTx/>
                <a:uFillTx/>
                <a:latin typeface="+mj-lt"/>
                <a:ea typeface="+mj-ea"/>
                <a:cs typeface="+mj-cs"/>
              </a:rPr>
              <a:t>Etiqueta: BODY con</a:t>
            </a:r>
            <a:r>
              <a:rPr lang="es-ES" sz="2800" b="1" dirty="0">
                <a:solidFill>
                  <a:srgbClr val="3333CC"/>
                </a:solidFill>
                <a:latin typeface="+mj-lt"/>
                <a:ea typeface="+mj-ea"/>
                <a:cs typeface="+mj-cs"/>
              </a:rPr>
              <a:t> parámetros</a:t>
            </a:r>
            <a:endParaRPr kumimoji="0" lang="es-ES" sz="2800" b="1" strike="noStrike" kern="1200" cap="none" spc="0" normalizeH="0" baseline="0" noProof="0" dirty="0">
              <a:ln>
                <a:noFill/>
              </a:ln>
              <a:solidFill>
                <a:srgbClr val="3333CC"/>
              </a:solidFill>
              <a:uLnTx/>
              <a:uFillTx/>
              <a:latin typeface="+mj-lt"/>
              <a:ea typeface="+mj-ea"/>
              <a:cs typeface="+mj-cs"/>
            </a:endParaRPr>
          </a:p>
        </p:txBody>
      </p:sp>
      <p:sp>
        <p:nvSpPr>
          <p:cNvPr id="6" name="Rectangle 3"/>
          <p:cNvSpPr txBox="1">
            <a:spLocks noChangeArrowheads="1"/>
          </p:cNvSpPr>
          <p:nvPr/>
        </p:nvSpPr>
        <p:spPr>
          <a:xfrm>
            <a:off x="1298280" y="1785926"/>
            <a:ext cx="7560000" cy="4714908"/>
          </a:xfrm>
          <a:prstGeom prst="rect">
            <a:avLst/>
          </a:prstGeom>
          <a:blipFill>
            <a:blip r:embed="rId2"/>
            <a:tile tx="0" ty="0" sx="100000" sy="100000" flip="none" algn="tl"/>
          </a:blipFill>
        </p:spPr>
        <p:txBody>
          <a:bodyPr>
            <a:noAutofit/>
          </a:bodyPr>
          <a:lstStyle/>
          <a:p>
            <a:pPr marL="365760" lvl="0" indent="-283464" fontAlgn="auto">
              <a:lnSpc>
                <a:spcPct val="80000"/>
              </a:lnSpc>
              <a:spcBef>
                <a:spcPts val="600"/>
              </a:spcBef>
              <a:spcAft>
                <a:spcPts val="0"/>
              </a:spcAft>
              <a:buClr>
                <a:schemeClr val="accent1"/>
              </a:buClr>
              <a:buSzPct val="80000"/>
              <a:buFont typeface="Wingdings 2"/>
              <a:buChar char=""/>
            </a:pPr>
            <a:r>
              <a:rPr kumimoji="0" lang="es-ES" sz="2400" b="0" i="0" u="none" strike="noStrike" kern="1200" cap="none" spc="0" normalizeH="0" baseline="0" noProof="0" dirty="0">
                <a:ln>
                  <a:noFill/>
                </a:ln>
                <a:solidFill>
                  <a:schemeClr val="tx1"/>
                </a:solidFill>
                <a:effectLst/>
                <a:uLnTx/>
                <a:uFillTx/>
                <a:latin typeface="+mn-lt"/>
                <a:ea typeface="+mn-ea"/>
                <a:cs typeface="+mn-cs"/>
              </a:rPr>
              <a:t>Por defecto</a:t>
            </a:r>
            <a:r>
              <a:rPr kumimoji="0" lang="es-ES" sz="2400" b="0" i="0" u="none" strike="noStrike" kern="1200" cap="none" spc="0" normalizeH="0" noProof="0" dirty="0">
                <a:ln>
                  <a:noFill/>
                </a:ln>
                <a:solidFill>
                  <a:schemeClr val="tx1"/>
                </a:solidFill>
                <a:effectLst/>
                <a:uLnTx/>
                <a:uFillTx/>
                <a:latin typeface="+mn-lt"/>
                <a:ea typeface="+mn-ea"/>
                <a:cs typeface="+mn-cs"/>
              </a:rPr>
              <a:t> en una página</a:t>
            </a:r>
            <a:r>
              <a:rPr kumimoji="0" lang="es-ES" sz="2400" b="0" i="0" u="none" strike="noStrike" kern="1200" cap="none" spc="0" normalizeH="0" baseline="0" noProof="0" dirty="0">
                <a:ln>
                  <a:noFill/>
                </a:ln>
                <a:solidFill>
                  <a:schemeClr val="tx1"/>
                </a:solidFill>
                <a:effectLst/>
                <a:uLnTx/>
                <a:uFillTx/>
                <a:latin typeface="+mn-lt"/>
                <a:ea typeface="+mn-ea"/>
                <a:cs typeface="+mn-cs"/>
              </a:rPr>
              <a:t>, </a:t>
            </a:r>
            <a:r>
              <a:rPr lang="es-ES" sz="2400" dirty="0">
                <a:latin typeface="+mn-lt"/>
              </a:rPr>
              <a:t>el color del fondo es blanco y el color de las le</a:t>
            </a:r>
            <a:r>
              <a:rPr kumimoji="0" lang="es-ES" sz="2400" b="0" i="0" u="none" strike="noStrike" kern="1200" cap="none" spc="0" normalizeH="0" baseline="0" noProof="0" dirty="0">
                <a:ln>
                  <a:noFill/>
                </a:ln>
                <a:solidFill>
                  <a:schemeClr val="tx1"/>
                </a:solidFill>
                <a:effectLst/>
                <a:uLnTx/>
                <a:uFillTx/>
                <a:latin typeface="+mn-lt"/>
                <a:ea typeface="+mn-ea"/>
                <a:cs typeface="+mn-cs"/>
              </a:rPr>
              <a:t>tras es negras. </a:t>
            </a:r>
          </a:p>
          <a:p>
            <a:pPr marL="365760" lvl="0" indent="-283464" fontAlgn="auto">
              <a:lnSpc>
                <a:spcPct val="80000"/>
              </a:lnSpc>
              <a:spcBef>
                <a:spcPts val="600"/>
              </a:spcBef>
              <a:spcAft>
                <a:spcPts val="0"/>
              </a:spcAft>
              <a:buClr>
                <a:schemeClr val="accent1"/>
              </a:buClr>
              <a:buSzPct val="80000"/>
              <a:buFont typeface="Wingdings 2"/>
              <a:buChar char=""/>
            </a:pPr>
            <a:r>
              <a:rPr kumimoji="0" lang="es-ES" sz="2400" b="0" i="0" u="none" strike="noStrike" kern="1200" cap="none" spc="0" normalizeH="0" baseline="0" noProof="0" dirty="0">
                <a:ln>
                  <a:noFill/>
                </a:ln>
                <a:solidFill>
                  <a:schemeClr val="tx1"/>
                </a:solidFill>
                <a:effectLst/>
                <a:uLnTx/>
                <a:uFillTx/>
                <a:latin typeface="+mn-lt"/>
                <a:ea typeface="+mn-ea"/>
                <a:cs typeface="+mn-cs"/>
              </a:rPr>
              <a:t>Utilizar</a:t>
            </a:r>
            <a:r>
              <a:rPr kumimoji="0" lang="es-ES" sz="2400" b="0" i="0" u="none" strike="noStrike" kern="1200" cap="none" spc="0" normalizeH="0" noProof="0" dirty="0">
                <a:ln>
                  <a:noFill/>
                </a:ln>
                <a:solidFill>
                  <a:schemeClr val="tx1"/>
                </a:solidFill>
                <a:effectLst/>
                <a:uLnTx/>
                <a:uFillTx/>
                <a:latin typeface="+mn-lt"/>
                <a:ea typeface="+mn-ea"/>
                <a:cs typeface="+mn-cs"/>
              </a:rPr>
              <a:t> la etiqueta </a:t>
            </a:r>
            <a:r>
              <a:rPr lang="es-ES" sz="2400" dirty="0">
                <a:solidFill>
                  <a:srgbClr val="3333CC"/>
                </a:solidFill>
                <a:latin typeface="+mn-lt"/>
              </a:rPr>
              <a:t>&lt;BODY  &gt;</a:t>
            </a:r>
            <a:r>
              <a:rPr lang="es-ES" sz="2400" dirty="0">
                <a:latin typeface="+mn-lt"/>
              </a:rPr>
              <a:t> con </a:t>
            </a:r>
            <a:r>
              <a:rPr kumimoji="0" lang="es-ES" sz="2400" i="0" u="none" strike="noStrike" kern="1200" cap="none" spc="0" normalizeH="0" baseline="0" noProof="0" dirty="0">
                <a:ln>
                  <a:noFill/>
                </a:ln>
                <a:solidFill>
                  <a:schemeClr val="tx1"/>
                </a:solidFill>
                <a:effectLst/>
                <a:uLnTx/>
                <a:uFillTx/>
                <a:latin typeface="+mn-lt"/>
                <a:ea typeface="+mn-ea"/>
                <a:cs typeface="+mn-cs"/>
              </a:rPr>
              <a:t>parámetros</a:t>
            </a:r>
            <a:r>
              <a:rPr kumimoji="0" lang="es-ES" sz="2400" b="0" i="0" u="none" strike="noStrike" kern="1200" cap="none" spc="0" normalizeH="0" baseline="0" noProof="0" dirty="0">
                <a:ln>
                  <a:noFill/>
                </a:ln>
                <a:solidFill>
                  <a:schemeClr val="tx1"/>
                </a:solidFill>
                <a:effectLst/>
                <a:uLnTx/>
                <a:uFillTx/>
                <a:latin typeface="+mn-lt"/>
                <a:ea typeface="+mn-ea"/>
                <a:cs typeface="+mn-cs"/>
              </a:rPr>
              <a:t> </a:t>
            </a:r>
          </a:p>
          <a:p>
            <a:pPr marL="365760" lvl="0" indent="-283464" fontAlgn="auto">
              <a:lnSpc>
                <a:spcPct val="80000"/>
              </a:lnSpc>
              <a:spcBef>
                <a:spcPts val="600"/>
              </a:spcBef>
              <a:spcAft>
                <a:spcPts val="0"/>
              </a:spcAft>
              <a:buClr>
                <a:schemeClr val="accent1"/>
              </a:buClr>
              <a:buSzPct val="80000"/>
            </a:pPr>
            <a:r>
              <a:rPr lang="es-ES" sz="2000" dirty="0">
                <a:latin typeface="+mn-lt"/>
              </a:rPr>
              <a:t>	</a:t>
            </a:r>
            <a:r>
              <a:rPr lang="es-ES" sz="2000" b="1" dirty="0">
                <a:solidFill>
                  <a:srgbClr val="3333CC"/>
                </a:solidFill>
                <a:latin typeface="+mn-lt"/>
              </a:rPr>
              <a:t>	&lt;BODY </a:t>
            </a:r>
            <a:r>
              <a:rPr lang="es-ES" sz="2000" dirty="0" err="1">
                <a:solidFill>
                  <a:srgbClr val="FF0000"/>
                </a:solidFill>
                <a:latin typeface="+mn-lt"/>
              </a:rPr>
              <a:t>bgcolor</a:t>
            </a:r>
            <a:r>
              <a:rPr lang="es-ES" sz="2000" dirty="0">
                <a:solidFill>
                  <a:srgbClr val="3333CC"/>
                </a:solidFill>
                <a:latin typeface="+mn-lt"/>
              </a:rPr>
              <a:t>=“color" </a:t>
            </a:r>
            <a:r>
              <a:rPr lang="es-ES" sz="2000" dirty="0" err="1">
                <a:solidFill>
                  <a:srgbClr val="FF0000"/>
                </a:solidFill>
                <a:latin typeface="+mn-lt"/>
              </a:rPr>
              <a:t>text</a:t>
            </a:r>
            <a:r>
              <a:rPr lang="es-ES" sz="2000" dirty="0">
                <a:solidFill>
                  <a:srgbClr val="3333CC"/>
                </a:solidFill>
                <a:latin typeface="+mn-lt"/>
              </a:rPr>
              <a:t>=“color”</a:t>
            </a:r>
            <a:r>
              <a:rPr lang="es-ES" sz="2000" b="1" dirty="0">
                <a:solidFill>
                  <a:srgbClr val="3333CC"/>
                </a:solidFill>
                <a:latin typeface="+mn-lt"/>
              </a:rPr>
              <a:t>&gt;</a:t>
            </a:r>
            <a:endParaRPr lang="es-ES" sz="2000" dirty="0">
              <a:latin typeface="+mn-lt"/>
            </a:endParaRPr>
          </a:p>
          <a:p>
            <a:pPr marL="365760" indent="-283464" fontAlgn="auto">
              <a:lnSpc>
                <a:spcPct val="80000"/>
              </a:lnSpc>
              <a:spcBef>
                <a:spcPts val="600"/>
              </a:spcBef>
              <a:spcAft>
                <a:spcPts val="0"/>
              </a:spcAft>
              <a:buClr>
                <a:schemeClr val="accent1"/>
              </a:buClr>
              <a:buSzPct val="80000"/>
            </a:pPr>
            <a:r>
              <a:rPr lang="es-ES" sz="2000" dirty="0">
                <a:latin typeface="+mn-lt"/>
              </a:rPr>
              <a:t>	</a:t>
            </a:r>
            <a:endParaRPr lang="es-ES" sz="2000" b="1" dirty="0">
              <a:solidFill>
                <a:srgbClr val="3333CC"/>
              </a:solidFill>
              <a:latin typeface="+mn-lt"/>
            </a:endParaRPr>
          </a:p>
          <a:p>
            <a:pPr marL="822960" lvl="1" indent="-283464" fontAlgn="auto">
              <a:lnSpc>
                <a:spcPct val="80000"/>
              </a:lnSpc>
              <a:spcBef>
                <a:spcPts val="600"/>
              </a:spcBef>
              <a:spcAft>
                <a:spcPts val="0"/>
              </a:spcAft>
              <a:buClr>
                <a:schemeClr val="accent1"/>
              </a:buClr>
              <a:buSzPct val="80000"/>
            </a:pPr>
            <a:r>
              <a:rPr lang="es-ES" sz="2400" dirty="0">
                <a:latin typeface="+mn-lt"/>
              </a:rPr>
              <a:t>donde </a:t>
            </a:r>
          </a:p>
          <a:p>
            <a:pPr marL="822960" lvl="1" indent="-283464" fontAlgn="auto">
              <a:lnSpc>
                <a:spcPct val="80000"/>
              </a:lnSpc>
              <a:spcBef>
                <a:spcPts val="600"/>
              </a:spcBef>
              <a:spcAft>
                <a:spcPts val="0"/>
              </a:spcAft>
              <a:buClr>
                <a:schemeClr val="accent1"/>
              </a:buClr>
              <a:buSzPct val="80000"/>
            </a:pPr>
            <a:r>
              <a:rPr kumimoji="0" lang="es-ES" sz="2000" b="0" i="0" u="none" strike="noStrike" kern="1200" cap="none" spc="0" normalizeH="0" baseline="0" noProof="0" dirty="0">
                <a:ln>
                  <a:noFill/>
                </a:ln>
                <a:solidFill>
                  <a:srgbClr val="FF0000"/>
                </a:solidFill>
                <a:effectLst/>
                <a:uLnTx/>
                <a:uFillTx/>
                <a:latin typeface="+mn-lt"/>
                <a:ea typeface="+mn-ea"/>
                <a:cs typeface="+mn-cs"/>
              </a:rPr>
              <a:t>	</a:t>
            </a:r>
            <a:r>
              <a:rPr kumimoji="0" lang="es-ES" sz="2000" b="0" i="0" u="none" strike="noStrike" kern="1200" cap="none" spc="0" normalizeH="0" baseline="0" noProof="0" dirty="0" err="1">
                <a:ln>
                  <a:noFill/>
                </a:ln>
                <a:solidFill>
                  <a:srgbClr val="FF0000"/>
                </a:solidFill>
                <a:effectLst/>
                <a:uLnTx/>
                <a:uFillTx/>
                <a:latin typeface="+mn-lt"/>
                <a:ea typeface="+mn-ea"/>
                <a:cs typeface="+mn-cs"/>
              </a:rPr>
              <a:t>bgcolor</a:t>
            </a:r>
            <a:r>
              <a:rPr kumimoji="0" lang="es-ES" sz="2000" b="0" i="0" u="none" strike="noStrike" kern="1200" cap="none" spc="0" normalizeH="0" baseline="0" noProof="0" dirty="0">
                <a:ln>
                  <a:noFill/>
                </a:ln>
                <a:solidFill>
                  <a:srgbClr val="3333CC"/>
                </a:solidFill>
                <a:effectLst/>
                <a:uLnTx/>
                <a:uFillTx/>
                <a:latin typeface="+mn-lt"/>
                <a:ea typeface="+mn-ea"/>
                <a:cs typeface="+mn-cs"/>
              </a:rPr>
              <a:t>="color"</a:t>
            </a:r>
            <a:r>
              <a:rPr kumimoji="0" lang="es-ES" sz="2000" b="0" i="0" u="none" strike="noStrike" kern="1200" cap="none" spc="0" normalizeH="0" baseline="0" noProof="0" dirty="0">
                <a:ln>
                  <a:noFill/>
                </a:ln>
                <a:solidFill>
                  <a:schemeClr val="tx1"/>
                </a:solidFill>
                <a:effectLst/>
                <a:uLnTx/>
                <a:uFillTx/>
                <a:latin typeface="+mn-lt"/>
                <a:ea typeface="+mn-ea"/>
                <a:cs typeface="+mn-cs"/>
              </a:rPr>
              <a:t>, es el </a:t>
            </a:r>
            <a:r>
              <a:rPr lang="es-ES" sz="2000" dirty="0">
                <a:latin typeface="+mn-lt"/>
              </a:rPr>
              <a:t>color del fondo,</a:t>
            </a:r>
          </a:p>
          <a:p>
            <a:pPr marL="822960" lvl="1" indent="-283464" fontAlgn="auto">
              <a:lnSpc>
                <a:spcPct val="80000"/>
              </a:lnSpc>
              <a:spcBef>
                <a:spcPts val="600"/>
              </a:spcBef>
              <a:spcAft>
                <a:spcPts val="0"/>
              </a:spcAft>
              <a:buClr>
                <a:schemeClr val="accent1"/>
              </a:buClr>
              <a:buSzPct val="80000"/>
            </a:pPr>
            <a:r>
              <a:rPr lang="es-ES" sz="2000" dirty="0">
                <a:latin typeface="+mn-lt"/>
              </a:rPr>
              <a:t>	</a:t>
            </a:r>
            <a:r>
              <a:rPr lang="es-ES" sz="2000" dirty="0" err="1">
                <a:solidFill>
                  <a:srgbClr val="FF0000"/>
                </a:solidFill>
                <a:latin typeface="+mn-lt"/>
              </a:rPr>
              <a:t>text</a:t>
            </a:r>
            <a:r>
              <a:rPr lang="es-ES" sz="2000" dirty="0">
                <a:solidFill>
                  <a:srgbClr val="3333CC"/>
                </a:solidFill>
                <a:latin typeface="+mn-lt"/>
              </a:rPr>
              <a:t>="color”</a:t>
            </a:r>
            <a:r>
              <a:rPr lang="es-ES" sz="2000" dirty="0">
                <a:latin typeface="+mn-lt"/>
              </a:rPr>
              <a:t>, es el color del</a:t>
            </a:r>
            <a:r>
              <a:rPr kumimoji="0" lang="es-ES" sz="2000" b="0" i="0" u="none" strike="noStrike" kern="1200" cap="none" spc="0" normalizeH="0" noProof="0" dirty="0">
                <a:ln>
                  <a:noFill/>
                </a:ln>
                <a:solidFill>
                  <a:schemeClr val="tx1"/>
                </a:solidFill>
                <a:effectLst/>
                <a:uLnTx/>
                <a:uFillTx/>
                <a:latin typeface="+mn-lt"/>
                <a:ea typeface="+mn-ea"/>
                <a:cs typeface="+mn-cs"/>
              </a:rPr>
              <a:t> </a:t>
            </a:r>
            <a:r>
              <a:rPr kumimoji="0" lang="es-ES" sz="2000" b="0" i="0" u="none" strike="noStrike" kern="1200" cap="none" spc="0" normalizeH="0" baseline="0" noProof="0" dirty="0">
                <a:ln>
                  <a:noFill/>
                </a:ln>
                <a:solidFill>
                  <a:schemeClr val="tx1"/>
                </a:solidFill>
                <a:effectLst/>
                <a:uLnTx/>
                <a:uFillTx/>
                <a:latin typeface="+mn-lt"/>
                <a:ea typeface="+mn-ea"/>
                <a:cs typeface="+mn-cs"/>
              </a:rPr>
              <a:t>texto,</a:t>
            </a:r>
          </a:p>
          <a:p>
            <a:pPr marL="822960" lvl="1" indent="-283464" fontAlgn="auto">
              <a:lnSpc>
                <a:spcPct val="80000"/>
              </a:lnSpc>
              <a:spcBef>
                <a:spcPts val="600"/>
              </a:spcBef>
              <a:spcAft>
                <a:spcPts val="0"/>
              </a:spcAft>
              <a:buClr>
                <a:schemeClr val="accent1"/>
              </a:buClr>
              <a:buSzPct val="80000"/>
            </a:pPr>
            <a:r>
              <a:rPr lang="es-ES" sz="2000" dirty="0"/>
              <a:t>	“</a:t>
            </a:r>
            <a:r>
              <a:rPr lang="es-ES" sz="2000" b="1" dirty="0"/>
              <a:t>color</a:t>
            </a:r>
            <a:r>
              <a:rPr lang="es-ES" sz="2000" dirty="0"/>
              <a:t>” puede ser el nombre del color en ingles, ó</a:t>
            </a:r>
          </a:p>
          <a:p>
            <a:pPr marL="822960" lvl="1" indent="-283464" fontAlgn="auto">
              <a:lnSpc>
                <a:spcPct val="80000"/>
              </a:lnSpc>
              <a:spcBef>
                <a:spcPts val="600"/>
              </a:spcBef>
              <a:spcAft>
                <a:spcPts val="0"/>
              </a:spcAft>
              <a:buClr>
                <a:schemeClr val="accent1"/>
              </a:buClr>
              <a:buSzPct val="80000"/>
            </a:pPr>
            <a:r>
              <a:rPr lang="es-ES" sz="2000" dirty="0"/>
              <a:t>	</a:t>
            </a:r>
            <a:r>
              <a:rPr lang="es-ES" sz="2000" dirty="0" smtClean="0"/>
              <a:t>con los </a:t>
            </a:r>
            <a:r>
              <a:rPr lang="es-ES" sz="2000" dirty="0" err="1" smtClean="0"/>
              <a:t>simbolos</a:t>
            </a:r>
            <a:r>
              <a:rPr lang="es-ES" sz="2000" dirty="0" smtClean="0"/>
              <a:t> respectivos</a:t>
            </a:r>
            <a:endParaRPr lang="es-ES" sz="2000" dirty="0"/>
          </a:p>
          <a:p>
            <a:pPr marL="822960" lvl="1" indent="-283464" fontAlgn="auto">
              <a:lnSpc>
                <a:spcPct val="80000"/>
              </a:lnSpc>
              <a:spcBef>
                <a:spcPts val="600"/>
              </a:spcBef>
              <a:spcAft>
                <a:spcPts val="0"/>
              </a:spcAft>
              <a:buClr>
                <a:schemeClr val="accent1"/>
              </a:buClr>
              <a:buSzPct val="80000"/>
            </a:pPr>
            <a:endParaRPr lang="es-ES" sz="2000" dirty="0">
              <a:solidFill>
                <a:srgbClr val="3333CC"/>
              </a:solidFill>
              <a:latin typeface="+mn-lt"/>
            </a:endParaRPr>
          </a:p>
          <a:p>
            <a:pPr marL="822960" lvl="1" indent="-283464" fontAlgn="auto">
              <a:lnSpc>
                <a:spcPct val="80000"/>
              </a:lnSpc>
              <a:spcBef>
                <a:spcPts val="600"/>
              </a:spcBef>
              <a:spcAft>
                <a:spcPts val="0"/>
              </a:spcAft>
              <a:buClr>
                <a:schemeClr val="accent1"/>
              </a:buClr>
              <a:buSzPct val="80000"/>
            </a:pPr>
            <a:r>
              <a:rPr lang="es-ES" sz="2000" dirty="0">
                <a:latin typeface="+mn-lt"/>
              </a:rPr>
              <a:t>	</a:t>
            </a:r>
            <a:endParaRPr kumimoji="0" lang="es-E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298280" y="2708198"/>
            <a:ext cx="7560000" cy="1620000"/>
          </a:xfrm>
          <a:prstGeom prst="rect">
            <a:avLst/>
          </a:prstGeom>
          <a:blipFill>
            <a:blip r:embed="rId2"/>
            <a:tile tx="0" ty="0" sx="100000" sy="100000" flip="none" algn="tl"/>
          </a:blipFill>
          <a:ln w="9525">
            <a:noFill/>
            <a:miter lim="800000"/>
            <a:headEnd/>
            <a:tailEnd/>
          </a:ln>
          <a:effectLst/>
        </p:spPr>
        <p:txBody>
          <a:bodyPr wrap="square">
            <a:spAutoFit/>
          </a:bodyPr>
          <a:lstStyle/>
          <a:p>
            <a:pPr marL="365125" lvl="0" indent="-273050" algn="just">
              <a:spcBef>
                <a:spcPct val="50000"/>
              </a:spcBef>
              <a:buClr>
                <a:schemeClr val="accent1"/>
              </a:buClr>
              <a:buFont typeface="Arial" pitchFamily="34" charset="0"/>
              <a:buChar char="•"/>
            </a:pPr>
            <a:r>
              <a:rPr lang="es-ES" sz="2400" dirty="0">
                <a:latin typeface="+mn-lt"/>
              </a:rPr>
              <a:t>Son los documentos que tienen gran </a:t>
            </a:r>
            <a:r>
              <a:rPr lang="es-ES" sz="2400" b="1" dirty="0">
                <a:latin typeface="+mn-lt"/>
              </a:rPr>
              <a:t>variedad de datos</a:t>
            </a:r>
            <a:r>
              <a:rPr lang="es-ES" sz="2400" dirty="0">
                <a:latin typeface="+mn-lt"/>
              </a:rPr>
              <a:t>, (como sonido, vídeo, texto) a los cuales, se incluye una estructura de elementos </a:t>
            </a:r>
            <a:r>
              <a:rPr lang="es-ES" sz="2400" b="1" dirty="0">
                <a:latin typeface="+mn-lt"/>
              </a:rPr>
              <a:t>relacionados</a:t>
            </a:r>
            <a:r>
              <a:rPr lang="es-ES" sz="2400" dirty="0">
                <a:latin typeface="+mn-lt"/>
              </a:rPr>
              <a:t> a través de los cuales el usuario puede navegar</a:t>
            </a:r>
          </a:p>
        </p:txBody>
      </p:sp>
      <p:sp>
        <p:nvSpPr>
          <p:cNvPr id="7" name="Rectangle 2"/>
          <p:cNvSpPr txBox="1">
            <a:spLocks noChangeArrowheads="1"/>
          </p:cNvSpPr>
          <p:nvPr/>
        </p:nvSpPr>
        <p:spPr>
          <a:xfrm>
            <a:off x="1298280" y="1956798"/>
            <a:ext cx="7560000" cy="720000"/>
          </a:xfrm>
          <a:prstGeom prst="rect">
            <a:avLst/>
          </a:prstGeom>
          <a:solidFill>
            <a:schemeClr val="bg2"/>
          </a:solidFill>
        </p:spPr>
        <p:txBody>
          <a:bodyPr anchor="ctr">
            <a:norm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s-ES" sz="2800" b="1" i="0" u="none" strike="noStrike" kern="1200" cap="none" spc="0" normalizeH="0" baseline="0" noProof="0" dirty="0">
                <a:ln>
                  <a:noFill/>
                </a:ln>
                <a:solidFill>
                  <a:srgbClr val="3333CC"/>
                </a:solidFill>
                <a:effectLst>
                  <a:outerShdw blurRad="50000" dist="30000" dir="5400000" algn="tl" rotWithShape="0">
                    <a:srgbClr val="000000">
                      <a:alpha val="30000"/>
                    </a:srgbClr>
                  </a:outerShdw>
                </a:effectLst>
                <a:uLnTx/>
                <a:uFillTx/>
                <a:latin typeface="+mj-lt"/>
                <a:ea typeface="+mj-ea"/>
                <a:cs typeface="+mj-cs"/>
              </a:rPr>
              <a:t>Hipermedia</a:t>
            </a:r>
            <a:endParaRPr kumimoji="0" lang="es-ES" sz="3200" b="1" i="0" u="sng" strike="noStrike" kern="1200" cap="none" spc="0" normalizeH="0" baseline="0" noProof="0" dirty="0">
              <a:ln>
                <a:noFill/>
              </a:ln>
              <a:solidFill>
                <a:schemeClr val="tx2">
                  <a:satMod val="130000"/>
                </a:schemeClr>
              </a:solidFill>
              <a:effectLst>
                <a:outerShdw blurRad="50000" dist="30000" dir="5400000" algn="tl" rotWithShape="0">
                  <a:srgbClr val="000000">
                    <a:alpha val="30000"/>
                  </a:srgbClr>
                </a:outerShdw>
              </a:effectLst>
              <a:uLnTx/>
              <a:uFillTx/>
              <a:latin typeface="+mj-lt"/>
              <a:ea typeface="+mj-ea"/>
              <a:cs typeface="+mj-cs"/>
            </a:endParaRPr>
          </a:p>
        </p:txBody>
      </p:sp>
      <p:sp>
        <p:nvSpPr>
          <p:cNvPr id="8" name="Rectangle 2"/>
          <p:cNvSpPr txBox="1">
            <a:spLocks noChangeArrowheads="1"/>
          </p:cNvSpPr>
          <p:nvPr/>
        </p:nvSpPr>
        <p:spPr>
          <a:xfrm>
            <a:off x="1285852" y="4357694"/>
            <a:ext cx="7560000" cy="720000"/>
          </a:xfrm>
          <a:prstGeom prst="rect">
            <a:avLst/>
          </a:prstGeom>
          <a:solidFill>
            <a:schemeClr val="bg2"/>
          </a:solidFill>
        </p:spPr>
        <p:txBody>
          <a:bodyPr anchor="ctr">
            <a:normAutofit fontScale="97500"/>
          </a:bodyPr>
          <a:lstStyle/>
          <a:p>
            <a:pPr marL="0" marR="0" lvl="0" indent="0" defTabSz="914400" rtl="0" eaLnBrk="1" fontAlgn="auto" latinLnBrk="0" hangingPunct="1">
              <a:lnSpc>
                <a:spcPct val="100000"/>
              </a:lnSpc>
              <a:spcBef>
                <a:spcPct val="0"/>
              </a:spcBef>
              <a:spcAft>
                <a:spcPts val="0"/>
              </a:spcAft>
              <a:buClrTx/>
              <a:buSzTx/>
              <a:buFontTx/>
              <a:buNone/>
              <a:tabLst/>
              <a:defRPr/>
            </a:pPr>
            <a:r>
              <a:rPr lang="es-ES" sz="2900" b="1" dirty="0">
                <a:solidFill>
                  <a:srgbClr val="3333CC"/>
                </a:solidFill>
                <a:effectLst>
                  <a:outerShdw blurRad="50000" dist="30000" dir="5400000" algn="tl" rotWithShape="0">
                    <a:srgbClr val="000000">
                      <a:alpha val="30000"/>
                    </a:srgbClr>
                  </a:outerShdw>
                </a:effectLst>
                <a:latin typeface="+mj-lt"/>
                <a:ea typeface="+mj-ea"/>
                <a:cs typeface="+mj-cs"/>
              </a:rPr>
              <a:t>Hipertexto</a:t>
            </a:r>
            <a:endParaRPr lang="es-ES" sz="3200" b="1" dirty="0">
              <a:solidFill>
                <a:srgbClr val="3333CC"/>
              </a:solidFill>
              <a:effectLst>
                <a:outerShdw blurRad="50000" dist="30000" dir="5400000" algn="tl" rotWithShape="0">
                  <a:srgbClr val="000000">
                    <a:alpha val="30000"/>
                  </a:srgbClr>
                </a:outerShdw>
              </a:effectLst>
              <a:latin typeface="+mj-lt"/>
              <a:ea typeface="+mj-ea"/>
              <a:cs typeface="+mj-cs"/>
            </a:endParaRPr>
          </a:p>
        </p:txBody>
      </p:sp>
      <p:sp>
        <p:nvSpPr>
          <p:cNvPr id="9" name="Rectangle 3"/>
          <p:cNvSpPr txBox="1">
            <a:spLocks noChangeArrowheads="1"/>
          </p:cNvSpPr>
          <p:nvPr/>
        </p:nvSpPr>
        <p:spPr>
          <a:xfrm>
            <a:off x="1285852" y="5121644"/>
            <a:ext cx="7560000" cy="1440000"/>
          </a:xfrm>
          <a:prstGeom prst="rect">
            <a:avLst/>
          </a:prstGeom>
          <a:blipFill>
            <a:blip r:embed="rId2"/>
            <a:tile tx="0" ty="0" sx="100000" sy="100000" flip="none" algn="tl"/>
          </a:blipFill>
        </p:spPr>
        <p:txBody>
          <a:bodyPr>
            <a:normAutofit/>
          </a:bodyPr>
          <a:lstStyle/>
          <a:p>
            <a:pPr marL="365760" marR="0" lvl="0" indent="-283464" algn="just" defTabSz="914400" rtl="0" eaLnBrk="1" fontAlgn="auto" latinLnBrk="0" hangingPunct="1">
              <a:lnSpc>
                <a:spcPct val="90000"/>
              </a:lnSpc>
              <a:spcBef>
                <a:spcPts val="600"/>
              </a:spcBef>
              <a:spcAft>
                <a:spcPts val="0"/>
              </a:spcAft>
              <a:buClr>
                <a:schemeClr val="accent1"/>
              </a:buClr>
              <a:buSzPct val="80000"/>
              <a:buFont typeface="Wingdings 2"/>
              <a:buChar char=""/>
              <a:tabLst/>
              <a:defRPr/>
            </a:pPr>
            <a:r>
              <a:rPr kumimoji="0" lang="es-ES" sz="2400" b="0" i="0" u="none" strike="noStrike" kern="1200" cap="none" spc="0" normalizeH="0" baseline="0" noProof="0" dirty="0">
                <a:ln>
                  <a:noFill/>
                </a:ln>
                <a:solidFill>
                  <a:schemeClr val="tx1"/>
                </a:solidFill>
                <a:effectLst/>
                <a:uLnTx/>
                <a:uFillTx/>
                <a:latin typeface="+mn-lt"/>
                <a:ea typeface="+mn-ea"/>
                <a:cs typeface="+mn-cs"/>
              </a:rPr>
              <a:t>Son </a:t>
            </a:r>
            <a:r>
              <a:rPr kumimoji="0" lang="es-ES" sz="2400" b="1" i="0" u="none" strike="noStrike" kern="1200" cap="none" spc="0" normalizeH="0" baseline="0" noProof="0" dirty="0">
                <a:ln>
                  <a:noFill/>
                </a:ln>
                <a:solidFill>
                  <a:schemeClr val="tx1"/>
                </a:solidFill>
                <a:effectLst/>
                <a:uLnTx/>
                <a:uFillTx/>
                <a:latin typeface="+mn-lt"/>
                <a:ea typeface="+mn-ea"/>
                <a:cs typeface="+mn-cs"/>
              </a:rPr>
              <a:t>datos</a:t>
            </a:r>
            <a:r>
              <a:rPr kumimoji="0" lang="es-ES" sz="2400" b="0" i="0" u="none" strike="noStrike" kern="1200" cap="none" spc="0" normalizeH="0" baseline="0" noProof="0" dirty="0">
                <a:ln>
                  <a:noFill/>
                </a:ln>
                <a:solidFill>
                  <a:schemeClr val="tx1"/>
                </a:solidFill>
                <a:effectLst/>
                <a:uLnTx/>
                <a:uFillTx/>
                <a:latin typeface="+mn-lt"/>
                <a:ea typeface="+mn-ea"/>
                <a:cs typeface="+mn-cs"/>
              </a:rPr>
              <a:t> que contienen </a:t>
            </a:r>
            <a:r>
              <a:rPr kumimoji="0" lang="es-ES" sz="2400" b="1" i="0" u="none" strike="noStrike" kern="1200" cap="none" spc="0" normalizeH="0" baseline="0" noProof="0" dirty="0">
                <a:ln>
                  <a:noFill/>
                </a:ln>
                <a:solidFill>
                  <a:schemeClr val="tx1"/>
                </a:solidFill>
                <a:effectLst/>
                <a:uLnTx/>
                <a:uFillTx/>
                <a:latin typeface="+mn-lt"/>
                <a:ea typeface="+mn-ea"/>
                <a:cs typeface="+mn-cs"/>
              </a:rPr>
              <a:t>enlaces</a:t>
            </a:r>
            <a:r>
              <a:rPr kumimoji="0" lang="es-ES" sz="2400" b="0" i="0" u="none" strike="noStrike" kern="1200" cap="none" spc="0" normalizeH="0" baseline="0" noProof="0" dirty="0">
                <a:ln>
                  <a:noFill/>
                </a:ln>
                <a:solidFill>
                  <a:schemeClr val="tx1"/>
                </a:solidFill>
                <a:effectLst/>
                <a:uLnTx/>
                <a:uFillTx/>
                <a:latin typeface="+mn-lt"/>
                <a:ea typeface="+mn-ea"/>
                <a:cs typeface="+mn-cs"/>
              </a:rPr>
              <a:t> (links) a otros datos o a otros documentos</a:t>
            </a:r>
          </a:p>
        </p:txBody>
      </p:sp>
      <p:sp>
        <p:nvSpPr>
          <p:cNvPr id="10" name="Text Box 4"/>
          <p:cNvSpPr txBox="1">
            <a:spLocks noGrp="1" noChangeArrowheads="1"/>
          </p:cNvSpPr>
          <p:nvPr>
            <p:ph idx="1"/>
          </p:nvPr>
        </p:nvSpPr>
        <p:spPr>
          <a:xfrm>
            <a:off x="1285852" y="1029604"/>
            <a:ext cx="7560000" cy="900000"/>
          </a:xfrm>
          <a:blipFill>
            <a:blip r:embed="rId2"/>
            <a:tile tx="0" ty="0" sx="100000" sy="100000" flip="none" algn="tl"/>
          </a:blipFill>
          <a:ln/>
        </p:spPr>
        <p:txBody>
          <a:bodyPr>
            <a:noAutofit/>
          </a:bodyPr>
          <a:lstStyle/>
          <a:p>
            <a:pPr algn="just"/>
            <a:r>
              <a:rPr lang="es-ES" sz="2400" dirty="0"/>
              <a:t>Es cuando se permite al usuario </a:t>
            </a:r>
            <a:r>
              <a:rPr lang="es-ES" sz="2400" b="1" dirty="0"/>
              <a:t>controlar</a:t>
            </a:r>
            <a:r>
              <a:rPr lang="es-ES" sz="2400" dirty="0"/>
              <a:t> ciertos </a:t>
            </a:r>
            <a:r>
              <a:rPr lang="es-ES" sz="2400" b="1" dirty="0"/>
              <a:t>elementos</a:t>
            </a:r>
            <a:r>
              <a:rPr lang="es-ES" sz="2400" dirty="0"/>
              <a:t> y el momento en que deben presentarse</a:t>
            </a:r>
            <a:endParaRPr lang="es-ES" sz="2400" b="1" dirty="0"/>
          </a:p>
        </p:txBody>
      </p:sp>
      <p:sp>
        <p:nvSpPr>
          <p:cNvPr id="11" name="Rectangle 2"/>
          <p:cNvSpPr>
            <a:spLocks noGrp="1" noChangeArrowheads="1"/>
          </p:cNvSpPr>
          <p:nvPr>
            <p:ph type="title"/>
          </p:nvPr>
        </p:nvSpPr>
        <p:spPr>
          <a:xfrm>
            <a:off x="1298280" y="274638"/>
            <a:ext cx="7560000" cy="720000"/>
          </a:xfrm>
          <a:solidFill>
            <a:schemeClr val="bg2"/>
          </a:solidFill>
        </p:spPr>
        <p:txBody>
          <a:bodyPr>
            <a:normAutofit/>
          </a:bodyPr>
          <a:lstStyle/>
          <a:p>
            <a:r>
              <a:rPr lang="es-ES" sz="2800" b="1" dirty="0">
                <a:solidFill>
                  <a:srgbClr val="3333CC"/>
                </a:solidFill>
              </a:rPr>
              <a:t>Multimedia Interactiva</a:t>
            </a:r>
            <a:endParaRPr lang="es-ES" sz="2800" b="1" u="sng"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285852" y="274638"/>
            <a:ext cx="7560000" cy="720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normAutofit/>
          </a:bodyPr>
          <a:lstStyle/>
          <a:p>
            <a:pPr algn="ctr"/>
            <a:r>
              <a:rPr lang="es-ES" sz="3200" b="1" u="sng" dirty="0">
                <a:solidFill>
                  <a:schemeClr val="tx2"/>
                </a:solidFill>
              </a:rPr>
              <a:t>Coloreando la Página</a:t>
            </a:r>
            <a:endParaRPr lang="es-ES" sz="3200" b="1" dirty="0">
              <a:solidFill>
                <a:schemeClr val="tx2"/>
              </a:solidFill>
            </a:endParaRPr>
          </a:p>
        </p:txBody>
      </p:sp>
      <p:sp>
        <p:nvSpPr>
          <p:cNvPr id="6" name="Rectangle 3"/>
          <p:cNvSpPr txBox="1">
            <a:spLocks noChangeArrowheads="1"/>
          </p:cNvSpPr>
          <p:nvPr/>
        </p:nvSpPr>
        <p:spPr>
          <a:xfrm>
            <a:off x="1298280" y="1071546"/>
            <a:ext cx="7560000" cy="5429288"/>
          </a:xfrm>
          <a:prstGeom prst="rect">
            <a:avLst/>
          </a:prstGeom>
          <a:blipFill>
            <a:blip r:embed="rId2"/>
            <a:tile tx="0" ty="0" sx="100000" sy="100000" flip="none" algn="tl"/>
          </a:blipFill>
        </p:spPr>
        <p:txBody>
          <a:bodyPr>
            <a:noAutofit/>
          </a:bodyPr>
          <a:lstStyle/>
          <a:p>
            <a:pPr marL="365760" lvl="0" indent="-283464" fontAlgn="auto">
              <a:lnSpc>
                <a:spcPct val="80000"/>
              </a:lnSpc>
              <a:spcBef>
                <a:spcPts val="600"/>
              </a:spcBef>
              <a:spcAft>
                <a:spcPts val="0"/>
              </a:spcAft>
              <a:buClr>
                <a:schemeClr val="accent1"/>
              </a:buClr>
              <a:buSzPct val="80000"/>
              <a:buFont typeface="Wingdings 2"/>
              <a:buChar char=""/>
            </a:pPr>
            <a:r>
              <a:rPr lang="es-ES" sz="2400" dirty="0">
                <a:latin typeface="+mn-lt"/>
              </a:rPr>
              <a:t>Utilizar la etiqueta </a:t>
            </a:r>
            <a:r>
              <a:rPr lang="es-ES" sz="2400" dirty="0">
                <a:solidFill>
                  <a:srgbClr val="3333CC"/>
                </a:solidFill>
                <a:latin typeface="+mn-lt"/>
              </a:rPr>
              <a:t>&lt;BODY  &gt;</a:t>
            </a:r>
            <a:r>
              <a:rPr lang="es-ES" sz="2400" dirty="0">
                <a:latin typeface="+mn-lt"/>
              </a:rPr>
              <a:t> con parámetros </a:t>
            </a:r>
          </a:p>
          <a:p>
            <a:pPr marL="365760" indent="-283464" fontAlgn="auto">
              <a:lnSpc>
                <a:spcPct val="80000"/>
              </a:lnSpc>
              <a:spcBef>
                <a:spcPts val="600"/>
              </a:spcBef>
              <a:spcAft>
                <a:spcPts val="0"/>
              </a:spcAft>
              <a:buClr>
                <a:schemeClr val="accent1"/>
              </a:buClr>
              <a:buSzPct val="80000"/>
            </a:pPr>
            <a:r>
              <a:rPr lang="es-ES" sz="2400" b="1" dirty="0">
                <a:solidFill>
                  <a:srgbClr val="3333CC"/>
                </a:solidFill>
                <a:latin typeface="+mn-lt"/>
              </a:rPr>
              <a:t>		</a:t>
            </a:r>
            <a:r>
              <a:rPr lang="es-ES" sz="2000" b="1" dirty="0">
                <a:solidFill>
                  <a:srgbClr val="3333CC"/>
                </a:solidFill>
                <a:latin typeface="+mn-lt"/>
              </a:rPr>
              <a:t>&lt;BODY </a:t>
            </a:r>
            <a:r>
              <a:rPr lang="es-ES" sz="2000" dirty="0" err="1">
                <a:solidFill>
                  <a:srgbClr val="FF0000"/>
                </a:solidFill>
                <a:latin typeface="+mn-lt"/>
              </a:rPr>
              <a:t>bgcolor</a:t>
            </a:r>
            <a:r>
              <a:rPr lang="es-ES" sz="2000" dirty="0">
                <a:solidFill>
                  <a:srgbClr val="3333CC"/>
                </a:solidFill>
                <a:latin typeface="+mn-lt"/>
              </a:rPr>
              <a:t>=“#</a:t>
            </a:r>
            <a:r>
              <a:rPr lang="es-ES" sz="2000" dirty="0" err="1">
                <a:solidFill>
                  <a:srgbClr val="3333CC"/>
                </a:solidFill>
                <a:latin typeface="+mn-lt"/>
              </a:rPr>
              <a:t>aabbcc</a:t>
            </a:r>
            <a:r>
              <a:rPr lang="es-ES" sz="2000" dirty="0">
                <a:solidFill>
                  <a:srgbClr val="3333CC"/>
                </a:solidFill>
                <a:latin typeface="+mn-lt"/>
              </a:rPr>
              <a:t>" </a:t>
            </a:r>
            <a:r>
              <a:rPr lang="es-ES" sz="2000" dirty="0" err="1">
                <a:solidFill>
                  <a:srgbClr val="FF0000"/>
                </a:solidFill>
                <a:latin typeface="+mn-lt"/>
              </a:rPr>
              <a:t>text</a:t>
            </a:r>
            <a:r>
              <a:rPr lang="es-ES" sz="2000" dirty="0">
                <a:solidFill>
                  <a:srgbClr val="3333CC"/>
                </a:solidFill>
                <a:latin typeface="+mn-lt"/>
              </a:rPr>
              <a:t>=“#</a:t>
            </a:r>
            <a:r>
              <a:rPr lang="es-ES" sz="2000" dirty="0" err="1">
                <a:solidFill>
                  <a:srgbClr val="3333CC"/>
                </a:solidFill>
                <a:latin typeface="+mn-lt"/>
              </a:rPr>
              <a:t>aabbcc</a:t>
            </a:r>
            <a:r>
              <a:rPr lang="es-ES" sz="2000" dirty="0">
                <a:solidFill>
                  <a:srgbClr val="3333CC"/>
                </a:solidFill>
                <a:latin typeface="+mn-lt"/>
              </a:rPr>
              <a:t>”</a:t>
            </a:r>
            <a:r>
              <a:rPr lang="es-ES" sz="2000" b="1" dirty="0">
                <a:solidFill>
                  <a:srgbClr val="3333CC"/>
                </a:solidFill>
                <a:latin typeface="+mn-lt"/>
              </a:rPr>
              <a:t>&gt;</a:t>
            </a:r>
          </a:p>
          <a:p>
            <a:pPr marL="365760" indent="-283464" fontAlgn="auto">
              <a:lnSpc>
                <a:spcPct val="80000"/>
              </a:lnSpc>
              <a:spcBef>
                <a:spcPts val="600"/>
              </a:spcBef>
              <a:spcAft>
                <a:spcPts val="0"/>
              </a:spcAft>
              <a:buClr>
                <a:schemeClr val="accent1"/>
              </a:buClr>
              <a:buSzPct val="80000"/>
            </a:pPr>
            <a:endParaRPr lang="es-ES" sz="2400" dirty="0">
              <a:latin typeface="+mn-lt"/>
            </a:endParaRPr>
          </a:p>
          <a:p>
            <a:pPr marL="822960" lvl="1" indent="-283464" fontAlgn="auto">
              <a:lnSpc>
                <a:spcPct val="80000"/>
              </a:lnSpc>
              <a:spcBef>
                <a:spcPts val="600"/>
              </a:spcBef>
              <a:spcAft>
                <a:spcPts val="0"/>
              </a:spcAft>
              <a:buClr>
                <a:schemeClr val="accent1"/>
              </a:buClr>
              <a:buSzPct val="80000"/>
            </a:pPr>
            <a:r>
              <a:rPr lang="es-ES" sz="2400" dirty="0">
                <a:latin typeface="+mn-lt"/>
              </a:rPr>
              <a:t>donde </a:t>
            </a:r>
          </a:p>
          <a:p>
            <a:pPr marL="822960" lvl="1" indent="-283464" fontAlgn="auto">
              <a:lnSpc>
                <a:spcPct val="80000"/>
              </a:lnSpc>
              <a:spcBef>
                <a:spcPts val="600"/>
              </a:spcBef>
              <a:spcAft>
                <a:spcPts val="0"/>
              </a:spcAft>
              <a:buClr>
                <a:schemeClr val="accent1"/>
              </a:buClr>
              <a:buSzPct val="80000"/>
            </a:pPr>
            <a:r>
              <a:rPr lang="es-ES" sz="2000" dirty="0">
                <a:solidFill>
                  <a:srgbClr val="FF0000"/>
                </a:solidFill>
                <a:latin typeface="+mn-lt"/>
              </a:rPr>
              <a:t>	</a:t>
            </a:r>
            <a:r>
              <a:rPr lang="es-ES" sz="2000" dirty="0" err="1">
                <a:solidFill>
                  <a:srgbClr val="FF0000"/>
                </a:solidFill>
                <a:latin typeface="+mn-lt"/>
              </a:rPr>
              <a:t>bgcolor</a:t>
            </a:r>
            <a:r>
              <a:rPr lang="es-ES" sz="2000" dirty="0">
                <a:solidFill>
                  <a:srgbClr val="3333CC"/>
                </a:solidFill>
                <a:latin typeface="+mn-lt"/>
              </a:rPr>
              <a:t>="color"</a:t>
            </a:r>
            <a:r>
              <a:rPr lang="es-ES" sz="2000" dirty="0">
                <a:latin typeface="+mn-lt"/>
              </a:rPr>
              <a:t>, es el color del fondo de la pagina,</a:t>
            </a:r>
          </a:p>
          <a:p>
            <a:pPr marL="822960" lvl="1" indent="-283464" fontAlgn="auto">
              <a:lnSpc>
                <a:spcPct val="80000"/>
              </a:lnSpc>
              <a:spcBef>
                <a:spcPts val="600"/>
              </a:spcBef>
              <a:spcAft>
                <a:spcPts val="0"/>
              </a:spcAft>
              <a:buClr>
                <a:schemeClr val="accent1"/>
              </a:buClr>
              <a:buSzPct val="80000"/>
            </a:pPr>
            <a:r>
              <a:rPr lang="es-ES" sz="2000" dirty="0">
                <a:latin typeface="+mn-lt"/>
              </a:rPr>
              <a:t>	</a:t>
            </a:r>
            <a:r>
              <a:rPr lang="es-ES" sz="2000" dirty="0" err="1">
                <a:solidFill>
                  <a:srgbClr val="FF0000"/>
                </a:solidFill>
                <a:latin typeface="+mn-lt"/>
              </a:rPr>
              <a:t>text</a:t>
            </a:r>
            <a:r>
              <a:rPr lang="es-ES" sz="2000" dirty="0">
                <a:solidFill>
                  <a:srgbClr val="3333CC"/>
                </a:solidFill>
                <a:latin typeface="+mn-lt"/>
              </a:rPr>
              <a:t>="color”</a:t>
            </a:r>
            <a:r>
              <a:rPr lang="es-ES" sz="2000" dirty="0">
                <a:latin typeface="+mn-lt"/>
              </a:rPr>
              <a:t>, es el color del texto de la pagina,</a:t>
            </a:r>
          </a:p>
          <a:p>
            <a:pPr marL="822960" lvl="1" indent="-283464" fontAlgn="auto">
              <a:lnSpc>
                <a:spcPct val="80000"/>
              </a:lnSpc>
              <a:spcBef>
                <a:spcPts val="600"/>
              </a:spcBef>
              <a:spcAft>
                <a:spcPts val="0"/>
              </a:spcAft>
              <a:buClr>
                <a:schemeClr val="accent1"/>
              </a:buClr>
              <a:buSzPct val="80000"/>
            </a:pPr>
            <a:r>
              <a:rPr lang="es-ES" sz="2000" b="1" dirty="0">
                <a:latin typeface="+mn-lt"/>
              </a:rPr>
              <a:t>    “#</a:t>
            </a:r>
            <a:r>
              <a:rPr lang="es-ES" sz="2000" b="1" dirty="0" err="1">
                <a:latin typeface="+mn-lt"/>
              </a:rPr>
              <a:t>aabbcc</a:t>
            </a:r>
            <a:r>
              <a:rPr lang="es-ES" sz="2000" b="1" dirty="0">
                <a:latin typeface="+mn-lt"/>
              </a:rPr>
              <a:t>” </a:t>
            </a:r>
            <a:r>
              <a:rPr lang="es-ES" sz="2000" dirty="0">
                <a:latin typeface="+mn-lt"/>
              </a:rPr>
              <a:t>valor hexadecimal, RGB (Rojo, Verde, Azul), donde </a:t>
            </a:r>
          </a:p>
          <a:p>
            <a:pPr marL="822960" lvl="1" indent="-283464" fontAlgn="auto">
              <a:lnSpc>
                <a:spcPct val="80000"/>
              </a:lnSpc>
              <a:spcBef>
                <a:spcPts val="600"/>
              </a:spcBef>
              <a:spcAft>
                <a:spcPts val="0"/>
              </a:spcAft>
              <a:buClr>
                <a:schemeClr val="accent1"/>
              </a:buClr>
              <a:buSzPct val="80000"/>
            </a:pPr>
            <a:r>
              <a:rPr lang="es-ES" sz="2000" dirty="0">
                <a:latin typeface="+mn-lt"/>
              </a:rPr>
              <a:t>		      </a:t>
            </a:r>
            <a:r>
              <a:rPr lang="es-ES" sz="2000" b="1" dirty="0" err="1">
                <a:latin typeface="+mn-lt"/>
              </a:rPr>
              <a:t>aa</a:t>
            </a:r>
            <a:r>
              <a:rPr lang="es-ES" sz="2000" dirty="0">
                <a:latin typeface="+mn-lt"/>
              </a:rPr>
              <a:t> indica la cantidad de </a:t>
            </a:r>
            <a:r>
              <a:rPr lang="es-ES" sz="2000" b="1" dirty="0">
                <a:solidFill>
                  <a:srgbClr val="FF0000"/>
                </a:solidFill>
                <a:latin typeface="+mn-lt"/>
              </a:rPr>
              <a:t>rojo</a:t>
            </a:r>
            <a:r>
              <a:rPr lang="es-ES" sz="2000" dirty="0">
                <a:latin typeface="+mn-lt"/>
              </a:rPr>
              <a:t>, </a:t>
            </a:r>
          </a:p>
          <a:p>
            <a:pPr marL="1280160" lvl="2" indent="-283464" fontAlgn="auto">
              <a:lnSpc>
                <a:spcPct val="80000"/>
              </a:lnSpc>
              <a:spcBef>
                <a:spcPts val="600"/>
              </a:spcBef>
              <a:spcAft>
                <a:spcPts val="0"/>
              </a:spcAft>
              <a:buClr>
                <a:schemeClr val="accent1"/>
              </a:buClr>
              <a:buSzPct val="80000"/>
            </a:pPr>
            <a:r>
              <a:rPr lang="es-ES" sz="2000" b="1" dirty="0">
                <a:latin typeface="+mn-lt"/>
              </a:rPr>
              <a:t>     </a:t>
            </a:r>
            <a:r>
              <a:rPr lang="es-ES" sz="2000" b="1" dirty="0" err="1">
                <a:latin typeface="+mn-lt"/>
              </a:rPr>
              <a:t>bb</a:t>
            </a:r>
            <a:r>
              <a:rPr lang="es-ES" sz="2000" dirty="0">
                <a:latin typeface="+mn-lt"/>
              </a:rPr>
              <a:t> la de </a:t>
            </a:r>
            <a:r>
              <a:rPr lang="es-ES" sz="2000" b="1" dirty="0">
                <a:solidFill>
                  <a:srgbClr val="00B050"/>
                </a:solidFill>
                <a:latin typeface="+mn-lt"/>
              </a:rPr>
              <a:t>verde</a:t>
            </a:r>
            <a:r>
              <a:rPr lang="es-ES" sz="2000" dirty="0">
                <a:latin typeface="+mn-lt"/>
              </a:rPr>
              <a:t>, y </a:t>
            </a:r>
          </a:p>
          <a:p>
            <a:pPr marL="1280160" lvl="2" indent="-283464" fontAlgn="auto">
              <a:lnSpc>
                <a:spcPct val="80000"/>
              </a:lnSpc>
              <a:spcBef>
                <a:spcPts val="600"/>
              </a:spcBef>
              <a:spcAft>
                <a:spcPts val="0"/>
              </a:spcAft>
              <a:buClr>
                <a:schemeClr val="accent1"/>
              </a:buClr>
              <a:buSzPct val="80000"/>
            </a:pPr>
            <a:r>
              <a:rPr lang="es-ES" sz="2000" b="1" dirty="0">
                <a:latin typeface="+mn-lt"/>
              </a:rPr>
              <a:t>     </a:t>
            </a:r>
            <a:r>
              <a:rPr lang="es-ES" sz="2000" b="1" dirty="0" err="1">
                <a:latin typeface="+mn-lt"/>
              </a:rPr>
              <a:t>cc</a:t>
            </a:r>
            <a:r>
              <a:rPr lang="es-ES" sz="2000" dirty="0">
                <a:latin typeface="+mn-lt"/>
              </a:rPr>
              <a:t> la de </a:t>
            </a:r>
            <a:r>
              <a:rPr lang="es-ES" sz="2000" b="1" dirty="0">
                <a:solidFill>
                  <a:srgbClr val="3333CC"/>
                </a:solidFill>
                <a:latin typeface="+mn-lt"/>
              </a:rPr>
              <a:t>azul</a:t>
            </a:r>
            <a:r>
              <a:rPr lang="es-ES" sz="2000" dirty="0">
                <a:latin typeface="+mn-lt"/>
              </a:rPr>
              <a:t>, expresadas en valores que van de </a:t>
            </a:r>
            <a:r>
              <a:rPr lang="es-ES" sz="2000" b="1" dirty="0">
                <a:latin typeface="+mn-lt"/>
              </a:rPr>
              <a:t>00</a:t>
            </a:r>
            <a:r>
              <a:rPr lang="es-ES" sz="2000" dirty="0">
                <a:latin typeface="+mn-lt"/>
              </a:rPr>
              <a:t> a </a:t>
            </a:r>
            <a:r>
              <a:rPr lang="es-ES" sz="2000" b="1" dirty="0">
                <a:latin typeface="+mn-lt"/>
              </a:rPr>
              <a:t>FF</a:t>
            </a:r>
            <a:r>
              <a:rPr lang="es-ES" sz="2000" dirty="0">
                <a:latin typeface="+mn-lt"/>
              </a:rPr>
              <a:t>. </a:t>
            </a:r>
          </a:p>
          <a:p>
            <a:pPr algn="just">
              <a:lnSpc>
                <a:spcPct val="80000"/>
              </a:lnSpc>
              <a:buFont typeface="Wingdings" pitchFamily="2" charset="2"/>
              <a:buNone/>
            </a:pPr>
            <a:endParaRPr lang="es-ES" sz="2400" dirty="0">
              <a:latin typeface="+mn-lt"/>
            </a:endParaRPr>
          </a:p>
          <a:p>
            <a:pPr lvl="3" algn="just">
              <a:lnSpc>
                <a:spcPct val="80000"/>
              </a:lnSpc>
              <a:buFont typeface="Arial" pitchFamily="34" charset="0"/>
              <a:buChar char="•"/>
            </a:pPr>
            <a:r>
              <a:rPr lang="es-ES" sz="2000" dirty="0">
                <a:latin typeface="+mn-lt"/>
              </a:rPr>
              <a:t>El valor 00, significa ausencia del color; </a:t>
            </a:r>
          </a:p>
          <a:p>
            <a:pPr lvl="3" algn="just">
              <a:lnSpc>
                <a:spcPct val="80000"/>
              </a:lnSpc>
              <a:buFont typeface="Arial" pitchFamily="34" charset="0"/>
              <a:buChar char="•"/>
            </a:pPr>
            <a:r>
              <a:rPr lang="es-ES" sz="2000" dirty="0">
                <a:latin typeface="+mn-lt"/>
              </a:rPr>
              <a:t>El valor FF significa que hay la máxima cantidad del color</a:t>
            </a:r>
          </a:p>
          <a:p>
            <a:pPr marL="822960" lvl="1" indent="-283464" fontAlgn="auto">
              <a:lnSpc>
                <a:spcPct val="80000"/>
              </a:lnSpc>
              <a:spcBef>
                <a:spcPts val="600"/>
              </a:spcBef>
              <a:spcAft>
                <a:spcPts val="0"/>
              </a:spcAft>
              <a:buClr>
                <a:schemeClr val="accent1"/>
              </a:buClr>
              <a:buSzPct val="80000"/>
            </a:pPr>
            <a:endParaRPr lang="es-ES" sz="2400" dirty="0">
              <a:latin typeface="+mn-lt"/>
            </a:endParaRPr>
          </a:p>
          <a:p>
            <a:pPr marL="365760" indent="-283464" fontAlgn="auto">
              <a:lnSpc>
                <a:spcPct val="80000"/>
              </a:lnSpc>
              <a:spcBef>
                <a:spcPts val="600"/>
              </a:spcBef>
              <a:spcAft>
                <a:spcPts val="0"/>
              </a:spcAft>
              <a:buClr>
                <a:schemeClr val="accent1"/>
              </a:buClr>
              <a:buSzPct val="80000"/>
              <a:buFont typeface="Arial" pitchFamily="34" charset="0"/>
              <a:buChar char="•"/>
            </a:pPr>
            <a:r>
              <a:rPr lang="es-ES" sz="2400" dirty="0">
                <a:latin typeface="+mn-lt"/>
              </a:rPr>
              <a:t>Debe de existir un espacio entre la etiqueta y sus parámetros y entre parámetros </a:t>
            </a:r>
          </a:p>
          <a:p>
            <a:pPr marL="365760" lvl="0" indent="-283464" fontAlgn="auto">
              <a:lnSpc>
                <a:spcPct val="80000"/>
              </a:lnSpc>
              <a:spcBef>
                <a:spcPts val="600"/>
              </a:spcBef>
              <a:spcAft>
                <a:spcPts val="0"/>
              </a:spcAft>
              <a:buClr>
                <a:schemeClr val="accent1"/>
              </a:buClr>
              <a:buSzPct val="80000"/>
              <a:defRPr/>
            </a:pPr>
            <a:endParaRPr lang="es-ES" sz="2400" dirty="0">
              <a:latin typeface="+mn-l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1298280" y="285728"/>
            <a:ext cx="7560000" cy="900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noAutofit/>
          </a:bodyPr>
          <a:lstStyle/>
          <a:p>
            <a:pPr algn="ctr"/>
            <a:r>
              <a:rPr lang="es-ES" sz="3200" b="1" dirty="0"/>
              <a:t>TABLA DE COLORES</a:t>
            </a:r>
            <a:br>
              <a:rPr lang="es-ES" sz="3200" b="1" dirty="0"/>
            </a:br>
            <a:r>
              <a:rPr lang="es-ES" sz="2400" b="1" dirty="0"/>
              <a:t> (SOLO  ALGUNOS)</a:t>
            </a:r>
          </a:p>
        </p:txBody>
      </p:sp>
      <p:graphicFrame>
        <p:nvGraphicFramePr>
          <p:cNvPr id="97586" name="Group 306"/>
          <p:cNvGraphicFramePr>
            <a:graphicFrameLocks noGrp="1"/>
          </p:cNvGraphicFramePr>
          <p:nvPr>
            <p:ph type="tbl" idx="1"/>
          </p:nvPr>
        </p:nvGraphicFramePr>
        <p:xfrm>
          <a:off x="1285852" y="1214416"/>
          <a:ext cx="7572428" cy="5357856"/>
        </p:xfrm>
        <a:graphic>
          <a:graphicData uri="http://schemas.openxmlformats.org/drawingml/2006/table">
            <a:tbl>
              <a:tblPr/>
              <a:tblGrid>
                <a:gridCol w="1893107">
                  <a:extLst>
                    <a:ext uri="{9D8B030D-6E8A-4147-A177-3AD203B41FA5}">
                      <a16:colId xmlns:a16="http://schemas.microsoft.com/office/drawing/2014/main" val="20000"/>
                    </a:ext>
                  </a:extLst>
                </a:gridCol>
                <a:gridCol w="1893107">
                  <a:extLst>
                    <a:ext uri="{9D8B030D-6E8A-4147-A177-3AD203B41FA5}">
                      <a16:colId xmlns:a16="http://schemas.microsoft.com/office/drawing/2014/main" val="20001"/>
                    </a:ext>
                  </a:extLst>
                </a:gridCol>
                <a:gridCol w="1893107">
                  <a:extLst>
                    <a:ext uri="{9D8B030D-6E8A-4147-A177-3AD203B41FA5}">
                      <a16:colId xmlns:a16="http://schemas.microsoft.com/office/drawing/2014/main" val="20002"/>
                    </a:ext>
                  </a:extLst>
                </a:gridCol>
                <a:gridCol w="1893107">
                  <a:extLst>
                    <a:ext uri="{9D8B030D-6E8A-4147-A177-3AD203B41FA5}">
                      <a16:colId xmlns:a16="http://schemas.microsoft.com/office/drawing/2014/main" val="20003"/>
                    </a:ext>
                  </a:extLst>
                </a:gridCol>
              </a:tblGrid>
              <a:tr h="31516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chemeClr val="tx1"/>
                          </a:solidFill>
                          <a:effectLst/>
                          <a:latin typeface="Verdana" pitchFamily="34" charset="0"/>
                          <a:cs typeface="Times New Roman" pitchFamily="18" charset="0"/>
                        </a:rPr>
                        <a:t>Color</a:t>
                      </a:r>
                      <a:endParaRPr kumimoji="0" lang="es-ES" sz="3200" b="1"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chemeClr val="tx1"/>
                          </a:solidFill>
                          <a:effectLst/>
                          <a:latin typeface="Verdana" pitchFamily="34" charset="0"/>
                          <a:cs typeface="Times New Roman" pitchFamily="18" charset="0"/>
                        </a:rPr>
                        <a:t>Muestra</a:t>
                      </a:r>
                      <a:endParaRPr kumimoji="0" lang="es-ES" sz="3200" b="1"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chemeClr val="tx1"/>
                          </a:solidFill>
                          <a:effectLst/>
                          <a:latin typeface="Verdana" pitchFamily="34" charset="0"/>
                          <a:cs typeface="Times New Roman" pitchFamily="18" charset="0"/>
                        </a:rPr>
                        <a:t>Valor RGB</a:t>
                      </a:r>
                      <a:endParaRPr kumimoji="0" lang="es-ES" sz="3200" b="1"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chemeClr val="tx1"/>
                          </a:solidFill>
                          <a:effectLst/>
                          <a:latin typeface="Verdana" pitchFamily="34" charset="0"/>
                          <a:cs typeface="Times New Roman" pitchFamily="18" charset="0"/>
                        </a:rPr>
                        <a:t>Nombre</a:t>
                      </a:r>
                      <a:endParaRPr kumimoji="0" lang="es-ES" sz="3200" b="1"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31516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chemeClr val="tx1"/>
                          </a:solidFill>
                          <a:effectLst/>
                          <a:latin typeface="Verdana" pitchFamily="34" charset="0"/>
                          <a:cs typeface="Times New Roman" pitchFamily="18" charset="0"/>
                        </a:rPr>
                        <a:t>Negro</a:t>
                      </a:r>
                      <a:endParaRPr kumimoji="0" lang="es-ES" sz="3200" b="0"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000000"/>
                          </a:solidFill>
                          <a:effectLst/>
                          <a:latin typeface="Verdana" pitchFamily="34" charset="0"/>
                          <a:cs typeface="Times New Roman" pitchFamily="18" charset="0"/>
                        </a:rPr>
                        <a:t>Muestra</a:t>
                      </a:r>
                      <a:endParaRPr kumimoji="0" lang="es-ES" sz="3200" b="1"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chemeClr val="tx1"/>
                          </a:solidFill>
                          <a:effectLst/>
                          <a:latin typeface="Verdana" pitchFamily="34" charset="0"/>
                          <a:cs typeface="Times New Roman" pitchFamily="18" charset="0"/>
                        </a:rPr>
                        <a:t>#000000</a:t>
                      </a:r>
                      <a:endParaRPr kumimoji="0" lang="es-ES" sz="3200" b="0"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chemeClr val="tx1"/>
                          </a:solidFill>
                          <a:effectLst/>
                          <a:latin typeface="Verdana" pitchFamily="34" charset="0"/>
                          <a:cs typeface="Times New Roman" pitchFamily="18" charset="0"/>
                        </a:rPr>
                        <a:t>black</a:t>
                      </a:r>
                      <a:endParaRPr kumimoji="0" lang="es-ES" sz="3200" b="0" i="0" u="none" strike="noStrike" cap="none" normalizeH="0" baseline="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31516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chemeClr val="tx1"/>
                          </a:solidFill>
                          <a:effectLst/>
                          <a:latin typeface="Verdana" pitchFamily="34" charset="0"/>
                          <a:cs typeface="Times New Roman" pitchFamily="18" charset="0"/>
                        </a:rPr>
                        <a:t>Verde</a:t>
                      </a:r>
                      <a:endParaRPr kumimoji="0" lang="es-ES" sz="3200" b="0"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008000"/>
                          </a:solidFill>
                          <a:effectLst/>
                          <a:latin typeface="Verdana" pitchFamily="34" charset="0"/>
                          <a:cs typeface="Times New Roman" pitchFamily="18" charset="0"/>
                        </a:rPr>
                        <a:t>Muestra</a:t>
                      </a:r>
                      <a:endParaRPr kumimoji="0" lang="es-ES" sz="3200" b="1"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chemeClr val="tx1"/>
                          </a:solidFill>
                          <a:effectLst/>
                          <a:latin typeface="Verdana" pitchFamily="34" charset="0"/>
                          <a:cs typeface="Times New Roman" pitchFamily="18" charset="0"/>
                        </a:rPr>
                        <a:t>#008000</a:t>
                      </a:r>
                      <a:endParaRPr kumimoji="0" lang="es-ES" sz="3200" b="0"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chemeClr val="tx1"/>
                          </a:solidFill>
                          <a:effectLst/>
                          <a:latin typeface="Verdana" pitchFamily="34" charset="0"/>
                          <a:cs typeface="Times New Roman" pitchFamily="18" charset="0"/>
                        </a:rPr>
                        <a:t>green</a:t>
                      </a:r>
                      <a:endParaRPr kumimoji="0" lang="es-ES" sz="3200" b="0" i="0" u="none" strike="noStrike" cap="none" normalizeH="0" baseline="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2"/>
                  </a:ext>
                </a:extLst>
              </a:tr>
              <a:tr h="31516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chemeClr val="tx1"/>
                          </a:solidFill>
                          <a:effectLst/>
                          <a:latin typeface="Verdana" pitchFamily="34" charset="0"/>
                          <a:cs typeface="Times New Roman" pitchFamily="18" charset="0"/>
                        </a:rPr>
                        <a:t>Plata</a:t>
                      </a:r>
                      <a:endParaRPr kumimoji="0" lang="es-ES" sz="3200" b="0"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C0C0C0"/>
                          </a:solidFill>
                          <a:effectLst/>
                          <a:latin typeface="Verdana" pitchFamily="34" charset="0"/>
                          <a:cs typeface="Times New Roman" pitchFamily="18" charset="0"/>
                        </a:rPr>
                        <a:t>Muestra</a:t>
                      </a:r>
                      <a:endParaRPr kumimoji="0" lang="es-ES" sz="3200" b="1"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chemeClr val="tx1"/>
                          </a:solidFill>
                          <a:effectLst/>
                          <a:latin typeface="Verdana" pitchFamily="34" charset="0"/>
                          <a:cs typeface="Times New Roman" pitchFamily="18" charset="0"/>
                        </a:rPr>
                        <a:t>#C0C0C0</a:t>
                      </a:r>
                      <a:endParaRPr kumimoji="0" lang="es-ES" sz="3200" b="0"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chemeClr val="tx1"/>
                          </a:solidFill>
                          <a:effectLst/>
                          <a:latin typeface="Verdana" pitchFamily="34" charset="0"/>
                          <a:cs typeface="Times New Roman" pitchFamily="18" charset="0"/>
                        </a:rPr>
                        <a:t>silver</a:t>
                      </a:r>
                      <a:endParaRPr kumimoji="0" lang="es-ES" sz="3200" b="0" i="0" u="none" strike="noStrike" cap="none" normalizeH="0" baseline="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3"/>
                  </a:ext>
                </a:extLst>
              </a:tr>
              <a:tr h="31516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chemeClr val="tx1"/>
                          </a:solidFill>
                          <a:effectLst/>
                          <a:latin typeface="Verdana" pitchFamily="34" charset="0"/>
                          <a:cs typeface="Times New Roman" pitchFamily="18" charset="0"/>
                        </a:rPr>
                        <a:t>Lima</a:t>
                      </a:r>
                      <a:endParaRPr kumimoji="0" lang="es-ES" sz="3200" b="0"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00FF00"/>
                          </a:solidFill>
                          <a:effectLst/>
                          <a:latin typeface="Verdana" pitchFamily="34" charset="0"/>
                          <a:cs typeface="Times New Roman" pitchFamily="18" charset="0"/>
                        </a:rPr>
                        <a:t>Muestra</a:t>
                      </a:r>
                      <a:endParaRPr kumimoji="0" lang="es-ES" sz="3200" b="1"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chemeClr val="tx1"/>
                          </a:solidFill>
                          <a:effectLst/>
                          <a:latin typeface="Verdana" pitchFamily="34" charset="0"/>
                          <a:cs typeface="Times New Roman" pitchFamily="18" charset="0"/>
                        </a:rPr>
                        <a:t>#00FF00</a:t>
                      </a:r>
                      <a:endParaRPr kumimoji="0" lang="es-ES" sz="3200" b="0"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chemeClr val="tx1"/>
                          </a:solidFill>
                          <a:effectLst/>
                          <a:latin typeface="Verdana" pitchFamily="34" charset="0"/>
                          <a:cs typeface="Times New Roman" pitchFamily="18" charset="0"/>
                        </a:rPr>
                        <a:t>lime</a:t>
                      </a:r>
                      <a:endParaRPr kumimoji="0" lang="es-ES" sz="3200" b="0" i="0" u="none" strike="noStrike" cap="none" normalizeH="0" baseline="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4"/>
                  </a:ext>
                </a:extLst>
              </a:tr>
              <a:tr h="31516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chemeClr val="tx1"/>
                          </a:solidFill>
                          <a:effectLst/>
                          <a:latin typeface="Verdana" pitchFamily="34" charset="0"/>
                          <a:cs typeface="Times New Roman" pitchFamily="18" charset="0"/>
                        </a:rPr>
                        <a:t>Gris</a:t>
                      </a:r>
                      <a:endParaRPr kumimoji="0" lang="es-ES" sz="3200" b="0"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808080"/>
                          </a:solidFill>
                          <a:effectLst/>
                          <a:latin typeface="Verdana" pitchFamily="34" charset="0"/>
                          <a:cs typeface="Times New Roman" pitchFamily="18" charset="0"/>
                        </a:rPr>
                        <a:t>Muestra</a:t>
                      </a:r>
                      <a:endParaRPr kumimoji="0" lang="es-ES" sz="3200" b="1"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chemeClr val="tx1"/>
                          </a:solidFill>
                          <a:effectLst/>
                          <a:latin typeface="Verdana" pitchFamily="34" charset="0"/>
                          <a:cs typeface="Times New Roman" pitchFamily="18" charset="0"/>
                        </a:rPr>
                        <a:t>#808080</a:t>
                      </a:r>
                      <a:endParaRPr kumimoji="0" lang="es-ES" sz="3200" b="0"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chemeClr val="tx1"/>
                          </a:solidFill>
                          <a:effectLst/>
                          <a:latin typeface="Verdana" pitchFamily="34" charset="0"/>
                          <a:cs typeface="Times New Roman" pitchFamily="18" charset="0"/>
                        </a:rPr>
                        <a:t>gray</a:t>
                      </a:r>
                      <a:endParaRPr kumimoji="0" lang="es-ES" sz="3200" b="0"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5"/>
                  </a:ext>
                </a:extLst>
              </a:tr>
              <a:tr h="31516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chemeClr val="tx1"/>
                          </a:solidFill>
                          <a:effectLst/>
                          <a:latin typeface="Verdana" pitchFamily="34" charset="0"/>
                          <a:cs typeface="Times New Roman" pitchFamily="18" charset="0"/>
                        </a:rPr>
                        <a:t>Aceituna</a:t>
                      </a:r>
                      <a:endParaRPr kumimoji="0" lang="es-ES" sz="3200" b="0"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808000"/>
                          </a:solidFill>
                          <a:effectLst/>
                          <a:latin typeface="Verdana" pitchFamily="34" charset="0"/>
                          <a:cs typeface="Times New Roman" pitchFamily="18" charset="0"/>
                        </a:rPr>
                        <a:t>Muestra</a:t>
                      </a:r>
                      <a:endParaRPr kumimoji="0" lang="es-ES" sz="3200" b="1"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chemeClr val="tx1"/>
                          </a:solidFill>
                          <a:effectLst/>
                          <a:latin typeface="Verdana" pitchFamily="34" charset="0"/>
                          <a:cs typeface="Times New Roman" pitchFamily="18" charset="0"/>
                        </a:rPr>
                        <a:t>#808000</a:t>
                      </a:r>
                      <a:endParaRPr kumimoji="0" lang="es-ES" sz="3200" b="0"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chemeClr val="tx1"/>
                          </a:solidFill>
                          <a:effectLst/>
                          <a:latin typeface="Verdana" pitchFamily="34" charset="0"/>
                          <a:cs typeface="Times New Roman" pitchFamily="18" charset="0"/>
                        </a:rPr>
                        <a:t>olive</a:t>
                      </a:r>
                      <a:endParaRPr kumimoji="0" lang="es-ES" sz="3200" b="0"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6"/>
                  </a:ext>
                </a:extLst>
              </a:tr>
              <a:tr h="31516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chemeClr val="tx1"/>
                          </a:solidFill>
                          <a:effectLst/>
                          <a:latin typeface="Verdana" pitchFamily="34" charset="0"/>
                          <a:cs typeface="Times New Roman" pitchFamily="18" charset="0"/>
                        </a:rPr>
                        <a:t>Blanco</a:t>
                      </a:r>
                      <a:endParaRPr kumimoji="0" lang="es-ES" sz="3200" b="0"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FFFFFF"/>
                          </a:solidFill>
                          <a:effectLst/>
                          <a:latin typeface="Verdana" pitchFamily="34" charset="0"/>
                          <a:cs typeface="Times New Roman" pitchFamily="18" charset="0"/>
                        </a:rPr>
                        <a:t>Muestra</a:t>
                      </a:r>
                      <a:endParaRPr kumimoji="0" lang="es-ES" sz="3200" b="1"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chemeClr val="tx1"/>
                          </a:solidFill>
                          <a:effectLst/>
                          <a:latin typeface="Verdana" pitchFamily="34" charset="0"/>
                          <a:cs typeface="Times New Roman" pitchFamily="18" charset="0"/>
                        </a:rPr>
                        <a:t>#FFFFFF</a:t>
                      </a:r>
                      <a:endParaRPr kumimoji="0" lang="es-ES" sz="3200" b="0"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err="1">
                          <a:ln>
                            <a:noFill/>
                          </a:ln>
                          <a:solidFill>
                            <a:schemeClr val="tx1"/>
                          </a:solidFill>
                          <a:effectLst/>
                          <a:latin typeface="Verdana" pitchFamily="34" charset="0"/>
                          <a:cs typeface="Times New Roman" pitchFamily="18" charset="0"/>
                        </a:rPr>
                        <a:t>white</a:t>
                      </a:r>
                      <a:endParaRPr kumimoji="0" lang="es-ES" sz="3200" b="0"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7"/>
                  </a:ext>
                </a:extLst>
              </a:tr>
              <a:tr h="31516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chemeClr val="tx1"/>
                          </a:solidFill>
                          <a:effectLst/>
                          <a:latin typeface="Verdana" pitchFamily="34" charset="0"/>
                          <a:cs typeface="Times New Roman" pitchFamily="18" charset="0"/>
                        </a:rPr>
                        <a:t>Amarillo</a:t>
                      </a:r>
                      <a:endParaRPr kumimoji="0" lang="es-ES" sz="3200" b="0"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FFFF00"/>
                          </a:solidFill>
                          <a:effectLst/>
                          <a:latin typeface="Verdana" pitchFamily="34" charset="0"/>
                          <a:cs typeface="Times New Roman" pitchFamily="18" charset="0"/>
                        </a:rPr>
                        <a:t>Muestra</a:t>
                      </a:r>
                      <a:endParaRPr kumimoji="0" lang="es-ES" sz="3200" b="1"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chemeClr val="tx1"/>
                          </a:solidFill>
                          <a:effectLst/>
                          <a:latin typeface="Verdana" pitchFamily="34" charset="0"/>
                          <a:cs typeface="Times New Roman" pitchFamily="18" charset="0"/>
                        </a:rPr>
                        <a:t>#FFFF00</a:t>
                      </a:r>
                      <a:endParaRPr kumimoji="0" lang="es-ES" sz="3200" b="0" i="0" u="none" strike="noStrike" cap="none" normalizeH="0" baseline="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err="1">
                          <a:ln>
                            <a:noFill/>
                          </a:ln>
                          <a:solidFill>
                            <a:schemeClr val="tx1"/>
                          </a:solidFill>
                          <a:effectLst/>
                          <a:latin typeface="Verdana" pitchFamily="34" charset="0"/>
                          <a:cs typeface="Times New Roman" pitchFamily="18" charset="0"/>
                        </a:rPr>
                        <a:t>yellow</a:t>
                      </a:r>
                      <a:endParaRPr kumimoji="0" lang="es-ES" sz="3200" b="0"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8"/>
                  </a:ext>
                </a:extLst>
              </a:tr>
              <a:tr h="31516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chemeClr val="tx1"/>
                          </a:solidFill>
                          <a:effectLst/>
                          <a:latin typeface="Verdana" pitchFamily="34" charset="0"/>
                          <a:cs typeface="Times New Roman" pitchFamily="18" charset="0"/>
                        </a:rPr>
                        <a:t>Castaño</a:t>
                      </a:r>
                      <a:endParaRPr kumimoji="0" lang="es-ES" sz="3200" b="0"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800000"/>
                          </a:solidFill>
                          <a:effectLst/>
                          <a:latin typeface="Verdana" pitchFamily="34" charset="0"/>
                          <a:cs typeface="Times New Roman" pitchFamily="18" charset="0"/>
                        </a:rPr>
                        <a:t>Muestra</a:t>
                      </a:r>
                      <a:endParaRPr kumimoji="0" lang="es-ES" sz="3200" b="1"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chemeClr val="tx1"/>
                          </a:solidFill>
                          <a:effectLst/>
                          <a:latin typeface="Verdana" pitchFamily="34" charset="0"/>
                          <a:cs typeface="Times New Roman" pitchFamily="18" charset="0"/>
                        </a:rPr>
                        <a:t>#800000</a:t>
                      </a:r>
                      <a:endParaRPr kumimoji="0" lang="es-ES" sz="3200" b="0" i="0" u="none" strike="noStrike" cap="none" normalizeH="0" baseline="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err="1">
                          <a:ln>
                            <a:noFill/>
                          </a:ln>
                          <a:solidFill>
                            <a:schemeClr val="tx1"/>
                          </a:solidFill>
                          <a:effectLst/>
                          <a:latin typeface="Verdana" pitchFamily="34" charset="0"/>
                          <a:cs typeface="Times New Roman" pitchFamily="18" charset="0"/>
                        </a:rPr>
                        <a:t>maroon</a:t>
                      </a:r>
                      <a:endParaRPr kumimoji="0" lang="es-ES" sz="3200" b="0"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9"/>
                  </a:ext>
                </a:extLst>
              </a:tr>
              <a:tr h="31516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chemeClr val="tx1"/>
                          </a:solidFill>
                          <a:effectLst/>
                          <a:latin typeface="Verdana" pitchFamily="34" charset="0"/>
                          <a:cs typeface="Times New Roman" pitchFamily="18" charset="0"/>
                        </a:rPr>
                        <a:t>Azul Marino</a:t>
                      </a:r>
                      <a:endParaRPr kumimoji="0" lang="es-ES" sz="3200" b="0"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000080"/>
                          </a:solidFill>
                          <a:effectLst/>
                          <a:latin typeface="Verdana" pitchFamily="34" charset="0"/>
                          <a:cs typeface="Times New Roman" pitchFamily="18" charset="0"/>
                        </a:rPr>
                        <a:t>Muestra</a:t>
                      </a:r>
                      <a:endParaRPr kumimoji="0" lang="es-ES" sz="3200" b="1"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chemeClr val="tx1"/>
                          </a:solidFill>
                          <a:effectLst/>
                          <a:latin typeface="Verdana" pitchFamily="34" charset="0"/>
                          <a:cs typeface="Times New Roman" pitchFamily="18" charset="0"/>
                        </a:rPr>
                        <a:t>#000080</a:t>
                      </a:r>
                      <a:endParaRPr kumimoji="0" lang="es-ES" sz="3200" b="0" i="0" u="none" strike="noStrike" cap="none" normalizeH="0" baseline="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err="1">
                          <a:ln>
                            <a:noFill/>
                          </a:ln>
                          <a:solidFill>
                            <a:schemeClr val="tx1"/>
                          </a:solidFill>
                          <a:effectLst/>
                          <a:latin typeface="Verdana" pitchFamily="34" charset="0"/>
                          <a:cs typeface="Times New Roman" pitchFamily="18" charset="0"/>
                        </a:rPr>
                        <a:t>navy</a:t>
                      </a:r>
                      <a:endParaRPr kumimoji="0" lang="es-ES" sz="3200" b="0"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10"/>
                  </a:ext>
                </a:extLst>
              </a:tr>
              <a:tr h="31516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chemeClr val="tx1"/>
                          </a:solidFill>
                          <a:effectLst/>
                          <a:latin typeface="Verdana" pitchFamily="34" charset="0"/>
                          <a:cs typeface="Times New Roman" pitchFamily="18" charset="0"/>
                        </a:rPr>
                        <a:t>Rojo</a:t>
                      </a:r>
                      <a:endParaRPr kumimoji="0" lang="es-ES" sz="3200" b="0"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FF0000"/>
                          </a:solidFill>
                          <a:effectLst/>
                          <a:latin typeface="Verdana" pitchFamily="34" charset="0"/>
                          <a:cs typeface="Times New Roman" pitchFamily="18" charset="0"/>
                        </a:rPr>
                        <a:t>Muestra</a:t>
                      </a:r>
                      <a:endParaRPr kumimoji="0" lang="es-ES" sz="3200" b="1"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chemeClr val="tx1"/>
                          </a:solidFill>
                          <a:effectLst/>
                          <a:latin typeface="Verdana" pitchFamily="34" charset="0"/>
                          <a:cs typeface="Times New Roman" pitchFamily="18" charset="0"/>
                        </a:rPr>
                        <a:t>#FF0000</a:t>
                      </a:r>
                      <a:endParaRPr kumimoji="0" lang="es-ES" sz="3200" b="0" i="0" u="none" strike="noStrike" cap="none" normalizeH="0" baseline="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chemeClr val="tx1"/>
                          </a:solidFill>
                          <a:effectLst/>
                          <a:latin typeface="Verdana" pitchFamily="34" charset="0"/>
                          <a:cs typeface="Times New Roman" pitchFamily="18" charset="0"/>
                        </a:rPr>
                        <a:t>red</a:t>
                      </a:r>
                      <a:endParaRPr kumimoji="0" lang="es-ES" sz="3200" b="0"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11"/>
                  </a:ext>
                </a:extLst>
              </a:tr>
              <a:tr h="31516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chemeClr val="tx1"/>
                          </a:solidFill>
                          <a:effectLst/>
                          <a:latin typeface="Verdana" pitchFamily="34" charset="0"/>
                          <a:cs typeface="Times New Roman" pitchFamily="18" charset="0"/>
                        </a:rPr>
                        <a:t>Azul</a:t>
                      </a:r>
                      <a:endParaRPr kumimoji="0" lang="es-ES" sz="3200" b="0"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0000FF"/>
                          </a:solidFill>
                          <a:effectLst/>
                          <a:latin typeface="Verdana" pitchFamily="34" charset="0"/>
                          <a:cs typeface="Times New Roman" pitchFamily="18" charset="0"/>
                        </a:rPr>
                        <a:t>Muestra</a:t>
                      </a:r>
                      <a:endParaRPr kumimoji="0" lang="es-ES" sz="3200" b="1"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chemeClr val="tx1"/>
                          </a:solidFill>
                          <a:effectLst/>
                          <a:latin typeface="Verdana" pitchFamily="34" charset="0"/>
                          <a:cs typeface="Times New Roman" pitchFamily="18" charset="0"/>
                        </a:rPr>
                        <a:t>#0000FF</a:t>
                      </a:r>
                      <a:endParaRPr kumimoji="0" lang="es-ES" sz="3200" b="0" i="0" u="none" strike="noStrike" cap="none" normalizeH="0" baseline="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err="1">
                          <a:ln>
                            <a:noFill/>
                          </a:ln>
                          <a:solidFill>
                            <a:schemeClr val="tx1"/>
                          </a:solidFill>
                          <a:effectLst/>
                          <a:latin typeface="Verdana" pitchFamily="34" charset="0"/>
                          <a:cs typeface="Times New Roman" pitchFamily="18" charset="0"/>
                        </a:rPr>
                        <a:t>blue</a:t>
                      </a:r>
                      <a:endParaRPr kumimoji="0" lang="es-ES" sz="3200" b="0"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12"/>
                  </a:ext>
                </a:extLst>
              </a:tr>
              <a:tr h="31516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chemeClr val="tx1"/>
                          </a:solidFill>
                          <a:effectLst/>
                          <a:latin typeface="Verdana" pitchFamily="34" charset="0"/>
                          <a:cs typeface="Times New Roman" pitchFamily="18" charset="0"/>
                        </a:rPr>
                        <a:t>Morado</a:t>
                      </a:r>
                      <a:endParaRPr kumimoji="0" lang="es-ES" sz="3200" b="0"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800080"/>
                          </a:solidFill>
                          <a:effectLst/>
                          <a:latin typeface="Verdana" pitchFamily="34" charset="0"/>
                          <a:cs typeface="Times New Roman" pitchFamily="18" charset="0"/>
                        </a:rPr>
                        <a:t>Muestra</a:t>
                      </a:r>
                      <a:endParaRPr kumimoji="0" lang="es-ES" sz="3200" b="1"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chemeClr val="tx1"/>
                          </a:solidFill>
                          <a:effectLst/>
                          <a:latin typeface="Verdana" pitchFamily="34" charset="0"/>
                          <a:cs typeface="Times New Roman" pitchFamily="18" charset="0"/>
                        </a:rPr>
                        <a:t>#800080</a:t>
                      </a:r>
                      <a:endParaRPr kumimoji="0" lang="es-ES" sz="3200" b="0" i="0" u="none" strike="noStrike" cap="none" normalizeH="0" baseline="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err="1">
                          <a:ln>
                            <a:noFill/>
                          </a:ln>
                          <a:solidFill>
                            <a:schemeClr val="tx1"/>
                          </a:solidFill>
                          <a:effectLst/>
                          <a:latin typeface="Verdana" pitchFamily="34" charset="0"/>
                          <a:cs typeface="Times New Roman" pitchFamily="18" charset="0"/>
                        </a:rPr>
                        <a:t>purple</a:t>
                      </a:r>
                      <a:endParaRPr kumimoji="0" lang="es-ES" sz="3200" b="0"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13"/>
                  </a:ext>
                </a:extLst>
              </a:tr>
              <a:tr h="31516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err="1">
                          <a:ln>
                            <a:noFill/>
                          </a:ln>
                          <a:solidFill>
                            <a:schemeClr val="tx1"/>
                          </a:solidFill>
                          <a:effectLst/>
                          <a:latin typeface="Verdana" pitchFamily="34" charset="0"/>
                          <a:cs typeface="Times New Roman" pitchFamily="18" charset="0"/>
                        </a:rPr>
                        <a:t>Teal</a:t>
                      </a:r>
                      <a:endParaRPr kumimoji="0" lang="es-ES" sz="3200" b="0"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008080"/>
                          </a:solidFill>
                          <a:effectLst/>
                          <a:latin typeface="Verdana" pitchFamily="34" charset="0"/>
                          <a:cs typeface="Times New Roman" pitchFamily="18" charset="0"/>
                        </a:rPr>
                        <a:t>Muestra</a:t>
                      </a:r>
                      <a:endParaRPr kumimoji="0" lang="es-ES" sz="3200" b="1"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chemeClr val="tx1"/>
                          </a:solidFill>
                          <a:effectLst/>
                          <a:latin typeface="Verdana" pitchFamily="34" charset="0"/>
                          <a:cs typeface="Times New Roman" pitchFamily="18" charset="0"/>
                        </a:rPr>
                        <a:t>#008080</a:t>
                      </a:r>
                      <a:endParaRPr kumimoji="0" lang="es-ES" sz="3200" b="0" i="0" u="none" strike="noStrike" cap="none" normalizeH="0" baseline="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err="1">
                          <a:ln>
                            <a:noFill/>
                          </a:ln>
                          <a:solidFill>
                            <a:schemeClr val="tx1"/>
                          </a:solidFill>
                          <a:effectLst/>
                          <a:latin typeface="Verdana" pitchFamily="34" charset="0"/>
                          <a:cs typeface="Times New Roman" pitchFamily="18" charset="0"/>
                        </a:rPr>
                        <a:t>teal</a:t>
                      </a:r>
                      <a:endParaRPr kumimoji="0" lang="es-ES" sz="3200" b="0"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14"/>
                  </a:ext>
                </a:extLst>
              </a:tr>
              <a:tr h="31516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chemeClr val="tx1"/>
                          </a:solidFill>
                          <a:effectLst/>
                          <a:latin typeface="Verdana" pitchFamily="34" charset="0"/>
                          <a:cs typeface="Times New Roman" pitchFamily="18" charset="0"/>
                        </a:rPr>
                        <a:t>Fucsia</a:t>
                      </a:r>
                      <a:endParaRPr kumimoji="0" lang="es-ES" sz="3200" b="0"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FF00FF"/>
                          </a:solidFill>
                          <a:effectLst/>
                          <a:latin typeface="Verdana" pitchFamily="34" charset="0"/>
                          <a:cs typeface="Times New Roman" pitchFamily="18" charset="0"/>
                        </a:rPr>
                        <a:t>Muestra</a:t>
                      </a:r>
                      <a:endParaRPr kumimoji="0" lang="es-ES" sz="3200" b="1"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chemeClr val="tx1"/>
                          </a:solidFill>
                          <a:effectLst/>
                          <a:latin typeface="Verdana" pitchFamily="34" charset="0"/>
                          <a:cs typeface="Times New Roman" pitchFamily="18" charset="0"/>
                        </a:rPr>
                        <a:t>#FF00FF</a:t>
                      </a:r>
                      <a:endParaRPr kumimoji="0" lang="es-ES" sz="3200" b="0" i="0" u="none" strike="noStrike" cap="none" normalizeH="0" baseline="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err="1">
                          <a:ln>
                            <a:noFill/>
                          </a:ln>
                          <a:solidFill>
                            <a:schemeClr val="tx1"/>
                          </a:solidFill>
                          <a:effectLst/>
                          <a:latin typeface="Verdana" pitchFamily="34" charset="0"/>
                          <a:cs typeface="Times New Roman" pitchFamily="18" charset="0"/>
                        </a:rPr>
                        <a:t>fuchsia</a:t>
                      </a:r>
                      <a:endParaRPr kumimoji="0" lang="es-ES" sz="3200" b="0"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15"/>
                  </a:ext>
                </a:extLst>
              </a:tr>
              <a:tr h="315168">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a:ln>
                            <a:noFill/>
                          </a:ln>
                          <a:solidFill>
                            <a:schemeClr val="tx1"/>
                          </a:solidFill>
                          <a:effectLst/>
                          <a:latin typeface="Verdana" pitchFamily="34" charset="0"/>
                          <a:cs typeface="Times New Roman" pitchFamily="18" charset="0"/>
                        </a:rPr>
                        <a:t>Agua</a:t>
                      </a:r>
                      <a:endParaRPr kumimoji="0" lang="es-ES" sz="3200" b="0"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s-ES" sz="1400" b="1" i="0" u="none" strike="noStrike" cap="none" normalizeH="0" baseline="0" dirty="0">
                          <a:ln>
                            <a:noFill/>
                          </a:ln>
                          <a:solidFill>
                            <a:srgbClr val="00FFFF"/>
                          </a:solidFill>
                          <a:effectLst/>
                          <a:latin typeface="Verdana" pitchFamily="34" charset="0"/>
                          <a:cs typeface="Times New Roman" pitchFamily="18" charset="0"/>
                        </a:rPr>
                        <a:t>Muestra</a:t>
                      </a:r>
                      <a:endParaRPr kumimoji="0" lang="es-ES" sz="3200" b="1"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a:ln>
                            <a:noFill/>
                          </a:ln>
                          <a:solidFill>
                            <a:schemeClr val="tx1"/>
                          </a:solidFill>
                          <a:effectLst/>
                          <a:latin typeface="Verdana" pitchFamily="34" charset="0"/>
                          <a:cs typeface="Times New Roman" pitchFamily="18" charset="0"/>
                        </a:rPr>
                        <a:t>#00FFFF</a:t>
                      </a:r>
                      <a:endParaRPr kumimoji="0" lang="es-ES" sz="3200" b="0" i="0" u="none" strike="noStrike" cap="none" normalizeH="0" baseline="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s-ES" sz="1400" b="0" i="0" u="none" strike="noStrike" cap="none" normalizeH="0" baseline="0" dirty="0" err="1">
                          <a:ln>
                            <a:noFill/>
                          </a:ln>
                          <a:solidFill>
                            <a:schemeClr val="tx1"/>
                          </a:solidFill>
                          <a:effectLst/>
                          <a:latin typeface="Verdana" pitchFamily="34" charset="0"/>
                          <a:cs typeface="Times New Roman" pitchFamily="18" charset="0"/>
                        </a:rPr>
                        <a:t>aqua</a:t>
                      </a:r>
                      <a:endParaRPr kumimoji="0" lang="es-ES" sz="3200" b="0" i="0" u="none" strike="noStrike" cap="none" normalizeH="0" baseline="0" dirty="0">
                        <a:ln>
                          <a:noFill/>
                        </a:ln>
                        <a:solidFill>
                          <a:schemeClr val="tx1"/>
                        </a:solidFill>
                        <a:effectLst/>
                        <a:latin typeface="Arial" charset="0"/>
                      </a:endParaRPr>
                    </a:p>
                  </a:txBody>
                  <a:tcPr marL="90000" marR="90000" marT="46800" marB="4680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16"/>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285852" y="280108"/>
            <a:ext cx="7560000" cy="720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normAutofit/>
          </a:bodyPr>
          <a:lstStyle/>
          <a:p>
            <a:pPr algn="ctr"/>
            <a:r>
              <a:rPr lang="es-ES" sz="3200" b="1" u="sng" dirty="0">
                <a:solidFill>
                  <a:schemeClr val="tx2"/>
                </a:solidFill>
              </a:rPr>
              <a:t>Coloreando la Página</a:t>
            </a:r>
          </a:p>
        </p:txBody>
      </p:sp>
      <p:sp>
        <p:nvSpPr>
          <p:cNvPr id="6" name="Rectangle 2"/>
          <p:cNvSpPr txBox="1">
            <a:spLocks noChangeArrowheads="1"/>
          </p:cNvSpPr>
          <p:nvPr/>
        </p:nvSpPr>
        <p:spPr>
          <a:xfrm>
            <a:off x="1285852" y="1036430"/>
            <a:ext cx="7560000" cy="720000"/>
          </a:xfrm>
          <a:prstGeom prst="rect">
            <a:avLst/>
          </a:prstGeom>
          <a:solidFill>
            <a:schemeClr val="bg2"/>
          </a:solidFill>
        </p:spPr>
        <p:txBody>
          <a:bodyPr anchor="ctr">
            <a:normAutofit fontScale="92500"/>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ES" sz="2800" b="1" strike="noStrike" kern="1200" cap="none" spc="0" normalizeH="0" baseline="0" noProof="0" dirty="0">
                <a:ln>
                  <a:noFill/>
                </a:ln>
                <a:solidFill>
                  <a:srgbClr val="3333CC"/>
                </a:solidFill>
                <a:uLnTx/>
                <a:uFillTx/>
                <a:latin typeface="+mj-lt"/>
                <a:ea typeface="+mj-ea"/>
                <a:cs typeface="+mj-cs"/>
              </a:rPr>
              <a:t>Etiqueta de Fuente por defecto: BASEFONT</a:t>
            </a:r>
          </a:p>
        </p:txBody>
      </p:sp>
      <p:sp>
        <p:nvSpPr>
          <p:cNvPr id="7" name="Rectangle 3"/>
          <p:cNvSpPr txBox="1">
            <a:spLocks noChangeArrowheads="1"/>
          </p:cNvSpPr>
          <p:nvPr/>
        </p:nvSpPr>
        <p:spPr>
          <a:xfrm>
            <a:off x="1298280" y="1785926"/>
            <a:ext cx="7560000" cy="4860000"/>
          </a:xfrm>
          <a:prstGeom prst="rect">
            <a:avLst/>
          </a:prstGeom>
          <a:blipFill>
            <a:blip r:embed="rId2"/>
            <a:tile tx="0" ty="0" sx="100000" sy="100000" flip="none" algn="tl"/>
          </a:blipFill>
        </p:spPr>
        <p:txBody>
          <a:bodyPr>
            <a:noAutofit/>
          </a:bodyPr>
          <a:lstStyle/>
          <a:p>
            <a:pPr marL="365760" lvl="0" indent="-283464" fontAlgn="auto">
              <a:lnSpc>
                <a:spcPct val="80000"/>
              </a:lnSpc>
              <a:spcBef>
                <a:spcPts val="600"/>
              </a:spcBef>
              <a:spcAft>
                <a:spcPts val="0"/>
              </a:spcAft>
              <a:buClr>
                <a:schemeClr val="accent1"/>
              </a:buClr>
              <a:buSzPct val="80000"/>
              <a:buFont typeface="Wingdings 2"/>
              <a:buChar char=""/>
            </a:pPr>
            <a:r>
              <a:rPr kumimoji="0" lang="es-ES" sz="2400" b="0" i="0" u="none" strike="noStrike" kern="1200" cap="none" spc="0" normalizeH="0" baseline="0" noProof="0" dirty="0">
                <a:ln>
                  <a:noFill/>
                </a:ln>
                <a:solidFill>
                  <a:schemeClr val="tx1"/>
                </a:solidFill>
                <a:effectLst/>
                <a:uLnTx/>
                <a:uFillTx/>
                <a:latin typeface="+mn-lt"/>
                <a:ea typeface="+mn-ea"/>
                <a:cs typeface="+mn-cs"/>
              </a:rPr>
              <a:t>Esta etiqueta se utiliza para definir</a:t>
            </a:r>
            <a:r>
              <a:rPr kumimoji="0" lang="es-ES" sz="2400" b="0" i="0" u="none" strike="noStrike" kern="1200" cap="none" spc="0" normalizeH="0" noProof="0" dirty="0">
                <a:ln>
                  <a:noFill/>
                </a:ln>
                <a:solidFill>
                  <a:schemeClr val="tx1"/>
                </a:solidFill>
                <a:effectLst/>
                <a:uLnTx/>
                <a:uFillTx/>
                <a:latin typeface="+mn-lt"/>
                <a:ea typeface="+mn-ea"/>
                <a:cs typeface="+mn-cs"/>
              </a:rPr>
              <a:t> una fuente p</a:t>
            </a:r>
            <a:r>
              <a:rPr kumimoji="0" lang="es-ES" sz="2400" b="0" i="0" u="none" strike="noStrike" kern="1200" cap="none" spc="0" normalizeH="0" baseline="0" noProof="0" dirty="0">
                <a:ln>
                  <a:noFill/>
                </a:ln>
                <a:solidFill>
                  <a:schemeClr val="tx1"/>
                </a:solidFill>
                <a:effectLst/>
                <a:uLnTx/>
                <a:uFillTx/>
                <a:latin typeface="+mn-lt"/>
                <a:ea typeface="+mn-ea"/>
                <a:cs typeface="+mn-cs"/>
              </a:rPr>
              <a:t>or defecto</a:t>
            </a:r>
            <a:r>
              <a:rPr kumimoji="0" lang="es-ES" sz="2400" b="0" i="0" u="none" strike="noStrike" kern="1200" cap="none" spc="0" normalizeH="0" noProof="0" dirty="0">
                <a:ln>
                  <a:noFill/>
                </a:ln>
                <a:solidFill>
                  <a:schemeClr val="tx1"/>
                </a:solidFill>
                <a:effectLst/>
                <a:uLnTx/>
                <a:uFillTx/>
                <a:latin typeface="+mn-lt"/>
                <a:ea typeface="+mn-ea"/>
                <a:cs typeface="+mn-cs"/>
              </a:rPr>
              <a:t> en la página</a:t>
            </a:r>
            <a:r>
              <a:rPr kumimoji="0" lang="es-ES" sz="2400" b="0" i="0" u="none" strike="noStrike" kern="1200" cap="none" spc="0" normalizeH="0" baseline="0" noProof="0" dirty="0">
                <a:ln>
                  <a:noFill/>
                </a:ln>
                <a:solidFill>
                  <a:schemeClr val="tx1"/>
                </a:solidFill>
                <a:effectLst/>
                <a:uLnTx/>
                <a:uFillTx/>
                <a:latin typeface="+mn-lt"/>
                <a:ea typeface="+mn-ea"/>
                <a:cs typeface="+mn-cs"/>
              </a:rPr>
              <a:t>, con </a:t>
            </a:r>
            <a:r>
              <a:rPr lang="es-ES" sz="2400" dirty="0">
                <a:latin typeface="+mn-lt"/>
              </a:rPr>
              <a:t>el color, tamaño, y tipo de letra</a:t>
            </a:r>
          </a:p>
          <a:p>
            <a:pPr marL="365760" lvl="0" indent="-283464" fontAlgn="auto">
              <a:lnSpc>
                <a:spcPct val="80000"/>
              </a:lnSpc>
              <a:spcBef>
                <a:spcPts val="600"/>
              </a:spcBef>
              <a:spcAft>
                <a:spcPts val="0"/>
              </a:spcAft>
              <a:buClr>
                <a:schemeClr val="accent1"/>
              </a:buClr>
              <a:buSzPct val="80000"/>
              <a:buFont typeface="Wingdings 2"/>
              <a:buChar char=""/>
            </a:pPr>
            <a:r>
              <a:rPr kumimoji="0" lang="es-ES" sz="2400" b="0" i="0" u="none" strike="noStrike" kern="1200" cap="none" spc="0" normalizeH="0" baseline="0" noProof="0" dirty="0">
                <a:ln>
                  <a:noFill/>
                </a:ln>
                <a:solidFill>
                  <a:schemeClr val="tx1"/>
                </a:solidFill>
                <a:effectLst/>
                <a:uLnTx/>
                <a:uFillTx/>
                <a:latin typeface="+mn-lt"/>
                <a:ea typeface="+mn-ea"/>
                <a:cs typeface="+mn-cs"/>
              </a:rPr>
              <a:t>Se</a:t>
            </a:r>
            <a:r>
              <a:rPr kumimoji="0" lang="es-ES" sz="2400" b="0" i="0" u="none" strike="noStrike" kern="1200" cap="none" spc="0" normalizeH="0" noProof="0" dirty="0">
                <a:ln>
                  <a:noFill/>
                </a:ln>
                <a:solidFill>
                  <a:schemeClr val="tx1"/>
                </a:solidFill>
                <a:effectLst/>
                <a:uLnTx/>
                <a:uFillTx/>
                <a:latin typeface="+mn-lt"/>
                <a:ea typeface="+mn-ea"/>
                <a:cs typeface="+mn-cs"/>
              </a:rPr>
              <a:t> lo declara esta </a:t>
            </a:r>
            <a:r>
              <a:rPr lang="es-ES" sz="2400" dirty="0">
                <a:latin typeface="+mn-lt"/>
              </a:rPr>
              <a:t>etiqueta con parámetros, dentro del encabezado</a:t>
            </a:r>
            <a:endParaRPr kumimoji="0" lang="es-ES" sz="2400" b="0" i="0" u="none" strike="noStrike" kern="1200" cap="none" spc="0" normalizeH="0" noProof="0" dirty="0">
              <a:ln>
                <a:noFill/>
              </a:ln>
              <a:solidFill>
                <a:schemeClr val="tx1"/>
              </a:solidFill>
              <a:effectLst/>
              <a:uLnTx/>
              <a:uFillTx/>
              <a:latin typeface="+mn-lt"/>
              <a:ea typeface="+mn-ea"/>
              <a:cs typeface="+mn-cs"/>
            </a:endParaRPr>
          </a:p>
          <a:p>
            <a:pPr marL="365760" lvl="0" indent="-283464" fontAlgn="auto">
              <a:lnSpc>
                <a:spcPct val="80000"/>
              </a:lnSpc>
              <a:spcBef>
                <a:spcPts val="600"/>
              </a:spcBef>
              <a:spcAft>
                <a:spcPts val="0"/>
              </a:spcAft>
              <a:buClr>
                <a:schemeClr val="accent1"/>
              </a:buClr>
              <a:buSzPct val="80000"/>
            </a:pPr>
            <a:r>
              <a:rPr lang="es-ES" sz="2400" dirty="0">
                <a:latin typeface="+mn-lt"/>
              </a:rPr>
              <a:t>	</a:t>
            </a:r>
            <a:r>
              <a:rPr lang="es-ES" sz="2000" dirty="0">
                <a:solidFill>
                  <a:srgbClr val="3333CC"/>
                </a:solidFill>
                <a:latin typeface="+mn-lt"/>
              </a:rPr>
              <a:t>&lt;HEAD&gt; … </a:t>
            </a:r>
          </a:p>
          <a:p>
            <a:pPr marL="365760" indent="-283464" fontAlgn="auto">
              <a:lnSpc>
                <a:spcPct val="80000"/>
              </a:lnSpc>
              <a:spcBef>
                <a:spcPts val="600"/>
              </a:spcBef>
              <a:spcAft>
                <a:spcPts val="0"/>
              </a:spcAft>
              <a:buClr>
                <a:schemeClr val="accent1"/>
              </a:buClr>
              <a:buSzPct val="80000"/>
            </a:pPr>
            <a:r>
              <a:rPr lang="es-ES" sz="2000" dirty="0">
                <a:latin typeface="+mn-lt"/>
              </a:rPr>
              <a:t>		</a:t>
            </a:r>
            <a:r>
              <a:rPr lang="es-ES" sz="2000" b="1" dirty="0">
                <a:solidFill>
                  <a:srgbClr val="3333CC"/>
                </a:solidFill>
                <a:latin typeface="+mn-lt"/>
              </a:rPr>
              <a:t>&lt;BASEFONT </a:t>
            </a:r>
            <a:r>
              <a:rPr lang="es-ES" sz="2000" dirty="0">
                <a:solidFill>
                  <a:srgbClr val="FF0000"/>
                </a:solidFill>
                <a:latin typeface="+mn-lt"/>
              </a:rPr>
              <a:t>color</a:t>
            </a:r>
            <a:r>
              <a:rPr lang="es-ES" sz="2000" dirty="0">
                <a:solidFill>
                  <a:srgbClr val="3333CC"/>
                </a:solidFill>
                <a:latin typeface="+mn-lt"/>
              </a:rPr>
              <a:t>=“color" </a:t>
            </a:r>
            <a:r>
              <a:rPr lang="es-ES" sz="2000" dirty="0" err="1">
                <a:solidFill>
                  <a:srgbClr val="FF0000"/>
                </a:solidFill>
                <a:latin typeface="+mn-lt"/>
              </a:rPr>
              <a:t>face</a:t>
            </a:r>
            <a:r>
              <a:rPr lang="es-ES" sz="2000" dirty="0">
                <a:solidFill>
                  <a:srgbClr val="3333CC"/>
                </a:solidFill>
                <a:latin typeface="+mn-lt"/>
              </a:rPr>
              <a:t>=“tipo” </a:t>
            </a:r>
            <a:r>
              <a:rPr lang="es-ES" sz="2000" dirty="0" err="1">
                <a:solidFill>
                  <a:srgbClr val="FF0000"/>
                </a:solidFill>
                <a:latin typeface="+mn-lt"/>
              </a:rPr>
              <a:t>size</a:t>
            </a:r>
            <a:r>
              <a:rPr lang="es-ES" sz="2000" dirty="0">
                <a:solidFill>
                  <a:srgbClr val="3333CC"/>
                </a:solidFill>
                <a:latin typeface="+mn-lt"/>
              </a:rPr>
              <a:t>=“tamaño”</a:t>
            </a:r>
            <a:r>
              <a:rPr lang="es-ES" sz="2000" b="1" dirty="0">
                <a:solidFill>
                  <a:srgbClr val="3333CC"/>
                </a:solidFill>
                <a:latin typeface="+mn-lt"/>
              </a:rPr>
              <a:t>&gt;</a:t>
            </a:r>
          </a:p>
          <a:p>
            <a:pPr marL="365760" indent="-283464" fontAlgn="auto">
              <a:lnSpc>
                <a:spcPct val="80000"/>
              </a:lnSpc>
              <a:spcBef>
                <a:spcPts val="600"/>
              </a:spcBef>
              <a:spcAft>
                <a:spcPts val="0"/>
              </a:spcAft>
              <a:buClr>
                <a:schemeClr val="accent1"/>
              </a:buClr>
              <a:buSzPct val="80000"/>
            </a:pPr>
            <a:r>
              <a:rPr lang="es-ES" sz="2000" b="1" dirty="0">
                <a:solidFill>
                  <a:srgbClr val="3333CC"/>
                </a:solidFill>
                <a:latin typeface="+mn-lt"/>
              </a:rPr>
              <a:t>	</a:t>
            </a:r>
            <a:r>
              <a:rPr lang="es-ES" sz="2000" dirty="0">
                <a:solidFill>
                  <a:srgbClr val="3333CC"/>
                </a:solidFill>
                <a:latin typeface="+mn-lt"/>
              </a:rPr>
              <a:t>&lt;/HEAD&gt;</a:t>
            </a:r>
          </a:p>
          <a:p>
            <a:pPr marL="365760" indent="-283464" fontAlgn="auto">
              <a:lnSpc>
                <a:spcPct val="80000"/>
              </a:lnSpc>
              <a:spcBef>
                <a:spcPts val="600"/>
              </a:spcBef>
              <a:spcAft>
                <a:spcPts val="0"/>
              </a:spcAft>
              <a:buClr>
                <a:schemeClr val="accent1"/>
              </a:buClr>
              <a:buSzPct val="80000"/>
            </a:pPr>
            <a:r>
              <a:rPr lang="es-ES" sz="2400" dirty="0">
                <a:latin typeface="+mn-lt"/>
              </a:rPr>
              <a:t>	donde </a:t>
            </a:r>
          </a:p>
          <a:p>
            <a:pPr marL="822960" lvl="1" indent="-283464" fontAlgn="auto">
              <a:lnSpc>
                <a:spcPct val="80000"/>
              </a:lnSpc>
              <a:spcBef>
                <a:spcPts val="600"/>
              </a:spcBef>
              <a:spcAft>
                <a:spcPts val="0"/>
              </a:spcAft>
              <a:buClr>
                <a:schemeClr val="accent1"/>
              </a:buClr>
              <a:buSzPct val="80000"/>
            </a:pPr>
            <a:r>
              <a:rPr kumimoji="0" lang="es-ES" sz="2000" b="0" i="0" u="none" strike="noStrike" kern="1200" cap="none" spc="0" normalizeH="0" baseline="0" noProof="0" dirty="0">
                <a:ln>
                  <a:noFill/>
                </a:ln>
                <a:solidFill>
                  <a:srgbClr val="FF0000"/>
                </a:solidFill>
                <a:effectLst/>
                <a:uLnTx/>
                <a:uFillTx/>
                <a:latin typeface="+mn-lt"/>
                <a:ea typeface="+mn-ea"/>
                <a:cs typeface="+mn-cs"/>
              </a:rPr>
              <a:t>   color</a:t>
            </a:r>
            <a:r>
              <a:rPr kumimoji="0" lang="es-ES" sz="2000" b="0" i="0" u="none" strike="noStrike" kern="1200" cap="none" spc="0" normalizeH="0" baseline="0" noProof="0" dirty="0">
                <a:ln>
                  <a:noFill/>
                </a:ln>
                <a:solidFill>
                  <a:srgbClr val="3333CC"/>
                </a:solidFill>
                <a:effectLst/>
                <a:uLnTx/>
                <a:uFillTx/>
                <a:latin typeface="+mn-lt"/>
                <a:ea typeface="+mn-ea"/>
                <a:cs typeface="+mn-cs"/>
              </a:rPr>
              <a:t>="color"</a:t>
            </a:r>
            <a:r>
              <a:rPr kumimoji="0" lang="es-ES" sz="2000" b="0" i="0" u="none" strike="noStrike" kern="1200" cap="none" spc="0" normalizeH="0" baseline="0" noProof="0" dirty="0">
                <a:ln>
                  <a:noFill/>
                </a:ln>
                <a:solidFill>
                  <a:schemeClr val="tx1"/>
                </a:solidFill>
                <a:effectLst/>
                <a:uLnTx/>
                <a:uFillTx/>
                <a:latin typeface="+mn-lt"/>
                <a:ea typeface="+mn-ea"/>
                <a:cs typeface="+mn-cs"/>
              </a:rPr>
              <a:t>, es el </a:t>
            </a:r>
            <a:r>
              <a:rPr lang="es-ES" sz="2000" dirty="0">
                <a:latin typeface="+mn-lt"/>
              </a:rPr>
              <a:t>color del texto,</a:t>
            </a:r>
          </a:p>
          <a:p>
            <a:pPr marL="822960" lvl="1" indent="-283464" fontAlgn="auto">
              <a:lnSpc>
                <a:spcPct val="80000"/>
              </a:lnSpc>
              <a:spcBef>
                <a:spcPts val="600"/>
              </a:spcBef>
              <a:spcAft>
                <a:spcPts val="0"/>
              </a:spcAft>
              <a:buClr>
                <a:schemeClr val="accent1"/>
              </a:buClr>
              <a:buSzPct val="80000"/>
            </a:pPr>
            <a:r>
              <a:rPr lang="es-ES" sz="2000" dirty="0">
                <a:solidFill>
                  <a:srgbClr val="FF0000"/>
                </a:solidFill>
                <a:latin typeface="+mn-lt"/>
              </a:rPr>
              <a:t>   </a:t>
            </a:r>
            <a:r>
              <a:rPr lang="es-ES" sz="2000" dirty="0" err="1">
                <a:solidFill>
                  <a:srgbClr val="FF0000"/>
                </a:solidFill>
                <a:latin typeface="+mn-lt"/>
              </a:rPr>
              <a:t>face</a:t>
            </a:r>
            <a:r>
              <a:rPr lang="es-ES" sz="2000" dirty="0">
                <a:solidFill>
                  <a:srgbClr val="3333CC"/>
                </a:solidFill>
                <a:latin typeface="+mn-lt"/>
              </a:rPr>
              <a:t>=“tipo”</a:t>
            </a:r>
            <a:r>
              <a:rPr lang="es-ES" sz="2000" dirty="0">
                <a:latin typeface="+mn-lt"/>
              </a:rPr>
              <a:t>, es el tipo de letra del texto,</a:t>
            </a:r>
          </a:p>
          <a:p>
            <a:pPr marL="822960" lvl="1" indent="-283464" fontAlgn="auto">
              <a:lnSpc>
                <a:spcPct val="80000"/>
              </a:lnSpc>
              <a:spcBef>
                <a:spcPts val="600"/>
              </a:spcBef>
              <a:spcAft>
                <a:spcPts val="0"/>
              </a:spcAft>
              <a:buClr>
                <a:schemeClr val="accent1"/>
              </a:buClr>
              <a:buSzPct val="80000"/>
            </a:pPr>
            <a:r>
              <a:rPr lang="es-ES" sz="2000" dirty="0">
                <a:solidFill>
                  <a:srgbClr val="FF0000"/>
                </a:solidFill>
                <a:latin typeface="+mn-lt"/>
              </a:rPr>
              <a:t>   </a:t>
            </a:r>
            <a:r>
              <a:rPr lang="es-ES" sz="2000" dirty="0" err="1">
                <a:solidFill>
                  <a:srgbClr val="FF0000"/>
                </a:solidFill>
                <a:latin typeface="+mn-lt"/>
              </a:rPr>
              <a:t>size</a:t>
            </a:r>
            <a:r>
              <a:rPr lang="es-ES" sz="2000" dirty="0">
                <a:solidFill>
                  <a:srgbClr val="3333CC"/>
                </a:solidFill>
                <a:latin typeface="+mn-lt"/>
              </a:rPr>
              <a:t>=“tamaño”</a:t>
            </a:r>
            <a:r>
              <a:rPr lang="es-ES" sz="2000" dirty="0">
                <a:latin typeface="+mn-lt"/>
              </a:rPr>
              <a:t>, es el tamaño del texto, (esta entre 1 a 4)</a:t>
            </a:r>
          </a:p>
          <a:p>
            <a:pPr marL="365760" indent="-283464" fontAlgn="auto">
              <a:lnSpc>
                <a:spcPct val="80000"/>
              </a:lnSpc>
              <a:spcBef>
                <a:spcPts val="600"/>
              </a:spcBef>
              <a:spcAft>
                <a:spcPts val="0"/>
              </a:spcAft>
              <a:buClr>
                <a:schemeClr val="accent1"/>
              </a:buClr>
              <a:buSzPct val="80000"/>
              <a:buFont typeface="Arial" pitchFamily="34" charset="0"/>
              <a:buChar char="•"/>
            </a:pPr>
            <a:endParaRPr lang="es-ES" sz="2400" dirty="0">
              <a:latin typeface="+mn-lt"/>
            </a:endParaRPr>
          </a:p>
          <a:p>
            <a:pPr marL="365760" indent="-283464" fontAlgn="auto">
              <a:lnSpc>
                <a:spcPct val="80000"/>
              </a:lnSpc>
              <a:spcBef>
                <a:spcPts val="600"/>
              </a:spcBef>
              <a:spcAft>
                <a:spcPts val="0"/>
              </a:spcAft>
              <a:buClr>
                <a:schemeClr val="accent1"/>
              </a:buClr>
              <a:buSzPct val="80000"/>
              <a:buFont typeface="Arial" pitchFamily="34" charset="0"/>
              <a:buChar char="•"/>
            </a:pPr>
            <a:r>
              <a:rPr lang="es-ES" sz="2400" dirty="0">
                <a:latin typeface="+mn-lt"/>
              </a:rPr>
              <a:t>Esta etiqueta </a:t>
            </a:r>
            <a:r>
              <a:rPr lang="es-ES" sz="2400" dirty="0">
                <a:solidFill>
                  <a:srgbClr val="3333CC"/>
                </a:solidFill>
                <a:latin typeface="+mn-lt"/>
              </a:rPr>
              <a:t>&lt;BASEFONT &gt;, </a:t>
            </a:r>
            <a:r>
              <a:rPr lang="es-ES" sz="2400" dirty="0">
                <a:latin typeface="+mn-lt"/>
              </a:rPr>
              <a:t>es de solo apertura</a:t>
            </a:r>
          </a:p>
          <a:p>
            <a:pPr marL="822960" lvl="1" indent="-283464" fontAlgn="auto">
              <a:lnSpc>
                <a:spcPct val="80000"/>
              </a:lnSpc>
              <a:spcBef>
                <a:spcPts val="600"/>
              </a:spcBef>
              <a:spcAft>
                <a:spcPts val="0"/>
              </a:spcAft>
              <a:buClr>
                <a:schemeClr val="accent1"/>
              </a:buClr>
              <a:buSzPct val="80000"/>
            </a:pPr>
            <a:endParaRPr kumimoji="0" lang="es-E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285852" y="280108"/>
            <a:ext cx="7560000" cy="720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normAutofit/>
          </a:bodyPr>
          <a:lstStyle/>
          <a:p>
            <a:pPr algn="ctr"/>
            <a:r>
              <a:rPr lang="es-ES" sz="3200" b="1" u="sng" dirty="0">
                <a:solidFill>
                  <a:schemeClr val="tx2"/>
                </a:solidFill>
              </a:rPr>
              <a:t>Coloreando la Página</a:t>
            </a:r>
          </a:p>
        </p:txBody>
      </p:sp>
      <p:sp>
        <p:nvSpPr>
          <p:cNvPr id="5" name="Rectangle 3"/>
          <p:cNvSpPr txBox="1">
            <a:spLocks noChangeArrowheads="1"/>
          </p:cNvSpPr>
          <p:nvPr/>
        </p:nvSpPr>
        <p:spPr>
          <a:xfrm>
            <a:off x="1285852" y="5143512"/>
            <a:ext cx="7560000" cy="1513686"/>
          </a:xfrm>
          <a:prstGeom prst="rect">
            <a:avLst/>
          </a:prstGeom>
          <a:solidFill>
            <a:schemeClr val="accent4">
              <a:lumMod val="20000"/>
              <a:lumOff val="80000"/>
            </a:schemeClr>
          </a:solidFill>
        </p:spPr>
        <p:txBody>
          <a:bodyPr>
            <a:noAutofit/>
          </a:bodyPr>
          <a:lstStyle/>
          <a:p>
            <a:pPr marL="0" lvl="1" fontAlgn="auto">
              <a:lnSpc>
                <a:spcPct val="80000"/>
              </a:lnSpc>
              <a:spcBef>
                <a:spcPts val="550"/>
              </a:spcBef>
              <a:spcAft>
                <a:spcPts val="0"/>
              </a:spcAft>
              <a:buClr>
                <a:schemeClr val="accent1"/>
              </a:buClr>
              <a:buFont typeface="Arial" pitchFamily="34" charset="0"/>
              <a:buChar char="•"/>
            </a:pPr>
            <a:r>
              <a:rPr lang="es-ES" sz="2000" dirty="0">
                <a:latin typeface="+mn-lt"/>
              </a:rPr>
              <a:t> Si agregamos las siguientes líneas: </a:t>
            </a:r>
          </a:p>
          <a:p>
            <a:pPr marL="640080" lvl="1" indent="-237744" fontAlgn="auto">
              <a:lnSpc>
                <a:spcPct val="80000"/>
              </a:lnSpc>
              <a:spcBef>
                <a:spcPts val="550"/>
              </a:spcBef>
              <a:spcAft>
                <a:spcPts val="0"/>
              </a:spcAft>
              <a:buClr>
                <a:schemeClr val="accent1"/>
              </a:buClr>
            </a:pPr>
            <a:r>
              <a:rPr kumimoji="0" lang="es-ES" b="0" i="0" u="none" strike="noStrike" kern="1200" cap="none" spc="0" normalizeH="0" baseline="0" noProof="0" dirty="0">
                <a:ln>
                  <a:noFill/>
                </a:ln>
                <a:solidFill>
                  <a:srgbClr val="3333CC"/>
                </a:solidFill>
                <a:effectLst/>
                <a:uLnTx/>
                <a:uFillTx/>
                <a:latin typeface="+mn-lt"/>
                <a:ea typeface="+mn-ea"/>
                <a:cs typeface="+mn-cs"/>
              </a:rPr>
              <a:t>	&lt;</a:t>
            </a:r>
            <a:r>
              <a:rPr kumimoji="0" lang="es-ES" b="1" i="0" u="none" strike="noStrike" kern="1200" cap="none" spc="0" normalizeH="0" baseline="0" noProof="0" dirty="0">
                <a:ln>
                  <a:noFill/>
                </a:ln>
                <a:solidFill>
                  <a:srgbClr val="3333CC"/>
                </a:solidFill>
                <a:effectLst/>
                <a:uLnTx/>
                <a:uFillTx/>
                <a:latin typeface="+mn-lt"/>
                <a:ea typeface="+mn-ea"/>
                <a:cs typeface="+mn-cs"/>
              </a:rPr>
              <a:t>FONT </a:t>
            </a:r>
            <a:r>
              <a:rPr kumimoji="0" lang="es-ES" b="0" i="0" u="none" strike="noStrike" kern="1200" cap="none" spc="0" normalizeH="0" baseline="0" noProof="0" dirty="0">
                <a:ln>
                  <a:noFill/>
                </a:ln>
                <a:solidFill>
                  <a:srgbClr val="FF0000"/>
                </a:solidFill>
                <a:effectLst/>
                <a:uLnTx/>
                <a:uFillTx/>
                <a:latin typeface="+mn-lt"/>
                <a:ea typeface="+mn-ea"/>
                <a:cs typeface="+mn-cs"/>
              </a:rPr>
              <a:t>color</a:t>
            </a:r>
            <a:r>
              <a:rPr kumimoji="0" lang="es-ES" b="0" i="0" u="none" strike="noStrike" kern="1200" cap="none" spc="0" normalizeH="0" baseline="0" noProof="0" dirty="0">
                <a:ln>
                  <a:noFill/>
                </a:ln>
                <a:solidFill>
                  <a:srgbClr val="3333CC"/>
                </a:solidFill>
                <a:effectLst/>
                <a:uLnTx/>
                <a:uFillTx/>
                <a:latin typeface="+mn-lt"/>
                <a:ea typeface="+mn-ea"/>
                <a:cs typeface="+mn-cs"/>
              </a:rPr>
              <a:t>="red" </a:t>
            </a:r>
            <a:r>
              <a:rPr kumimoji="0" lang="es-ES" b="1" i="0" u="none" strike="noStrike" kern="1200" cap="none" spc="0" normalizeH="0" baseline="0" noProof="0" dirty="0">
                <a:ln>
                  <a:noFill/>
                </a:ln>
                <a:solidFill>
                  <a:srgbClr val="3333CC"/>
                </a:solidFill>
                <a:effectLst/>
                <a:uLnTx/>
                <a:uFillTx/>
                <a:latin typeface="+mn-lt"/>
                <a:ea typeface="+mn-ea"/>
                <a:cs typeface="+mn-cs"/>
              </a:rPr>
              <a:t>&gt;</a:t>
            </a:r>
            <a:r>
              <a:rPr kumimoji="0" lang="es-ES" b="0" i="0" u="none" strike="noStrike" kern="1200" cap="none" spc="0" normalizeH="0" baseline="0" noProof="0" dirty="0">
                <a:ln>
                  <a:noFill/>
                </a:ln>
                <a:solidFill>
                  <a:schemeClr val="tx1"/>
                </a:solidFill>
                <a:effectLst/>
                <a:uLnTx/>
                <a:uFillTx/>
                <a:latin typeface="+mn-lt"/>
                <a:ea typeface="+mn-ea"/>
                <a:cs typeface="+mn-cs"/>
              </a:rPr>
              <a:t>Esto esta en color rojo </a:t>
            </a:r>
            <a:r>
              <a:rPr kumimoji="0" lang="es-ES" b="1" i="0" u="none" strike="noStrike" kern="1200" cap="none" spc="0" normalizeH="0" baseline="0" noProof="0" dirty="0">
                <a:ln>
                  <a:noFill/>
                </a:ln>
                <a:solidFill>
                  <a:srgbClr val="3333CC"/>
                </a:solidFill>
                <a:effectLst/>
                <a:uLnTx/>
                <a:uFillTx/>
                <a:latin typeface="+mn-lt"/>
                <a:ea typeface="+mn-ea"/>
                <a:cs typeface="+mn-cs"/>
              </a:rPr>
              <a:t>&lt;</a:t>
            </a:r>
            <a:r>
              <a:rPr kumimoji="0" lang="es-ES" b="1" i="0" u="none" strike="noStrike" kern="1200" cap="none" spc="0" normalizeH="0" baseline="0" noProof="0" dirty="0">
                <a:ln>
                  <a:noFill/>
                </a:ln>
                <a:solidFill>
                  <a:srgbClr val="FF0000"/>
                </a:solidFill>
                <a:effectLst/>
                <a:uLnTx/>
                <a:uFillTx/>
                <a:latin typeface="+mn-lt"/>
                <a:ea typeface="+mn-ea"/>
                <a:cs typeface="+mn-cs"/>
              </a:rPr>
              <a:t>/</a:t>
            </a:r>
            <a:r>
              <a:rPr kumimoji="0" lang="es-ES" b="1" i="0" u="none" strike="noStrike" kern="1200" cap="none" spc="0" normalizeH="0" baseline="0" noProof="0" dirty="0">
                <a:ln>
                  <a:noFill/>
                </a:ln>
                <a:solidFill>
                  <a:srgbClr val="3333CC"/>
                </a:solidFill>
                <a:effectLst/>
                <a:uLnTx/>
                <a:uFillTx/>
                <a:latin typeface="+mn-lt"/>
                <a:ea typeface="+mn-ea"/>
                <a:cs typeface="+mn-cs"/>
              </a:rPr>
              <a:t>FONT&gt;&lt;BR&gt; </a:t>
            </a:r>
            <a:r>
              <a:rPr kumimoji="0" lang="es-ES" b="1" i="0" u="none" strike="noStrike" kern="1200" cap="none" spc="0" normalizeH="0" baseline="0" noProof="0" dirty="0">
                <a:ln>
                  <a:noFill/>
                </a:ln>
                <a:solidFill>
                  <a:srgbClr val="FFC000"/>
                </a:solidFill>
                <a:effectLst/>
                <a:uLnTx/>
                <a:uFillTx/>
                <a:latin typeface="+mn-lt"/>
                <a:ea typeface="+mn-ea"/>
                <a:cs typeface="+mn-cs"/>
              </a:rPr>
              <a:t/>
            </a:r>
            <a:br>
              <a:rPr kumimoji="0" lang="es-ES" b="1" i="0" u="none" strike="noStrike" kern="1200" cap="none" spc="0" normalizeH="0" baseline="0" noProof="0" dirty="0">
                <a:ln>
                  <a:noFill/>
                </a:ln>
                <a:solidFill>
                  <a:srgbClr val="FFC000"/>
                </a:solidFill>
                <a:effectLst/>
                <a:uLnTx/>
                <a:uFillTx/>
                <a:latin typeface="+mn-lt"/>
                <a:ea typeface="+mn-ea"/>
                <a:cs typeface="+mn-cs"/>
              </a:rPr>
            </a:br>
            <a:r>
              <a:rPr kumimoji="0" lang="es-ES" b="0" i="0" u="none" strike="noStrike" kern="1200" cap="none" spc="0" normalizeH="0" baseline="0" noProof="0" dirty="0">
                <a:ln>
                  <a:noFill/>
                </a:ln>
                <a:solidFill>
                  <a:srgbClr val="3333CC"/>
                </a:solidFill>
                <a:effectLst/>
                <a:uLnTx/>
                <a:uFillTx/>
                <a:latin typeface="+mn-lt"/>
                <a:ea typeface="+mn-ea"/>
                <a:cs typeface="+mn-cs"/>
              </a:rPr>
              <a:t>&lt;</a:t>
            </a:r>
            <a:r>
              <a:rPr kumimoji="0" lang="es-ES" b="1" i="0" u="none" strike="noStrike" kern="1200" cap="none" spc="0" normalizeH="0" baseline="0" noProof="0" dirty="0">
                <a:ln>
                  <a:noFill/>
                </a:ln>
                <a:solidFill>
                  <a:srgbClr val="3333CC"/>
                </a:solidFill>
                <a:effectLst/>
                <a:uLnTx/>
                <a:uFillTx/>
                <a:latin typeface="+mn-lt"/>
                <a:ea typeface="+mn-ea"/>
                <a:cs typeface="+mn-cs"/>
              </a:rPr>
              <a:t>FONT </a:t>
            </a:r>
            <a:r>
              <a:rPr kumimoji="0" lang="es-ES" b="0" i="0" u="none" strike="noStrike" kern="1200" cap="none" spc="0" normalizeH="0" baseline="0" noProof="0" dirty="0">
                <a:ln>
                  <a:noFill/>
                </a:ln>
                <a:solidFill>
                  <a:srgbClr val="FF0000"/>
                </a:solidFill>
                <a:effectLst/>
                <a:uLnTx/>
                <a:uFillTx/>
                <a:latin typeface="+mn-lt"/>
                <a:ea typeface="+mn-ea"/>
                <a:cs typeface="+mn-cs"/>
              </a:rPr>
              <a:t>color</a:t>
            </a:r>
            <a:r>
              <a:rPr kumimoji="0" lang="es-ES" b="0" i="0" u="none" strike="noStrike" kern="1200" cap="none" spc="0" normalizeH="0" baseline="0" noProof="0" dirty="0">
                <a:ln>
                  <a:noFill/>
                </a:ln>
                <a:solidFill>
                  <a:srgbClr val="3333CC"/>
                </a:solidFill>
                <a:effectLst/>
                <a:uLnTx/>
                <a:uFillTx/>
                <a:latin typeface="+mn-lt"/>
                <a:ea typeface="+mn-ea"/>
                <a:cs typeface="+mn-cs"/>
              </a:rPr>
              <a:t>="</a:t>
            </a:r>
            <a:r>
              <a:rPr kumimoji="0" lang="es-ES" b="0" i="0" u="none" strike="noStrike" kern="1200" cap="none" spc="0" normalizeH="0" baseline="0" noProof="0" dirty="0" err="1">
                <a:ln>
                  <a:noFill/>
                </a:ln>
                <a:solidFill>
                  <a:srgbClr val="3333CC"/>
                </a:solidFill>
                <a:effectLst/>
                <a:uLnTx/>
                <a:uFillTx/>
                <a:latin typeface="+mn-lt"/>
                <a:ea typeface="+mn-ea"/>
                <a:cs typeface="+mn-cs"/>
              </a:rPr>
              <a:t>blue</a:t>
            </a:r>
            <a:r>
              <a:rPr kumimoji="0" lang="es-ES" b="0" i="0" u="none" strike="noStrike" kern="1200" cap="none" spc="0" normalizeH="0" baseline="0" noProof="0" dirty="0">
                <a:ln>
                  <a:noFill/>
                </a:ln>
                <a:solidFill>
                  <a:srgbClr val="3333CC"/>
                </a:solidFill>
                <a:effectLst/>
                <a:uLnTx/>
                <a:uFillTx/>
                <a:latin typeface="+mn-lt"/>
                <a:ea typeface="+mn-ea"/>
                <a:cs typeface="+mn-cs"/>
              </a:rPr>
              <a:t>" </a:t>
            </a:r>
            <a:r>
              <a:rPr kumimoji="0" lang="es-ES" b="1" i="0" u="none" strike="noStrike" kern="1200" cap="none" spc="0" normalizeH="0" baseline="0" noProof="0" dirty="0">
                <a:ln>
                  <a:noFill/>
                </a:ln>
                <a:solidFill>
                  <a:srgbClr val="3333CC"/>
                </a:solidFill>
                <a:effectLst/>
                <a:uLnTx/>
                <a:uFillTx/>
                <a:latin typeface="+mn-lt"/>
                <a:ea typeface="+mn-ea"/>
                <a:cs typeface="+mn-cs"/>
              </a:rPr>
              <a:t>&gt;</a:t>
            </a:r>
            <a:r>
              <a:rPr kumimoji="0" lang="es-ES" b="0" i="0" u="none" strike="noStrike" kern="1200" cap="none" spc="0" normalizeH="0" baseline="0" noProof="0" dirty="0">
                <a:ln>
                  <a:noFill/>
                </a:ln>
                <a:solidFill>
                  <a:schemeClr val="tx1"/>
                </a:solidFill>
                <a:effectLst/>
                <a:uLnTx/>
                <a:uFillTx/>
                <a:latin typeface="+mn-lt"/>
                <a:ea typeface="+mn-ea"/>
                <a:cs typeface="+mn-cs"/>
              </a:rPr>
              <a:t>Esto esta en color azul</a:t>
            </a:r>
            <a:r>
              <a:rPr kumimoji="0" lang="es-ES" b="1" i="0" u="none" strike="noStrike" kern="1200" cap="none" spc="0" normalizeH="0" baseline="0" noProof="0" dirty="0">
                <a:ln>
                  <a:noFill/>
                </a:ln>
                <a:solidFill>
                  <a:srgbClr val="3333CC"/>
                </a:solidFill>
                <a:effectLst/>
                <a:uLnTx/>
                <a:uFillTx/>
                <a:latin typeface="+mn-lt"/>
                <a:ea typeface="+mn-ea"/>
                <a:cs typeface="+mn-cs"/>
              </a:rPr>
              <a:t>&lt;</a:t>
            </a:r>
            <a:r>
              <a:rPr lang="es-ES" b="1" dirty="0">
                <a:solidFill>
                  <a:srgbClr val="FF0000"/>
                </a:solidFill>
                <a:latin typeface="+mn-lt"/>
              </a:rPr>
              <a:t>/</a:t>
            </a:r>
            <a:r>
              <a:rPr kumimoji="0" lang="es-ES" b="1" i="0" u="none" strike="noStrike" kern="1200" cap="none" spc="0" normalizeH="0" baseline="0" noProof="0" dirty="0">
                <a:ln>
                  <a:noFill/>
                </a:ln>
                <a:solidFill>
                  <a:srgbClr val="3333CC"/>
                </a:solidFill>
                <a:effectLst/>
                <a:uLnTx/>
                <a:uFillTx/>
                <a:latin typeface="+mn-lt"/>
                <a:ea typeface="+mn-ea"/>
                <a:cs typeface="+mn-cs"/>
              </a:rPr>
              <a:t>FONT&gt;&lt;BR&gt; </a:t>
            </a:r>
            <a:r>
              <a:rPr kumimoji="0" lang="es-ES" b="0" i="0" u="none" strike="noStrike" kern="1200" cap="none" spc="0" normalizeH="0" baseline="0" noProof="0" dirty="0">
                <a:ln>
                  <a:noFill/>
                </a:ln>
                <a:solidFill>
                  <a:srgbClr val="3333CC"/>
                </a:solidFill>
                <a:effectLst/>
                <a:uLnTx/>
                <a:uFillTx/>
                <a:latin typeface="+mn-lt"/>
                <a:ea typeface="+mn-ea"/>
                <a:cs typeface="+mn-cs"/>
              </a:rPr>
              <a:t/>
            </a:r>
            <a:br>
              <a:rPr kumimoji="0" lang="es-ES" b="0" i="0" u="none" strike="noStrike" kern="1200" cap="none" spc="0" normalizeH="0" baseline="0" noProof="0" dirty="0">
                <a:ln>
                  <a:noFill/>
                </a:ln>
                <a:solidFill>
                  <a:srgbClr val="3333CC"/>
                </a:solidFill>
                <a:effectLst/>
                <a:uLnTx/>
                <a:uFillTx/>
                <a:latin typeface="+mn-lt"/>
                <a:ea typeface="+mn-ea"/>
                <a:cs typeface="+mn-cs"/>
              </a:rPr>
            </a:br>
            <a:r>
              <a:rPr kumimoji="0" lang="es-ES" b="0" i="0" u="none" strike="noStrike" kern="1200" cap="none" spc="0" normalizeH="0" baseline="0" noProof="0" dirty="0">
                <a:ln>
                  <a:noFill/>
                </a:ln>
                <a:solidFill>
                  <a:srgbClr val="3333CC"/>
                </a:solidFill>
                <a:effectLst/>
                <a:uLnTx/>
                <a:uFillTx/>
                <a:latin typeface="+mn-lt"/>
                <a:ea typeface="+mn-ea"/>
                <a:cs typeface="+mn-cs"/>
              </a:rPr>
              <a:t>&lt;</a:t>
            </a:r>
            <a:r>
              <a:rPr kumimoji="0" lang="es-ES" b="1" i="0" u="none" strike="noStrike" kern="1200" cap="none" spc="0" normalizeH="0" baseline="0" noProof="0" dirty="0">
                <a:ln>
                  <a:noFill/>
                </a:ln>
                <a:solidFill>
                  <a:srgbClr val="3333CC"/>
                </a:solidFill>
                <a:effectLst/>
                <a:uLnTx/>
                <a:uFillTx/>
                <a:latin typeface="+mn-lt"/>
                <a:ea typeface="+mn-ea"/>
                <a:cs typeface="+mn-cs"/>
              </a:rPr>
              <a:t>FONT </a:t>
            </a:r>
            <a:r>
              <a:rPr kumimoji="0" lang="es-ES" b="0" i="0" u="none" strike="noStrike" kern="1200" cap="none" spc="0" normalizeH="0" baseline="0" noProof="0" dirty="0">
                <a:ln>
                  <a:noFill/>
                </a:ln>
                <a:solidFill>
                  <a:srgbClr val="FF0000"/>
                </a:solidFill>
                <a:effectLst/>
                <a:uLnTx/>
                <a:uFillTx/>
                <a:latin typeface="+mn-lt"/>
                <a:ea typeface="+mn-ea"/>
                <a:cs typeface="+mn-cs"/>
              </a:rPr>
              <a:t>color</a:t>
            </a:r>
            <a:r>
              <a:rPr kumimoji="0" lang="es-ES" b="0" i="0" u="none" strike="noStrike" kern="1200" cap="none" spc="0" normalizeH="0" baseline="0" noProof="0" dirty="0">
                <a:ln>
                  <a:noFill/>
                </a:ln>
                <a:solidFill>
                  <a:srgbClr val="3333CC"/>
                </a:solidFill>
                <a:effectLst/>
                <a:uLnTx/>
                <a:uFillTx/>
                <a:latin typeface="+mn-lt"/>
                <a:ea typeface="+mn-ea"/>
                <a:cs typeface="+mn-cs"/>
              </a:rPr>
              <a:t>="#0000ff" </a:t>
            </a:r>
            <a:r>
              <a:rPr kumimoji="0" lang="es-ES" b="1" i="0" u="none" strike="noStrike" kern="1200" cap="none" spc="0" normalizeH="0" baseline="0" noProof="0" dirty="0">
                <a:ln>
                  <a:noFill/>
                </a:ln>
                <a:solidFill>
                  <a:srgbClr val="3333CC"/>
                </a:solidFill>
                <a:effectLst/>
                <a:uLnTx/>
                <a:uFillTx/>
                <a:latin typeface="+mn-lt"/>
                <a:ea typeface="+mn-ea"/>
                <a:cs typeface="+mn-cs"/>
              </a:rPr>
              <a:t>&gt;</a:t>
            </a:r>
            <a:r>
              <a:rPr kumimoji="0" lang="es-ES" b="0" i="0" u="none" strike="noStrike" kern="1200" cap="none" spc="0" normalizeH="0" baseline="0" noProof="0" dirty="0">
                <a:ln>
                  <a:noFill/>
                </a:ln>
                <a:solidFill>
                  <a:schemeClr val="tx1"/>
                </a:solidFill>
                <a:effectLst/>
                <a:uLnTx/>
                <a:uFillTx/>
                <a:latin typeface="+mn-lt"/>
                <a:ea typeface="+mn-ea"/>
                <a:cs typeface="+mn-cs"/>
              </a:rPr>
              <a:t>Esto esta en color azul </a:t>
            </a:r>
            <a:r>
              <a:rPr kumimoji="0" lang="es-ES" b="1" i="0" u="none" strike="noStrike" kern="1200" cap="none" spc="0" normalizeH="0" baseline="0" noProof="0" dirty="0">
                <a:ln>
                  <a:noFill/>
                </a:ln>
                <a:solidFill>
                  <a:srgbClr val="3333CC"/>
                </a:solidFill>
                <a:effectLst/>
                <a:uLnTx/>
                <a:uFillTx/>
                <a:latin typeface="+mn-lt"/>
                <a:ea typeface="+mn-ea"/>
                <a:cs typeface="+mn-cs"/>
              </a:rPr>
              <a:t>&lt;</a:t>
            </a:r>
            <a:r>
              <a:rPr lang="es-ES" b="1" dirty="0">
                <a:solidFill>
                  <a:srgbClr val="FF0000"/>
                </a:solidFill>
                <a:latin typeface="+mn-lt"/>
              </a:rPr>
              <a:t>/</a:t>
            </a:r>
            <a:r>
              <a:rPr kumimoji="0" lang="es-ES" b="1" i="0" u="none" strike="noStrike" kern="1200" cap="none" spc="0" normalizeH="0" baseline="0" noProof="0" dirty="0">
                <a:ln>
                  <a:noFill/>
                </a:ln>
                <a:solidFill>
                  <a:srgbClr val="3333CC"/>
                </a:solidFill>
                <a:effectLst/>
                <a:uLnTx/>
                <a:uFillTx/>
                <a:latin typeface="+mn-lt"/>
                <a:ea typeface="+mn-ea"/>
                <a:cs typeface="+mn-cs"/>
              </a:rPr>
              <a:t>FONT&gt;&lt;BR&gt;</a:t>
            </a:r>
            <a:r>
              <a:rPr kumimoji="0" lang="es-ES" b="0" i="0" u="none" strike="noStrike" kern="1200" cap="none" spc="0" normalizeH="0" baseline="0" noProof="0" dirty="0">
                <a:ln>
                  <a:noFill/>
                </a:ln>
                <a:solidFill>
                  <a:srgbClr val="3333CC"/>
                </a:solidFill>
                <a:effectLst/>
                <a:uLnTx/>
                <a:uFillTx/>
                <a:latin typeface="+mn-lt"/>
                <a:ea typeface="+mn-ea"/>
                <a:cs typeface="+mn-cs"/>
              </a:rPr>
              <a:t/>
            </a:r>
            <a:br>
              <a:rPr kumimoji="0" lang="es-ES" b="0" i="0" u="none" strike="noStrike" kern="1200" cap="none" spc="0" normalizeH="0" baseline="0" noProof="0" dirty="0">
                <a:ln>
                  <a:noFill/>
                </a:ln>
                <a:solidFill>
                  <a:srgbClr val="3333CC"/>
                </a:solidFill>
                <a:effectLst/>
                <a:uLnTx/>
                <a:uFillTx/>
                <a:latin typeface="+mn-lt"/>
                <a:ea typeface="+mn-ea"/>
                <a:cs typeface="+mn-cs"/>
              </a:rPr>
            </a:br>
            <a:r>
              <a:rPr kumimoji="0" lang="es-ES" b="0" i="0" u="none" strike="noStrike" kern="1200" cap="none" spc="0" normalizeH="0" baseline="0" noProof="0" dirty="0">
                <a:ln>
                  <a:noFill/>
                </a:ln>
                <a:solidFill>
                  <a:srgbClr val="3333CC"/>
                </a:solidFill>
                <a:effectLst/>
                <a:uLnTx/>
                <a:uFillTx/>
                <a:latin typeface="+mn-lt"/>
                <a:ea typeface="+mn-ea"/>
                <a:cs typeface="+mn-cs"/>
              </a:rPr>
              <a:t>&lt;</a:t>
            </a:r>
            <a:r>
              <a:rPr kumimoji="0" lang="es-ES" b="1" i="0" u="none" strike="noStrike" kern="1200" cap="none" spc="0" normalizeH="0" baseline="0" noProof="0" dirty="0">
                <a:ln>
                  <a:noFill/>
                </a:ln>
                <a:solidFill>
                  <a:srgbClr val="3333CC"/>
                </a:solidFill>
                <a:effectLst/>
                <a:uLnTx/>
                <a:uFillTx/>
                <a:latin typeface="+mn-lt"/>
                <a:ea typeface="+mn-ea"/>
                <a:cs typeface="+mn-cs"/>
              </a:rPr>
              <a:t>FONT </a:t>
            </a:r>
            <a:r>
              <a:rPr kumimoji="0" lang="es-ES" b="0" i="0" u="none" strike="noStrike" kern="1200" cap="none" spc="0" normalizeH="0" baseline="0" noProof="0" dirty="0">
                <a:ln>
                  <a:noFill/>
                </a:ln>
                <a:solidFill>
                  <a:srgbClr val="FF0000"/>
                </a:solidFill>
                <a:effectLst/>
                <a:uLnTx/>
                <a:uFillTx/>
                <a:latin typeface="+mn-lt"/>
                <a:ea typeface="+mn-ea"/>
                <a:cs typeface="+mn-cs"/>
              </a:rPr>
              <a:t>color</a:t>
            </a:r>
            <a:r>
              <a:rPr kumimoji="0" lang="es-ES" b="0" i="0" u="none" strike="noStrike" kern="1200" cap="none" spc="0" normalizeH="0" baseline="0" noProof="0" dirty="0">
                <a:ln>
                  <a:noFill/>
                </a:ln>
                <a:solidFill>
                  <a:srgbClr val="3333CC"/>
                </a:solidFill>
                <a:effectLst/>
                <a:uLnTx/>
                <a:uFillTx/>
                <a:latin typeface="+mn-lt"/>
                <a:ea typeface="+mn-ea"/>
                <a:cs typeface="+mn-cs"/>
              </a:rPr>
              <a:t>="#abc127" </a:t>
            </a:r>
            <a:r>
              <a:rPr kumimoji="0" lang="es-ES" b="1" i="0" u="none" strike="noStrike" kern="1200" cap="none" spc="0" normalizeH="0" baseline="0" noProof="0" dirty="0">
                <a:ln>
                  <a:noFill/>
                </a:ln>
                <a:solidFill>
                  <a:srgbClr val="3333CC"/>
                </a:solidFill>
                <a:effectLst/>
                <a:uLnTx/>
                <a:uFillTx/>
                <a:latin typeface="+mn-lt"/>
                <a:ea typeface="+mn-ea"/>
                <a:cs typeface="+mn-cs"/>
              </a:rPr>
              <a:t>&gt;</a:t>
            </a:r>
            <a:r>
              <a:rPr kumimoji="0" lang="es-ES" b="0" i="0" u="none" strike="noStrike" kern="1200" cap="none" spc="0" normalizeH="0" baseline="0" noProof="0" dirty="0">
                <a:ln>
                  <a:noFill/>
                </a:ln>
                <a:solidFill>
                  <a:schemeClr val="tx1"/>
                </a:solidFill>
                <a:effectLst/>
                <a:uLnTx/>
                <a:uFillTx/>
                <a:latin typeface="+mn-lt"/>
                <a:ea typeface="+mn-ea"/>
                <a:cs typeface="+mn-cs"/>
              </a:rPr>
              <a:t>Esto no sé en qué color está, </a:t>
            </a:r>
            <a:r>
              <a:rPr kumimoji="0" lang="es-ES" b="1" i="0" u="none" strike="noStrike" kern="1200" cap="none" spc="0" normalizeH="0" baseline="0" noProof="0" dirty="0">
                <a:ln>
                  <a:noFill/>
                </a:ln>
                <a:solidFill>
                  <a:srgbClr val="3333CC"/>
                </a:solidFill>
                <a:effectLst/>
                <a:uLnTx/>
                <a:uFillTx/>
                <a:latin typeface="+mn-lt"/>
                <a:ea typeface="+mn-ea"/>
                <a:cs typeface="+mn-cs"/>
              </a:rPr>
              <a:t>&lt;</a:t>
            </a:r>
            <a:r>
              <a:rPr lang="es-ES" b="1" dirty="0">
                <a:solidFill>
                  <a:srgbClr val="FF0000"/>
                </a:solidFill>
                <a:latin typeface="+mn-lt"/>
              </a:rPr>
              <a:t>/</a:t>
            </a:r>
            <a:r>
              <a:rPr kumimoji="0" lang="es-ES" b="1" i="0" u="none" strike="noStrike" kern="1200" cap="none" spc="0" normalizeH="0" baseline="0" noProof="0" dirty="0">
                <a:ln>
                  <a:noFill/>
                </a:ln>
                <a:solidFill>
                  <a:srgbClr val="3333CC"/>
                </a:solidFill>
                <a:effectLst/>
                <a:uLnTx/>
                <a:uFillTx/>
                <a:latin typeface="+mn-lt"/>
                <a:ea typeface="+mn-ea"/>
                <a:cs typeface="+mn-cs"/>
              </a:rPr>
              <a:t>FONT&gt; </a:t>
            </a:r>
          </a:p>
        </p:txBody>
      </p:sp>
      <p:sp>
        <p:nvSpPr>
          <p:cNvPr id="6" name="Rectangle 2"/>
          <p:cNvSpPr txBox="1">
            <a:spLocks noChangeArrowheads="1"/>
          </p:cNvSpPr>
          <p:nvPr/>
        </p:nvSpPr>
        <p:spPr>
          <a:xfrm>
            <a:off x="1285852" y="1036430"/>
            <a:ext cx="7560000" cy="720000"/>
          </a:xfrm>
          <a:prstGeom prst="rect">
            <a:avLst/>
          </a:prstGeom>
          <a:solidFill>
            <a:schemeClr val="bg2"/>
          </a:solidFill>
        </p:spPr>
        <p:txBody>
          <a:bodyPr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ES" sz="2800" b="1" strike="noStrike" kern="1200" cap="none" spc="0" normalizeH="0" baseline="0" noProof="0" dirty="0">
                <a:ln>
                  <a:noFill/>
                </a:ln>
                <a:solidFill>
                  <a:srgbClr val="3333CC"/>
                </a:solidFill>
                <a:uLnTx/>
                <a:uFillTx/>
                <a:latin typeface="+mj-lt"/>
                <a:ea typeface="+mj-ea"/>
                <a:cs typeface="+mj-cs"/>
              </a:rPr>
              <a:t>Etiqueta de</a:t>
            </a:r>
            <a:r>
              <a:rPr kumimoji="0" lang="es-ES" sz="2800" b="1" strike="noStrike" kern="1200" cap="none" spc="0" normalizeH="0" noProof="0" dirty="0">
                <a:ln>
                  <a:noFill/>
                </a:ln>
                <a:solidFill>
                  <a:srgbClr val="3333CC"/>
                </a:solidFill>
                <a:uLnTx/>
                <a:uFillTx/>
                <a:latin typeface="+mj-lt"/>
                <a:ea typeface="+mj-ea"/>
                <a:cs typeface="+mj-cs"/>
              </a:rPr>
              <a:t> Fuente</a:t>
            </a:r>
            <a:r>
              <a:rPr kumimoji="0" lang="es-ES" sz="2800" b="1" strike="noStrike" kern="1200" cap="none" spc="0" normalizeH="0" baseline="0" noProof="0" dirty="0">
                <a:ln>
                  <a:noFill/>
                </a:ln>
                <a:solidFill>
                  <a:srgbClr val="3333CC"/>
                </a:solidFill>
                <a:uLnTx/>
                <a:uFillTx/>
                <a:latin typeface="+mj-lt"/>
                <a:ea typeface="+mj-ea"/>
                <a:cs typeface="+mj-cs"/>
              </a:rPr>
              <a:t>: FONT</a:t>
            </a:r>
          </a:p>
        </p:txBody>
      </p:sp>
      <p:sp>
        <p:nvSpPr>
          <p:cNvPr id="7" name="Rectangle 3"/>
          <p:cNvSpPr txBox="1">
            <a:spLocks noChangeArrowheads="1"/>
          </p:cNvSpPr>
          <p:nvPr/>
        </p:nvSpPr>
        <p:spPr>
          <a:xfrm>
            <a:off x="1298280" y="1785926"/>
            <a:ext cx="7560000" cy="3348000"/>
          </a:xfrm>
          <a:prstGeom prst="rect">
            <a:avLst/>
          </a:prstGeom>
          <a:blipFill>
            <a:blip r:embed="rId2"/>
            <a:tile tx="0" ty="0" sx="100000" sy="100000" flip="none" algn="tl"/>
          </a:blipFill>
        </p:spPr>
        <p:txBody>
          <a:bodyPr>
            <a:noAutofit/>
          </a:bodyPr>
          <a:lstStyle/>
          <a:p>
            <a:pPr marL="365760" lvl="0" indent="-283464" fontAlgn="auto">
              <a:lnSpc>
                <a:spcPct val="80000"/>
              </a:lnSpc>
              <a:spcBef>
                <a:spcPts val="600"/>
              </a:spcBef>
              <a:spcAft>
                <a:spcPts val="0"/>
              </a:spcAft>
              <a:buClr>
                <a:schemeClr val="accent1"/>
              </a:buClr>
              <a:buSzPct val="80000"/>
              <a:buFont typeface="Wingdings 2"/>
              <a:buChar char=""/>
            </a:pPr>
            <a:r>
              <a:rPr kumimoji="0" lang="es-ES" sz="2400" b="0" i="0" u="none" strike="noStrike" kern="1200" cap="none" spc="0" normalizeH="0" baseline="0" noProof="0" dirty="0">
                <a:ln>
                  <a:noFill/>
                </a:ln>
                <a:solidFill>
                  <a:schemeClr val="tx1"/>
                </a:solidFill>
                <a:effectLst/>
                <a:uLnTx/>
                <a:uFillTx/>
                <a:latin typeface="+mn-lt"/>
                <a:ea typeface="+mn-ea"/>
                <a:cs typeface="+mn-cs"/>
              </a:rPr>
              <a:t>Por defecto</a:t>
            </a:r>
            <a:r>
              <a:rPr kumimoji="0" lang="es-ES" sz="2400" b="0" i="0" u="none" strike="noStrike" kern="1200" cap="none" spc="0" normalizeH="0" noProof="0" dirty="0">
                <a:ln>
                  <a:noFill/>
                </a:ln>
                <a:solidFill>
                  <a:schemeClr val="tx1"/>
                </a:solidFill>
                <a:effectLst/>
                <a:uLnTx/>
                <a:uFillTx/>
                <a:latin typeface="+mn-lt"/>
                <a:ea typeface="+mn-ea"/>
                <a:cs typeface="+mn-cs"/>
              </a:rPr>
              <a:t> en la página</a:t>
            </a:r>
            <a:r>
              <a:rPr kumimoji="0" lang="es-ES" sz="2400" b="0" i="0" u="none" strike="noStrike" kern="1200" cap="none" spc="0" normalizeH="0" baseline="0" noProof="0" dirty="0">
                <a:ln>
                  <a:noFill/>
                </a:ln>
                <a:solidFill>
                  <a:schemeClr val="tx1"/>
                </a:solidFill>
                <a:effectLst/>
                <a:uLnTx/>
                <a:uFillTx/>
                <a:latin typeface="+mn-lt"/>
                <a:ea typeface="+mn-ea"/>
                <a:cs typeface="+mn-cs"/>
              </a:rPr>
              <a:t>, </a:t>
            </a:r>
            <a:r>
              <a:rPr lang="es-ES" sz="2400" dirty="0">
                <a:latin typeface="+mn-lt"/>
              </a:rPr>
              <a:t>el color de las le</a:t>
            </a:r>
            <a:r>
              <a:rPr kumimoji="0" lang="es-ES" sz="2400" b="0" i="0" u="none" strike="noStrike" kern="1200" cap="none" spc="0" normalizeH="0" baseline="0" noProof="0" dirty="0">
                <a:ln>
                  <a:noFill/>
                </a:ln>
                <a:solidFill>
                  <a:schemeClr val="tx1"/>
                </a:solidFill>
                <a:effectLst/>
                <a:uLnTx/>
                <a:uFillTx/>
                <a:latin typeface="+mn-lt"/>
                <a:ea typeface="+mn-ea"/>
                <a:cs typeface="+mn-cs"/>
              </a:rPr>
              <a:t>tras esta dada en </a:t>
            </a:r>
            <a:r>
              <a:rPr lang="es-ES" sz="2400" dirty="0">
                <a:solidFill>
                  <a:srgbClr val="3333CC"/>
                </a:solidFill>
                <a:latin typeface="+mn-lt"/>
              </a:rPr>
              <a:t>&lt;BODY </a:t>
            </a:r>
            <a:r>
              <a:rPr lang="es-ES" sz="2400" dirty="0">
                <a:solidFill>
                  <a:srgbClr val="FF0000"/>
                </a:solidFill>
                <a:latin typeface="+mn-lt"/>
              </a:rPr>
              <a:t>.....</a:t>
            </a:r>
            <a:r>
              <a:rPr lang="es-ES" sz="2400" dirty="0">
                <a:solidFill>
                  <a:srgbClr val="3333CC"/>
                </a:solidFill>
                <a:latin typeface="+mn-lt"/>
              </a:rPr>
              <a:t>&gt;</a:t>
            </a:r>
            <a:r>
              <a:rPr kumimoji="0" lang="es-ES" sz="2400" b="0" i="0" u="none" strike="noStrike" kern="1200" cap="none" spc="0" normalizeH="0" baseline="0" noProof="0" dirty="0">
                <a:ln>
                  <a:noFill/>
                </a:ln>
                <a:solidFill>
                  <a:schemeClr val="tx1"/>
                </a:solidFill>
                <a:effectLst/>
                <a:uLnTx/>
                <a:uFillTx/>
                <a:latin typeface="+mn-lt"/>
                <a:ea typeface="+mn-ea"/>
                <a:cs typeface="+mn-cs"/>
              </a:rPr>
              <a:t> o en </a:t>
            </a:r>
            <a:r>
              <a:rPr lang="es-ES" sz="2400" dirty="0">
                <a:solidFill>
                  <a:srgbClr val="3333CC"/>
                </a:solidFill>
                <a:latin typeface="+mn-lt"/>
              </a:rPr>
              <a:t>&lt;BASEFONT  </a:t>
            </a:r>
            <a:r>
              <a:rPr lang="es-ES" sz="2400" dirty="0">
                <a:solidFill>
                  <a:srgbClr val="FF0000"/>
                </a:solidFill>
                <a:latin typeface="+mn-lt"/>
              </a:rPr>
              <a:t>…..</a:t>
            </a:r>
            <a:r>
              <a:rPr lang="es-ES" sz="2400" dirty="0">
                <a:solidFill>
                  <a:srgbClr val="3333CC"/>
                </a:solidFill>
                <a:latin typeface="+mn-lt"/>
              </a:rPr>
              <a:t>&gt;</a:t>
            </a:r>
          </a:p>
          <a:p>
            <a:pPr marL="365760" lvl="0" indent="-283464" fontAlgn="auto">
              <a:lnSpc>
                <a:spcPct val="80000"/>
              </a:lnSpc>
              <a:spcBef>
                <a:spcPts val="600"/>
              </a:spcBef>
              <a:spcAft>
                <a:spcPts val="0"/>
              </a:spcAft>
              <a:buClr>
                <a:schemeClr val="accent1"/>
              </a:buClr>
              <a:buSzPct val="80000"/>
              <a:buFont typeface="Wingdings 2"/>
              <a:buChar char=""/>
            </a:pPr>
            <a:r>
              <a:rPr kumimoji="0" lang="es-ES" sz="2400" b="0" i="0" u="none" strike="noStrike" kern="1200" cap="none" spc="0" normalizeH="0" baseline="0" noProof="0" dirty="0">
                <a:ln>
                  <a:noFill/>
                </a:ln>
                <a:solidFill>
                  <a:schemeClr val="tx1"/>
                </a:solidFill>
                <a:effectLst/>
                <a:uLnTx/>
                <a:uFillTx/>
                <a:latin typeface="+mn-lt"/>
                <a:ea typeface="+mn-ea"/>
                <a:cs typeface="+mn-cs"/>
              </a:rPr>
              <a:t>Utilizar</a:t>
            </a:r>
            <a:r>
              <a:rPr kumimoji="0" lang="es-ES" sz="2400" b="0" i="0" u="none" strike="noStrike" kern="1200" cap="none" spc="0" normalizeH="0" noProof="0" dirty="0">
                <a:ln>
                  <a:noFill/>
                </a:ln>
                <a:solidFill>
                  <a:schemeClr val="tx1"/>
                </a:solidFill>
                <a:effectLst/>
                <a:uLnTx/>
                <a:uFillTx/>
                <a:latin typeface="+mn-lt"/>
                <a:ea typeface="+mn-ea"/>
                <a:cs typeface="+mn-cs"/>
              </a:rPr>
              <a:t> la etiqueta </a:t>
            </a:r>
            <a:r>
              <a:rPr lang="es-ES" sz="2400" dirty="0">
                <a:solidFill>
                  <a:srgbClr val="3333CC"/>
                </a:solidFill>
                <a:latin typeface="+mn-lt"/>
              </a:rPr>
              <a:t>&lt;FONT  &gt;</a:t>
            </a:r>
            <a:r>
              <a:rPr lang="es-ES" sz="2400" dirty="0">
                <a:latin typeface="+mn-lt"/>
              </a:rPr>
              <a:t> con 1 ó más </a:t>
            </a:r>
            <a:r>
              <a:rPr kumimoji="0" lang="es-ES" sz="2400" i="0" u="none" strike="noStrike" kern="1200" cap="none" spc="0" normalizeH="0" baseline="0" noProof="0" dirty="0">
                <a:ln>
                  <a:noFill/>
                </a:ln>
                <a:solidFill>
                  <a:schemeClr val="tx1"/>
                </a:solidFill>
                <a:effectLst/>
                <a:uLnTx/>
                <a:uFillTx/>
                <a:latin typeface="+mn-lt"/>
                <a:ea typeface="+mn-ea"/>
                <a:cs typeface="+mn-cs"/>
              </a:rPr>
              <a:t>parámetros</a:t>
            </a:r>
            <a:r>
              <a:rPr kumimoji="0" lang="es-ES" sz="2400" b="0" i="0" u="none" strike="noStrike" kern="1200" cap="none" spc="0" normalizeH="0" baseline="0" noProof="0" dirty="0">
                <a:ln>
                  <a:noFill/>
                </a:ln>
                <a:solidFill>
                  <a:schemeClr val="tx1"/>
                </a:solidFill>
                <a:effectLst/>
                <a:uLnTx/>
                <a:uFillTx/>
                <a:latin typeface="+mn-lt"/>
                <a:ea typeface="+mn-ea"/>
                <a:cs typeface="+mn-cs"/>
              </a:rPr>
              <a:t> </a:t>
            </a:r>
          </a:p>
          <a:p>
            <a:pPr marL="365760" lvl="0" indent="-283464" fontAlgn="auto">
              <a:lnSpc>
                <a:spcPct val="80000"/>
              </a:lnSpc>
              <a:spcBef>
                <a:spcPts val="600"/>
              </a:spcBef>
              <a:spcAft>
                <a:spcPts val="0"/>
              </a:spcAft>
              <a:buClr>
                <a:schemeClr val="accent1"/>
              </a:buClr>
              <a:buSzPct val="80000"/>
            </a:pPr>
            <a:r>
              <a:rPr lang="es-ES" sz="2000" dirty="0">
                <a:latin typeface="+mn-lt"/>
              </a:rPr>
              <a:t>	</a:t>
            </a:r>
            <a:r>
              <a:rPr lang="es-ES" sz="2000" b="1" dirty="0">
                <a:solidFill>
                  <a:srgbClr val="3333CC"/>
                </a:solidFill>
                <a:latin typeface="+mn-lt"/>
              </a:rPr>
              <a:t>	&lt;FONT </a:t>
            </a:r>
            <a:r>
              <a:rPr lang="es-ES" sz="2000" dirty="0">
                <a:solidFill>
                  <a:srgbClr val="FF0000"/>
                </a:solidFill>
                <a:latin typeface="+mn-lt"/>
              </a:rPr>
              <a:t>color</a:t>
            </a:r>
            <a:r>
              <a:rPr lang="es-ES" sz="2000" dirty="0">
                <a:solidFill>
                  <a:srgbClr val="3333CC"/>
                </a:solidFill>
                <a:latin typeface="+mn-lt"/>
              </a:rPr>
              <a:t>=“color" </a:t>
            </a:r>
            <a:r>
              <a:rPr lang="es-ES" sz="2000" dirty="0" err="1">
                <a:solidFill>
                  <a:srgbClr val="FF0000"/>
                </a:solidFill>
                <a:latin typeface="+mn-lt"/>
              </a:rPr>
              <a:t>face</a:t>
            </a:r>
            <a:r>
              <a:rPr lang="es-ES" sz="2000" dirty="0">
                <a:solidFill>
                  <a:srgbClr val="3333CC"/>
                </a:solidFill>
                <a:latin typeface="+mn-lt"/>
              </a:rPr>
              <a:t>=“tipo” </a:t>
            </a:r>
            <a:r>
              <a:rPr lang="es-ES" sz="2000" dirty="0" err="1">
                <a:solidFill>
                  <a:srgbClr val="FF0000"/>
                </a:solidFill>
                <a:latin typeface="+mn-lt"/>
              </a:rPr>
              <a:t>size</a:t>
            </a:r>
            <a:r>
              <a:rPr lang="es-ES" sz="2000" dirty="0">
                <a:solidFill>
                  <a:srgbClr val="3333CC"/>
                </a:solidFill>
                <a:latin typeface="+mn-lt"/>
              </a:rPr>
              <a:t>=“tamaño”</a:t>
            </a:r>
            <a:r>
              <a:rPr lang="es-ES" sz="2000" b="1" dirty="0">
                <a:solidFill>
                  <a:srgbClr val="3333CC"/>
                </a:solidFill>
                <a:latin typeface="+mn-lt"/>
              </a:rPr>
              <a:t>&gt;</a:t>
            </a:r>
            <a:endParaRPr lang="es-ES" sz="2000" dirty="0">
              <a:latin typeface="+mn-lt"/>
            </a:endParaRPr>
          </a:p>
          <a:p>
            <a:pPr marL="365760" indent="-283464" fontAlgn="auto">
              <a:lnSpc>
                <a:spcPct val="80000"/>
              </a:lnSpc>
              <a:spcBef>
                <a:spcPts val="600"/>
              </a:spcBef>
              <a:spcAft>
                <a:spcPts val="0"/>
              </a:spcAft>
              <a:buClr>
                <a:schemeClr val="accent1"/>
              </a:buClr>
              <a:buSzPct val="80000"/>
            </a:pPr>
            <a:r>
              <a:rPr lang="es-ES" sz="2000" dirty="0">
                <a:latin typeface="+mn-lt"/>
              </a:rPr>
              <a:t>	donde </a:t>
            </a:r>
          </a:p>
          <a:p>
            <a:pPr marL="822960" lvl="1" indent="-283464" fontAlgn="auto">
              <a:lnSpc>
                <a:spcPct val="80000"/>
              </a:lnSpc>
              <a:spcBef>
                <a:spcPts val="600"/>
              </a:spcBef>
              <a:spcAft>
                <a:spcPts val="0"/>
              </a:spcAft>
              <a:buClr>
                <a:schemeClr val="accent1"/>
              </a:buClr>
              <a:buSzPct val="80000"/>
            </a:pPr>
            <a:r>
              <a:rPr kumimoji="0" lang="es-ES" sz="2000" b="0" i="0" u="none" strike="noStrike" kern="1200" cap="none" spc="0" normalizeH="0" baseline="0" noProof="0" dirty="0">
                <a:ln>
                  <a:noFill/>
                </a:ln>
                <a:solidFill>
                  <a:srgbClr val="FF0000"/>
                </a:solidFill>
                <a:effectLst/>
                <a:uLnTx/>
                <a:uFillTx/>
                <a:latin typeface="+mn-lt"/>
                <a:ea typeface="+mn-ea"/>
                <a:cs typeface="+mn-cs"/>
              </a:rPr>
              <a:t>   color</a:t>
            </a:r>
            <a:r>
              <a:rPr kumimoji="0" lang="es-ES" sz="2000" b="0" i="0" u="none" strike="noStrike" kern="1200" cap="none" spc="0" normalizeH="0" baseline="0" noProof="0" dirty="0">
                <a:ln>
                  <a:noFill/>
                </a:ln>
                <a:solidFill>
                  <a:srgbClr val="3333CC"/>
                </a:solidFill>
                <a:effectLst/>
                <a:uLnTx/>
                <a:uFillTx/>
                <a:latin typeface="+mn-lt"/>
                <a:ea typeface="+mn-ea"/>
                <a:cs typeface="+mn-cs"/>
              </a:rPr>
              <a:t>="color"</a:t>
            </a:r>
            <a:r>
              <a:rPr kumimoji="0" lang="es-ES" sz="2000" b="0" i="0" u="none" strike="noStrike" kern="1200" cap="none" spc="0" normalizeH="0" baseline="0" noProof="0" dirty="0">
                <a:ln>
                  <a:noFill/>
                </a:ln>
                <a:solidFill>
                  <a:schemeClr val="tx1"/>
                </a:solidFill>
                <a:effectLst/>
                <a:uLnTx/>
                <a:uFillTx/>
                <a:latin typeface="+mn-lt"/>
                <a:ea typeface="+mn-ea"/>
                <a:cs typeface="+mn-cs"/>
              </a:rPr>
              <a:t>, es el </a:t>
            </a:r>
            <a:r>
              <a:rPr lang="es-ES" sz="2000" dirty="0">
                <a:latin typeface="+mn-lt"/>
              </a:rPr>
              <a:t>color del texto,</a:t>
            </a:r>
          </a:p>
          <a:p>
            <a:pPr marL="822960" lvl="1" indent="-283464" fontAlgn="auto">
              <a:lnSpc>
                <a:spcPct val="80000"/>
              </a:lnSpc>
              <a:spcBef>
                <a:spcPts val="600"/>
              </a:spcBef>
              <a:spcAft>
                <a:spcPts val="0"/>
              </a:spcAft>
              <a:buClr>
                <a:schemeClr val="accent1"/>
              </a:buClr>
              <a:buSzPct val="80000"/>
            </a:pPr>
            <a:r>
              <a:rPr lang="es-ES" sz="2000" dirty="0">
                <a:solidFill>
                  <a:srgbClr val="FF0000"/>
                </a:solidFill>
                <a:latin typeface="+mn-lt"/>
              </a:rPr>
              <a:t>   </a:t>
            </a:r>
            <a:r>
              <a:rPr lang="es-ES" sz="2000" dirty="0" err="1">
                <a:solidFill>
                  <a:srgbClr val="FF0000"/>
                </a:solidFill>
                <a:latin typeface="+mn-lt"/>
              </a:rPr>
              <a:t>face</a:t>
            </a:r>
            <a:r>
              <a:rPr lang="es-ES" sz="2000" dirty="0">
                <a:solidFill>
                  <a:srgbClr val="3333CC"/>
                </a:solidFill>
                <a:latin typeface="+mn-lt"/>
              </a:rPr>
              <a:t>=“tipo”</a:t>
            </a:r>
            <a:r>
              <a:rPr lang="es-ES" sz="2000" dirty="0">
                <a:latin typeface="+mn-lt"/>
              </a:rPr>
              <a:t>, es el tipo de letra del texto,</a:t>
            </a:r>
          </a:p>
          <a:p>
            <a:pPr marL="822960" lvl="1" indent="-283464" fontAlgn="auto">
              <a:lnSpc>
                <a:spcPct val="80000"/>
              </a:lnSpc>
              <a:spcBef>
                <a:spcPts val="600"/>
              </a:spcBef>
              <a:spcAft>
                <a:spcPts val="0"/>
              </a:spcAft>
              <a:buClr>
                <a:schemeClr val="accent1"/>
              </a:buClr>
              <a:buSzPct val="80000"/>
            </a:pPr>
            <a:r>
              <a:rPr lang="es-ES" sz="2000" dirty="0">
                <a:solidFill>
                  <a:srgbClr val="FF0000"/>
                </a:solidFill>
                <a:latin typeface="+mn-lt"/>
              </a:rPr>
              <a:t>   </a:t>
            </a:r>
            <a:r>
              <a:rPr lang="es-ES" sz="2000" dirty="0" err="1">
                <a:solidFill>
                  <a:srgbClr val="FF0000"/>
                </a:solidFill>
                <a:latin typeface="+mn-lt"/>
              </a:rPr>
              <a:t>size</a:t>
            </a:r>
            <a:r>
              <a:rPr lang="es-ES" sz="2000" dirty="0">
                <a:solidFill>
                  <a:srgbClr val="3333CC"/>
                </a:solidFill>
                <a:latin typeface="+mn-lt"/>
              </a:rPr>
              <a:t>=“tamaño”</a:t>
            </a:r>
            <a:r>
              <a:rPr lang="es-ES" sz="2000" dirty="0">
                <a:latin typeface="+mn-lt"/>
              </a:rPr>
              <a:t>, es el tamaño del texto, (esta entre 1 a 7)</a:t>
            </a:r>
          </a:p>
          <a:p>
            <a:pPr marL="365760" indent="-283464" fontAlgn="auto">
              <a:lnSpc>
                <a:spcPct val="80000"/>
              </a:lnSpc>
              <a:spcBef>
                <a:spcPts val="600"/>
              </a:spcBef>
              <a:spcAft>
                <a:spcPts val="0"/>
              </a:spcAft>
              <a:buClr>
                <a:schemeClr val="accent1"/>
              </a:buClr>
              <a:buSzPct val="80000"/>
              <a:buFont typeface="Arial" pitchFamily="34" charset="0"/>
              <a:buChar char="•"/>
            </a:pPr>
            <a:r>
              <a:rPr lang="es-ES" sz="2400" dirty="0">
                <a:latin typeface="+mn-lt"/>
              </a:rPr>
              <a:t>Para aplicar a un determinado texto de la pagina</a:t>
            </a:r>
          </a:p>
          <a:p>
            <a:pPr marL="365760" indent="-283464" fontAlgn="auto">
              <a:lnSpc>
                <a:spcPct val="80000"/>
              </a:lnSpc>
              <a:spcBef>
                <a:spcPts val="600"/>
              </a:spcBef>
              <a:spcAft>
                <a:spcPts val="0"/>
              </a:spcAft>
              <a:buClr>
                <a:schemeClr val="accent1"/>
              </a:buClr>
              <a:buSzPct val="80000"/>
              <a:buFont typeface="Arial" pitchFamily="34" charset="0"/>
              <a:buChar char="•"/>
            </a:pPr>
            <a:r>
              <a:rPr lang="es-ES" sz="2400" dirty="0">
                <a:latin typeface="+mn-lt"/>
              </a:rPr>
              <a:t>Esta etiqueta </a:t>
            </a:r>
            <a:r>
              <a:rPr lang="es-ES" sz="2400" dirty="0">
                <a:solidFill>
                  <a:srgbClr val="3333CC"/>
                </a:solidFill>
                <a:latin typeface="+mn-lt"/>
              </a:rPr>
              <a:t>&lt;FONT &gt; </a:t>
            </a:r>
            <a:r>
              <a:rPr lang="es-ES" sz="2400" dirty="0">
                <a:latin typeface="+mn-lt"/>
              </a:rPr>
              <a:t>es de apertura y de cierre</a:t>
            </a:r>
            <a:endParaRPr kumimoji="0" lang="es-E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298280" y="274638"/>
            <a:ext cx="7560000" cy="720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normAutofit/>
          </a:bodyPr>
          <a:lstStyle/>
          <a:p>
            <a:pPr algn="ctr"/>
            <a:r>
              <a:rPr lang="es-ES" sz="3200" b="1" i="1" u="sng" dirty="0">
                <a:solidFill>
                  <a:srgbClr val="FF0000"/>
                </a:solidFill>
              </a:rPr>
              <a:t>Ejercicio4: Nuestra Cuarta Página</a:t>
            </a:r>
            <a:r>
              <a:rPr lang="es-ES" sz="3200" i="1" dirty="0">
                <a:solidFill>
                  <a:srgbClr val="FF0000"/>
                </a:solidFill>
              </a:rPr>
              <a:t> </a:t>
            </a:r>
          </a:p>
        </p:txBody>
      </p:sp>
      <p:sp>
        <p:nvSpPr>
          <p:cNvPr id="4" name="Rectangle 3"/>
          <p:cNvSpPr txBox="1">
            <a:spLocks noChangeArrowheads="1"/>
          </p:cNvSpPr>
          <p:nvPr/>
        </p:nvSpPr>
        <p:spPr>
          <a:xfrm>
            <a:off x="1285852" y="1014856"/>
            <a:ext cx="7560000" cy="360000"/>
          </a:xfrm>
          <a:prstGeom prst="rect">
            <a:avLst/>
          </a:prstGeom>
          <a:blipFill>
            <a:blip r:embed="rId2"/>
            <a:tile tx="0" ty="0" sx="100000" sy="100000" flip="none" algn="tl"/>
          </a:blipFill>
        </p:spPr>
        <p:txBody>
          <a:bodyPr>
            <a:noAutofit/>
          </a:bodyPr>
          <a:lstStyle/>
          <a:p>
            <a:pPr marL="365760" lvl="0" indent="-283464" fontAlgn="auto">
              <a:lnSpc>
                <a:spcPct val="80000"/>
              </a:lnSpc>
              <a:spcBef>
                <a:spcPts val="600"/>
              </a:spcBef>
              <a:spcAft>
                <a:spcPts val="0"/>
              </a:spcAft>
              <a:buClr>
                <a:schemeClr val="accent1"/>
              </a:buClr>
              <a:buSzPct val="80000"/>
              <a:buFont typeface="Wingdings 2"/>
              <a:buChar char=""/>
              <a:defRPr/>
            </a:pPr>
            <a:r>
              <a:rPr kumimoji="0" lang="es-ES" sz="2400" b="0" i="0" u="none" strike="noStrike" kern="1200" cap="none" spc="0" normalizeH="0" baseline="0" noProof="0" dirty="0">
                <a:ln>
                  <a:noFill/>
                </a:ln>
                <a:solidFill>
                  <a:schemeClr val="tx1"/>
                </a:solidFill>
                <a:effectLst/>
                <a:uLnTx/>
                <a:uFillTx/>
                <a:latin typeface="+mn-lt"/>
                <a:ea typeface="+mn-ea"/>
                <a:cs typeface="+mn-cs"/>
              </a:rPr>
              <a:t>Utilizar </a:t>
            </a:r>
            <a:r>
              <a:rPr lang="es-ES" sz="2400" dirty="0">
                <a:latin typeface="+mn-lt"/>
              </a:rPr>
              <a:t>el bloc de notas, para </a:t>
            </a:r>
            <a:r>
              <a:rPr kumimoji="0" lang="es-ES" sz="2400" b="0" i="0" u="none" strike="noStrike" kern="1200" cap="none" spc="0" normalizeH="0" baseline="0" noProof="0" dirty="0">
                <a:ln>
                  <a:noFill/>
                </a:ln>
                <a:solidFill>
                  <a:schemeClr val="tx1"/>
                </a:solidFill>
                <a:effectLst/>
                <a:uLnTx/>
                <a:uFillTx/>
                <a:latin typeface="+mn-lt"/>
                <a:ea typeface="+mn-ea"/>
                <a:cs typeface="+mn-cs"/>
              </a:rPr>
              <a:t>escribir nuestra página</a:t>
            </a:r>
            <a:r>
              <a:rPr lang="es-ES" sz="2400" dirty="0">
                <a:latin typeface="+mn-lt"/>
              </a:rPr>
              <a:t>,</a:t>
            </a:r>
            <a:endParaRPr kumimoji="0" lang="es-E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Rectangle 3"/>
          <p:cNvSpPr>
            <a:spLocks noGrp="1" noChangeArrowheads="1"/>
          </p:cNvSpPr>
          <p:nvPr>
            <p:ph idx="1"/>
          </p:nvPr>
        </p:nvSpPr>
        <p:spPr>
          <a:xfrm>
            <a:off x="1285852" y="1386586"/>
            <a:ext cx="7560000" cy="5400000"/>
          </a:xfrm>
          <a:solidFill>
            <a:schemeClr val="accent4">
              <a:lumMod val="20000"/>
              <a:lumOff val="80000"/>
            </a:schemeClr>
          </a:solidFill>
        </p:spPr>
        <p:txBody>
          <a:bodyPr>
            <a:noAutofit/>
          </a:bodyPr>
          <a:lstStyle/>
          <a:p>
            <a:pPr>
              <a:lnSpc>
                <a:spcPct val="90000"/>
              </a:lnSpc>
              <a:buNone/>
            </a:pPr>
            <a:r>
              <a:rPr lang="es-ES" sz="2000" b="1" dirty="0">
                <a:solidFill>
                  <a:srgbClr val="3333CC"/>
                </a:solidFill>
              </a:rPr>
              <a:t>&lt;HTML&gt;</a:t>
            </a:r>
            <a:br>
              <a:rPr lang="es-ES" sz="2000" b="1" dirty="0">
                <a:solidFill>
                  <a:srgbClr val="3333CC"/>
                </a:solidFill>
              </a:rPr>
            </a:br>
            <a:r>
              <a:rPr lang="es-ES" sz="2000" b="1" dirty="0">
                <a:solidFill>
                  <a:srgbClr val="3333CC"/>
                </a:solidFill>
              </a:rPr>
              <a:t>&lt;HEAD&gt;</a:t>
            </a:r>
            <a:br>
              <a:rPr lang="es-ES" sz="2000" b="1" dirty="0">
                <a:solidFill>
                  <a:srgbClr val="3333CC"/>
                </a:solidFill>
              </a:rPr>
            </a:br>
            <a:r>
              <a:rPr lang="es-ES" sz="2000" b="1" dirty="0">
                <a:solidFill>
                  <a:srgbClr val="3333CC"/>
                </a:solidFill>
              </a:rPr>
              <a:t>	&lt;TITLE&gt;</a:t>
            </a:r>
            <a:r>
              <a:rPr lang="es-ES" sz="2000" b="1" dirty="0">
                <a:solidFill>
                  <a:srgbClr val="FFC000"/>
                </a:solidFill>
              </a:rPr>
              <a:t> </a:t>
            </a:r>
            <a:r>
              <a:rPr lang="es-ES" sz="2000" dirty="0"/>
              <a:t>Una nueva pagina </a:t>
            </a:r>
            <a:r>
              <a:rPr lang="es-ES" sz="2000" b="1" dirty="0">
                <a:solidFill>
                  <a:srgbClr val="3333CC"/>
                </a:solidFill>
              </a:rPr>
              <a:t>&lt;/TITLE&gt;</a:t>
            </a:r>
            <a:br>
              <a:rPr lang="es-ES" sz="2000" b="1" dirty="0">
                <a:solidFill>
                  <a:srgbClr val="3333CC"/>
                </a:solidFill>
              </a:rPr>
            </a:br>
            <a:r>
              <a:rPr lang="es-ES" sz="2000" b="1" dirty="0">
                <a:solidFill>
                  <a:srgbClr val="3333CC"/>
                </a:solidFill>
              </a:rPr>
              <a:t>&lt;/HEAD&gt;</a:t>
            </a:r>
            <a:br>
              <a:rPr lang="es-ES" sz="2000" b="1" dirty="0">
                <a:solidFill>
                  <a:srgbClr val="3333CC"/>
                </a:solidFill>
              </a:rPr>
            </a:br>
            <a:r>
              <a:rPr lang="es-ES" sz="2000" b="1" dirty="0">
                <a:solidFill>
                  <a:srgbClr val="3333CC"/>
                </a:solidFill>
              </a:rPr>
              <a:t>&lt;BODY </a:t>
            </a:r>
            <a:r>
              <a:rPr lang="es-ES" sz="2000" dirty="0" err="1">
                <a:solidFill>
                  <a:srgbClr val="FF0000"/>
                </a:solidFill>
              </a:rPr>
              <a:t>bgcolor</a:t>
            </a:r>
            <a:r>
              <a:rPr lang="es-ES" sz="2000" dirty="0">
                <a:solidFill>
                  <a:srgbClr val="3333CC"/>
                </a:solidFill>
              </a:rPr>
              <a:t>="</a:t>
            </a:r>
            <a:r>
              <a:rPr lang="es-ES" sz="2000" dirty="0" err="1">
                <a:solidFill>
                  <a:srgbClr val="3333CC"/>
                </a:solidFill>
              </a:rPr>
              <a:t>orange</a:t>
            </a:r>
            <a:r>
              <a:rPr lang="es-ES" sz="2000" dirty="0">
                <a:solidFill>
                  <a:srgbClr val="3333CC"/>
                </a:solidFill>
              </a:rPr>
              <a:t>" </a:t>
            </a:r>
            <a:r>
              <a:rPr lang="es-ES" sz="2000" dirty="0" err="1">
                <a:solidFill>
                  <a:srgbClr val="FF0000"/>
                </a:solidFill>
              </a:rPr>
              <a:t>text</a:t>
            </a:r>
            <a:r>
              <a:rPr lang="es-ES" sz="2000" dirty="0">
                <a:solidFill>
                  <a:srgbClr val="3333CC"/>
                </a:solidFill>
              </a:rPr>
              <a:t>="red" </a:t>
            </a:r>
            <a:r>
              <a:rPr lang="es-ES" sz="2000" b="1" dirty="0">
                <a:solidFill>
                  <a:srgbClr val="3333CC"/>
                </a:solidFill>
              </a:rPr>
              <a:t>&gt;</a:t>
            </a:r>
            <a:r>
              <a:rPr lang="es-ES" sz="2000" dirty="0">
                <a:solidFill>
                  <a:srgbClr val="3333CC"/>
                </a:solidFill>
              </a:rPr>
              <a:t/>
            </a:r>
            <a:br>
              <a:rPr lang="es-ES" sz="2000" dirty="0">
                <a:solidFill>
                  <a:srgbClr val="3333CC"/>
                </a:solidFill>
              </a:rPr>
            </a:br>
            <a:r>
              <a:rPr lang="es-ES" sz="2000" dirty="0">
                <a:solidFill>
                  <a:srgbClr val="3333CC"/>
                </a:solidFill>
              </a:rPr>
              <a:t>	</a:t>
            </a:r>
            <a:r>
              <a:rPr lang="es-ES" sz="2000" b="1" dirty="0">
                <a:solidFill>
                  <a:srgbClr val="3333CC"/>
                </a:solidFill>
              </a:rPr>
              <a:t>&lt;H1&gt; &lt;B&gt; &lt;U&gt; &lt;FONT </a:t>
            </a:r>
            <a:r>
              <a:rPr lang="es-ES" sz="2000" dirty="0">
                <a:solidFill>
                  <a:srgbClr val="FF0000"/>
                </a:solidFill>
              </a:rPr>
              <a:t>color</a:t>
            </a:r>
            <a:r>
              <a:rPr lang="es-ES" sz="2000" dirty="0">
                <a:solidFill>
                  <a:srgbClr val="3333CC"/>
                </a:solidFill>
              </a:rPr>
              <a:t>="</a:t>
            </a:r>
            <a:r>
              <a:rPr lang="es-ES" sz="2000" dirty="0" err="1">
                <a:solidFill>
                  <a:srgbClr val="3333CC"/>
                </a:solidFill>
              </a:rPr>
              <a:t>blue</a:t>
            </a:r>
            <a:r>
              <a:rPr lang="es-ES" sz="2000" dirty="0">
                <a:solidFill>
                  <a:srgbClr val="3333CC"/>
                </a:solidFill>
              </a:rPr>
              <a:t>"</a:t>
            </a:r>
            <a:r>
              <a:rPr lang="es-ES" sz="2000" b="1" dirty="0">
                <a:solidFill>
                  <a:srgbClr val="3333CC"/>
                </a:solidFill>
              </a:rPr>
              <a:t> &gt; &lt;CENTER&gt; </a:t>
            </a:r>
          </a:p>
          <a:p>
            <a:pPr>
              <a:lnSpc>
                <a:spcPct val="90000"/>
              </a:lnSpc>
              <a:buNone/>
            </a:pPr>
            <a:r>
              <a:rPr lang="es-ES" sz="2000" b="1" dirty="0">
                <a:solidFill>
                  <a:srgbClr val="3333CC"/>
                </a:solidFill>
              </a:rPr>
              <a:t>		</a:t>
            </a:r>
            <a:r>
              <a:rPr lang="es-ES" sz="2000" dirty="0"/>
              <a:t>Aquí va lo importante </a:t>
            </a:r>
          </a:p>
          <a:p>
            <a:pPr>
              <a:lnSpc>
                <a:spcPct val="90000"/>
              </a:lnSpc>
              <a:buNone/>
            </a:pPr>
            <a:r>
              <a:rPr lang="es-ES" sz="2000" b="1" dirty="0">
                <a:solidFill>
                  <a:srgbClr val="3333CC"/>
                </a:solidFill>
              </a:rPr>
              <a:t>		&lt;/CENTER&gt;&lt;/FONT&gt;&lt;/U&gt;&lt;/B&gt;&lt;/H1&gt; </a:t>
            </a:r>
          </a:p>
          <a:p>
            <a:pPr>
              <a:lnSpc>
                <a:spcPct val="90000"/>
              </a:lnSpc>
              <a:buNone/>
            </a:pPr>
            <a:r>
              <a:rPr lang="es-ES" sz="2000" b="1" dirty="0">
                <a:solidFill>
                  <a:srgbClr val="3333CC"/>
                </a:solidFill>
              </a:rPr>
              <a:t>		</a:t>
            </a:r>
            <a:r>
              <a:rPr lang="es-ES" sz="2000" dirty="0"/>
              <a:t>Si hice todo bien, el título de la página, que se lee en la barra </a:t>
            </a:r>
          </a:p>
          <a:p>
            <a:pPr>
              <a:lnSpc>
                <a:spcPct val="90000"/>
              </a:lnSpc>
              <a:buNone/>
            </a:pPr>
            <a:r>
              <a:rPr lang="es-ES" sz="2000" dirty="0"/>
              <a:t>		superior, es 'Una nueva pagina' </a:t>
            </a:r>
            <a:r>
              <a:rPr lang="es-ES" sz="2000" b="1" dirty="0">
                <a:solidFill>
                  <a:srgbClr val="3333CC"/>
                </a:solidFill>
              </a:rPr>
              <a:t>&lt;BR&gt;</a:t>
            </a:r>
          </a:p>
          <a:p>
            <a:pPr>
              <a:lnSpc>
                <a:spcPct val="90000"/>
              </a:lnSpc>
              <a:buNone/>
            </a:pPr>
            <a:r>
              <a:rPr lang="es-ES" sz="2000" b="1" dirty="0">
                <a:solidFill>
                  <a:srgbClr val="3333CC"/>
                </a:solidFill>
              </a:rPr>
              <a:t>		</a:t>
            </a:r>
            <a:r>
              <a:rPr lang="es-ES" sz="2000" dirty="0"/>
              <a:t>El encabezado está en negrita, subrayado, de color azul y </a:t>
            </a:r>
          </a:p>
          <a:p>
            <a:pPr>
              <a:lnSpc>
                <a:spcPct val="90000"/>
              </a:lnSpc>
              <a:buNone/>
            </a:pPr>
            <a:r>
              <a:rPr lang="es-ES" sz="2000" dirty="0"/>
              <a:t>		centrado. </a:t>
            </a:r>
            <a:r>
              <a:rPr lang="es-ES" sz="2000" b="1" dirty="0">
                <a:solidFill>
                  <a:srgbClr val="3333CC"/>
                </a:solidFill>
              </a:rPr>
              <a:t>&lt;BR&gt;</a:t>
            </a:r>
            <a:r>
              <a:rPr lang="es-ES" sz="2000" dirty="0"/>
              <a:t/>
            </a:r>
            <a:br>
              <a:rPr lang="es-ES" sz="2000" dirty="0"/>
            </a:br>
            <a:r>
              <a:rPr lang="es-ES" sz="2000" dirty="0"/>
              <a:t>	El fondo es de color naranja. </a:t>
            </a:r>
            <a:r>
              <a:rPr lang="es-ES" sz="2000" b="1" dirty="0">
                <a:solidFill>
                  <a:srgbClr val="3333CC"/>
                </a:solidFill>
              </a:rPr>
              <a:t>&lt;BR&gt;</a:t>
            </a:r>
            <a:r>
              <a:rPr lang="es-ES" sz="2000" dirty="0"/>
              <a:t/>
            </a:r>
            <a:br>
              <a:rPr lang="es-ES" sz="2000" dirty="0"/>
            </a:br>
            <a:r>
              <a:rPr lang="es-ES" sz="2000" dirty="0"/>
              <a:t>	Y el texto de color rojo. </a:t>
            </a:r>
            <a:r>
              <a:rPr lang="es-ES" sz="2000" b="1" dirty="0">
                <a:solidFill>
                  <a:srgbClr val="3333CC"/>
                </a:solidFill>
              </a:rPr>
              <a:t>&lt;BR&gt;</a:t>
            </a:r>
            <a:r>
              <a:rPr lang="es-ES" sz="2000" dirty="0"/>
              <a:t/>
            </a:r>
            <a:br>
              <a:rPr lang="es-ES" sz="2000" dirty="0"/>
            </a:br>
            <a:r>
              <a:rPr lang="es-ES" sz="2000" dirty="0"/>
              <a:t>	Salvo </a:t>
            </a:r>
            <a:r>
              <a:rPr lang="es-ES" sz="2000" b="1" dirty="0">
                <a:solidFill>
                  <a:srgbClr val="3333CC"/>
                </a:solidFill>
              </a:rPr>
              <a:t>&lt;FONT </a:t>
            </a:r>
            <a:r>
              <a:rPr lang="es-ES" sz="2000" dirty="0">
                <a:solidFill>
                  <a:srgbClr val="FF0000"/>
                </a:solidFill>
              </a:rPr>
              <a:t>color</a:t>
            </a:r>
            <a:r>
              <a:rPr lang="es-ES" sz="2000" dirty="0">
                <a:solidFill>
                  <a:srgbClr val="3333CC"/>
                </a:solidFill>
              </a:rPr>
              <a:t>="</a:t>
            </a:r>
            <a:r>
              <a:rPr lang="es-ES" sz="2000" dirty="0" err="1">
                <a:solidFill>
                  <a:srgbClr val="3333CC"/>
                </a:solidFill>
              </a:rPr>
              <a:t>black</a:t>
            </a:r>
            <a:r>
              <a:rPr lang="es-ES" sz="2000" dirty="0">
                <a:solidFill>
                  <a:srgbClr val="3333CC"/>
                </a:solidFill>
              </a:rPr>
              <a:t>" </a:t>
            </a:r>
            <a:r>
              <a:rPr lang="es-ES" sz="2000" b="1" dirty="0">
                <a:solidFill>
                  <a:srgbClr val="3333CC"/>
                </a:solidFill>
              </a:rPr>
              <a:t>&gt; </a:t>
            </a:r>
            <a:r>
              <a:rPr lang="es-ES" sz="2000" dirty="0"/>
              <a:t>esto </a:t>
            </a:r>
            <a:r>
              <a:rPr lang="es-ES" sz="2000" b="1" dirty="0">
                <a:solidFill>
                  <a:srgbClr val="3333CC"/>
                </a:solidFill>
              </a:rPr>
              <a:t>&lt;/FONT&gt;</a:t>
            </a:r>
            <a:r>
              <a:rPr lang="es-ES" sz="2000" b="1" dirty="0">
                <a:solidFill>
                  <a:srgbClr val="FFC000"/>
                </a:solidFill>
              </a:rPr>
              <a:t> </a:t>
            </a:r>
            <a:r>
              <a:rPr lang="es-ES" sz="2000" dirty="0"/>
              <a:t>que es negro.</a:t>
            </a:r>
            <a:br>
              <a:rPr lang="es-ES" sz="2000" dirty="0"/>
            </a:br>
            <a:r>
              <a:rPr lang="es-ES" sz="2000" b="1" dirty="0">
                <a:solidFill>
                  <a:srgbClr val="3333CC"/>
                </a:solidFill>
              </a:rPr>
              <a:t>&lt;/BODY&gt;</a:t>
            </a:r>
          </a:p>
          <a:p>
            <a:pPr>
              <a:lnSpc>
                <a:spcPct val="90000"/>
              </a:lnSpc>
              <a:buNone/>
            </a:pPr>
            <a:r>
              <a:rPr lang="es-ES" sz="2000" b="1" dirty="0">
                <a:solidFill>
                  <a:srgbClr val="3333CC"/>
                </a:solidFill>
              </a:rPr>
              <a:t>&lt;HTML&gt;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3"/>
          <p:cNvSpPr txBox="1">
            <a:spLocks noChangeArrowheads="1"/>
          </p:cNvSpPr>
          <p:nvPr/>
        </p:nvSpPr>
        <p:spPr>
          <a:xfrm>
            <a:off x="1285852" y="1071546"/>
            <a:ext cx="7560000" cy="4071966"/>
          </a:xfrm>
          <a:prstGeom prst="rect">
            <a:avLst/>
          </a:prstGeom>
          <a:solidFill>
            <a:schemeClr val="accent2">
              <a:lumMod val="20000"/>
              <a:lumOff val="80000"/>
            </a:schemeClr>
          </a:solidFill>
        </p:spPr>
        <p:txBody>
          <a:bodyPr>
            <a:normAutofit lnSpcReduction="10000"/>
          </a:bodyPr>
          <a:lstStyle/>
          <a:p>
            <a:pPr algn="ctr">
              <a:lnSpc>
                <a:spcPct val="90000"/>
              </a:lnSpc>
              <a:buNone/>
            </a:pPr>
            <a:r>
              <a:rPr lang="es-ES" sz="3200" b="1" u="sng" dirty="0">
                <a:solidFill>
                  <a:srgbClr val="3333CC"/>
                </a:solidFill>
              </a:rPr>
              <a:t>Aquí va lo importante </a:t>
            </a:r>
          </a:p>
          <a:p>
            <a:pPr>
              <a:lnSpc>
                <a:spcPct val="90000"/>
              </a:lnSpc>
              <a:buNone/>
            </a:pPr>
            <a:r>
              <a:rPr lang="es-ES" sz="2000" b="1" dirty="0">
                <a:solidFill>
                  <a:srgbClr val="3333CC"/>
                </a:solidFill>
              </a:rPr>
              <a:t>		</a:t>
            </a:r>
          </a:p>
          <a:p>
            <a:pPr>
              <a:lnSpc>
                <a:spcPct val="90000"/>
              </a:lnSpc>
              <a:buNone/>
            </a:pPr>
            <a:r>
              <a:rPr lang="es-ES" sz="2000" dirty="0">
                <a:solidFill>
                  <a:srgbClr val="FF0000"/>
                </a:solidFill>
              </a:rPr>
              <a:t>Si hice todo bien, el título de la página, que se lee en la barra superior, es 'Una nueva pagina‘</a:t>
            </a:r>
          </a:p>
          <a:p>
            <a:pPr>
              <a:lnSpc>
                <a:spcPct val="90000"/>
              </a:lnSpc>
              <a:buNone/>
            </a:pPr>
            <a:endParaRPr lang="es-ES" sz="2000" b="1" dirty="0">
              <a:solidFill>
                <a:srgbClr val="FF0000"/>
              </a:solidFill>
            </a:endParaRPr>
          </a:p>
          <a:p>
            <a:pPr>
              <a:lnSpc>
                <a:spcPct val="90000"/>
              </a:lnSpc>
              <a:buNone/>
            </a:pPr>
            <a:r>
              <a:rPr lang="es-ES" sz="2000" dirty="0">
                <a:solidFill>
                  <a:srgbClr val="FF0000"/>
                </a:solidFill>
              </a:rPr>
              <a:t>El encabezado está en negrita, subrayado, de color azul y centrado.</a:t>
            </a:r>
          </a:p>
          <a:p>
            <a:pPr>
              <a:lnSpc>
                <a:spcPct val="90000"/>
              </a:lnSpc>
              <a:buNone/>
            </a:pPr>
            <a:endParaRPr lang="es-ES" sz="2000" dirty="0">
              <a:solidFill>
                <a:srgbClr val="FF0000"/>
              </a:solidFill>
            </a:endParaRPr>
          </a:p>
          <a:p>
            <a:pPr>
              <a:lnSpc>
                <a:spcPct val="90000"/>
              </a:lnSpc>
              <a:buNone/>
            </a:pPr>
            <a:r>
              <a:rPr lang="es-ES" sz="2000" dirty="0">
                <a:solidFill>
                  <a:srgbClr val="FF0000"/>
                </a:solidFill>
              </a:rPr>
              <a:t>El fondo es de color naranja.</a:t>
            </a:r>
          </a:p>
          <a:p>
            <a:pPr>
              <a:lnSpc>
                <a:spcPct val="90000"/>
              </a:lnSpc>
              <a:buNone/>
            </a:pPr>
            <a:endParaRPr lang="es-ES" sz="2000" dirty="0">
              <a:solidFill>
                <a:srgbClr val="FF0000"/>
              </a:solidFill>
            </a:endParaRPr>
          </a:p>
          <a:p>
            <a:pPr>
              <a:lnSpc>
                <a:spcPct val="90000"/>
              </a:lnSpc>
              <a:buNone/>
            </a:pPr>
            <a:r>
              <a:rPr lang="es-ES" sz="2000" dirty="0">
                <a:solidFill>
                  <a:srgbClr val="FF0000"/>
                </a:solidFill>
              </a:rPr>
              <a:t>Y el texto de color rojo.</a:t>
            </a:r>
          </a:p>
          <a:p>
            <a:pPr>
              <a:lnSpc>
                <a:spcPct val="90000"/>
              </a:lnSpc>
              <a:buNone/>
            </a:pPr>
            <a:endParaRPr lang="es-ES" sz="2000" dirty="0">
              <a:solidFill>
                <a:srgbClr val="FF0000"/>
              </a:solidFill>
            </a:endParaRPr>
          </a:p>
          <a:p>
            <a:pPr>
              <a:lnSpc>
                <a:spcPct val="90000"/>
              </a:lnSpc>
              <a:buNone/>
            </a:pPr>
            <a:r>
              <a:rPr lang="es-ES" sz="2000" dirty="0">
                <a:solidFill>
                  <a:srgbClr val="FF0000"/>
                </a:solidFill>
              </a:rPr>
              <a:t>Salvo </a:t>
            </a:r>
            <a:r>
              <a:rPr lang="es-ES" sz="2000" b="1" dirty="0">
                <a:solidFill>
                  <a:srgbClr val="3333CC"/>
                </a:solidFill>
              </a:rPr>
              <a:t> </a:t>
            </a:r>
            <a:r>
              <a:rPr lang="es-ES" sz="2000" dirty="0"/>
              <a:t>esto </a:t>
            </a:r>
            <a:r>
              <a:rPr lang="es-ES" sz="2000" dirty="0">
                <a:solidFill>
                  <a:srgbClr val="FF0000"/>
                </a:solidFill>
              </a:rPr>
              <a:t>que es negro.</a:t>
            </a:r>
            <a:br>
              <a:rPr lang="es-ES" sz="2000" dirty="0">
                <a:solidFill>
                  <a:srgbClr val="FF0000"/>
                </a:solidFill>
              </a:rPr>
            </a:br>
            <a:endParaRPr kumimoji="0" lang="es-E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Rectangle 3"/>
          <p:cNvSpPr txBox="1">
            <a:spLocks noChangeArrowheads="1"/>
          </p:cNvSpPr>
          <p:nvPr/>
        </p:nvSpPr>
        <p:spPr>
          <a:xfrm>
            <a:off x="1285852" y="285728"/>
            <a:ext cx="7560000" cy="716492"/>
          </a:xfrm>
          <a:prstGeom prst="rect">
            <a:avLst/>
          </a:prstGeom>
          <a:blipFill>
            <a:blip r:embed="rId2"/>
            <a:tile tx="0" ty="0" sx="100000" sy="100000" flip="none" algn="tl"/>
          </a:blipFill>
        </p:spPr>
        <p:txBody>
          <a:bodyPr>
            <a:noAutofit/>
          </a:bodyPr>
          <a:lstStyle/>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Char char=""/>
              <a:tabLst/>
              <a:defRPr/>
            </a:pPr>
            <a:r>
              <a:rPr kumimoji="0" lang="es-ES" sz="2000" b="0" i="0" u="none" strike="noStrike" kern="1200" cap="none" spc="0" normalizeH="0" baseline="0" noProof="0" dirty="0">
                <a:ln>
                  <a:noFill/>
                </a:ln>
                <a:solidFill>
                  <a:schemeClr val="tx1"/>
                </a:solidFill>
                <a:effectLst/>
                <a:uLnTx/>
                <a:uFillTx/>
                <a:latin typeface="+mn-lt"/>
                <a:ea typeface="+mn-ea"/>
                <a:cs typeface="+mn-cs"/>
              </a:rPr>
              <a:t>Guardar el archivo como </a:t>
            </a:r>
            <a:r>
              <a:rPr kumimoji="0" lang="es-ES" sz="2000" i="1" u="none" strike="noStrike" kern="1200" cap="none" spc="0" normalizeH="0" baseline="0" noProof="0" dirty="0">
                <a:ln>
                  <a:noFill/>
                </a:ln>
                <a:solidFill>
                  <a:schemeClr val="tx1"/>
                </a:solidFill>
                <a:effectLst/>
                <a:uLnTx/>
                <a:uFillTx/>
                <a:latin typeface="+mn-lt"/>
                <a:ea typeface="+mn-ea"/>
                <a:cs typeface="+mn-cs"/>
              </a:rPr>
              <a:t>mipagina4.html</a:t>
            </a:r>
          </a:p>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Char char=""/>
              <a:tabLst/>
              <a:defRPr/>
            </a:pPr>
            <a:r>
              <a:rPr lang="es-ES" sz="2000" dirty="0">
                <a:latin typeface="+mn-lt"/>
              </a:rPr>
              <a:t>Ingresar al programa Internet Explorer y abrir la </a:t>
            </a:r>
            <a:r>
              <a:rPr lang="es-ES" sz="2000" i="1" dirty="0">
                <a:latin typeface="+mn-lt"/>
              </a:rPr>
              <a:t>mipagina4.html</a:t>
            </a:r>
            <a:r>
              <a:rPr kumimoji="0" lang="es-ES" sz="2400" b="0" i="0" u="none" strike="noStrike" kern="1200" cap="none" spc="0" normalizeH="0" baseline="0" noProof="0" dirty="0">
                <a:ln>
                  <a:noFill/>
                </a:ln>
                <a:solidFill>
                  <a:schemeClr val="tx1"/>
                </a:solidFill>
                <a:effectLst/>
                <a:uLnTx/>
                <a:uFillTx/>
                <a:latin typeface="+mn-lt"/>
                <a:ea typeface="+mn-ea"/>
                <a:cs typeface="+mn-cs"/>
              </a:rPr>
              <a:t/>
            </a:r>
            <a:br>
              <a:rPr kumimoji="0" lang="es-ES" sz="2400" b="0" i="0" u="none" strike="noStrike" kern="1200" cap="none" spc="0" normalizeH="0" baseline="0" noProof="0" dirty="0">
                <a:ln>
                  <a:noFill/>
                </a:ln>
                <a:solidFill>
                  <a:schemeClr val="tx1"/>
                </a:solidFill>
                <a:effectLst/>
                <a:uLnTx/>
                <a:uFillTx/>
                <a:latin typeface="+mn-lt"/>
                <a:ea typeface="+mn-ea"/>
                <a:cs typeface="+mn-cs"/>
              </a:rPr>
            </a:br>
            <a:r>
              <a:rPr kumimoji="0" lang="es-ES" sz="2400" b="0" i="0" u="none" strike="noStrike" kern="1200" cap="none" spc="0" normalizeH="0" baseline="0" noProof="0" dirty="0">
                <a:ln>
                  <a:noFill/>
                </a:ln>
                <a:solidFill>
                  <a:schemeClr val="tx1"/>
                </a:solidFill>
                <a:effectLst/>
                <a:uLnTx/>
                <a:uFillTx/>
                <a:latin typeface="+mn-lt"/>
                <a:ea typeface="+mn-ea"/>
                <a:cs typeface="+mn-cs"/>
              </a:rPr>
              <a:t/>
            </a:r>
            <a:br>
              <a:rPr kumimoji="0" lang="es-ES" sz="2400" b="0" i="0" u="none" strike="noStrike" kern="1200" cap="none" spc="0" normalizeH="0" baseline="0" noProof="0" dirty="0">
                <a:ln>
                  <a:noFill/>
                </a:ln>
                <a:solidFill>
                  <a:schemeClr val="tx1"/>
                </a:solidFill>
                <a:effectLst/>
                <a:uLnTx/>
                <a:uFillTx/>
                <a:latin typeface="+mn-lt"/>
                <a:ea typeface="+mn-ea"/>
                <a:cs typeface="+mn-cs"/>
              </a:rPr>
            </a:br>
            <a:endParaRPr kumimoji="0" lang="es-E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389676" y="540250"/>
            <a:ext cx="7498080" cy="1143000"/>
          </a:xfrm>
        </p:spPr>
        <p:txBody>
          <a:bodyPr>
            <a:normAutofit/>
          </a:bodyPr>
          <a:lstStyle/>
          <a:p>
            <a:pPr algn="ctr"/>
            <a:r>
              <a:rPr lang="es-ES" dirty="0"/>
              <a:t>Quinta clase</a:t>
            </a: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87986" y="1988840"/>
            <a:ext cx="7429500" cy="389572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1285852" y="285728"/>
            <a:ext cx="7560000" cy="720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normAutofit/>
          </a:bodyPr>
          <a:lstStyle/>
          <a:p>
            <a:pPr algn="ctr"/>
            <a:r>
              <a:rPr lang="es-ES" sz="3200" b="1" u="sng" dirty="0">
                <a:solidFill>
                  <a:schemeClr val="tx2"/>
                </a:solidFill>
              </a:rPr>
              <a:t>Textos con Listas</a:t>
            </a:r>
            <a:endParaRPr lang="es-ES" sz="3200" b="1" dirty="0">
              <a:solidFill>
                <a:schemeClr val="tx2"/>
              </a:solidFill>
            </a:endParaRPr>
          </a:p>
        </p:txBody>
      </p:sp>
      <p:sp>
        <p:nvSpPr>
          <p:cNvPr id="95235" name="Rectangle 3"/>
          <p:cNvSpPr>
            <a:spLocks noGrp="1" noChangeArrowheads="1"/>
          </p:cNvSpPr>
          <p:nvPr>
            <p:ph idx="1"/>
          </p:nvPr>
        </p:nvSpPr>
        <p:spPr>
          <a:xfrm>
            <a:off x="1285852" y="3542380"/>
            <a:ext cx="7560000" cy="3240000"/>
          </a:xfrm>
          <a:blipFill>
            <a:blip r:embed="rId2"/>
            <a:tile tx="0" ty="0" sx="100000" sy="100000" flip="none" algn="tl"/>
          </a:blipFill>
        </p:spPr>
        <p:txBody>
          <a:bodyPr>
            <a:noAutofit/>
          </a:bodyPr>
          <a:lstStyle/>
          <a:p>
            <a:pPr>
              <a:lnSpc>
                <a:spcPct val="80000"/>
              </a:lnSpc>
            </a:pPr>
            <a:r>
              <a:rPr lang="es-ES" sz="2400" dirty="0"/>
              <a:t>Son listas ordenadas (Numeración), cuya estructura es:</a:t>
            </a:r>
          </a:p>
          <a:p>
            <a:pPr>
              <a:lnSpc>
                <a:spcPct val="80000"/>
              </a:lnSpc>
              <a:buNone/>
            </a:pPr>
            <a:r>
              <a:rPr lang="es-ES" sz="2400" dirty="0">
                <a:solidFill>
                  <a:schemeClr val="accent4">
                    <a:lumMod val="75000"/>
                  </a:schemeClr>
                </a:solidFill>
              </a:rPr>
              <a:t>		</a:t>
            </a:r>
            <a:r>
              <a:rPr lang="es-ES" sz="1800" b="1" dirty="0">
                <a:solidFill>
                  <a:srgbClr val="3333CC"/>
                </a:solidFill>
              </a:rPr>
              <a:t>&lt;OL </a:t>
            </a:r>
            <a:r>
              <a:rPr lang="es-ES" sz="1800" dirty="0" err="1">
                <a:solidFill>
                  <a:srgbClr val="FF0000"/>
                </a:solidFill>
              </a:rPr>
              <a:t>type</a:t>
            </a:r>
            <a:r>
              <a:rPr lang="es-ES" sz="1800" dirty="0">
                <a:solidFill>
                  <a:srgbClr val="3333CC"/>
                </a:solidFill>
              </a:rPr>
              <a:t>=“valor”</a:t>
            </a:r>
            <a:r>
              <a:rPr lang="es-ES" sz="1800" b="1" dirty="0">
                <a:solidFill>
                  <a:srgbClr val="3333CC"/>
                </a:solidFill>
              </a:rPr>
              <a:t>&gt;</a:t>
            </a:r>
          </a:p>
          <a:p>
            <a:pPr>
              <a:lnSpc>
                <a:spcPct val="80000"/>
              </a:lnSpc>
              <a:buNone/>
            </a:pPr>
            <a:r>
              <a:rPr lang="es-ES" sz="1800" b="1" dirty="0">
                <a:solidFill>
                  <a:srgbClr val="3333CC"/>
                </a:solidFill>
              </a:rPr>
              <a:t>			&lt;LI&gt; </a:t>
            </a:r>
            <a:r>
              <a:rPr lang="es-ES" sz="1800" dirty="0"/>
              <a:t>item1 </a:t>
            </a:r>
            <a:r>
              <a:rPr lang="es-ES" sz="1800" b="1" dirty="0">
                <a:solidFill>
                  <a:srgbClr val="3333CC"/>
                </a:solidFill>
              </a:rPr>
              <a:t>&lt;</a:t>
            </a:r>
            <a:r>
              <a:rPr lang="es-ES" sz="1800" b="1" dirty="0">
                <a:solidFill>
                  <a:srgbClr val="FF0000"/>
                </a:solidFill>
              </a:rPr>
              <a:t>/</a:t>
            </a:r>
            <a:r>
              <a:rPr lang="es-ES" sz="1800" b="1" dirty="0">
                <a:solidFill>
                  <a:srgbClr val="3333CC"/>
                </a:solidFill>
              </a:rPr>
              <a:t>LI&gt;</a:t>
            </a:r>
          </a:p>
          <a:p>
            <a:pPr lvl="2">
              <a:lnSpc>
                <a:spcPct val="80000"/>
              </a:lnSpc>
              <a:buNone/>
            </a:pPr>
            <a:r>
              <a:rPr lang="es-ES" sz="1800" b="1" dirty="0">
                <a:solidFill>
                  <a:srgbClr val="3333CC"/>
                </a:solidFill>
              </a:rPr>
              <a:t>			&lt;LI&gt; </a:t>
            </a:r>
            <a:r>
              <a:rPr lang="es-ES" sz="1800" dirty="0"/>
              <a:t>item2</a:t>
            </a:r>
            <a:r>
              <a:rPr lang="es-ES" sz="1800" b="1" dirty="0">
                <a:solidFill>
                  <a:srgbClr val="3333CC"/>
                </a:solidFill>
              </a:rPr>
              <a:t> &lt;</a:t>
            </a:r>
            <a:r>
              <a:rPr lang="es-ES" sz="1800" b="1" dirty="0">
                <a:solidFill>
                  <a:srgbClr val="FF0000"/>
                </a:solidFill>
              </a:rPr>
              <a:t>/</a:t>
            </a:r>
            <a:r>
              <a:rPr lang="es-ES" sz="1800" b="1" dirty="0">
                <a:solidFill>
                  <a:srgbClr val="3333CC"/>
                </a:solidFill>
              </a:rPr>
              <a:t>LI&gt;</a:t>
            </a:r>
          </a:p>
          <a:p>
            <a:pPr lvl="2">
              <a:lnSpc>
                <a:spcPct val="80000"/>
              </a:lnSpc>
              <a:buNone/>
            </a:pPr>
            <a:r>
              <a:rPr lang="es-ES" sz="1800" b="1" dirty="0">
                <a:solidFill>
                  <a:srgbClr val="3333CC"/>
                </a:solidFill>
              </a:rPr>
              <a:t>			</a:t>
            </a:r>
            <a:r>
              <a:rPr lang="es-ES" sz="1800" dirty="0"/>
              <a:t>………</a:t>
            </a:r>
          </a:p>
          <a:p>
            <a:pPr lvl="1">
              <a:lnSpc>
                <a:spcPct val="80000"/>
              </a:lnSpc>
              <a:buNone/>
            </a:pPr>
            <a:r>
              <a:rPr lang="es-ES" sz="1800" b="1" dirty="0">
                <a:solidFill>
                  <a:srgbClr val="3333CC"/>
                </a:solidFill>
              </a:rPr>
              <a:t>		&lt;</a:t>
            </a:r>
            <a:r>
              <a:rPr lang="es-ES" sz="1800" b="1" dirty="0">
                <a:solidFill>
                  <a:srgbClr val="FF0000"/>
                </a:solidFill>
              </a:rPr>
              <a:t>/</a:t>
            </a:r>
            <a:r>
              <a:rPr lang="es-ES" sz="1800" b="1" dirty="0">
                <a:solidFill>
                  <a:srgbClr val="3333CC"/>
                </a:solidFill>
              </a:rPr>
              <a:t>OL&gt;</a:t>
            </a:r>
          </a:p>
          <a:p>
            <a:pPr lvl="1">
              <a:lnSpc>
                <a:spcPct val="80000"/>
              </a:lnSpc>
              <a:buNone/>
            </a:pPr>
            <a:r>
              <a:rPr lang="es-ES" sz="1800" dirty="0"/>
              <a:t>Donde</a:t>
            </a:r>
          </a:p>
          <a:p>
            <a:pPr lvl="1">
              <a:lnSpc>
                <a:spcPct val="80000"/>
              </a:lnSpc>
              <a:buNone/>
            </a:pPr>
            <a:r>
              <a:rPr lang="es-ES" sz="1800" dirty="0"/>
              <a:t>	</a:t>
            </a:r>
            <a:r>
              <a:rPr lang="es-ES" sz="1800" b="1" dirty="0"/>
              <a:t>“Valor” </a:t>
            </a:r>
            <a:r>
              <a:rPr lang="es-ES" sz="1800" dirty="0"/>
              <a:t>puede ser una letra, un número arábigo o romano [A, a,1, i]</a:t>
            </a:r>
            <a:endParaRPr lang="es-ES" sz="2000" dirty="0"/>
          </a:p>
          <a:p>
            <a:pPr>
              <a:lnSpc>
                <a:spcPct val="80000"/>
              </a:lnSpc>
            </a:pPr>
            <a:r>
              <a:rPr lang="es-ES" sz="2400" dirty="0"/>
              <a:t>Se puede utilizar la etiqueta </a:t>
            </a:r>
            <a:r>
              <a:rPr lang="es-ES" sz="2400" dirty="0">
                <a:solidFill>
                  <a:srgbClr val="3333CC"/>
                </a:solidFill>
              </a:rPr>
              <a:t>&lt;OL&gt; </a:t>
            </a:r>
            <a:r>
              <a:rPr lang="es-ES" sz="2400" dirty="0"/>
              <a:t>con o sin parámetros</a:t>
            </a:r>
          </a:p>
          <a:p>
            <a:pPr>
              <a:lnSpc>
                <a:spcPct val="80000"/>
              </a:lnSpc>
            </a:pPr>
            <a:r>
              <a:rPr lang="es-ES" sz="2400" dirty="0"/>
              <a:t>Estas etiquetas </a:t>
            </a:r>
            <a:r>
              <a:rPr lang="es-ES" sz="2400" dirty="0">
                <a:solidFill>
                  <a:srgbClr val="3333CC"/>
                </a:solidFill>
              </a:rPr>
              <a:t>&lt;OL&gt; </a:t>
            </a:r>
            <a:r>
              <a:rPr lang="es-ES" sz="2400" dirty="0"/>
              <a:t>son de apertura y de cierre</a:t>
            </a:r>
          </a:p>
          <a:p>
            <a:pPr>
              <a:lnSpc>
                <a:spcPct val="80000"/>
              </a:lnSpc>
            </a:pPr>
            <a:endParaRPr lang="es-ES" sz="2400" dirty="0">
              <a:solidFill>
                <a:schemeClr val="accent4">
                  <a:lumMod val="75000"/>
                </a:schemeClr>
              </a:solidFill>
            </a:endParaRPr>
          </a:p>
        </p:txBody>
      </p:sp>
      <p:sp>
        <p:nvSpPr>
          <p:cNvPr id="4" name="Rectangle 2"/>
          <p:cNvSpPr txBox="1">
            <a:spLocks noChangeArrowheads="1"/>
          </p:cNvSpPr>
          <p:nvPr/>
        </p:nvSpPr>
        <p:spPr>
          <a:xfrm>
            <a:off x="1285852" y="1021682"/>
            <a:ext cx="7560000" cy="720000"/>
          </a:xfrm>
          <a:prstGeom prst="rect">
            <a:avLst/>
          </a:prstGeom>
          <a:solidFill>
            <a:schemeClr val="bg2"/>
          </a:solidFill>
        </p:spPr>
        <p:txBody>
          <a:bodyPr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ES" sz="2800" b="1" strike="noStrike" kern="1200" cap="none" spc="0" normalizeH="0" baseline="0" noProof="0" dirty="0">
                <a:ln>
                  <a:noFill/>
                </a:ln>
                <a:solidFill>
                  <a:srgbClr val="3333CC"/>
                </a:solidFill>
                <a:uLnTx/>
                <a:uFillTx/>
                <a:latin typeface="+mj-lt"/>
                <a:ea typeface="+mj-ea"/>
                <a:cs typeface="+mj-cs"/>
              </a:rPr>
              <a:t>Etiqueta: LI</a:t>
            </a:r>
          </a:p>
        </p:txBody>
      </p:sp>
      <p:sp>
        <p:nvSpPr>
          <p:cNvPr id="5" name="Rectangle 2"/>
          <p:cNvSpPr txBox="1">
            <a:spLocks noChangeArrowheads="1"/>
          </p:cNvSpPr>
          <p:nvPr/>
        </p:nvSpPr>
        <p:spPr>
          <a:xfrm>
            <a:off x="1285852" y="2800806"/>
            <a:ext cx="7560000" cy="720000"/>
          </a:xfrm>
          <a:prstGeom prst="rect">
            <a:avLst/>
          </a:prstGeom>
          <a:solidFill>
            <a:schemeClr val="bg2"/>
          </a:solidFill>
        </p:spPr>
        <p:txBody>
          <a:bodyPr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ES" sz="2800" b="1" strike="noStrike" kern="1200" cap="none" spc="0" normalizeH="0" baseline="0" noProof="0" dirty="0">
                <a:ln>
                  <a:noFill/>
                </a:ln>
                <a:solidFill>
                  <a:srgbClr val="3333CC"/>
                </a:solidFill>
                <a:uLnTx/>
                <a:uFillTx/>
                <a:latin typeface="+mj-lt"/>
                <a:ea typeface="+mj-ea"/>
                <a:cs typeface="+mj-cs"/>
              </a:rPr>
              <a:t>Etiqueta: OL</a:t>
            </a:r>
          </a:p>
        </p:txBody>
      </p:sp>
      <p:sp>
        <p:nvSpPr>
          <p:cNvPr id="6" name="Rectangle 3"/>
          <p:cNvSpPr txBox="1">
            <a:spLocks noChangeArrowheads="1"/>
          </p:cNvSpPr>
          <p:nvPr/>
        </p:nvSpPr>
        <p:spPr>
          <a:xfrm>
            <a:off x="1285852" y="1758524"/>
            <a:ext cx="7560000" cy="1027534"/>
          </a:xfrm>
          <a:prstGeom prst="rect">
            <a:avLst/>
          </a:prstGeom>
          <a:blipFill>
            <a:blip r:embed="rId2"/>
            <a:tile tx="0" ty="0" sx="100000" sy="100000" flip="none" algn="tl"/>
          </a:blipFill>
        </p:spPr>
        <p:txBody>
          <a:bodyPr>
            <a:noAutofit/>
          </a:bodyPr>
          <a:lstStyle/>
          <a:p>
            <a:pPr marL="365760" indent="-283464" fontAlgn="auto">
              <a:lnSpc>
                <a:spcPct val="80000"/>
              </a:lnSpc>
              <a:spcBef>
                <a:spcPts val="600"/>
              </a:spcBef>
              <a:spcAft>
                <a:spcPts val="0"/>
              </a:spcAft>
              <a:buClr>
                <a:schemeClr val="accent1"/>
              </a:buClr>
              <a:buSzPct val="80000"/>
              <a:buFont typeface="Wingdings 2"/>
              <a:buChar char=""/>
            </a:pPr>
            <a:r>
              <a:rPr lang="es-ES" sz="2400" dirty="0">
                <a:latin typeface="+mn-lt"/>
              </a:rPr>
              <a:t>Se utiliza dentro de una lista ordenada (numerada) o desordenada (viñetas),  </a:t>
            </a:r>
            <a:r>
              <a:rPr kumimoji="0" lang="es-ES" sz="2400" b="0" i="0" u="none" strike="noStrike" kern="1200" cap="none" spc="0" normalizeH="0" noProof="0" dirty="0">
                <a:ln>
                  <a:noFill/>
                </a:ln>
                <a:effectLst/>
                <a:uLnTx/>
                <a:uFillTx/>
                <a:latin typeface="+mn-lt"/>
                <a:ea typeface="+mn-ea"/>
                <a:cs typeface="+mn-cs"/>
              </a:rPr>
              <a:t>representa un ítem de la lista</a:t>
            </a:r>
          </a:p>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Char char=""/>
              <a:tabLst/>
              <a:defRPr/>
            </a:pPr>
            <a:r>
              <a:rPr kumimoji="0" lang="es-ES" sz="2400" b="0" i="0" u="none" strike="noStrike" kern="1200" cap="none" spc="0" normalizeH="0" baseline="0" noProof="0" dirty="0">
                <a:ln>
                  <a:noFill/>
                </a:ln>
                <a:effectLst/>
                <a:uLnTx/>
                <a:uFillTx/>
                <a:latin typeface="+mn-lt"/>
                <a:ea typeface="+mn-ea"/>
                <a:cs typeface="+mn-cs"/>
              </a:rPr>
              <a:t>Esta etiqueta </a:t>
            </a:r>
            <a:r>
              <a:rPr kumimoji="0" lang="es-ES" sz="2400" b="0" i="0" u="none" strike="noStrike" kern="1200" cap="none" spc="0" normalizeH="0" baseline="0" noProof="0" dirty="0">
                <a:ln>
                  <a:noFill/>
                </a:ln>
                <a:solidFill>
                  <a:srgbClr val="3333CC"/>
                </a:solidFill>
                <a:effectLst/>
                <a:uLnTx/>
                <a:uFillTx/>
                <a:latin typeface="+mn-lt"/>
                <a:ea typeface="+mn-ea"/>
                <a:cs typeface="+mn-cs"/>
              </a:rPr>
              <a:t>&lt;LI&gt; </a:t>
            </a:r>
            <a:r>
              <a:rPr kumimoji="0" lang="es-ES" sz="2400" b="0" i="0" u="none" strike="noStrike" kern="1200" cap="none" spc="0" normalizeH="0" baseline="0" noProof="0" dirty="0">
                <a:ln>
                  <a:noFill/>
                </a:ln>
                <a:effectLst/>
                <a:uLnTx/>
                <a:uFillTx/>
                <a:latin typeface="+mn-lt"/>
                <a:ea typeface="+mn-ea"/>
                <a:cs typeface="+mn-cs"/>
              </a:rPr>
              <a:t>es de apertura y de cierre (omisión)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1285852" y="285728"/>
            <a:ext cx="7560000" cy="720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normAutofit/>
          </a:bodyPr>
          <a:lstStyle/>
          <a:p>
            <a:pPr algn="ctr"/>
            <a:r>
              <a:rPr lang="es-ES" sz="3200" b="1" u="sng" dirty="0">
                <a:solidFill>
                  <a:schemeClr val="tx2"/>
                </a:solidFill>
              </a:rPr>
              <a:t>Textos con Listas</a:t>
            </a:r>
            <a:endParaRPr lang="es-ES" sz="3200" b="1" dirty="0">
              <a:solidFill>
                <a:schemeClr val="tx2"/>
              </a:solidFill>
            </a:endParaRPr>
          </a:p>
        </p:txBody>
      </p:sp>
      <p:sp>
        <p:nvSpPr>
          <p:cNvPr id="95235" name="Rectangle 3"/>
          <p:cNvSpPr>
            <a:spLocks noGrp="1" noChangeArrowheads="1"/>
          </p:cNvSpPr>
          <p:nvPr>
            <p:ph idx="1"/>
          </p:nvPr>
        </p:nvSpPr>
        <p:spPr>
          <a:xfrm>
            <a:off x="1285852" y="1760636"/>
            <a:ext cx="7560000" cy="4860000"/>
          </a:xfrm>
          <a:blipFill>
            <a:blip r:embed="rId2"/>
            <a:tile tx="0" ty="0" sx="100000" sy="100000" flip="none" algn="tl"/>
          </a:blipFill>
        </p:spPr>
        <p:txBody>
          <a:bodyPr>
            <a:noAutofit/>
          </a:bodyPr>
          <a:lstStyle/>
          <a:p>
            <a:pPr>
              <a:lnSpc>
                <a:spcPct val="80000"/>
              </a:lnSpc>
            </a:pPr>
            <a:r>
              <a:rPr lang="es-ES" sz="2400" dirty="0"/>
              <a:t>Son listas desordenadas (Viñetas), cuya estructura es:</a:t>
            </a:r>
          </a:p>
          <a:p>
            <a:pPr>
              <a:lnSpc>
                <a:spcPct val="80000"/>
              </a:lnSpc>
              <a:buNone/>
            </a:pPr>
            <a:r>
              <a:rPr lang="es-ES" sz="2400" dirty="0">
                <a:solidFill>
                  <a:schemeClr val="accent4">
                    <a:lumMod val="75000"/>
                  </a:schemeClr>
                </a:solidFill>
              </a:rPr>
              <a:t>		</a:t>
            </a:r>
            <a:r>
              <a:rPr lang="es-ES" sz="1800" b="1" dirty="0">
                <a:solidFill>
                  <a:srgbClr val="3333CC"/>
                </a:solidFill>
              </a:rPr>
              <a:t>&lt;UL </a:t>
            </a:r>
            <a:r>
              <a:rPr lang="es-ES" sz="1800" dirty="0" err="1">
                <a:solidFill>
                  <a:srgbClr val="FF0000"/>
                </a:solidFill>
              </a:rPr>
              <a:t>type</a:t>
            </a:r>
            <a:r>
              <a:rPr lang="es-ES" sz="1800" dirty="0">
                <a:solidFill>
                  <a:srgbClr val="3333CC"/>
                </a:solidFill>
              </a:rPr>
              <a:t>=“valor”</a:t>
            </a:r>
            <a:r>
              <a:rPr lang="es-ES" sz="1800" b="1" dirty="0">
                <a:solidFill>
                  <a:srgbClr val="3333CC"/>
                </a:solidFill>
              </a:rPr>
              <a:t>&gt;</a:t>
            </a:r>
          </a:p>
          <a:p>
            <a:pPr>
              <a:lnSpc>
                <a:spcPct val="80000"/>
              </a:lnSpc>
              <a:buNone/>
            </a:pPr>
            <a:r>
              <a:rPr lang="es-ES" sz="1800" b="1" dirty="0">
                <a:solidFill>
                  <a:srgbClr val="3333CC"/>
                </a:solidFill>
              </a:rPr>
              <a:t>			&lt;LI&gt; </a:t>
            </a:r>
            <a:r>
              <a:rPr lang="es-ES" sz="1800" dirty="0"/>
              <a:t>item1 </a:t>
            </a:r>
            <a:r>
              <a:rPr lang="es-ES" sz="1800" b="1" dirty="0">
                <a:solidFill>
                  <a:srgbClr val="3333CC"/>
                </a:solidFill>
              </a:rPr>
              <a:t>&lt;</a:t>
            </a:r>
            <a:r>
              <a:rPr lang="es-ES" sz="1800" b="1" dirty="0">
                <a:solidFill>
                  <a:srgbClr val="FF0000"/>
                </a:solidFill>
              </a:rPr>
              <a:t>/</a:t>
            </a:r>
            <a:r>
              <a:rPr lang="es-ES" sz="1800" b="1" dirty="0">
                <a:solidFill>
                  <a:srgbClr val="3333CC"/>
                </a:solidFill>
              </a:rPr>
              <a:t>LI&gt;</a:t>
            </a:r>
          </a:p>
          <a:p>
            <a:pPr lvl="2">
              <a:lnSpc>
                <a:spcPct val="80000"/>
              </a:lnSpc>
              <a:buNone/>
            </a:pPr>
            <a:r>
              <a:rPr lang="es-ES" sz="1800" b="1" dirty="0">
                <a:solidFill>
                  <a:srgbClr val="3333CC"/>
                </a:solidFill>
              </a:rPr>
              <a:t>			&lt;LI&gt; </a:t>
            </a:r>
            <a:r>
              <a:rPr lang="es-ES" sz="1800" dirty="0"/>
              <a:t>item2</a:t>
            </a:r>
            <a:r>
              <a:rPr lang="es-ES" sz="1800" b="1" dirty="0">
                <a:solidFill>
                  <a:srgbClr val="3333CC"/>
                </a:solidFill>
              </a:rPr>
              <a:t> &lt;</a:t>
            </a:r>
            <a:r>
              <a:rPr lang="es-ES" sz="1800" b="1" dirty="0">
                <a:solidFill>
                  <a:srgbClr val="FF0000"/>
                </a:solidFill>
              </a:rPr>
              <a:t>/</a:t>
            </a:r>
            <a:r>
              <a:rPr lang="es-ES" sz="1800" b="1" dirty="0">
                <a:solidFill>
                  <a:srgbClr val="3333CC"/>
                </a:solidFill>
              </a:rPr>
              <a:t>LI&gt;</a:t>
            </a:r>
          </a:p>
          <a:p>
            <a:pPr lvl="2">
              <a:lnSpc>
                <a:spcPct val="80000"/>
              </a:lnSpc>
              <a:buNone/>
            </a:pPr>
            <a:r>
              <a:rPr lang="es-ES" sz="1800" b="1" dirty="0">
                <a:solidFill>
                  <a:srgbClr val="3333CC"/>
                </a:solidFill>
              </a:rPr>
              <a:t>			</a:t>
            </a:r>
            <a:r>
              <a:rPr lang="es-ES" sz="1800" dirty="0"/>
              <a:t>………</a:t>
            </a:r>
          </a:p>
          <a:p>
            <a:pPr lvl="1">
              <a:lnSpc>
                <a:spcPct val="80000"/>
              </a:lnSpc>
              <a:buNone/>
            </a:pPr>
            <a:r>
              <a:rPr lang="es-ES" sz="1800" b="1" dirty="0">
                <a:solidFill>
                  <a:srgbClr val="3333CC"/>
                </a:solidFill>
              </a:rPr>
              <a:t>		&lt;</a:t>
            </a:r>
            <a:r>
              <a:rPr lang="es-ES" sz="1800" b="1" dirty="0">
                <a:solidFill>
                  <a:srgbClr val="FF0000"/>
                </a:solidFill>
              </a:rPr>
              <a:t>/</a:t>
            </a:r>
            <a:r>
              <a:rPr lang="es-ES" sz="1800" b="1" dirty="0">
                <a:solidFill>
                  <a:srgbClr val="3333CC"/>
                </a:solidFill>
              </a:rPr>
              <a:t>UL&gt;</a:t>
            </a:r>
          </a:p>
          <a:p>
            <a:pPr lvl="1">
              <a:lnSpc>
                <a:spcPct val="80000"/>
              </a:lnSpc>
              <a:buNone/>
            </a:pPr>
            <a:r>
              <a:rPr lang="es-ES" sz="1800" dirty="0"/>
              <a:t>Donde</a:t>
            </a:r>
          </a:p>
          <a:p>
            <a:pPr lvl="1">
              <a:lnSpc>
                <a:spcPct val="80000"/>
              </a:lnSpc>
              <a:buNone/>
            </a:pPr>
            <a:r>
              <a:rPr lang="es-ES" sz="1800" dirty="0"/>
              <a:t>	</a:t>
            </a:r>
            <a:r>
              <a:rPr lang="es-ES" sz="1800" b="1" dirty="0"/>
              <a:t>“Valor” </a:t>
            </a:r>
            <a:r>
              <a:rPr lang="es-ES" sz="1800" dirty="0"/>
              <a:t>es una figura con nombre: </a:t>
            </a:r>
            <a:r>
              <a:rPr lang="es-ES" sz="1800" dirty="0" err="1"/>
              <a:t>circle</a:t>
            </a:r>
            <a:r>
              <a:rPr lang="es-ES" sz="1800" dirty="0"/>
              <a:t>, disc, </a:t>
            </a:r>
            <a:r>
              <a:rPr lang="es-ES" sz="1800" dirty="0" err="1"/>
              <a:t>square</a:t>
            </a:r>
            <a:r>
              <a:rPr lang="es-ES" sz="1800" dirty="0"/>
              <a:t>, </a:t>
            </a:r>
            <a:r>
              <a:rPr lang="es-ES" sz="1800" dirty="0" err="1"/>
              <a:t>etc</a:t>
            </a:r>
            <a:r>
              <a:rPr lang="es-ES" sz="1800" dirty="0"/>
              <a:t>…</a:t>
            </a:r>
            <a:endParaRPr lang="es-ES" sz="2000" dirty="0"/>
          </a:p>
          <a:p>
            <a:pPr>
              <a:lnSpc>
                <a:spcPct val="80000"/>
              </a:lnSpc>
            </a:pPr>
            <a:r>
              <a:rPr lang="es-ES" sz="2400" dirty="0"/>
              <a:t>Se puede utilizar la etiqueta </a:t>
            </a:r>
            <a:r>
              <a:rPr lang="es-ES" sz="2400" dirty="0">
                <a:solidFill>
                  <a:srgbClr val="3333CC"/>
                </a:solidFill>
              </a:rPr>
              <a:t>&lt;UL&gt; </a:t>
            </a:r>
            <a:r>
              <a:rPr lang="es-ES" sz="2400" dirty="0"/>
              <a:t>con o sin parámetros</a:t>
            </a:r>
          </a:p>
          <a:p>
            <a:pPr>
              <a:lnSpc>
                <a:spcPct val="80000"/>
              </a:lnSpc>
            </a:pPr>
            <a:r>
              <a:rPr lang="es-ES" sz="2400" dirty="0"/>
              <a:t>Estas etiquetas </a:t>
            </a:r>
            <a:r>
              <a:rPr lang="es-ES" sz="2400" dirty="0">
                <a:solidFill>
                  <a:srgbClr val="3333CC"/>
                </a:solidFill>
              </a:rPr>
              <a:t>&lt;UL&gt; </a:t>
            </a:r>
            <a:r>
              <a:rPr lang="es-ES" sz="2400" dirty="0"/>
              <a:t>son de apertura y de cierre</a:t>
            </a:r>
          </a:p>
          <a:p>
            <a:pPr>
              <a:lnSpc>
                <a:spcPct val="80000"/>
              </a:lnSpc>
            </a:pPr>
            <a:endParaRPr lang="es-ES" sz="2400" dirty="0">
              <a:solidFill>
                <a:schemeClr val="accent4">
                  <a:lumMod val="75000"/>
                </a:schemeClr>
              </a:solidFill>
            </a:endParaRPr>
          </a:p>
        </p:txBody>
      </p:sp>
      <p:sp>
        <p:nvSpPr>
          <p:cNvPr id="5" name="Rectangle 2"/>
          <p:cNvSpPr txBox="1">
            <a:spLocks noChangeArrowheads="1"/>
          </p:cNvSpPr>
          <p:nvPr/>
        </p:nvSpPr>
        <p:spPr>
          <a:xfrm>
            <a:off x="1285852" y="1019062"/>
            <a:ext cx="7560000" cy="720000"/>
          </a:xfrm>
          <a:prstGeom prst="rect">
            <a:avLst/>
          </a:prstGeom>
          <a:solidFill>
            <a:schemeClr val="bg2"/>
          </a:solidFill>
        </p:spPr>
        <p:txBody>
          <a:bodyPr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ES" sz="2800" b="1" strike="noStrike" kern="1200" cap="none" spc="0" normalizeH="0" baseline="0" noProof="0" dirty="0">
                <a:ln>
                  <a:noFill/>
                </a:ln>
                <a:solidFill>
                  <a:srgbClr val="3333CC"/>
                </a:solidFill>
                <a:uLnTx/>
                <a:uFillTx/>
                <a:latin typeface="+mj-lt"/>
                <a:ea typeface="+mj-ea"/>
                <a:cs typeface="+mj-cs"/>
              </a:rPr>
              <a:t>Etiqueta: UL</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298280" y="274638"/>
            <a:ext cx="7560000" cy="720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normAutofit/>
          </a:bodyPr>
          <a:lstStyle/>
          <a:p>
            <a:pPr algn="ctr"/>
            <a:r>
              <a:rPr lang="es-ES" sz="3200" b="1" i="1" u="sng" dirty="0">
                <a:solidFill>
                  <a:srgbClr val="FF0000"/>
                </a:solidFill>
              </a:rPr>
              <a:t>Ejercicio5: Nuestra Quinta Página</a:t>
            </a:r>
            <a:r>
              <a:rPr lang="es-ES" sz="3200" i="1" dirty="0">
                <a:solidFill>
                  <a:srgbClr val="FF0000"/>
                </a:solidFill>
              </a:rPr>
              <a:t> </a:t>
            </a:r>
          </a:p>
        </p:txBody>
      </p:sp>
      <p:sp>
        <p:nvSpPr>
          <p:cNvPr id="4" name="Rectangle 3"/>
          <p:cNvSpPr txBox="1">
            <a:spLocks noChangeArrowheads="1"/>
          </p:cNvSpPr>
          <p:nvPr/>
        </p:nvSpPr>
        <p:spPr>
          <a:xfrm>
            <a:off x="1285852" y="1014856"/>
            <a:ext cx="7560000" cy="360000"/>
          </a:xfrm>
          <a:prstGeom prst="rect">
            <a:avLst/>
          </a:prstGeom>
          <a:blipFill>
            <a:blip r:embed="rId2"/>
            <a:tile tx="0" ty="0" sx="100000" sy="100000" flip="none" algn="tl"/>
          </a:blipFill>
        </p:spPr>
        <p:txBody>
          <a:bodyPr>
            <a:noAutofit/>
          </a:bodyPr>
          <a:lstStyle/>
          <a:p>
            <a:pPr marL="365760" lvl="0" indent="-283464" fontAlgn="auto">
              <a:lnSpc>
                <a:spcPct val="80000"/>
              </a:lnSpc>
              <a:spcBef>
                <a:spcPts val="600"/>
              </a:spcBef>
              <a:spcAft>
                <a:spcPts val="0"/>
              </a:spcAft>
              <a:buClr>
                <a:schemeClr val="accent1"/>
              </a:buClr>
              <a:buSzPct val="80000"/>
              <a:buFont typeface="Wingdings 2"/>
              <a:buChar char=""/>
              <a:defRPr/>
            </a:pPr>
            <a:r>
              <a:rPr kumimoji="0" lang="es-ES" sz="2400" b="0" i="0" u="none" strike="noStrike" kern="1200" cap="none" spc="0" normalizeH="0" baseline="0" noProof="0" dirty="0">
                <a:ln>
                  <a:noFill/>
                </a:ln>
                <a:solidFill>
                  <a:schemeClr val="tx1"/>
                </a:solidFill>
                <a:effectLst/>
                <a:uLnTx/>
                <a:uFillTx/>
                <a:latin typeface="+mn-lt"/>
                <a:ea typeface="+mn-ea"/>
                <a:cs typeface="+mn-cs"/>
              </a:rPr>
              <a:t>Utilizar </a:t>
            </a:r>
            <a:r>
              <a:rPr lang="es-ES" sz="2400" dirty="0">
                <a:latin typeface="+mn-lt"/>
              </a:rPr>
              <a:t>el bloc de notas, para </a:t>
            </a:r>
            <a:r>
              <a:rPr kumimoji="0" lang="es-ES" sz="2400" b="0" i="0" u="none" strike="noStrike" kern="1200" cap="none" spc="0" normalizeH="0" baseline="0" noProof="0" dirty="0">
                <a:ln>
                  <a:noFill/>
                </a:ln>
                <a:solidFill>
                  <a:schemeClr val="tx1"/>
                </a:solidFill>
                <a:effectLst/>
                <a:uLnTx/>
                <a:uFillTx/>
                <a:latin typeface="+mn-lt"/>
                <a:ea typeface="+mn-ea"/>
                <a:cs typeface="+mn-cs"/>
              </a:rPr>
              <a:t>escribir nuestra página</a:t>
            </a:r>
            <a:r>
              <a:rPr lang="es-ES" sz="2400" dirty="0">
                <a:latin typeface="+mn-lt"/>
              </a:rPr>
              <a:t>,</a:t>
            </a:r>
            <a:endParaRPr kumimoji="0" lang="es-E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3"/>
          <p:cNvSpPr>
            <a:spLocks noGrp="1" noChangeArrowheads="1"/>
          </p:cNvSpPr>
          <p:nvPr>
            <p:ph idx="1"/>
          </p:nvPr>
        </p:nvSpPr>
        <p:spPr>
          <a:xfrm>
            <a:off x="1285852" y="1399240"/>
            <a:ext cx="7560000" cy="5173032"/>
          </a:xfrm>
          <a:solidFill>
            <a:schemeClr val="accent4">
              <a:lumMod val="20000"/>
              <a:lumOff val="80000"/>
            </a:schemeClr>
          </a:solidFill>
        </p:spPr>
        <p:txBody>
          <a:bodyPr>
            <a:normAutofit fontScale="77500" lnSpcReduction="20000"/>
          </a:bodyPr>
          <a:lstStyle/>
          <a:p>
            <a:pPr>
              <a:buNone/>
            </a:pPr>
            <a:r>
              <a:rPr lang="es-ES" sz="2000" b="1" dirty="0">
                <a:solidFill>
                  <a:srgbClr val="3333CC"/>
                </a:solidFill>
              </a:rPr>
              <a:t>&lt;HTML&gt;</a:t>
            </a:r>
            <a:br>
              <a:rPr lang="es-ES" sz="2000" b="1" dirty="0">
                <a:solidFill>
                  <a:srgbClr val="3333CC"/>
                </a:solidFill>
              </a:rPr>
            </a:br>
            <a:r>
              <a:rPr lang="es-ES" sz="2000" b="1" dirty="0">
                <a:solidFill>
                  <a:srgbClr val="3333CC"/>
                </a:solidFill>
              </a:rPr>
              <a:t>&lt;HEAD&gt;</a:t>
            </a:r>
            <a:br>
              <a:rPr lang="es-ES" sz="2000" b="1" dirty="0">
                <a:solidFill>
                  <a:srgbClr val="3333CC"/>
                </a:solidFill>
              </a:rPr>
            </a:br>
            <a:r>
              <a:rPr lang="es-ES" sz="2000" b="1" dirty="0">
                <a:solidFill>
                  <a:srgbClr val="3333CC"/>
                </a:solidFill>
              </a:rPr>
              <a:t>	&lt;TITLE&gt; </a:t>
            </a:r>
            <a:r>
              <a:rPr lang="es-ES" sz="2000" dirty="0"/>
              <a:t>Instituto Técnico Domingo Savio </a:t>
            </a:r>
            <a:r>
              <a:rPr lang="es-ES" sz="2000" b="1" dirty="0">
                <a:solidFill>
                  <a:srgbClr val="3333CC"/>
                </a:solidFill>
              </a:rPr>
              <a:t>&lt;/TITLE&gt;</a:t>
            </a:r>
            <a:br>
              <a:rPr lang="es-ES" sz="2000" b="1" dirty="0">
                <a:solidFill>
                  <a:srgbClr val="3333CC"/>
                </a:solidFill>
              </a:rPr>
            </a:br>
            <a:r>
              <a:rPr lang="es-ES" sz="2000" b="1" dirty="0">
                <a:solidFill>
                  <a:srgbClr val="3333CC"/>
                </a:solidFill>
              </a:rPr>
              <a:t>&lt;/HEAD&gt;</a:t>
            </a:r>
            <a:br>
              <a:rPr lang="es-ES" sz="2000" b="1" dirty="0">
                <a:solidFill>
                  <a:srgbClr val="3333CC"/>
                </a:solidFill>
              </a:rPr>
            </a:br>
            <a:r>
              <a:rPr lang="es-ES" sz="2000" b="1" dirty="0">
                <a:solidFill>
                  <a:srgbClr val="3333CC"/>
                </a:solidFill>
              </a:rPr>
              <a:t>&lt;BODY&gt;</a:t>
            </a:r>
          </a:p>
          <a:p>
            <a:pPr>
              <a:buNone/>
            </a:pPr>
            <a:r>
              <a:rPr lang="es-ES" sz="2000" b="1" dirty="0">
                <a:solidFill>
                  <a:srgbClr val="3333CC"/>
                </a:solidFill>
              </a:rPr>
              <a:t>		&lt;U&gt;&lt;H1 </a:t>
            </a:r>
            <a:r>
              <a:rPr lang="es-ES" sz="2000" dirty="0" err="1">
                <a:solidFill>
                  <a:srgbClr val="FF0000"/>
                </a:solidFill>
              </a:rPr>
              <a:t>align</a:t>
            </a:r>
            <a:r>
              <a:rPr lang="es-ES" sz="2000" dirty="0">
                <a:solidFill>
                  <a:srgbClr val="3333CC"/>
                </a:solidFill>
              </a:rPr>
              <a:t>=“center”</a:t>
            </a:r>
            <a:r>
              <a:rPr lang="es-ES" sz="2000" b="1" dirty="0">
                <a:solidFill>
                  <a:srgbClr val="3333CC"/>
                </a:solidFill>
              </a:rPr>
              <a:t>&gt; </a:t>
            </a:r>
            <a:r>
              <a:rPr lang="es-ES" sz="2000" dirty="0"/>
              <a:t>Listas con Viñetas </a:t>
            </a:r>
            <a:r>
              <a:rPr lang="es-ES" sz="2000" b="1" dirty="0">
                <a:solidFill>
                  <a:srgbClr val="3333CC"/>
                </a:solidFill>
              </a:rPr>
              <a:t>&lt;/H1&gt;&lt;/U&gt;</a:t>
            </a:r>
            <a:r>
              <a:rPr lang="es-ES" sz="2000" dirty="0"/>
              <a:t/>
            </a:r>
            <a:br>
              <a:rPr lang="es-ES" sz="2000" dirty="0"/>
            </a:br>
            <a:r>
              <a:rPr lang="es-ES" sz="2000" dirty="0"/>
              <a:t>	</a:t>
            </a:r>
            <a:r>
              <a:rPr lang="es-ES" sz="2000" b="1" dirty="0">
                <a:solidFill>
                  <a:srgbClr val="3333CC"/>
                </a:solidFill>
              </a:rPr>
              <a:t>&lt;UL </a:t>
            </a:r>
            <a:r>
              <a:rPr lang="es-ES" sz="2000" dirty="0" err="1">
                <a:solidFill>
                  <a:srgbClr val="FF0000"/>
                </a:solidFill>
              </a:rPr>
              <a:t>type</a:t>
            </a:r>
            <a:r>
              <a:rPr lang="es-ES" sz="2000" dirty="0">
                <a:solidFill>
                  <a:srgbClr val="3333CC"/>
                </a:solidFill>
              </a:rPr>
              <a:t>=“</a:t>
            </a:r>
            <a:r>
              <a:rPr lang="es-ES" sz="2000" dirty="0" err="1">
                <a:solidFill>
                  <a:srgbClr val="3333CC"/>
                </a:solidFill>
              </a:rPr>
              <a:t>circle</a:t>
            </a:r>
            <a:r>
              <a:rPr lang="es-ES" sz="2000" dirty="0">
                <a:solidFill>
                  <a:srgbClr val="3333CC"/>
                </a:solidFill>
              </a:rPr>
              <a:t>”</a:t>
            </a:r>
            <a:r>
              <a:rPr lang="es-ES" sz="2000" b="1" dirty="0">
                <a:solidFill>
                  <a:srgbClr val="3333CC"/>
                </a:solidFill>
              </a:rPr>
              <a:t>&gt;</a:t>
            </a:r>
          </a:p>
          <a:p>
            <a:pPr>
              <a:buNone/>
            </a:pPr>
            <a:r>
              <a:rPr lang="es-ES" sz="2000" b="1" dirty="0">
                <a:solidFill>
                  <a:srgbClr val="3333CC"/>
                </a:solidFill>
              </a:rPr>
              <a:t>			&lt;LI&gt; </a:t>
            </a:r>
            <a:r>
              <a:rPr lang="es-ES" sz="2000" dirty="0"/>
              <a:t>Me llamo Juancito Pinto </a:t>
            </a:r>
            <a:r>
              <a:rPr lang="es-ES" sz="2000" b="1" dirty="0">
                <a:solidFill>
                  <a:srgbClr val="3333CC"/>
                </a:solidFill>
              </a:rPr>
              <a:t>&lt;/LI&gt; </a:t>
            </a:r>
            <a:endParaRPr lang="es-ES" sz="2000" dirty="0"/>
          </a:p>
          <a:p>
            <a:pPr>
              <a:buFont typeface="Wingdings" pitchFamily="2" charset="2"/>
              <a:buNone/>
            </a:pPr>
            <a:r>
              <a:rPr lang="es-ES" sz="2000" dirty="0"/>
              <a:t>			</a:t>
            </a:r>
            <a:r>
              <a:rPr lang="es-ES" sz="2000" b="1" dirty="0">
                <a:solidFill>
                  <a:srgbClr val="3333CC"/>
                </a:solidFill>
              </a:rPr>
              <a:t>&lt;LI&gt; </a:t>
            </a:r>
            <a:r>
              <a:rPr lang="es-ES" sz="2000" dirty="0"/>
              <a:t>Estudio Tecnología Internet</a:t>
            </a:r>
            <a:r>
              <a:rPr lang="es-ES" sz="2000" b="1" dirty="0">
                <a:solidFill>
                  <a:srgbClr val="3333CC"/>
                </a:solidFill>
              </a:rPr>
              <a:t>&lt;/LI&gt; </a:t>
            </a:r>
            <a:endParaRPr lang="es-ES" sz="2000" dirty="0"/>
          </a:p>
          <a:p>
            <a:pPr>
              <a:buNone/>
            </a:pPr>
            <a:r>
              <a:rPr lang="es-ES" sz="2000" dirty="0"/>
              <a:t>			</a:t>
            </a:r>
            <a:r>
              <a:rPr lang="es-ES" sz="2000" b="1" dirty="0">
                <a:solidFill>
                  <a:srgbClr val="3333CC"/>
                </a:solidFill>
              </a:rPr>
              <a:t>&lt;LI&gt; </a:t>
            </a:r>
            <a:r>
              <a:rPr lang="es-ES" sz="2000" dirty="0"/>
              <a:t>aquí en esta Institución </a:t>
            </a:r>
            <a:r>
              <a:rPr lang="es-ES" sz="2000" b="1" dirty="0">
                <a:solidFill>
                  <a:srgbClr val="3333CC"/>
                </a:solidFill>
              </a:rPr>
              <a:t>&lt;/LI&gt; </a:t>
            </a:r>
            <a:endParaRPr lang="es-ES" sz="2000" dirty="0"/>
          </a:p>
          <a:p>
            <a:pPr>
              <a:buNone/>
            </a:pPr>
            <a:r>
              <a:rPr lang="es-ES" sz="2000" dirty="0"/>
              <a:t>		</a:t>
            </a:r>
            <a:r>
              <a:rPr lang="es-ES" sz="2000" b="1" dirty="0">
                <a:solidFill>
                  <a:srgbClr val="3333CC"/>
                </a:solidFill>
              </a:rPr>
              <a:t>&lt;/UL&gt;</a:t>
            </a:r>
          </a:p>
          <a:p>
            <a:pPr>
              <a:buNone/>
            </a:pPr>
            <a:endParaRPr lang="es-ES" sz="2000" b="1" dirty="0">
              <a:solidFill>
                <a:srgbClr val="3333CC"/>
              </a:solidFill>
            </a:endParaRPr>
          </a:p>
          <a:p>
            <a:pPr>
              <a:buNone/>
            </a:pPr>
            <a:r>
              <a:rPr lang="es-ES" sz="2000" b="1" dirty="0">
                <a:solidFill>
                  <a:srgbClr val="3333CC"/>
                </a:solidFill>
              </a:rPr>
              <a:t>		&lt;U&gt;&lt;H1 </a:t>
            </a:r>
            <a:r>
              <a:rPr lang="es-ES" sz="2000" dirty="0" err="1">
                <a:solidFill>
                  <a:srgbClr val="FF0000"/>
                </a:solidFill>
              </a:rPr>
              <a:t>align</a:t>
            </a:r>
            <a:r>
              <a:rPr lang="es-ES" sz="2000" dirty="0">
                <a:solidFill>
                  <a:srgbClr val="3333CC"/>
                </a:solidFill>
              </a:rPr>
              <a:t>=“center”</a:t>
            </a:r>
            <a:r>
              <a:rPr lang="es-ES" sz="2000" b="1" dirty="0">
                <a:solidFill>
                  <a:srgbClr val="3333CC"/>
                </a:solidFill>
              </a:rPr>
              <a:t>&gt; </a:t>
            </a:r>
            <a:r>
              <a:rPr lang="es-ES" sz="2000" dirty="0"/>
              <a:t>Listas con Numeración </a:t>
            </a:r>
            <a:r>
              <a:rPr lang="es-ES" sz="2000" b="1" dirty="0">
                <a:solidFill>
                  <a:srgbClr val="3333CC"/>
                </a:solidFill>
              </a:rPr>
              <a:t>&lt;/H1&gt;&lt;/U&gt;</a:t>
            </a:r>
            <a:r>
              <a:rPr lang="es-ES" sz="2000" dirty="0"/>
              <a:t/>
            </a:r>
            <a:br>
              <a:rPr lang="es-ES" sz="2000" dirty="0"/>
            </a:br>
            <a:r>
              <a:rPr lang="es-ES" sz="2000" dirty="0"/>
              <a:t>	</a:t>
            </a:r>
            <a:r>
              <a:rPr lang="es-ES" sz="2000" b="1" dirty="0">
                <a:solidFill>
                  <a:srgbClr val="3333CC"/>
                </a:solidFill>
              </a:rPr>
              <a:t>&lt;OL </a:t>
            </a:r>
            <a:r>
              <a:rPr lang="es-ES" sz="2000" dirty="0" err="1">
                <a:solidFill>
                  <a:srgbClr val="FF0000"/>
                </a:solidFill>
              </a:rPr>
              <a:t>type</a:t>
            </a:r>
            <a:r>
              <a:rPr lang="es-ES" sz="2000" dirty="0">
                <a:solidFill>
                  <a:srgbClr val="3333CC"/>
                </a:solidFill>
              </a:rPr>
              <a:t>=“1”</a:t>
            </a:r>
            <a:r>
              <a:rPr lang="es-ES" sz="2000" b="1" dirty="0">
                <a:solidFill>
                  <a:srgbClr val="3333CC"/>
                </a:solidFill>
              </a:rPr>
              <a:t>&gt;</a:t>
            </a:r>
          </a:p>
          <a:p>
            <a:pPr>
              <a:buNone/>
            </a:pPr>
            <a:r>
              <a:rPr lang="es-ES" sz="2000" b="1" dirty="0">
                <a:solidFill>
                  <a:srgbClr val="3333CC"/>
                </a:solidFill>
              </a:rPr>
              <a:t>			&lt;LI&gt; </a:t>
            </a:r>
            <a:r>
              <a:rPr lang="es-ES" sz="2000" dirty="0"/>
              <a:t>Me llamo Juancito Pinto </a:t>
            </a:r>
            <a:r>
              <a:rPr lang="es-ES" sz="2000" b="1" dirty="0">
                <a:solidFill>
                  <a:srgbClr val="3333CC"/>
                </a:solidFill>
              </a:rPr>
              <a:t>&lt;/LI&gt; </a:t>
            </a:r>
            <a:endParaRPr lang="es-ES" sz="2000" dirty="0"/>
          </a:p>
          <a:p>
            <a:pPr>
              <a:buFont typeface="Wingdings" pitchFamily="2" charset="2"/>
              <a:buNone/>
            </a:pPr>
            <a:r>
              <a:rPr lang="es-ES" sz="2000" dirty="0"/>
              <a:t>			</a:t>
            </a:r>
            <a:r>
              <a:rPr lang="es-ES" sz="2000" b="1" dirty="0">
                <a:solidFill>
                  <a:srgbClr val="3333CC"/>
                </a:solidFill>
              </a:rPr>
              <a:t>&lt;LI&gt; </a:t>
            </a:r>
            <a:r>
              <a:rPr lang="es-ES" sz="2000" dirty="0"/>
              <a:t>Estudio Tecnología Internet </a:t>
            </a:r>
            <a:r>
              <a:rPr lang="es-ES" sz="2000" b="1" dirty="0">
                <a:solidFill>
                  <a:srgbClr val="3333CC"/>
                </a:solidFill>
              </a:rPr>
              <a:t>&lt;/LI&gt; </a:t>
            </a:r>
            <a:endParaRPr lang="es-ES" sz="2000" dirty="0"/>
          </a:p>
          <a:p>
            <a:pPr>
              <a:buNone/>
            </a:pPr>
            <a:r>
              <a:rPr lang="es-ES" sz="2000" dirty="0"/>
              <a:t>			</a:t>
            </a:r>
            <a:r>
              <a:rPr lang="es-ES" sz="2000" b="1" dirty="0">
                <a:solidFill>
                  <a:srgbClr val="3333CC"/>
                </a:solidFill>
              </a:rPr>
              <a:t>&lt;LI&gt; </a:t>
            </a:r>
            <a:r>
              <a:rPr lang="es-ES" sz="2000" dirty="0"/>
              <a:t>aquí en esta Institución </a:t>
            </a:r>
            <a:r>
              <a:rPr lang="es-ES" sz="2000" b="1" dirty="0">
                <a:solidFill>
                  <a:srgbClr val="3333CC"/>
                </a:solidFill>
              </a:rPr>
              <a:t>&lt;/LI&gt; </a:t>
            </a:r>
            <a:endParaRPr lang="es-ES" sz="2000" dirty="0"/>
          </a:p>
          <a:p>
            <a:pPr>
              <a:buNone/>
            </a:pPr>
            <a:r>
              <a:rPr lang="es-ES" sz="2000" dirty="0"/>
              <a:t>		</a:t>
            </a:r>
            <a:r>
              <a:rPr lang="es-ES" sz="2000" b="1" dirty="0">
                <a:solidFill>
                  <a:srgbClr val="3333CC"/>
                </a:solidFill>
              </a:rPr>
              <a:t>&lt;/OL&gt;</a:t>
            </a:r>
          </a:p>
          <a:p>
            <a:pPr>
              <a:buFont typeface="Wingdings" pitchFamily="2" charset="2"/>
              <a:buNone/>
            </a:pPr>
            <a:r>
              <a:rPr lang="es-ES" sz="2000" dirty="0">
                <a:solidFill>
                  <a:srgbClr val="3333CC"/>
                </a:solidFill>
              </a:rPr>
              <a:t>	</a:t>
            </a:r>
            <a:r>
              <a:rPr lang="es-ES" sz="2000" b="1" dirty="0">
                <a:solidFill>
                  <a:srgbClr val="3333CC"/>
                </a:solidFill>
              </a:rPr>
              <a:t>&lt;/BODY&gt;</a:t>
            </a:r>
          </a:p>
          <a:p>
            <a:pPr>
              <a:buFont typeface="Wingdings" pitchFamily="2" charset="2"/>
              <a:buNone/>
            </a:pPr>
            <a:r>
              <a:rPr lang="es-ES" sz="2000" b="1" dirty="0">
                <a:solidFill>
                  <a:srgbClr val="3333CC"/>
                </a:solidFill>
              </a:rPr>
              <a:t>&lt;/HTML&gt;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1285852" y="285728"/>
            <a:ext cx="7560000" cy="720000"/>
          </a:xfrm>
          <a:solidFill>
            <a:schemeClr val="bg2"/>
          </a:solidFill>
        </p:spPr>
        <p:txBody>
          <a:bodyPr>
            <a:normAutofit/>
          </a:bodyPr>
          <a:lstStyle/>
          <a:p>
            <a:r>
              <a:rPr lang="es-ES" sz="2800" b="1" dirty="0">
                <a:solidFill>
                  <a:srgbClr val="3333CC"/>
                </a:solidFill>
              </a:rPr>
              <a:t>Páginas Web</a:t>
            </a:r>
            <a:endParaRPr lang="es-ES" sz="2800" dirty="0">
              <a:solidFill>
                <a:srgbClr val="3333CC"/>
              </a:solidFill>
            </a:endParaRPr>
          </a:p>
        </p:txBody>
      </p:sp>
      <p:sp>
        <p:nvSpPr>
          <p:cNvPr id="86019" name="Rectangle 3"/>
          <p:cNvSpPr>
            <a:spLocks noGrp="1" noChangeArrowheads="1"/>
          </p:cNvSpPr>
          <p:nvPr>
            <p:ph idx="1"/>
          </p:nvPr>
        </p:nvSpPr>
        <p:spPr>
          <a:xfrm>
            <a:off x="1285852" y="1058892"/>
            <a:ext cx="7560000" cy="5580000"/>
          </a:xfrm>
          <a:blipFill>
            <a:blip r:embed="rId2"/>
            <a:tile tx="0" ty="0" sx="100000" sy="100000" flip="none" algn="tl"/>
          </a:blipFill>
        </p:spPr>
        <p:txBody>
          <a:bodyPr>
            <a:noAutofit/>
          </a:bodyPr>
          <a:lstStyle/>
          <a:p>
            <a:pPr algn="just"/>
            <a:r>
              <a:rPr lang="es-ES" sz="2400" dirty="0"/>
              <a:t>Son documentos o </a:t>
            </a:r>
            <a:r>
              <a:rPr lang="es-ES" sz="2400" b="1" dirty="0"/>
              <a:t>archivos de textos </a:t>
            </a:r>
            <a:r>
              <a:rPr lang="es-ES" sz="2400" dirty="0"/>
              <a:t>que contienen </a:t>
            </a:r>
            <a:r>
              <a:rPr lang="es-ES" sz="2400" b="1" dirty="0"/>
              <a:t>código HTML</a:t>
            </a:r>
            <a:r>
              <a:rPr lang="es-ES" sz="2400" dirty="0"/>
              <a:t>, y que se </a:t>
            </a:r>
            <a:r>
              <a:rPr lang="es-ES" sz="2400" b="1" dirty="0"/>
              <a:t>visualizan</a:t>
            </a:r>
            <a:r>
              <a:rPr lang="es-ES" sz="2400" dirty="0"/>
              <a:t> en un </a:t>
            </a:r>
            <a:r>
              <a:rPr lang="es-ES" sz="2400" b="1" dirty="0"/>
              <a:t>browser</a:t>
            </a:r>
            <a:r>
              <a:rPr lang="es-ES" sz="2400" dirty="0"/>
              <a:t> de la web (ejemplo: Internet Explorer),</a:t>
            </a:r>
          </a:p>
          <a:p>
            <a:pPr algn="just"/>
            <a:r>
              <a:rPr lang="es-ES" sz="2400" dirty="0"/>
              <a:t>Pueden presentarse con texto, gráficos, imágenes, sonido, etc.,</a:t>
            </a:r>
          </a:p>
          <a:p>
            <a:pPr algn="just"/>
            <a:r>
              <a:rPr lang="es-ES" sz="2400" dirty="0"/>
              <a:t>Es el soporte más utilizado para publicar la información en la World </a:t>
            </a:r>
            <a:r>
              <a:rPr lang="es-ES" sz="2400" dirty="0" err="1"/>
              <a:t>Wide</a:t>
            </a:r>
            <a:r>
              <a:rPr lang="es-ES" sz="2400" dirty="0"/>
              <a:t> Web,</a:t>
            </a:r>
          </a:p>
          <a:p>
            <a:pPr algn="just"/>
            <a:r>
              <a:rPr lang="es-ES" sz="2400" dirty="0"/>
              <a:t>Su mejor característica, son los </a:t>
            </a:r>
            <a:r>
              <a:rPr lang="es-ES" sz="2400" b="1" dirty="0"/>
              <a:t>enlaces</a:t>
            </a:r>
            <a:r>
              <a:rPr lang="es-ES" sz="2400" dirty="0"/>
              <a:t>, que aparecen resaltados (subrayados y color diferente) y se identifican por el cambio del puntero del ratón (de una flecha a una mano).</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3"/>
          <p:cNvSpPr txBox="1">
            <a:spLocks noChangeArrowheads="1"/>
          </p:cNvSpPr>
          <p:nvPr/>
        </p:nvSpPr>
        <p:spPr>
          <a:xfrm>
            <a:off x="1285852" y="1071546"/>
            <a:ext cx="7560000" cy="5400000"/>
          </a:xfrm>
          <a:prstGeom prst="rect">
            <a:avLst/>
          </a:prstGeom>
          <a:solidFill>
            <a:schemeClr val="accent2">
              <a:lumMod val="20000"/>
              <a:lumOff val="80000"/>
            </a:schemeClr>
          </a:solidFill>
        </p:spPr>
        <p:txBody>
          <a:bodyPr>
            <a:normAutofit/>
          </a:bodyPr>
          <a:lstStyle/>
          <a:p>
            <a:pPr algn="ctr"/>
            <a:r>
              <a:rPr lang="es-ES" sz="2800" b="1" u="sng" dirty="0">
                <a:latin typeface="+mn-lt"/>
              </a:rPr>
              <a:t>Listas con Viñetas</a:t>
            </a:r>
          </a:p>
          <a:p>
            <a:pPr marL="354013" indent="-354013">
              <a:buFont typeface="Arial" pitchFamily="34" charset="0"/>
              <a:buChar char="•"/>
            </a:pPr>
            <a:endParaRPr lang="es-ES" sz="2000" dirty="0">
              <a:latin typeface="+mn-lt"/>
            </a:endParaRPr>
          </a:p>
          <a:p>
            <a:pPr marL="354013" indent="-354013">
              <a:buFont typeface="Arial" pitchFamily="34" charset="0"/>
              <a:buChar char="•"/>
            </a:pPr>
            <a:r>
              <a:rPr lang="es-ES" sz="2000" dirty="0">
                <a:latin typeface="+mn-lt"/>
              </a:rPr>
              <a:t>Me llamo Juancito Pinto</a:t>
            </a:r>
            <a:r>
              <a:rPr lang="es-ES" sz="2000" b="1" dirty="0">
                <a:solidFill>
                  <a:srgbClr val="3333CC"/>
                </a:solidFill>
                <a:latin typeface="+mn-lt"/>
              </a:rPr>
              <a:t> </a:t>
            </a:r>
            <a:endParaRPr lang="es-ES" sz="2000" dirty="0">
              <a:latin typeface="+mn-lt"/>
            </a:endParaRPr>
          </a:p>
          <a:p>
            <a:pPr marL="354013" indent="-354013">
              <a:buFont typeface="Arial" pitchFamily="34" charset="0"/>
              <a:buChar char="•"/>
            </a:pPr>
            <a:r>
              <a:rPr lang="es-ES" sz="2000" dirty="0">
                <a:latin typeface="+mn-lt"/>
              </a:rPr>
              <a:t>Estudio Perito Contable</a:t>
            </a:r>
            <a:r>
              <a:rPr lang="es-ES" sz="2000" b="1" dirty="0">
                <a:solidFill>
                  <a:srgbClr val="3333CC"/>
                </a:solidFill>
                <a:latin typeface="+mn-lt"/>
              </a:rPr>
              <a:t> </a:t>
            </a:r>
            <a:endParaRPr lang="es-ES" sz="2000" dirty="0">
              <a:latin typeface="+mn-lt"/>
            </a:endParaRPr>
          </a:p>
          <a:p>
            <a:pPr marL="354013" indent="-354013">
              <a:buFont typeface="Arial" pitchFamily="34" charset="0"/>
              <a:buChar char="•"/>
            </a:pPr>
            <a:r>
              <a:rPr lang="es-ES" sz="2000" dirty="0">
                <a:latin typeface="+mn-lt"/>
              </a:rPr>
              <a:t>aquí en esta Institución</a:t>
            </a:r>
            <a:r>
              <a:rPr lang="es-ES" sz="2000" b="1" dirty="0">
                <a:solidFill>
                  <a:srgbClr val="3333CC"/>
                </a:solidFill>
                <a:latin typeface="+mn-lt"/>
              </a:rPr>
              <a:t> </a:t>
            </a:r>
            <a:endParaRPr lang="es-ES" sz="3200" b="1" dirty="0">
              <a:solidFill>
                <a:srgbClr val="3333CC"/>
              </a:solidFill>
              <a:latin typeface="+mn-lt"/>
            </a:endParaRPr>
          </a:p>
          <a:p>
            <a:pPr>
              <a:buNone/>
            </a:pPr>
            <a:endParaRPr lang="es-ES" sz="3200" b="1" dirty="0">
              <a:solidFill>
                <a:srgbClr val="3333CC"/>
              </a:solidFill>
              <a:latin typeface="+mn-lt"/>
            </a:endParaRPr>
          </a:p>
          <a:p>
            <a:pPr algn="ctr">
              <a:buNone/>
            </a:pPr>
            <a:r>
              <a:rPr lang="es-ES" sz="2800" b="1" u="sng" dirty="0">
                <a:latin typeface="+mn-lt"/>
              </a:rPr>
              <a:t>Listas con Numeración</a:t>
            </a:r>
          </a:p>
          <a:p>
            <a:pPr marL="514350" indent="-514350">
              <a:buFont typeface="+mj-lt"/>
              <a:buAutoNum type="arabicPeriod"/>
            </a:pPr>
            <a:endParaRPr lang="es-ES" sz="2000" dirty="0">
              <a:latin typeface="+mn-lt"/>
            </a:endParaRPr>
          </a:p>
          <a:p>
            <a:pPr marL="514350" indent="-514350">
              <a:buFont typeface="+mj-lt"/>
              <a:buAutoNum type="arabicPeriod"/>
            </a:pPr>
            <a:r>
              <a:rPr lang="es-ES" sz="2000" dirty="0">
                <a:latin typeface="+mn-lt"/>
              </a:rPr>
              <a:t>Me llamo Juancito Pinto</a:t>
            </a:r>
            <a:r>
              <a:rPr lang="es-ES" sz="2000" b="1" dirty="0">
                <a:solidFill>
                  <a:srgbClr val="3333CC"/>
                </a:solidFill>
                <a:latin typeface="+mn-lt"/>
              </a:rPr>
              <a:t> </a:t>
            </a:r>
            <a:endParaRPr lang="es-ES" sz="2000" dirty="0">
              <a:latin typeface="+mn-lt"/>
            </a:endParaRPr>
          </a:p>
          <a:p>
            <a:pPr marL="514350" indent="-514350">
              <a:buFont typeface="+mj-lt"/>
              <a:buAutoNum type="arabicPeriod"/>
            </a:pPr>
            <a:r>
              <a:rPr lang="es-ES" sz="2000" dirty="0">
                <a:latin typeface="+mn-lt"/>
              </a:rPr>
              <a:t>Estudio Perito Contable</a:t>
            </a:r>
          </a:p>
          <a:p>
            <a:pPr marL="514350" indent="-514350">
              <a:buFont typeface="+mj-lt"/>
              <a:buAutoNum type="arabicPeriod"/>
            </a:pPr>
            <a:r>
              <a:rPr lang="es-ES" sz="2000" dirty="0">
                <a:latin typeface="+mn-lt"/>
              </a:rPr>
              <a:t>aquí en esta Institución</a:t>
            </a:r>
            <a:endParaRPr lang="es-ES" sz="3200" dirty="0">
              <a:latin typeface="+mn-lt"/>
            </a:endParaRPr>
          </a:p>
        </p:txBody>
      </p:sp>
      <p:sp>
        <p:nvSpPr>
          <p:cNvPr id="9" name="Rectangle 3"/>
          <p:cNvSpPr txBox="1">
            <a:spLocks noChangeArrowheads="1"/>
          </p:cNvSpPr>
          <p:nvPr/>
        </p:nvSpPr>
        <p:spPr>
          <a:xfrm>
            <a:off x="1285852" y="285728"/>
            <a:ext cx="7560000" cy="716492"/>
          </a:xfrm>
          <a:prstGeom prst="rect">
            <a:avLst/>
          </a:prstGeom>
          <a:blipFill>
            <a:blip r:embed="rId2"/>
            <a:tile tx="0" ty="0" sx="100000" sy="100000" flip="none" algn="tl"/>
          </a:blipFill>
        </p:spPr>
        <p:txBody>
          <a:bodyPr>
            <a:noAutofit/>
          </a:bodyPr>
          <a:lstStyle/>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Char char=""/>
              <a:tabLst/>
              <a:defRPr/>
            </a:pPr>
            <a:r>
              <a:rPr kumimoji="0" lang="es-ES" sz="2000" b="0" i="0" u="none" strike="noStrike" kern="1200" cap="none" spc="0" normalizeH="0" baseline="0" noProof="0" dirty="0">
                <a:ln>
                  <a:noFill/>
                </a:ln>
                <a:solidFill>
                  <a:schemeClr val="tx1"/>
                </a:solidFill>
                <a:effectLst/>
                <a:uLnTx/>
                <a:uFillTx/>
                <a:latin typeface="+mn-lt"/>
                <a:ea typeface="+mn-ea"/>
                <a:cs typeface="+mn-cs"/>
              </a:rPr>
              <a:t>Guardar el archivo como </a:t>
            </a:r>
            <a:r>
              <a:rPr kumimoji="0" lang="es-ES" sz="2000" i="1" u="none" strike="noStrike" kern="1200" cap="none" spc="0" normalizeH="0" baseline="0" noProof="0" dirty="0">
                <a:ln>
                  <a:noFill/>
                </a:ln>
                <a:solidFill>
                  <a:schemeClr val="tx1"/>
                </a:solidFill>
                <a:effectLst/>
                <a:uLnTx/>
                <a:uFillTx/>
                <a:latin typeface="+mn-lt"/>
                <a:ea typeface="+mn-ea"/>
                <a:cs typeface="+mn-cs"/>
              </a:rPr>
              <a:t>mipagina5.html</a:t>
            </a:r>
          </a:p>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Char char=""/>
              <a:tabLst/>
              <a:defRPr/>
            </a:pPr>
            <a:r>
              <a:rPr lang="es-ES" sz="2000" dirty="0">
                <a:latin typeface="+mn-lt"/>
              </a:rPr>
              <a:t>Ingresar al programa Internet Explorer y abrir la </a:t>
            </a:r>
            <a:r>
              <a:rPr lang="es-ES" sz="2000" i="1" dirty="0">
                <a:latin typeface="+mn-lt"/>
              </a:rPr>
              <a:t>mipagina5.html</a:t>
            </a:r>
            <a:r>
              <a:rPr kumimoji="0" lang="es-ES" sz="2400" b="0" i="0" u="none" strike="noStrike" kern="1200" cap="none" spc="0" normalizeH="0" baseline="0" noProof="0" dirty="0">
                <a:ln>
                  <a:noFill/>
                </a:ln>
                <a:solidFill>
                  <a:schemeClr val="tx1"/>
                </a:solidFill>
                <a:effectLst/>
                <a:uLnTx/>
                <a:uFillTx/>
                <a:latin typeface="+mn-lt"/>
                <a:ea typeface="+mn-ea"/>
                <a:cs typeface="+mn-cs"/>
              </a:rPr>
              <a:t/>
            </a:r>
            <a:br>
              <a:rPr kumimoji="0" lang="es-ES" sz="2400" b="0" i="0" u="none" strike="noStrike" kern="1200" cap="none" spc="0" normalizeH="0" baseline="0" noProof="0" dirty="0">
                <a:ln>
                  <a:noFill/>
                </a:ln>
                <a:solidFill>
                  <a:schemeClr val="tx1"/>
                </a:solidFill>
                <a:effectLst/>
                <a:uLnTx/>
                <a:uFillTx/>
                <a:latin typeface="+mn-lt"/>
                <a:ea typeface="+mn-ea"/>
                <a:cs typeface="+mn-cs"/>
              </a:rPr>
            </a:br>
            <a:r>
              <a:rPr kumimoji="0" lang="es-ES" sz="2400" b="0" i="0" u="none" strike="noStrike" kern="1200" cap="none" spc="0" normalizeH="0" baseline="0" noProof="0" dirty="0">
                <a:ln>
                  <a:noFill/>
                </a:ln>
                <a:solidFill>
                  <a:schemeClr val="tx1"/>
                </a:solidFill>
                <a:effectLst/>
                <a:uLnTx/>
                <a:uFillTx/>
                <a:latin typeface="+mn-lt"/>
                <a:ea typeface="+mn-ea"/>
                <a:cs typeface="+mn-cs"/>
              </a:rPr>
              <a:t/>
            </a:r>
            <a:br>
              <a:rPr kumimoji="0" lang="es-ES" sz="2400" b="0" i="0" u="none" strike="noStrike" kern="1200" cap="none" spc="0" normalizeH="0" baseline="0" noProof="0" dirty="0">
                <a:ln>
                  <a:noFill/>
                </a:ln>
                <a:solidFill>
                  <a:schemeClr val="tx1"/>
                </a:solidFill>
                <a:effectLst/>
                <a:uLnTx/>
                <a:uFillTx/>
                <a:latin typeface="+mn-lt"/>
                <a:ea typeface="+mn-ea"/>
                <a:cs typeface="+mn-cs"/>
              </a:rPr>
            </a:br>
            <a:endParaRPr kumimoji="0" lang="es-E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a:t>Sexta clase</a:t>
            </a: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7275" y="1943100"/>
            <a:ext cx="5715000" cy="3810000"/>
          </a:xfr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298280" y="280108"/>
            <a:ext cx="7560000" cy="720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normAutofit/>
          </a:bodyPr>
          <a:lstStyle/>
          <a:p>
            <a:pPr algn="ctr"/>
            <a:r>
              <a:rPr lang="es-ES" sz="3200" b="1" u="sng" dirty="0"/>
              <a:t>AGREGANDO IMÁGENES</a:t>
            </a:r>
          </a:p>
        </p:txBody>
      </p:sp>
      <p:sp>
        <p:nvSpPr>
          <p:cNvPr id="25603" name="Rectangle 3"/>
          <p:cNvSpPr>
            <a:spLocks noGrp="1" noChangeArrowheads="1"/>
          </p:cNvSpPr>
          <p:nvPr>
            <p:ph idx="1"/>
          </p:nvPr>
        </p:nvSpPr>
        <p:spPr>
          <a:xfrm>
            <a:off x="1285852" y="2692838"/>
            <a:ext cx="7560000" cy="3813616"/>
          </a:xfrm>
          <a:blipFill>
            <a:blip r:embed="rId2"/>
            <a:tile tx="0" ty="0" sx="100000" sy="100000" flip="none" algn="tl"/>
          </a:blipFill>
        </p:spPr>
        <p:txBody>
          <a:bodyPr>
            <a:normAutofit/>
          </a:bodyPr>
          <a:lstStyle/>
          <a:p>
            <a:pPr lvl="0">
              <a:lnSpc>
                <a:spcPct val="80000"/>
              </a:lnSpc>
            </a:pPr>
            <a:r>
              <a:rPr lang="es-ES" sz="2400" dirty="0"/>
              <a:t>Utilizar la etiqueta </a:t>
            </a:r>
            <a:r>
              <a:rPr lang="es-ES" sz="2400" dirty="0">
                <a:solidFill>
                  <a:srgbClr val="3333CC"/>
                </a:solidFill>
              </a:rPr>
              <a:t>&lt;BODY  &gt;</a:t>
            </a:r>
            <a:r>
              <a:rPr lang="es-ES" sz="2400" dirty="0"/>
              <a:t> con parámetros </a:t>
            </a:r>
          </a:p>
          <a:p>
            <a:pPr lvl="0">
              <a:lnSpc>
                <a:spcPct val="80000"/>
              </a:lnSpc>
              <a:buNone/>
            </a:pPr>
            <a:r>
              <a:rPr lang="es-ES" sz="2000" dirty="0"/>
              <a:t>		</a:t>
            </a:r>
            <a:r>
              <a:rPr lang="es-ES" sz="2000" b="1" dirty="0">
                <a:solidFill>
                  <a:srgbClr val="3333CC"/>
                </a:solidFill>
              </a:rPr>
              <a:t>&lt;BODY </a:t>
            </a:r>
            <a:r>
              <a:rPr lang="es-ES" sz="2000" dirty="0" err="1">
                <a:solidFill>
                  <a:srgbClr val="FF0000"/>
                </a:solidFill>
              </a:rPr>
              <a:t>backgroung</a:t>
            </a:r>
            <a:r>
              <a:rPr lang="es-ES" sz="2000" dirty="0">
                <a:solidFill>
                  <a:srgbClr val="3333CC"/>
                </a:solidFill>
              </a:rPr>
              <a:t>=“imagen”</a:t>
            </a:r>
            <a:r>
              <a:rPr lang="es-ES" sz="2000" b="1" dirty="0">
                <a:solidFill>
                  <a:srgbClr val="3333CC"/>
                </a:solidFill>
              </a:rPr>
              <a:t>&gt;</a:t>
            </a:r>
            <a:endParaRPr lang="es-ES" sz="2000" dirty="0"/>
          </a:p>
          <a:p>
            <a:pPr marL="822960" lvl="1" indent="-283464" fontAlgn="auto">
              <a:lnSpc>
                <a:spcPct val="80000"/>
              </a:lnSpc>
              <a:spcBef>
                <a:spcPts val="600"/>
              </a:spcBef>
              <a:spcAft>
                <a:spcPts val="0"/>
              </a:spcAft>
              <a:buClr>
                <a:schemeClr val="accent1"/>
              </a:buClr>
              <a:buSzPct val="80000"/>
              <a:buNone/>
            </a:pPr>
            <a:r>
              <a:rPr lang="es-ES" sz="2400" dirty="0"/>
              <a:t>donde </a:t>
            </a:r>
          </a:p>
          <a:p>
            <a:pPr marL="822960" lvl="1" indent="-283464" fontAlgn="auto">
              <a:lnSpc>
                <a:spcPct val="80000"/>
              </a:lnSpc>
              <a:spcBef>
                <a:spcPts val="600"/>
              </a:spcBef>
              <a:spcAft>
                <a:spcPts val="0"/>
              </a:spcAft>
              <a:buClr>
                <a:schemeClr val="accent1"/>
              </a:buClr>
              <a:buSzPct val="80000"/>
              <a:buNone/>
            </a:pPr>
            <a:r>
              <a:rPr lang="es-ES" sz="2000" dirty="0">
                <a:solidFill>
                  <a:srgbClr val="FF0000"/>
                </a:solidFill>
              </a:rPr>
              <a:t>	</a:t>
            </a:r>
            <a:r>
              <a:rPr lang="es-ES" sz="2000" dirty="0" err="1">
                <a:solidFill>
                  <a:srgbClr val="FF0000"/>
                </a:solidFill>
              </a:rPr>
              <a:t>background</a:t>
            </a:r>
            <a:r>
              <a:rPr lang="es-ES" sz="2000" dirty="0">
                <a:solidFill>
                  <a:srgbClr val="3333CC"/>
                </a:solidFill>
              </a:rPr>
              <a:t>=“imagen"</a:t>
            </a:r>
            <a:r>
              <a:rPr lang="es-ES" sz="2000" dirty="0"/>
              <a:t>, es la imagen de fondo,</a:t>
            </a:r>
          </a:p>
          <a:p>
            <a:pPr marL="822960" lvl="1" indent="-283464" fontAlgn="auto">
              <a:lnSpc>
                <a:spcPct val="80000"/>
              </a:lnSpc>
              <a:spcBef>
                <a:spcPts val="600"/>
              </a:spcBef>
              <a:spcAft>
                <a:spcPts val="0"/>
              </a:spcAft>
              <a:buClr>
                <a:schemeClr val="accent1"/>
              </a:buClr>
              <a:buSzPct val="80000"/>
              <a:buNone/>
            </a:pPr>
            <a:r>
              <a:rPr lang="es-ES" sz="2000" dirty="0"/>
              <a:t>	“</a:t>
            </a:r>
            <a:r>
              <a:rPr lang="es-ES" sz="2000" b="1" dirty="0"/>
              <a:t>imagen</a:t>
            </a:r>
            <a:r>
              <a:rPr lang="es-ES" sz="2000" dirty="0"/>
              <a:t>” es  la dirección, nombre y extensión de la imagen</a:t>
            </a:r>
          </a:p>
          <a:p>
            <a:pPr>
              <a:lnSpc>
                <a:spcPct val="80000"/>
              </a:lnSpc>
            </a:pPr>
            <a:endParaRPr lang="es-ES" sz="2400" dirty="0"/>
          </a:p>
          <a:p>
            <a:pPr>
              <a:lnSpc>
                <a:spcPct val="80000"/>
              </a:lnSpc>
            </a:pPr>
            <a:r>
              <a:rPr lang="es-ES" sz="2400" dirty="0"/>
              <a:t>La imagen si es pequeña se repetirá varias veces hasta cubrir el fondo de la página por completo</a:t>
            </a:r>
          </a:p>
          <a:p>
            <a:pPr>
              <a:lnSpc>
                <a:spcPct val="80000"/>
              </a:lnSpc>
            </a:pPr>
            <a:r>
              <a:rPr lang="es-ES" sz="2400" dirty="0"/>
              <a:t>Elegir una imagen que no dificulte leer el texto de la página</a:t>
            </a:r>
            <a:r>
              <a:rPr lang="es-ES" sz="2400" b="1" dirty="0">
                <a:solidFill>
                  <a:srgbClr val="3333CC"/>
                </a:solidFill>
              </a:rPr>
              <a:t>		</a:t>
            </a:r>
            <a:endParaRPr lang="es-ES" sz="2000" b="1" dirty="0">
              <a:solidFill>
                <a:srgbClr val="3333CC"/>
              </a:solidFill>
            </a:endParaRPr>
          </a:p>
        </p:txBody>
      </p:sp>
      <p:sp>
        <p:nvSpPr>
          <p:cNvPr id="4" name="Rectangle 2"/>
          <p:cNvSpPr txBox="1">
            <a:spLocks noChangeArrowheads="1"/>
          </p:cNvSpPr>
          <p:nvPr/>
        </p:nvSpPr>
        <p:spPr>
          <a:xfrm>
            <a:off x="1285852" y="1955996"/>
            <a:ext cx="7560000" cy="720000"/>
          </a:xfrm>
          <a:prstGeom prst="rect">
            <a:avLst/>
          </a:prstGeom>
          <a:solidFill>
            <a:schemeClr val="bg2"/>
          </a:solidFill>
        </p:spPr>
        <p:txBody>
          <a:bodyPr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ES" sz="2800" b="1" strike="noStrike" kern="1200" cap="none" spc="0" normalizeH="0" baseline="0" noProof="0" dirty="0">
                <a:ln>
                  <a:noFill/>
                </a:ln>
                <a:solidFill>
                  <a:srgbClr val="3333CC"/>
                </a:solidFill>
                <a:uLnTx/>
                <a:uFillTx/>
                <a:latin typeface="+mj-lt"/>
                <a:ea typeface="+mj-ea"/>
                <a:cs typeface="+mj-cs"/>
              </a:rPr>
              <a:t>Etiqueta: BODY con</a:t>
            </a:r>
            <a:r>
              <a:rPr lang="es-ES" sz="2800" b="1" dirty="0">
                <a:solidFill>
                  <a:srgbClr val="3333CC"/>
                </a:solidFill>
                <a:latin typeface="+mj-lt"/>
                <a:ea typeface="+mj-ea"/>
                <a:cs typeface="+mj-cs"/>
              </a:rPr>
              <a:t> parámetros</a:t>
            </a:r>
            <a:endParaRPr kumimoji="0" lang="es-ES" sz="2800" b="1" strike="noStrike" kern="1200" cap="none" spc="0" normalizeH="0" baseline="0" noProof="0" dirty="0">
              <a:ln>
                <a:noFill/>
              </a:ln>
              <a:solidFill>
                <a:srgbClr val="3333CC"/>
              </a:solidFill>
              <a:uLnTx/>
              <a:uFillTx/>
              <a:latin typeface="+mj-lt"/>
              <a:ea typeface="+mj-ea"/>
              <a:cs typeface="+mj-cs"/>
            </a:endParaRPr>
          </a:p>
        </p:txBody>
      </p:sp>
      <p:sp>
        <p:nvSpPr>
          <p:cNvPr id="5" name="Rectangle 3"/>
          <p:cNvSpPr txBox="1">
            <a:spLocks noChangeArrowheads="1"/>
          </p:cNvSpPr>
          <p:nvPr/>
        </p:nvSpPr>
        <p:spPr>
          <a:xfrm>
            <a:off x="1285852" y="1029372"/>
            <a:ext cx="7560000" cy="900000"/>
          </a:xfrm>
          <a:prstGeom prst="rect">
            <a:avLst/>
          </a:prstGeom>
          <a:blipFill>
            <a:blip r:embed="rId2"/>
            <a:tile tx="0" ty="0" sx="100000" sy="100000" flip="none" algn="tl"/>
          </a:blipFill>
        </p:spPr>
        <p:txBody>
          <a:bodyPr>
            <a:noAutofit/>
          </a:bodyPr>
          <a:lstStyle/>
          <a:p>
            <a:pPr marL="365760" marR="0" lvl="0" indent="-283464" algn="l"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s-ES" sz="2400" b="0" i="0" u="none" strike="noStrike" kern="1200" cap="none" spc="0" normalizeH="0" baseline="0" noProof="0" dirty="0">
                <a:ln>
                  <a:noFill/>
                </a:ln>
                <a:solidFill>
                  <a:schemeClr val="tx1"/>
                </a:solidFill>
                <a:effectLst/>
                <a:uLnTx/>
                <a:uFillTx/>
                <a:latin typeface="+mn-lt"/>
                <a:ea typeface="+mn-ea"/>
                <a:cs typeface="+mn-cs"/>
              </a:rPr>
              <a:t>Guardar nuestras imágenes en una carpeta</a:t>
            </a:r>
            <a:r>
              <a:rPr kumimoji="0" lang="es-ES" sz="2400" b="0" i="0" u="none" strike="noStrike" kern="1200" cap="none" spc="0" normalizeH="0" noProof="0" dirty="0">
                <a:ln>
                  <a:noFill/>
                </a:ln>
                <a:solidFill>
                  <a:schemeClr val="tx1"/>
                </a:solidFill>
                <a:effectLst/>
                <a:uLnTx/>
                <a:uFillTx/>
                <a:latin typeface="+mn-lt"/>
                <a:ea typeface="+mn-ea"/>
                <a:cs typeface="+mn-cs"/>
              </a:rPr>
              <a:t> “</a:t>
            </a:r>
            <a:r>
              <a:rPr kumimoji="0" lang="es-ES" sz="2400" b="0" i="0" u="none" strike="sngStrike" kern="1200" cap="none" spc="0" normalizeH="0" noProof="0" dirty="0" err="1">
                <a:ln>
                  <a:noFill/>
                </a:ln>
                <a:solidFill>
                  <a:schemeClr val="tx1"/>
                </a:solidFill>
                <a:effectLst/>
                <a:uLnTx/>
                <a:uFillTx/>
                <a:latin typeface="+mn-lt"/>
                <a:ea typeface="+mn-ea"/>
                <a:cs typeface="+mn-cs"/>
              </a:rPr>
              <a:t>xxxx</a:t>
            </a:r>
            <a:r>
              <a:rPr kumimoji="0" lang="es-ES" sz="2400" b="0" i="0" u="none" strike="noStrike" kern="1200" cap="none" spc="0" normalizeH="0" noProof="0" dirty="0">
                <a:ln>
                  <a:noFill/>
                </a:ln>
                <a:solidFill>
                  <a:schemeClr val="tx1"/>
                </a:solidFill>
                <a:effectLst/>
                <a:uLnTx/>
                <a:uFillTx/>
                <a:latin typeface="+mn-lt"/>
                <a:ea typeface="+mn-ea"/>
                <a:cs typeface="+mn-cs"/>
              </a:rPr>
              <a:t>” que este dentro de</a:t>
            </a:r>
            <a:r>
              <a:rPr kumimoji="0" lang="es-ES" sz="2400" b="0" i="0" u="none" strike="noStrike" kern="1200" cap="none" spc="0" normalizeH="0" baseline="0" noProof="0" dirty="0">
                <a:ln>
                  <a:noFill/>
                </a:ln>
                <a:solidFill>
                  <a:schemeClr val="tx1"/>
                </a:solidFill>
                <a:effectLst/>
                <a:uLnTx/>
                <a:uFillTx/>
                <a:latin typeface="+mn-lt"/>
                <a:ea typeface="+mn-ea"/>
                <a:cs typeface="+mn-cs"/>
              </a:rPr>
              <a:t> la misma carpeta que nuestras páginas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p:cNvSpPr txBox="1">
            <a:spLocks noChangeArrowheads="1"/>
          </p:cNvSpPr>
          <p:nvPr/>
        </p:nvSpPr>
        <p:spPr>
          <a:xfrm>
            <a:off x="1285852" y="285728"/>
            <a:ext cx="7560000" cy="720000"/>
          </a:xfrm>
          <a:prstGeom prst="rect">
            <a:avLst/>
          </a:prstGeom>
          <a:solidFill>
            <a:schemeClr val="bg2"/>
          </a:solidFill>
        </p:spPr>
        <p:txBody>
          <a:bodyPr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ES" sz="2800" b="1" strike="noStrike" kern="1200" cap="none" spc="0" normalizeH="0" baseline="0" noProof="0" dirty="0">
                <a:ln>
                  <a:noFill/>
                </a:ln>
                <a:solidFill>
                  <a:srgbClr val="3333CC"/>
                </a:solidFill>
                <a:uLnTx/>
                <a:uFillTx/>
                <a:latin typeface="+mj-lt"/>
                <a:ea typeface="+mj-ea"/>
                <a:cs typeface="+mj-cs"/>
              </a:rPr>
              <a:t>Etiqueta: IMG</a:t>
            </a:r>
          </a:p>
        </p:txBody>
      </p:sp>
      <p:sp>
        <p:nvSpPr>
          <p:cNvPr id="7" name="Rectangle 3"/>
          <p:cNvSpPr txBox="1">
            <a:spLocks noChangeArrowheads="1"/>
          </p:cNvSpPr>
          <p:nvPr/>
        </p:nvSpPr>
        <p:spPr>
          <a:xfrm>
            <a:off x="1285852" y="1031698"/>
            <a:ext cx="7560000" cy="5612012"/>
          </a:xfrm>
          <a:prstGeom prst="rect">
            <a:avLst/>
          </a:prstGeom>
          <a:blipFill>
            <a:blip r:embed="rId2"/>
            <a:tile tx="0" ty="0" sx="100000" sy="100000" flip="none" algn="tl"/>
          </a:blipFill>
        </p:spPr>
        <p:txBody>
          <a:bodyPr>
            <a:noAutofit/>
          </a:bodyPr>
          <a:lstStyle/>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Char char=""/>
              <a:tabLst/>
              <a:defRPr/>
            </a:pPr>
            <a:r>
              <a:rPr kumimoji="0" lang="es-ES" sz="2400" b="0" i="0" u="none" strike="noStrike" kern="1200" cap="none" spc="0" normalizeH="0" baseline="0" noProof="0" dirty="0">
                <a:ln>
                  <a:noFill/>
                </a:ln>
                <a:solidFill>
                  <a:schemeClr val="tx1"/>
                </a:solidFill>
                <a:effectLst/>
                <a:uLnTx/>
                <a:uFillTx/>
                <a:latin typeface="+mn-lt"/>
                <a:ea typeface="+mn-ea"/>
                <a:cs typeface="+mn-cs"/>
              </a:rPr>
              <a:t>Utilizar la etiqueta </a:t>
            </a:r>
            <a:r>
              <a:rPr kumimoji="0" lang="es-ES" sz="2400" b="0" i="0" u="none" strike="noStrike" kern="1200" cap="none" spc="0" normalizeH="0" baseline="0" noProof="0" dirty="0">
                <a:ln>
                  <a:noFill/>
                </a:ln>
                <a:solidFill>
                  <a:srgbClr val="3333CC"/>
                </a:solidFill>
                <a:effectLst/>
                <a:uLnTx/>
                <a:uFillTx/>
                <a:latin typeface="+mn-lt"/>
                <a:ea typeface="+mn-ea"/>
                <a:cs typeface="+mn-cs"/>
              </a:rPr>
              <a:t>&lt;IMG ….&gt;</a:t>
            </a:r>
            <a:r>
              <a:rPr kumimoji="0" lang="es-ES" sz="2400" b="0" i="0" u="none" strike="noStrike" kern="1200" cap="none" spc="0" normalizeH="0" baseline="0" noProof="0" dirty="0">
                <a:ln>
                  <a:noFill/>
                </a:ln>
                <a:solidFill>
                  <a:schemeClr val="tx1"/>
                </a:solidFill>
                <a:effectLst/>
                <a:uLnTx/>
                <a:uFillTx/>
                <a:latin typeface="+mn-lt"/>
                <a:ea typeface="+mn-ea"/>
                <a:cs typeface="+mn-cs"/>
              </a:rPr>
              <a:t> con parámetros </a:t>
            </a:r>
          </a:p>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None/>
              <a:tabLst/>
              <a:defRPr/>
            </a:pPr>
            <a:r>
              <a:rPr kumimoji="0" lang="es-ES" sz="2400" b="0" i="0" u="none" strike="noStrike" kern="1200" cap="none" spc="0" normalizeH="0" baseline="0" noProof="0" dirty="0">
                <a:ln>
                  <a:noFill/>
                </a:ln>
                <a:solidFill>
                  <a:schemeClr val="tx1"/>
                </a:solidFill>
                <a:effectLst/>
                <a:uLnTx/>
                <a:uFillTx/>
                <a:latin typeface="+mn-lt"/>
                <a:ea typeface="+mn-ea"/>
                <a:cs typeface="+mn-cs"/>
              </a:rPr>
              <a:t>		</a:t>
            </a:r>
            <a:r>
              <a:rPr kumimoji="0" lang="es-ES" sz="2000" b="1" i="0" u="none" strike="noStrike" kern="1200" cap="none" spc="0" normalizeH="0" baseline="0" noProof="0" dirty="0">
                <a:ln>
                  <a:noFill/>
                </a:ln>
                <a:solidFill>
                  <a:srgbClr val="3333CC"/>
                </a:solidFill>
                <a:effectLst/>
                <a:uLnTx/>
                <a:uFillTx/>
                <a:latin typeface="+mn-lt"/>
                <a:ea typeface="+mn-ea"/>
                <a:cs typeface="+mn-cs"/>
              </a:rPr>
              <a:t>&lt;IMG </a:t>
            </a:r>
            <a:r>
              <a:rPr kumimoji="0" lang="es-ES" sz="2000" b="0" i="0" u="none" strike="noStrike" kern="1200" cap="none" spc="0" normalizeH="0" baseline="0" noProof="0" dirty="0" err="1">
                <a:ln>
                  <a:noFill/>
                </a:ln>
                <a:solidFill>
                  <a:srgbClr val="FF0000"/>
                </a:solidFill>
                <a:effectLst/>
                <a:uLnTx/>
                <a:uFillTx/>
                <a:latin typeface="+mn-lt"/>
                <a:ea typeface="+mn-ea"/>
                <a:cs typeface="+mn-cs"/>
              </a:rPr>
              <a:t>src</a:t>
            </a:r>
            <a:r>
              <a:rPr kumimoji="0" lang="es-ES" sz="2000" b="0" i="0" u="none" strike="noStrike" kern="1200" cap="none" spc="0" normalizeH="0" baseline="0" noProof="0" dirty="0">
                <a:ln>
                  <a:noFill/>
                </a:ln>
                <a:solidFill>
                  <a:srgbClr val="3333CC"/>
                </a:solidFill>
                <a:effectLst/>
                <a:uLnTx/>
                <a:uFillTx/>
                <a:latin typeface="+mn-lt"/>
                <a:ea typeface="+mn-ea"/>
                <a:cs typeface="+mn-cs"/>
              </a:rPr>
              <a:t>=“imagen”</a:t>
            </a:r>
            <a:r>
              <a:rPr kumimoji="0" lang="es-ES" sz="2000" b="1" i="0" u="none" strike="noStrike" kern="1200" cap="none" spc="0" normalizeH="0" baseline="0" noProof="0" dirty="0">
                <a:ln>
                  <a:noFill/>
                </a:ln>
                <a:solidFill>
                  <a:srgbClr val="3333CC"/>
                </a:solidFill>
                <a:effectLst/>
                <a:uLnTx/>
                <a:uFillTx/>
                <a:latin typeface="+mn-lt"/>
                <a:ea typeface="+mn-ea"/>
                <a:cs typeface="+mn-cs"/>
              </a:rPr>
              <a:t>&gt;</a:t>
            </a:r>
            <a:endParaRPr kumimoji="0" lang="es-ES" sz="2000" b="0" i="0" u="none" strike="noStrike" kern="1200" cap="none" spc="0" normalizeH="0" baseline="0" noProof="0" dirty="0">
              <a:ln>
                <a:noFill/>
              </a:ln>
              <a:solidFill>
                <a:schemeClr val="tx1"/>
              </a:solidFill>
              <a:effectLst/>
              <a:uLnTx/>
              <a:uFillTx/>
              <a:latin typeface="+mn-lt"/>
              <a:ea typeface="+mn-ea"/>
              <a:cs typeface="+mn-cs"/>
            </a:endParaRPr>
          </a:p>
          <a:p>
            <a:pPr marL="822960" marR="0" lvl="1" indent="-283464" algn="l" defTabSz="914400" rtl="0" eaLnBrk="1" fontAlgn="auto" latinLnBrk="0" hangingPunct="1">
              <a:lnSpc>
                <a:spcPct val="80000"/>
              </a:lnSpc>
              <a:spcBef>
                <a:spcPts val="600"/>
              </a:spcBef>
              <a:spcAft>
                <a:spcPts val="0"/>
              </a:spcAft>
              <a:buClr>
                <a:schemeClr val="accent1"/>
              </a:buClr>
              <a:buSzPct val="80000"/>
              <a:buFont typeface="Verdana"/>
              <a:buNone/>
              <a:tabLst/>
              <a:defRPr/>
            </a:pPr>
            <a:r>
              <a:rPr kumimoji="0" lang="es-ES" sz="2000" b="0" i="0" u="none" strike="noStrike" kern="1200" cap="none" spc="0" normalizeH="0" baseline="0" noProof="0" dirty="0">
                <a:ln>
                  <a:noFill/>
                </a:ln>
                <a:solidFill>
                  <a:schemeClr val="tx1"/>
                </a:solidFill>
                <a:effectLst/>
                <a:uLnTx/>
                <a:uFillTx/>
                <a:latin typeface="+mn-lt"/>
                <a:ea typeface="+mn-ea"/>
                <a:cs typeface="+mn-cs"/>
              </a:rPr>
              <a:t>donde </a:t>
            </a:r>
          </a:p>
          <a:p>
            <a:pPr marL="822960" marR="0" lvl="1" indent="-283464" algn="l" defTabSz="914400" rtl="0" eaLnBrk="1" fontAlgn="auto" latinLnBrk="0" hangingPunct="1">
              <a:lnSpc>
                <a:spcPct val="80000"/>
              </a:lnSpc>
              <a:spcBef>
                <a:spcPts val="600"/>
              </a:spcBef>
              <a:spcAft>
                <a:spcPts val="0"/>
              </a:spcAft>
              <a:buClr>
                <a:schemeClr val="accent1"/>
              </a:buClr>
              <a:buSzPct val="80000"/>
              <a:buFont typeface="Verdana"/>
              <a:buNone/>
              <a:tabLst/>
              <a:defRPr/>
            </a:pPr>
            <a:r>
              <a:rPr kumimoji="0" lang="es-ES" sz="2000" b="0" i="0" u="none" strike="noStrike" kern="1200" cap="none" spc="0" normalizeH="0" baseline="0" noProof="0" dirty="0">
                <a:ln>
                  <a:noFill/>
                </a:ln>
                <a:solidFill>
                  <a:srgbClr val="FF0000"/>
                </a:solidFill>
                <a:effectLst/>
                <a:uLnTx/>
                <a:uFillTx/>
                <a:latin typeface="+mn-lt"/>
                <a:ea typeface="+mn-ea"/>
                <a:cs typeface="+mn-cs"/>
              </a:rPr>
              <a:t>	</a:t>
            </a:r>
            <a:r>
              <a:rPr kumimoji="0" lang="es-ES" sz="2000" b="0" i="0" u="none" strike="noStrike" kern="1200" cap="none" spc="0" normalizeH="0" baseline="0" noProof="0" dirty="0" err="1">
                <a:ln>
                  <a:noFill/>
                </a:ln>
                <a:solidFill>
                  <a:srgbClr val="FF0000"/>
                </a:solidFill>
                <a:effectLst/>
                <a:uLnTx/>
                <a:uFillTx/>
                <a:latin typeface="+mn-lt"/>
                <a:ea typeface="+mn-ea"/>
                <a:cs typeface="+mn-cs"/>
              </a:rPr>
              <a:t>src</a:t>
            </a:r>
            <a:r>
              <a:rPr kumimoji="0" lang="es-ES" sz="2000" b="0" i="0" u="none" strike="noStrike" kern="1200" cap="none" spc="0" normalizeH="0" baseline="0" noProof="0" dirty="0">
                <a:ln>
                  <a:noFill/>
                </a:ln>
                <a:solidFill>
                  <a:srgbClr val="3333CC"/>
                </a:solidFill>
                <a:effectLst/>
                <a:uLnTx/>
                <a:uFillTx/>
                <a:latin typeface="+mn-lt"/>
                <a:ea typeface="+mn-ea"/>
                <a:cs typeface="+mn-cs"/>
              </a:rPr>
              <a:t>=“imagen"</a:t>
            </a:r>
            <a:r>
              <a:rPr kumimoji="0" lang="es-ES" sz="2000" b="0" i="0" u="none" strike="noStrike" kern="1200" cap="none" spc="0" normalizeH="0" baseline="0" noProof="0" dirty="0">
                <a:ln>
                  <a:noFill/>
                </a:ln>
                <a:solidFill>
                  <a:schemeClr val="tx1"/>
                </a:solidFill>
                <a:effectLst/>
                <a:uLnTx/>
                <a:uFillTx/>
                <a:latin typeface="+mn-lt"/>
                <a:ea typeface="+mn-ea"/>
                <a:cs typeface="+mn-cs"/>
              </a:rPr>
              <a:t>, es la imagen a insertar en la pagina,</a:t>
            </a:r>
          </a:p>
          <a:p>
            <a:pPr marL="822960" marR="0" lvl="1" indent="-283464" algn="l" defTabSz="914400" rtl="0" eaLnBrk="1" fontAlgn="auto" latinLnBrk="0" hangingPunct="1">
              <a:lnSpc>
                <a:spcPct val="80000"/>
              </a:lnSpc>
              <a:spcBef>
                <a:spcPts val="600"/>
              </a:spcBef>
              <a:spcAft>
                <a:spcPts val="0"/>
              </a:spcAft>
              <a:buClr>
                <a:schemeClr val="accent1"/>
              </a:buClr>
              <a:buSzPct val="80000"/>
              <a:buFont typeface="Verdana"/>
              <a:buNone/>
              <a:tabLst/>
              <a:defRPr/>
            </a:pPr>
            <a:r>
              <a:rPr kumimoji="0" lang="es-ES" sz="2000" b="0" i="0" u="none" strike="noStrike" kern="1200" cap="none" spc="0" normalizeH="0" baseline="0" noProof="0" dirty="0">
                <a:ln>
                  <a:noFill/>
                </a:ln>
                <a:solidFill>
                  <a:schemeClr val="tx1"/>
                </a:solidFill>
                <a:effectLst/>
                <a:uLnTx/>
                <a:uFillTx/>
                <a:latin typeface="+mn-lt"/>
                <a:ea typeface="+mn-ea"/>
                <a:cs typeface="+mn-cs"/>
              </a:rPr>
              <a:t>	“</a:t>
            </a:r>
            <a:r>
              <a:rPr kumimoji="0" lang="es-ES" sz="2000" b="1" i="0" u="none" strike="noStrike" kern="1200" cap="none" spc="0" normalizeH="0" baseline="0" noProof="0" dirty="0">
                <a:ln>
                  <a:noFill/>
                </a:ln>
                <a:solidFill>
                  <a:schemeClr val="tx1"/>
                </a:solidFill>
                <a:effectLst/>
                <a:uLnTx/>
                <a:uFillTx/>
                <a:latin typeface="+mn-lt"/>
                <a:ea typeface="+mn-ea"/>
                <a:cs typeface="+mn-cs"/>
              </a:rPr>
              <a:t>imagen</a:t>
            </a:r>
            <a:r>
              <a:rPr kumimoji="0" lang="es-ES" sz="2000" b="0" i="0" u="none" strike="noStrike" kern="1200" cap="none" spc="0" normalizeH="0" baseline="0" noProof="0" dirty="0">
                <a:ln>
                  <a:noFill/>
                </a:ln>
                <a:solidFill>
                  <a:schemeClr val="tx1"/>
                </a:solidFill>
                <a:effectLst/>
                <a:uLnTx/>
                <a:uFillTx/>
                <a:latin typeface="+mn-lt"/>
                <a:ea typeface="+mn-ea"/>
                <a:cs typeface="+mn-cs"/>
              </a:rPr>
              <a:t>” es  la dirección, nombre y extensión de la imagen</a:t>
            </a:r>
          </a:p>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Char char=""/>
              <a:tabLst/>
              <a:defRPr/>
            </a:pPr>
            <a:endParaRPr kumimoji="0" lang="es-ES" sz="2400" b="0" i="0" u="none" strike="noStrike" kern="1200" cap="none" spc="0" normalizeH="0" baseline="0" noProof="0" dirty="0">
              <a:ln>
                <a:noFill/>
              </a:ln>
              <a:solidFill>
                <a:schemeClr val="tx1"/>
              </a:solidFill>
              <a:effectLst/>
              <a:uLnTx/>
              <a:uFillTx/>
              <a:latin typeface="+mn-lt"/>
              <a:ea typeface="+mn-ea"/>
              <a:cs typeface="+mn-cs"/>
            </a:endParaRPr>
          </a:p>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Char char=""/>
              <a:tabLst/>
              <a:defRPr/>
            </a:pPr>
            <a:r>
              <a:rPr kumimoji="0" lang="es-ES" sz="2400" b="0" i="0" u="none" strike="noStrike" kern="1200" cap="none" spc="0" normalizeH="0" baseline="0" noProof="0" dirty="0">
                <a:ln>
                  <a:noFill/>
                </a:ln>
                <a:solidFill>
                  <a:schemeClr val="tx1"/>
                </a:solidFill>
                <a:effectLst/>
                <a:uLnTx/>
                <a:uFillTx/>
                <a:latin typeface="+mn-lt"/>
                <a:ea typeface="+mn-ea"/>
                <a:cs typeface="+mn-cs"/>
              </a:rPr>
              <a:t>Esta etiqueta </a:t>
            </a:r>
            <a:r>
              <a:rPr lang="es-ES" sz="2400" dirty="0">
                <a:solidFill>
                  <a:srgbClr val="3333CC"/>
                </a:solidFill>
                <a:latin typeface="+mn-lt"/>
              </a:rPr>
              <a:t>&lt;IMG &gt; </a:t>
            </a:r>
            <a:r>
              <a:rPr kumimoji="0" lang="es-ES" sz="2400" b="0" i="0" u="none" strike="noStrike" kern="1200" cap="none" spc="0" normalizeH="0" baseline="0" noProof="0" dirty="0">
                <a:ln>
                  <a:noFill/>
                </a:ln>
                <a:solidFill>
                  <a:schemeClr val="tx1"/>
                </a:solidFill>
                <a:effectLst/>
                <a:uLnTx/>
                <a:uFillTx/>
                <a:latin typeface="+mn-lt"/>
                <a:ea typeface="+mn-ea"/>
                <a:cs typeface="+mn-cs"/>
              </a:rPr>
              <a:t>es de solo apertura</a:t>
            </a:r>
          </a:p>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Char char=""/>
              <a:tabLst/>
              <a:defRPr/>
            </a:pPr>
            <a:r>
              <a:rPr kumimoji="0" lang="es-ES" sz="2400" b="0" i="0" u="none" strike="noStrike" kern="1200" cap="none" spc="0" normalizeH="0" baseline="0" noProof="0" dirty="0">
                <a:ln>
                  <a:noFill/>
                </a:ln>
                <a:solidFill>
                  <a:schemeClr val="tx1"/>
                </a:solidFill>
                <a:effectLst/>
                <a:uLnTx/>
                <a:uFillTx/>
                <a:latin typeface="+mn-lt"/>
                <a:ea typeface="+mn-ea"/>
                <a:cs typeface="+mn-cs"/>
              </a:rPr>
              <a:t>Se utiliza para insertar</a:t>
            </a:r>
            <a:r>
              <a:rPr kumimoji="0" lang="es-ES" sz="2400" b="0" i="0" u="none" strike="noStrike" kern="1200" cap="none" spc="0" normalizeH="0" noProof="0" dirty="0">
                <a:ln>
                  <a:noFill/>
                </a:ln>
                <a:solidFill>
                  <a:schemeClr val="tx1"/>
                </a:solidFill>
                <a:effectLst/>
                <a:uLnTx/>
                <a:uFillTx/>
                <a:latin typeface="+mn-lt"/>
                <a:ea typeface="+mn-ea"/>
                <a:cs typeface="+mn-cs"/>
              </a:rPr>
              <a:t> una </a:t>
            </a:r>
            <a:r>
              <a:rPr kumimoji="0" lang="es-ES" sz="2400" b="0" i="0" u="none" strike="noStrike" kern="1200" cap="none" spc="0" normalizeH="0" baseline="0" noProof="0" dirty="0">
                <a:ln>
                  <a:noFill/>
                </a:ln>
                <a:solidFill>
                  <a:schemeClr val="tx1"/>
                </a:solidFill>
                <a:effectLst/>
                <a:uLnTx/>
                <a:uFillTx/>
                <a:latin typeface="+mn-lt"/>
                <a:ea typeface="+mn-ea"/>
                <a:cs typeface="+mn-cs"/>
              </a:rPr>
              <a:t>imagen en la página</a:t>
            </a:r>
          </a:p>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Char char=""/>
              <a:tabLst/>
              <a:defRPr/>
            </a:pPr>
            <a:r>
              <a:rPr lang="es-ES" sz="2400" dirty="0">
                <a:latin typeface="+mn-lt"/>
              </a:rPr>
              <a:t>Para alinear la imagen, usarla entre las etiquetas </a:t>
            </a:r>
            <a:r>
              <a:rPr lang="es-ES" sz="2000" b="1" dirty="0">
                <a:solidFill>
                  <a:srgbClr val="3333CC"/>
                </a:solidFill>
                <a:latin typeface="+mn-lt"/>
              </a:rPr>
              <a:t>&lt;DIV &gt;</a:t>
            </a:r>
          </a:p>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Char char=""/>
              <a:tabLst/>
              <a:defRPr/>
            </a:pPr>
            <a:r>
              <a:rPr lang="es-ES" sz="2400" dirty="0">
                <a:latin typeface="+mn-lt"/>
              </a:rPr>
              <a:t>Se puede usar imágenes con animaciones (formato GIF), o imágenes fijas (con otros formatos).</a:t>
            </a:r>
          </a:p>
          <a:p>
            <a:pPr marL="365760" indent="-283464" fontAlgn="auto">
              <a:lnSpc>
                <a:spcPct val="80000"/>
              </a:lnSpc>
              <a:spcBef>
                <a:spcPts val="600"/>
              </a:spcBef>
              <a:spcAft>
                <a:spcPts val="0"/>
              </a:spcAft>
              <a:buClr>
                <a:schemeClr val="accent1"/>
              </a:buClr>
              <a:buSzPct val="80000"/>
              <a:buFont typeface="Wingdings 2"/>
              <a:buChar char=""/>
            </a:pPr>
            <a:r>
              <a:rPr lang="es-ES" sz="2400" dirty="0">
                <a:latin typeface="+mn-lt"/>
              </a:rPr>
              <a:t>A toda imagen se le asigna un borde que será visible cuando la imagen forme parte de un </a:t>
            </a:r>
            <a:r>
              <a:rPr lang="es-ES" sz="2400" b="1" dirty="0" err="1">
                <a:latin typeface="+mn-lt"/>
              </a:rPr>
              <a:t>Hyperenlace</a:t>
            </a:r>
            <a:r>
              <a:rPr lang="es-ES" sz="2400" dirty="0">
                <a:latin typeface="+mn-lt"/>
              </a:rPr>
              <a:t>. </a:t>
            </a:r>
          </a:p>
        </p:txBody>
      </p:sp>
      <p:pic>
        <p:nvPicPr>
          <p:cNvPr id="8" name="Picture 4" descr="asterix"/>
          <p:cNvPicPr>
            <a:picLocks noChangeAspect="1" noChangeArrowheads="1"/>
          </p:cNvPicPr>
          <p:nvPr/>
        </p:nvPicPr>
        <p:blipFill>
          <a:blip r:embed="rId3"/>
          <a:srcRect/>
          <a:stretch>
            <a:fillRect/>
          </a:stretch>
        </p:blipFill>
        <p:spPr bwMode="auto">
          <a:xfrm>
            <a:off x="7929586" y="1357298"/>
            <a:ext cx="673100" cy="787400"/>
          </a:xfrm>
          <a:prstGeom prst="rect">
            <a:avLst/>
          </a:prstGeom>
          <a:solidFill>
            <a:schemeClr val="accent4">
              <a:lumMod val="20000"/>
              <a:lumOff val="80000"/>
            </a:schemeClr>
          </a:solidFill>
          <a:ln w="9525">
            <a:noFill/>
            <a:miter lim="800000"/>
            <a:headEnd/>
            <a:tailEnd/>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5" name="Rectangle 3"/>
          <p:cNvSpPr>
            <a:spLocks noGrp="1" noChangeArrowheads="1"/>
          </p:cNvSpPr>
          <p:nvPr>
            <p:ph idx="1"/>
          </p:nvPr>
        </p:nvSpPr>
        <p:spPr>
          <a:xfrm>
            <a:off x="1285852" y="1032206"/>
            <a:ext cx="7560000" cy="5611504"/>
          </a:xfrm>
          <a:blipFill>
            <a:blip r:embed="rId2"/>
            <a:tile tx="0" ty="0" sx="100000" sy="100000" flip="none" algn="tl"/>
          </a:blipFill>
        </p:spPr>
        <p:txBody>
          <a:bodyPr>
            <a:noAutofit/>
          </a:bodyPr>
          <a:lstStyle/>
          <a:p>
            <a:pPr>
              <a:buNone/>
            </a:pPr>
            <a:r>
              <a:rPr lang="es-ES" sz="2400" dirty="0"/>
              <a:t>La etiqueta </a:t>
            </a:r>
            <a:r>
              <a:rPr lang="es-ES" sz="2400" dirty="0">
                <a:solidFill>
                  <a:srgbClr val="3333CC"/>
                </a:solidFill>
              </a:rPr>
              <a:t>&lt;IMG &gt; </a:t>
            </a:r>
            <a:r>
              <a:rPr lang="es-ES" sz="2400" dirty="0"/>
              <a:t>tiene estos parámetros:</a:t>
            </a:r>
          </a:p>
          <a:p>
            <a:r>
              <a:rPr lang="es-ES" sz="2000" b="1" dirty="0" err="1">
                <a:solidFill>
                  <a:srgbClr val="FF0000"/>
                </a:solidFill>
              </a:rPr>
              <a:t>src</a:t>
            </a:r>
            <a:r>
              <a:rPr lang="es-ES" sz="2000" b="1" dirty="0">
                <a:solidFill>
                  <a:srgbClr val="FF0000"/>
                </a:solidFill>
              </a:rPr>
              <a:t> =</a:t>
            </a:r>
            <a:r>
              <a:rPr lang="es-ES" sz="2000" dirty="0">
                <a:solidFill>
                  <a:srgbClr val="FF0000"/>
                </a:solidFill>
              </a:rPr>
              <a:t> "imagen" </a:t>
            </a:r>
            <a:r>
              <a:rPr lang="es-ES" sz="2000" dirty="0"/>
              <a:t>Indica el nombre del fichero gráfico a mostrar. </a:t>
            </a:r>
            <a:endParaRPr lang="es-ES" sz="2000" b="1" dirty="0"/>
          </a:p>
          <a:p>
            <a:pPr algn="just"/>
            <a:r>
              <a:rPr lang="es-ES" sz="2000" b="1" dirty="0" err="1">
                <a:solidFill>
                  <a:srgbClr val="FF0000"/>
                </a:solidFill>
              </a:rPr>
              <a:t>alt</a:t>
            </a:r>
            <a:r>
              <a:rPr lang="es-ES" sz="2000" b="1" dirty="0">
                <a:solidFill>
                  <a:srgbClr val="FF0000"/>
                </a:solidFill>
              </a:rPr>
              <a:t> =</a:t>
            </a:r>
            <a:r>
              <a:rPr lang="es-ES" sz="2000" dirty="0">
                <a:solidFill>
                  <a:srgbClr val="FF0000"/>
                </a:solidFill>
              </a:rPr>
              <a:t> "Texto"</a:t>
            </a:r>
            <a:r>
              <a:rPr lang="es-ES" sz="2000" dirty="0"/>
              <a:t>. Mostrará el texto indicado, en el caso de que el navegador utilizado para ver la página no sea capaz de visualizar la imagen. </a:t>
            </a:r>
          </a:p>
          <a:p>
            <a:r>
              <a:rPr lang="es-ES" sz="2000" b="1" dirty="0" err="1">
                <a:solidFill>
                  <a:srgbClr val="FF0000"/>
                </a:solidFill>
              </a:rPr>
              <a:t>align</a:t>
            </a:r>
            <a:r>
              <a:rPr lang="es-ES" sz="2000" b="1" dirty="0">
                <a:solidFill>
                  <a:srgbClr val="FF0000"/>
                </a:solidFill>
              </a:rPr>
              <a:t> =</a:t>
            </a:r>
            <a:r>
              <a:rPr lang="es-ES" sz="2000" dirty="0">
                <a:solidFill>
                  <a:srgbClr val="FF0000"/>
                </a:solidFill>
              </a:rPr>
              <a:t> LEFT</a:t>
            </a:r>
            <a:r>
              <a:rPr lang="es-ES" sz="2000" dirty="0"/>
              <a:t> / </a:t>
            </a:r>
            <a:r>
              <a:rPr lang="es-ES" sz="2000" dirty="0">
                <a:solidFill>
                  <a:srgbClr val="FF0000"/>
                </a:solidFill>
              </a:rPr>
              <a:t>RIGHT</a:t>
            </a:r>
            <a:r>
              <a:rPr lang="es-ES" sz="2000" dirty="0"/>
              <a:t>. Coloca la imagen a la izquierda o a la derecha y permitiendo escribir texto a su otro lado </a:t>
            </a:r>
          </a:p>
          <a:p>
            <a:r>
              <a:rPr lang="es-ES" sz="2000" b="1" dirty="0" err="1">
                <a:solidFill>
                  <a:srgbClr val="FF0000"/>
                </a:solidFill>
              </a:rPr>
              <a:t>height</a:t>
            </a:r>
            <a:r>
              <a:rPr lang="es-ES" sz="2000" b="1" dirty="0">
                <a:solidFill>
                  <a:srgbClr val="FF0000"/>
                </a:solidFill>
              </a:rPr>
              <a:t> =</a:t>
            </a:r>
            <a:r>
              <a:rPr lang="es-ES" sz="2000" dirty="0">
                <a:solidFill>
                  <a:srgbClr val="FF0000"/>
                </a:solidFill>
              </a:rPr>
              <a:t> tamaño</a:t>
            </a:r>
            <a:r>
              <a:rPr lang="es-ES" sz="2000" dirty="0">
                <a:solidFill>
                  <a:srgbClr val="FFC000"/>
                </a:solidFill>
              </a:rPr>
              <a:t> </a:t>
            </a:r>
            <a:r>
              <a:rPr lang="es-ES" sz="2000" dirty="0"/>
              <a:t>Indica el alto de la imagen en puntos o en porcentaje </a:t>
            </a:r>
          </a:p>
          <a:p>
            <a:r>
              <a:rPr lang="es-ES" sz="2000" b="1" dirty="0" err="1">
                <a:solidFill>
                  <a:srgbClr val="FF0000"/>
                </a:solidFill>
              </a:rPr>
              <a:t>width</a:t>
            </a:r>
            <a:r>
              <a:rPr lang="es-ES" sz="2000" b="1" dirty="0">
                <a:solidFill>
                  <a:srgbClr val="FF0000"/>
                </a:solidFill>
              </a:rPr>
              <a:t> =</a:t>
            </a:r>
            <a:r>
              <a:rPr lang="es-ES" sz="2000" dirty="0">
                <a:solidFill>
                  <a:srgbClr val="FF0000"/>
                </a:solidFill>
              </a:rPr>
              <a:t> tamaño</a:t>
            </a:r>
            <a:r>
              <a:rPr lang="es-ES" sz="2000" dirty="0"/>
              <a:t>. Indica el ancho de la imagen en puntos o en porcentaje. </a:t>
            </a:r>
          </a:p>
          <a:p>
            <a:r>
              <a:rPr lang="es-ES" sz="2000" b="1" dirty="0" err="1">
                <a:solidFill>
                  <a:srgbClr val="FF0000"/>
                </a:solidFill>
              </a:rPr>
              <a:t>hspace</a:t>
            </a:r>
            <a:r>
              <a:rPr lang="es-ES" sz="2000" b="1" dirty="0">
                <a:solidFill>
                  <a:srgbClr val="FF0000"/>
                </a:solidFill>
              </a:rPr>
              <a:t> =</a:t>
            </a:r>
            <a:r>
              <a:rPr lang="es-ES" sz="2000" dirty="0">
                <a:solidFill>
                  <a:srgbClr val="FF0000"/>
                </a:solidFill>
              </a:rPr>
              <a:t> margen</a:t>
            </a:r>
            <a:r>
              <a:rPr lang="es-ES" sz="2000" dirty="0"/>
              <a:t>. Indica el número de espacios horizontales, en puntos, que separarán la imagen del texto que la siga y la anteceda. </a:t>
            </a:r>
          </a:p>
          <a:p>
            <a:r>
              <a:rPr lang="es-ES" sz="2000" b="1" dirty="0" err="1">
                <a:solidFill>
                  <a:srgbClr val="FF0000"/>
                </a:solidFill>
              </a:rPr>
              <a:t>vspace</a:t>
            </a:r>
            <a:r>
              <a:rPr lang="es-ES" sz="2000" b="1" dirty="0">
                <a:solidFill>
                  <a:srgbClr val="FF0000"/>
                </a:solidFill>
              </a:rPr>
              <a:t> =</a:t>
            </a:r>
            <a:r>
              <a:rPr lang="es-ES" sz="2000" dirty="0">
                <a:solidFill>
                  <a:srgbClr val="FF0000"/>
                </a:solidFill>
              </a:rPr>
              <a:t> margen</a:t>
            </a:r>
            <a:r>
              <a:rPr lang="es-ES" sz="2000" dirty="0"/>
              <a:t>. Indica el número de puntos verticales que separaran la imagen del texto que le siga y la anteceda. </a:t>
            </a:r>
          </a:p>
          <a:p>
            <a:r>
              <a:rPr lang="es-ES" sz="2000" b="1" dirty="0" err="1">
                <a:solidFill>
                  <a:srgbClr val="FF0000"/>
                </a:solidFill>
              </a:rPr>
              <a:t>border</a:t>
            </a:r>
            <a:r>
              <a:rPr lang="es-ES" sz="2000" b="1" dirty="0">
                <a:solidFill>
                  <a:srgbClr val="FF0000"/>
                </a:solidFill>
              </a:rPr>
              <a:t> =</a:t>
            </a:r>
            <a:r>
              <a:rPr lang="es-ES" sz="2000" dirty="0">
                <a:solidFill>
                  <a:srgbClr val="FF0000"/>
                </a:solidFill>
              </a:rPr>
              <a:t> tamaño</a:t>
            </a:r>
            <a:r>
              <a:rPr lang="es-ES" sz="2000" dirty="0"/>
              <a:t>. Indica el tamaño del "borde" de la imagen. </a:t>
            </a:r>
          </a:p>
        </p:txBody>
      </p:sp>
      <p:sp>
        <p:nvSpPr>
          <p:cNvPr id="4" name="Rectangle 2"/>
          <p:cNvSpPr txBox="1">
            <a:spLocks noChangeArrowheads="1"/>
          </p:cNvSpPr>
          <p:nvPr/>
        </p:nvSpPr>
        <p:spPr>
          <a:xfrm>
            <a:off x="1285852" y="285728"/>
            <a:ext cx="7560000" cy="720000"/>
          </a:xfrm>
          <a:prstGeom prst="rect">
            <a:avLst/>
          </a:prstGeom>
          <a:solidFill>
            <a:schemeClr val="accent4">
              <a:lumMod val="20000"/>
              <a:lumOff val="80000"/>
            </a:schemeClr>
          </a:solidFill>
        </p:spPr>
        <p:txBody>
          <a:bodyPr anchor="ctr">
            <a:normAutofit/>
          </a:bodyPr>
          <a:lstStyle/>
          <a:p>
            <a:pPr lvl="0" fontAlgn="auto">
              <a:spcAft>
                <a:spcPts val="0"/>
              </a:spcAft>
              <a:defRPr/>
            </a:pPr>
            <a:r>
              <a:rPr lang="es-ES" sz="2800" b="1" dirty="0">
                <a:solidFill>
                  <a:srgbClr val="3333CC"/>
                </a:solidFill>
                <a:latin typeface="+mj-lt"/>
                <a:ea typeface="+mj-ea"/>
                <a:cs typeface="+mj-cs"/>
              </a:rPr>
              <a:t>Parámetros de la Etiqueta &lt;IMG &gt;</a:t>
            </a:r>
            <a:endParaRPr kumimoji="0" lang="es-ES" sz="2800" b="1" strike="noStrike" kern="1200" cap="none" spc="0" normalizeH="0" baseline="0" noProof="0" dirty="0">
              <a:ln>
                <a:noFill/>
              </a:ln>
              <a:solidFill>
                <a:srgbClr val="3333CC"/>
              </a:solidFill>
              <a:uLnTx/>
              <a:uFillTx/>
              <a:latin typeface="+mj-lt"/>
              <a:ea typeface="+mj-ea"/>
              <a:cs typeface="+mj-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298280" y="274638"/>
            <a:ext cx="7560000" cy="720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normAutofit/>
          </a:bodyPr>
          <a:lstStyle/>
          <a:p>
            <a:pPr algn="ctr"/>
            <a:r>
              <a:rPr lang="es-ES" sz="3200" b="1" i="1" u="sng" dirty="0">
                <a:solidFill>
                  <a:srgbClr val="FF0000"/>
                </a:solidFill>
              </a:rPr>
              <a:t>Ejercicio6: Nuestra Sexta Página</a:t>
            </a:r>
            <a:r>
              <a:rPr lang="es-ES" sz="3200" i="1" dirty="0">
                <a:solidFill>
                  <a:srgbClr val="FF0000"/>
                </a:solidFill>
              </a:rPr>
              <a:t> </a:t>
            </a:r>
          </a:p>
        </p:txBody>
      </p:sp>
      <p:sp>
        <p:nvSpPr>
          <p:cNvPr id="4" name="Rectangle 3"/>
          <p:cNvSpPr txBox="1">
            <a:spLocks noChangeArrowheads="1"/>
          </p:cNvSpPr>
          <p:nvPr/>
        </p:nvSpPr>
        <p:spPr>
          <a:xfrm>
            <a:off x="1285852" y="1014856"/>
            <a:ext cx="7560000" cy="360000"/>
          </a:xfrm>
          <a:prstGeom prst="rect">
            <a:avLst/>
          </a:prstGeom>
          <a:blipFill>
            <a:blip r:embed="rId2"/>
            <a:tile tx="0" ty="0" sx="100000" sy="100000" flip="none" algn="tl"/>
          </a:blipFill>
        </p:spPr>
        <p:txBody>
          <a:bodyPr>
            <a:noAutofit/>
          </a:bodyPr>
          <a:lstStyle/>
          <a:p>
            <a:pPr marL="365760" lvl="0" indent="-283464" fontAlgn="auto">
              <a:lnSpc>
                <a:spcPct val="80000"/>
              </a:lnSpc>
              <a:spcBef>
                <a:spcPts val="600"/>
              </a:spcBef>
              <a:spcAft>
                <a:spcPts val="0"/>
              </a:spcAft>
              <a:buClr>
                <a:schemeClr val="accent1"/>
              </a:buClr>
              <a:buSzPct val="80000"/>
              <a:buFont typeface="Wingdings 2"/>
              <a:buChar char=""/>
              <a:defRPr/>
            </a:pPr>
            <a:r>
              <a:rPr kumimoji="0" lang="es-ES" sz="2400" b="0" i="0" u="none" strike="noStrike" kern="1200" cap="none" spc="0" normalizeH="0" baseline="0" noProof="0" dirty="0">
                <a:ln>
                  <a:noFill/>
                </a:ln>
                <a:solidFill>
                  <a:schemeClr val="tx1"/>
                </a:solidFill>
                <a:effectLst/>
                <a:uLnTx/>
                <a:uFillTx/>
                <a:latin typeface="+mn-lt"/>
                <a:ea typeface="+mn-ea"/>
                <a:cs typeface="+mn-cs"/>
              </a:rPr>
              <a:t>Utilizar </a:t>
            </a:r>
            <a:r>
              <a:rPr lang="es-ES" sz="2400" dirty="0">
                <a:latin typeface="+mn-lt"/>
              </a:rPr>
              <a:t>el bloc de notas, para </a:t>
            </a:r>
            <a:r>
              <a:rPr kumimoji="0" lang="es-ES" sz="2400" b="0" i="0" u="none" strike="noStrike" kern="1200" cap="none" spc="0" normalizeH="0" baseline="0" noProof="0" dirty="0">
                <a:ln>
                  <a:noFill/>
                </a:ln>
                <a:solidFill>
                  <a:schemeClr val="tx1"/>
                </a:solidFill>
                <a:effectLst/>
                <a:uLnTx/>
                <a:uFillTx/>
                <a:latin typeface="+mn-lt"/>
                <a:ea typeface="+mn-ea"/>
                <a:cs typeface="+mn-cs"/>
              </a:rPr>
              <a:t>escribir nuestra página</a:t>
            </a:r>
            <a:r>
              <a:rPr lang="es-ES" sz="2400" dirty="0">
                <a:latin typeface="+mn-lt"/>
              </a:rPr>
              <a:t>,</a:t>
            </a:r>
            <a:endParaRPr kumimoji="0" lang="es-E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3"/>
          <p:cNvSpPr>
            <a:spLocks noGrp="1" noChangeArrowheads="1"/>
          </p:cNvSpPr>
          <p:nvPr>
            <p:ph idx="1"/>
          </p:nvPr>
        </p:nvSpPr>
        <p:spPr>
          <a:xfrm>
            <a:off x="1285852" y="1399240"/>
            <a:ext cx="7560000" cy="4458652"/>
          </a:xfrm>
          <a:solidFill>
            <a:schemeClr val="accent4">
              <a:lumMod val="20000"/>
              <a:lumOff val="80000"/>
            </a:schemeClr>
          </a:solidFill>
        </p:spPr>
        <p:txBody>
          <a:bodyPr>
            <a:noAutofit/>
          </a:bodyPr>
          <a:lstStyle/>
          <a:p>
            <a:pPr>
              <a:buNone/>
            </a:pPr>
            <a:r>
              <a:rPr lang="es-ES" sz="1800" b="1" dirty="0">
                <a:solidFill>
                  <a:srgbClr val="3333CC"/>
                </a:solidFill>
              </a:rPr>
              <a:t>&lt;HTML&gt;</a:t>
            </a:r>
            <a:br>
              <a:rPr lang="es-ES" sz="1800" b="1" dirty="0">
                <a:solidFill>
                  <a:srgbClr val="3333CC"/>
                </a:solidFill>
              </a:rPr>
            </a:br>
            <a:r>
              <a:rPr lang="es-ES" sz="1800" b="1" dirty="0">
                <a:solidFill>
                  <a:srgbClr val="3333CC"/>
                </a:solidFill>
              </a:rPr>
              <a:t>&lt;HEAD&gt;</a:t>
            </a:r>
            <a:br>
              <a:rPr lang="es-ES" sz="1800" b="1" dirty="0">
                <a:solidFill>
                  <a:srgbClr val="3333CC"/>
                </a:solidFill>
              </a:rPr>
            </a:br>
            <a:r>
              <a:rPr lang="es-ES" sz="1800" b="1" dirty="0">
                <a:solidFill>
                  <a:srgbClr val="3333CC"/>
                </a:solidFill>
              </a:rPr>
              <a:t>	&lt;TITLE&gt; </a:t>
            </a:r>
            <a:r>
              <a:rPr lang="es-ES" sz="1800" dirty="0"/>
              <a:t>Universidad Privada Domingo Savio </a:t>
            </a:r>
            <a:r>
              <a:rPr lang="es-ES" sz="1800" b="1" dirty="0">
                <a:solidFill>
                  <a:srgbClr val="3333CC"/>
                </a:solidFill>
              </a:rPr>
              <a:t>&lt;/TITLE&gt;</a:t>
            </a:r>
            <a:br>
              <a:rPr lang="es-ES" sz="1800" b="1" dirty="0">
                <a:solidFill>
                  <a:srgbClr val="3333CC"/>
                </a:solidFill>
              </a:rPr>
            </a:br>
            <a:r>
              <a:rPr lang="es-ES" sz="1800" b="1" dirty="0">
                <a:solidFill>
                  <a:srgbClr val="3333CC"/>
                </a:solidFill>
              </a:rPr>
              <a:t>&lt;/HEAD&gt;</a:t>
            </a:r>
            <a:br>
              <a:rPr lang="es-ES" sz="1800" b="1" dirty="0">
                <a:solidFill>
                  <a:srgbClr val="3333CC"/>
                </a:solidFill>
              </a:rPr>
            </a:br>
            <a:r>
              <a:rPr lang="es-ES" sz="1800" b="1" dirty="0">
                <a:solidFill>
                  <a:srgbClr val="3333CC"/>
                </a:solidFill>
              </a:rPr>
              <a:t>&lt;BODY </a:t>
            </a:r>
            <a:r>
              <a:rPr lang="es-ES" sz="1800" dirty="0" err="1">
                <a:solidFill>
                  <a:srgbClr val="FF0000"/>
                </a:solidFill>
              </a:rPr>
              <a:t>background</a:t>
            </a:r>
            <a:r>
              <a:rPr lang="es-ES" sz="1800" dirty="0">
                <a:solidFill>
                  <a:srgbClr val="3333CC"/>
                </a:solidFill>
              </a:rPr>
              <a:t>=“fondo.gif"</a:t>
            </a:r>
            <a:r>
              <a:rPr lang="es-ES" sz="1800" b="1" dirty="0">
                <a:solidFill>
                  <a:srgbClr val="3333CC"/>
                </a:solidFill>
              </a:rPr>
              <a:t>&gt;</a:t>
            </a:r>
          </a:p>
          <a:p>
            <a:pPr>
              <a:buNone/>
            </a:pPr>
            <a:r>
              <a:rPr lang="es-ES" sz="1800" dirty="0"/>
              <a:t>		El pez </a:t>
            </a:r>
            <a:r>
              <a:rPr lang="es-ES" sz="1800" b="1" dirty="0">
                <a:solidFill>
                  <a:srgbClr val="3333CC"/>
                </a:solidFill>
              </a:rPr>
              <a:t>&lt;DIV </a:t>
            </a:r>
            <a:r>
              <a:rPr lang="es-ES" sz="1800" dirty="0" err="1">
                <a:solidFill>
                  <a:srgbClr val="FF0000"/>
                </a:solidFill>
              </a:rPr>
              <a:t>align</a:t>
            </a:r>
            <a:r>
              <a:rPr lang="es-ES" sz="1800" dirty="0">
                <a:solidFill>
                  <a:srgbClr val="3333CC"/>
                </a:solidFill>
              </a:rPr>
              <a:t>=“center”</a:t>
            </a:r>
            <a:r>
              <a:rPr lang="es-ES" sz="1800" b="1" dirty="0">
                <a:solidFill>
                  <a:srgbClr val="3333CC"/>
                </a:solidFill>
              </a:rPr>
              <a:t>&gt;&lt;IMG </a:t>
            </a:r>
            <a:r>
              <a:rPr lang="es-ES" sz="1800" dirty="0" err="1">
                <a:solidFill>
                  <a:srgbClr val="FF0000"/>
                </a:solidFill>
              </a:rPr>
              <a:t>src</a:t>
            </a:r>
            <a:r>
              <a:rPr lang="es-ES" sz="1800" dirty="0">
                <a:solidFill>
                  <a:srgbClr val="3333CC"/>
                </a:solidFill>
              </a:rPr>
              <a:t>=pez.gif”</a:t>
            </a:r>
            <a:r>
              <a:rPr lang="es-ES" sz="1800" b="1" dirty="0">
                <a:solidFill>
                  <a:srgbClr val="3333CC"/>
                </a:solidFill>
              </a:rPr>
              <a:t>&gt;&lt;/DIV&gt;</a:t>
            </a:r>
            <a:r>
              <a:rPr lang="es-ES" sz="1800" dirty="0"/>
              <a:t>esta..</a:t>
            </a:r>
            <a:endParaRPr lang="es-ES" sz="1800" b="1" dirty="0">
              <a:solidFill>
                <a:srgbClr val="3333CC"/>
              </a:solidFill>
            </a:endParaRPr>
          </a:p>
          <a:p>
            <a:pPr>
              <a:buNone/>
            </a:pPr>
            <a:r>
              <a:rPr lang="es-ES" sz="1800" b="1" dirty="0">
                <a:solidFill>
                  <a:srgbClr val="3333CC"/>
                </a:solidFill>
              </a:rPr>
              <a:t>		&lt;DIV </a:t>
            </a:r>
            <a:r>
              <a:rPr lang="es-ES" sz="1800" dirty="0" err="1">
                <a:solidFill>
                  <a:srgbClr val="FF0000"/>
                </a:solidFill>
              </a:rPr>
              <a:t>align</a:t>
            </a:r>
            <a:r>
              <a:rPr lang="es-ES" sz="1800" dirty="0">
                <a:solidFill>
                  <a:srgbClr val="3333CC"/>
                </a:solidFill>
              </a:rPr>
              <a:t>=“</a:t>
            </a:r>
            <a:r>
              <a:rPr lang="es-ES" sz="1800" dirty="0" err="1">
                <a:solidFill>
                  <a:srgbClr val="3333CC"/>
                </a:solidFill>
              </a:rPr>
              <a:t>left</a:t>
            </a:r>
            <a:r>
              <a:rPr lang="es-ES" sz="1800" dirty="0">
                <a:solidFill>
                  <a:srgbClr val="3333CC"/>
                </a:solidFill>
              </a:rPr>
              <a:t>”</a:t>
            </a:r>
            <a:r>
              <a:rPr lang="es-ES" sz="1800" b="1" dirty="0">
                <a:solidFill>
                  <a:srgbClr val="3333CC"/>
                </a:solidFill>
              </a:rPr>
              <a:t>&gt; </a:t>
            </a:r>
          </a:p>
          <a:p>
            <a:pPr>
              <a:buNone/>
            </a:pPr>
            <a:r>
              <a:rPr lang="es-ES" sz="1800" b="1" dirty="0">
                <a:solidFill>
                  <a:srgbClr val="3333CC"/>
                </a:solidFill>
              </a:rPr>
              <a:t>		</a:t>
            </a:r>
            <a:r>
              <a:rPr lang="es-ES" sz="1800" dirty="0"/>
              <a:t>El salmón </a:t>
            </a:r>
            <a:r>
              <a:rPr lang="es-ES" sz="1800" b="1" dirty="0">
                <a:solidFill>
                  <a:srgbClr val="3333CC"/>
                </a:solidFill>
              </a:rPr>
              <a:t>&lt;IMG </a:t>
            </a:r>
            <a:r>
              <a:rPr lang="es-ES" sz="1800" dirty="0" err="1">
                <a:solidFill>
                  <a:srgbClr val="FF0000"/>
                </a:solidFill>
              </a:rPr>
              <a:t>src</a:t>
            </a:r>
            <a:r>
              <a:rPr lang="es-ES" sz="1800" dirty="0">
                <a:solidFill>
                  <a:srgbClr val="3333CC"/>
                </a:solidFill>
              </a:rPr>
              <a:t>=pez.jpg” </a:t>
            </a:r>
            <a:r>
              <a:rPr lang="es-ES" sz="1800" dirty="0" err="1">
                <a:solidFill>
                  <a:srgbClr val="FF0000"/>
                </a:solidFill>
              </a:rPr>
              <a:t>border</a:t>
            </a:r>
            <a:r>
              <a:rPr lang="es-ES" sz="1800" dirty="0">
                <a:solidFill>
                  <a:srgbClr val="3333CC"/>
                </a:solidFill>
              </a:rPr>
              <a:t>=“3”</a:t>
            </a:r>
            <a:r>
              <a:rPr lang="es-ES" sz="1800" b="1" dirty="0">
                <a:solidFill>
                  <a:srgbClr val="3333CC"/>
                </a:solidFill>
              </a:rPr>
              <a:t>&gt; </a:t>
            </a:r>
            <a:r>
              <a:rPr lang="es-ES" sz="1800" dirty="0"/>
              <a:t>esta……</a:t>
            </a:r>
          </a:p>
          <a:p>
            <a:pPr>
              <a:buNone/>
            </a:pPr>
            <a:r>
              <a:rPr lang="es-ES" sz="1800" dirty="0"/>
              <a:t>		Juan esta</a:t>
            </a:r>
            <a:r>
              <a:rPr lang="es-ES" sz="1800" b="1" dirty="0">
                <a:solidFill>
                  <a:srgbClr val="3333CC"/>
                </a:solidFill>
              </a:rPr>
              <a:t>	&lt;IMG </a:t>
            </a:r>
            <a:r>
              <a:rPr lang="es-ES" sz="1800" dirty="0" err="1">
                <a:solidFill>
                  <a:srgbClr val="FF0000"/>
                </a:solidFill>
              </a:rPr>
              <a:t>src</a:t>
            </a:r>
            <a:r>
              <a:rPr lang="es-ES" sz="1800" dirty="0">
                <a:solidFill>
                  <a:srgbClr val="3333CC"/>
                </a:solidFill>
              </a:rPr>
              <a:t>=muchacho.png” </a:t>
            </a:r>
            <a:r>
              <a:rPr lang="es-ES" sz="1800" dirty="0" err="1">
                <a:solidFill>
                  <a:srgbClr val="FF0000"/>
                </a:solidFill>
              </a:rPr>
              <a:t>width</a:t>
            </a:r>
            <a:r>
              <a:rPr lang="es-ES" sz="1800" dirty="0">
                <a:solidFill>
                  <a:srgbClr val="3333CC"/>
                </a:solidFill>
              </a:rPr>
              <a:t>=“25”</a:t>
            </a:r>
            <a:r>
              <a:rPr lang="es-ES" sz="1800" b="1" dirty="0">
                <a:solidFill>
                  <a:srgbClr val="3333CC"/>
                </a:solidFill>
              </a:rPr>
              <a:t>&gt; </a:t>
            </a:r>
            <a:r>
              <a:rPr lang="es-ES" sz="1800" dirty="0"/>
              <a:t>en el río……</a:t>
            </a:r>
            <a:endParaRPr lang="es-ES" sz="1800" dirty="0">
              <a:solidFill>
                <a:srgbClr val="3333CC"/>
              </a:solidFill>
            </a:endParaRPr>
          </a:p>
          <a:p>
            <a:pPr>
              <a:buNone/>
            </a:pPr>
            <a:r>
              <a:rPr lang="es-ES" sz="1800" dirty="0"/>
              <a:t>		El panorama </a:t>
            </a:r>
            <a:r>
              <a:rPr lang="es-ES" sz="1800" b="1" dirty="0">
                <a:solidFill>
                  <a:srgbClr val="3333CC"/>
                </a:solidFill>
              </a:rPr>
              <a:t>&lt;IMG </a:t>
            </a:r>
            <a:r>
              <a:rPr lang="es-ES" sz="1800" dirty="0" err="1">
                <a:solidFill>
                  <a:srgbClr val="FF0000"/>
                </a:solidFill>
              </a:rPr>
              <a:t>src</a:t>
            </a:r>
            <a:r>
              <a:rPr lang="es-ES" sz="1800" dirty="0">
                <a:solidFill>
                  <a:srgbClr val="3333CC"/>
                </a:solidFill>
              </a:rPr>
              <a:t>=paisaje.bmp” </a:t>
            </a:r>
            <a:r>
              <a:rPr lang="es-ES" sz="1800" dirty="0" err="1">
                <a:solidFill>
                  <a:srgbClr val="FF0000"/>
                </a:solidFill>
              </a:rPr>
              <a:t>height</a:t>
            </a:r>
            <a:r>
              <a:rPr lang="es-ES" sz="1800" dirty="0">
                <a:solidFill>
                  <a:srgbClr val="3333CC"/>
                </a:solidFill>
              </a:rPr>
              <a:t>=“50%”</a:t>
            </a:r>
            <a:r>
              <a:rPr lang="es-ES" sz="1800" b="1" dirty="0">
                <a:solidFill>
                  <a:srgbClr val="3333CC"/>
                </a:solidFill>
              </a:rPr>
              <a:t>&gt; </a:t>
            </a:r>
            <a:r>
              <a:rPr lang="es-ES" sz="1800" dirty="0"/>
              <a:t>se ve un…...</a:t>
            </a:r>
          </a:p>
          <a:p>
            <a:pPr>
              <a:buNone/>
            </a:pPr>
            <a:r>
              <a:rPr lang="es-ES" sz="1800" b="1" dirty="0">
                <a:solidFill>
                  <a:srgbClr val="3333CC"/>
                </a:solidFill>
              </a:rPr>
              <a:t>		&lt;/DIV&gt;				</a:t>
            </a:r>
          </a:p>
          <a:p>
            <a:pPr>
              <a:buFont typeface="Wingdings" pitchFamily="2" charset="2"/>
              <a:buNone/>
            </a:pPr>
            <a:r>
              <a:rPr lang="es-ES" sz="1800" dirty="0">
                <a:solidFill>
                  <a:srgbClr val="3333CC"/>
                </a:solidFill>
              </a:rPr>
              <a:t>	</a:t>
            </a:r>
            <a:r>
              <a:rPr lang="es-ES" sz="1800" b="1" dirty="0">
                <a:solidFill>
                  <a:srgbClr val="3333CC"/>
                </a:solidFill>
              </a:rPr>
              <a:t>&lt;/BODY&gt;</a:t>
            </a:r>
          </a:p>
          <a:p>
            <a:pPr>
              <a:buFont typeface="Wingdings" pitchFamily="2" charset="2"/>
              <a:buNone/>
            </a:pPr>
            <a:r>
              <a:rPr lang="es-ES" sz="1800" b="1" dirty="0">
                <a:solidFill>
                  <a:srgbClr val="3333CC"/>
                </a:solidFill>
              </a:rPr>
              <a:t>&lt;/HTML&gt;</a:t>
            </a:r>
          </a:p>
        </p:txBody>
      </p:sp>
      <p:pic>
        <p:nvPicPr>
          <p:cNvPr id="5" name="Picture 4" descr="asterix"/>
          <p:cNvPicPr>
            <a:picLocks noChangeAspect="1" noChangeArrowheads="1"/>
          </p:cNvPicPr>
          <p:nvPr/>
        </p:nvPicPr>
        <p:blipFill>
          <a:blip r:embed="rId3"/>
          <a:srcRect/>
          <a:stretch>
            <a:fillRect/>
          </a:stretch>
        </p:blipFill>
        <p:spPr bwMode="auto">
          <a:xfrm>
            <a:off x="8072462" y="1857364"/>
            <a:ext cx="673100" cy="787400"/>
          </a:xfrm>
          <a:prstGeom prst="rect">
            <a:avLst/>
          </a:prstGeom>
          <a:solidFill>
            <a:schemeClr val="accent4">
              <a:lumMod val="20000"/>
              <a:lumOff val="80000"/>
            </a:schemeClr>
          </a:solidFill>
          <a:ln w="9525">
            <a:noFill/>
            <a:miter lim="800000"/>
            <a:headEnd/>
            <a:tailEnd/>
          </a:ln>
        </p:spPr>
      </p:pic>
      <p:sp>
        <p:nvSpPr>
          <p:cNvPr id="7" name="Rectangle 3"/>
          <p:cNvSpPr txBox="1">
            <a:spLocks noChangeArrowheads="1"/>
          </p:cNvSpPr>
          <p:nvPr/>
        </p:nvSpPr>
        <p:spPr>
          <a:xfrm>
            <a:off x="1285852" y="5882974"/>
            <a:ext cx="7560000" cy="716492"/>
          </a:xfrm>
          <a:prstGeom prst="rect">
            <a:avLst/>
          </a:prstGeom>
          <a:blipFill>
            <a:blip r:embed="rId2"/>
            <a:tile tx="0" ty="0" sx="100000" sy="100000" flip="none" algn="tl"/>
          </a:blipFill>
        </p:spPr>
        <p:txBody>
          <a:bodyPr>
            <a:noAutofit/>
          </a:bodyPr>
          <a:lstStyle/>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Char char=""/>
              <a:tabLst/>
              <a:defRPr/>
            </a:pPr>
            <a:r>
              <a:rPr kumimoji="0" lang="es-ES" sz="2000" b="0" i="0" u="none" strike="noStrike" kern="1200" cap="none" spc="0" normalizeH="0" baseline="0" noProof="0" dirty="0">
                <a:ln>
                  <a:noFill/>
                </a:ln>
                <a:solidFill>
                  <a:schemeClr val="tx1"/>
                </a:solidFill>
                <a:effectLst/>
                <a:uLnTx/>
                <a:uFillTx/>
                <a:latin typeface="+mn-lt"/>
                <a:ea typeface="+mn-ea"/>
                <a:cs typeface="+mn-cs"/>
              </a:rPr>
              <a:t>Guardar el archivo como </a:t>
            </a:r>
            <a:r>
              <a:rPr kumimoji="0" lang="es-ES" sz="2000" i="1" u="none" strike="noStrike" kern="1200" cap="none" spc="0" normalizeH="0" baseline="0" noProof="0" dirty="0">
                <a:ln>
                  <a:noFill/>
                </a:ln>
                <a:solidFill>
                  <a:schemeClr val="tx1"/>
                </a:solidFill>
                <a:effectLst/>
                <a:uLnTx/>
                <a:uFillTx/>
                <a:latin typeface="+mn-lt"/>
                <a:ea typeface="+mn-ea"/>
                <a:cs typeface="+mn-cs"/>
              </a:rPr>
              <a:t>mipagina6.html</a:t>
            </a:r>
          </a:p>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Char char=""/>
              <a:tabLst/>
              <a:defRPr/>
            </a:pPr>
            <a:r>
              <a:rPr lang="es-ES" sz="2000" dirty="0">
                <a:latin typeface="+mn-lt"/>
              </a:rPr>
              <a:t>Ingresar al programa Internet Explorer y abrir la </a:t>
            </a:r>
            <a:r>
              <a:rPr lang="es-ES" sz="2000" i="1" dirty="0">
                <a:latin typeface="+mn-lt"/>
              </a:rPr>
              <a:t>mipagina6.html</a:t>
            </a:r>
            <a:r>
              <a:rPr kumimoji="0" lang="es-ES" sz="2400" b="0" i="0" u="none" strike="noStrike" kern="1200" cap="none" spc="0" normalizeH="0" baseline="0" noProof="0" dirty="0">
                <a:ln>
                  <a:noFill/>
                </a:ln>
                <a:solidFill>
                  <a:schemeClr val="tx1"/>
                </a:solidFill>
                <a:effectLst/>
                <a:uLnTx/>
                <a:uFillTx/>
                <a:latin typeface="+mn-lt"/>
                <a:ea typeface="+mn-ea"/>
                <a:cs typeface="+mn-cs"/>
              </a:rPr>
              <a:t/>
            </a:r>
            <a:br>
              <a:rPr kumimoji="0" lang="es-ES" sz="2400" b="0" i="0" u="none" strike="noStrike" kern="1200" cap="none" spc="0" normalizeH="0" baseline="0" noProof="0" dirty="0">
                <a:ln>
                  <a:noFill/>
                </a:ln>
                <a:solidFill>
                  <a:schemeClr val="tx1"/>
                </a:solidFill>
                <a:effectLst/>
                <a:uLnTx/>
                <a:uFillTx/>
                <a:latin typeface="+mn-lt"/>
                <a:ea typeface="+mn-ea"/>
                <a:cs typeface="+mn-cs"/>
              </a:rPr>
            </a:br>
            <a:r>
              <a:rPr kumimoji="0" lang="es-ES" sz="2400" b="0" i="0" u="none" strike="noStrike" kern="1200" cap="none" spc="0" normalizeH="0" baseline="0" noProof="0" dirty="0">
                <a:ln>
                  <a:noFill/>
                </a:ln>
                <a:solidFill>
                  <a:schemeClr val="tx1"/>
                </a:solidFill>
                <a:effectLst/>
                <a:uLnTx/>
                <a:uFillTx/>
                <a:latin typeface="+mn-lt"/>
                <a:ea typeface="+mn-ea"/>
                <a:cs typeface="+mn-cs"/>
              </a:rPr>
              <a:t/>
            </a:r>
            <a:br>
              <a:rPr kumimoji="0" lang="es-ES" sz="2400" b="0" i="0" u="none" strike="noStrike" kern="1200" cap="none" spc="0" normalizeH="0" baseline="0" noProof="0" dirty="0">
                <a:ln>
                  <a:noFill/>
                </a:ln>
                <a:solidFill>
                  <a:schemeClr val="tx1"/>
                </a:solidFill>
                <a:effectLst/>
                <a:uLnTx/>
                <a:uFillTx/>
                <a:latin typeface="+mn-lt"/>
                <a:ea typeface="+mn-ea"/>
                <a:cs typeface="+mn-cs"/>
              </a:rPr>
            </a:br>
            <a:endParaRPr kumimoji="0" lang="es-E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smtClean="0"/>
              <a:t>Séptima </a:t>
            </a:r>
            <a:r>
              <a:rPr lang="es-ES" dirty="0"/>
              <a:t>clase</a:t>
            </a: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35608" y="1700808"/>
            <a:ext cx="7050281" cy="4406425"/>
          </a:xfr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285852" y="274638"/>
            <a:ext cx="7560000" cy="720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normAutofit fontScale="90000"/>
          </a:bodyPr>
          <a:lstStyle/>
          <a:p>
            <a:pPr algn="ctr"/>
            <a:r>
              <a:rPr lang="es-ES" sz="3500" b="1" u="sng" dirty="0"/>
              <a:t>Agregando enlaces a nuestra página</a:t>
            </a:r>
            <a:endParaRPr lang="es-ES" sz="3500" b="1" dirty="0"/>
          </a:p>
        </p:txBody>
      </p:sp>
      <p:sp>
        <p:nvSpPr>
          <p:cNvPr id="26627" name="Rectangle 3"/>
          <p:cNvSpPr>
            <a:spLocks noGrp="1" noChangeArrowheads="1"/>
          </p:cNvSpPr>
          <p:nvPr>
            <p:ph idx="1"/>
          </p:nvPr>
        </p:nvSpPr>
        <p:spPr>
          <a:xfrm>
            <a:off x="1285852" y="1029604"/>
            <a:ext cx="7560000" cy="642942"/>
          </a:xfrm>
          <a:blipFill>
            <a:blip r:embed="rId2"/>
            <a:tile tx="0" ty="0" sx="100000" sy="100000" flip="none" algn="tl"/>
          </a:blipFill>
        </p:spPr>
        <p:txBody>
          <a:bodyPr>
            <a:noAutofit/>
          </a:bodyPr>
          <a:lstStyle/>
          <a:p>
            <a:pPr>
              <a:lnSpc>
                <a:spcPct val="90000"/>
              </a:lnSpc>
            </a:pPr>
            <a:r>
              <a:rPr lang="es-ES" sz="2000" dirty="0"/>
              <a:t>Establecer enlaces en texto o imagen hacia otras paginas o en la misma pagina es lo que hace más interesante navegar por internet. </a:t>
            </a:r>
            <a:endParaRPr lang="es-ES" sz="2000" u="sng" dirty="0">
              <a:solidFill>
                <a:srgbClr val="3333CC"/>
              </a:solidFill>
            </a:endParaRPr>
          </a:p>
        </p:txBody>
      </p:sp>
      <p:sp>
        <p:nvSpPr>
          <p:cNvPr id="6" name="Rectangle 2"/>
          <p:cNvSpPr txBox="1">
            <a:spLocks noChangeArrowheads="1"/>
          </p:cNvSpPr>
          <p:nvPr/>
        </p:nvSpPr>
        <p:spPr>
          <a:xfrm>
            <a:off x="1285852" y="1714488"/>
            <a:ext cx="7560000" cy="720000"/>
          </a:xfrm>
          <a:prstGeom prst="rect">
            <a:avLst/>
          </a:prstGeom>
          <a:solidFill>
            <a:schemeClr val="bg2"/>
          </a:solidFill>
        </p:spPr>
        <p:txBody>
          <a:bodyPr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ES" sz="2800" b="1" strike="noStrike" kern="1200" cap="none" spc="0" normalizeH="0" baseline="0" noProof="0" dirty="0">
                <a:ln>
                  <a:noFill/>
                </a:ln>
                <a:solidFill>
                  <a:srgbClr val="3333CC"/>
                </a:solidFill>
                <a:uLnTx/>
                <a:uFillTx/>
                <a:latin typeface="+mj-lt"/>
                <a:ea typeface="+mj-ea"/>
                <a:cs typeface="+mj-cs"/>
              </a:rPr>
              <a:t>Etiqueta: A</a:t>
            </a:r>
          </a:p>
        </p:txBody>
      </p:sp>
      <p:sp>
        <p:nvSpPr>
          <p:cNvPr id="5" name="Rectangle 3"/>
          <p:cNvSpPr txBox="1">
            <a:spLocks noChangeArrowheads="1"/>
          </p:cNvSpPr>
          <p:nvPr/>
        </p:nvSpPr>
        <p:spPr>
          <a:xfrm>
            <a:off x="1298280" y="2470834"/>
            <a:ext cx="7560000" cy="4101438"/>
          </a:xfrm>
          <a:prstGeom prst="rect">
            <a:avLst/>
          </a:prstGeom>
          <a:blipFill>
            <a:blip r:embed="rId2"/>
            <a:tile tx="0" ty="0" sx="100000" sy="100000" flip="none" algn="tl"/>
          </a:blipFill>
        </p:spPr>
        <p:txBody>
          <a:bodyPr>
            <a:noAutofit/>
          </a:bodyPr>
          <a:lstStyle/>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Char char=""/>
              <a:tabLst/>
              <a:defRPr/>
            </a:pPr>
            <a:r>
              <a:rPr kumimoji="0" lang="es-ES" sz="2000" b="0" i="0" u="none" strike="noStrike" kern="1200" cap="none" spc="0" normalizeH="0" baseline="0" noProof="0" dirty="0">
                <a:ln>
                  <a:noFill/>
                </a:ln>
                <a:solidFill>
                  <a:schemeClr val="tx1"/>
                </a:solidFill>
                <a:effectLst/>
                <a:uLnTx/>
                <a:uFillTx/>
                <a:latin typeface="+mn-lt"/>
                <a:ea typeface="+mn-ea"/>
                <a:cs typeface="+mn-cs"/>
              </a:rPr>
              <a:t>Son enlaces o hipervínculos, cuya estructura es:</a:t>
            </a:r>
          </a:p>
          <a:p>
            <a:pPr marL="365760" indent="-283464" fontAlgn="auto">
              <a:lnSpc>
                <a:spcPct val="80000"/>
              </a:lnSpc>
              <a:spcBef>
                <a:spcPts val="600"/>
              </a:spcBef>
              <a:spcAft>
                <a:spcPts val="0"/>
              </a:spcAft>
              <a:buClr>
                <a:schemeClr val="accent1"/>
              </a:buClr>
              <a:buSzPct val="80000"/>
            </a:pPr>
            <a:r>
              <a:rPr kumimoji="0" lang="es-ES" b="0" i="0" u="none" strike="noStrike" kern="1200" cap="none" spc="0" normalizeH="0" baseline="0" noProof="0" dirty="0">
                <a:ln>
                  <a:noFill/>
                </a:ln>
                <a:solidFill>
                  <a:schemeClr val="accent4">
                    <a:lumMod val="75000"/>
                  </a:schemeClr>
                </a:solidFill>
                <a:effectLst/>
                <a:uLnTx/>
                <a:uFillTx/>
                <a:latin typeface="+mn-lt"/>
                <a:ea typeface="+mn-ea"/>
                <a:cs typeface="+mn-cs"/>
              </a:rPr>
              <a:t>		</a:t>
            </a:r>
            <a:r>
              <a:rPr lang="es-ES" b="1" dirty="0">
                <a:solidFill>
                  <a:srgbClr val="3333CC"/>
                </a:solidFill>
                <a:latin typeface="+mn-lt"/>
              </a:rPr>
              <a:t>&lt;A </a:t>
            </a:r>
            <a:r>
              <a:rPr lang="es-ES" dirty="0" err="1">
                <a:solidFill>
                  <a:srgbClr val="FF0000"/>
                </a:solidFill>
                <a:latin typeface="+mn-lt"/>
              </a:rPr>
              <a:t>href</a:t>
            </a:r>
            <a:r>
              <a:rPr lang="es-ES" dirty="0">
                <a:solidFill>
                  <a:srgbClr val="3333CC"/>
                </a:solidFill>
                <a:latin typeface="+mn-lt"/>
              </a:rPr>
              <a:t>=“dirección”</a:t>
            </a:r>
            <a:r>
              <a:rPr lang="es-ES" b="1" dirty="0">
                <a:solidFill>
                  <a:srgbClr val="3333CC"/>
                </a:solidFill>
                <a:latin typeface="+mn-lt"/>
              </a:rPr>
              <a:t>&gt; </a:t>
            </a:r>
            <a:r>
              <a:rPr lang="es-ES" dirty="0">
                <a:latin typeface="+mn-lt"/>
              </a:rPr>
              <a:t>texto con hipervínculo </a:t>
            </a:r>
            <a:r>
              <a:rPr lang="es-ES" b="1" dirty="0">
                <a:solidFill>
                  <a:srgbClr val="3333CC"/>
                </a:solidFill>
                <a:latin typeface="+mn-lt"/>
              </a:rPr>
              <a:t>&lt;</a:t>
            </a:r>
            <a:r>
              <a:rPr lang="es-ES" b="1" dirty="0">
                <a:solidFill>
                  <a:srgbClr val="FF0000"/>
                </a:solidFill>
                <a:latin typeface="+mn-lt"/>
              </a:rPr>
              <a:t>/</a:t>
            </a:r>
            <a:r>
              <a:rPr lang="es-ES" b="1" dirty="0">
                <a:solidFill>
                  <a:srgbClr val="3333CC"/>
                </a:solidFill>
                <a:latin typeface="+mn-lt"/>
              </a:rPr>
              <a:t>A&gt;</a:t>
            </a:r>
          </a:p>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None/>
              <a:tabLst/>
              <a:defRPr/>
            </a:pPr>
            <a:r>
              <a:rPr kumimoji="0" lang="es-ES" b="1" i="0" u="none" strike="noStrike" kern="1200" cap="none" spc="0" normalizeH="0" baseline="0" noProof="0" dirty="0">
                <a:ln>
                  <a:noFill/>
                </a:ln>
                <a:solidFill>
                  <a:srgbClr val="3333CC"/>
                </a:solidFill>
                <a:effectLst/>
                <a:uLnTx/>
                <a:uFillTx/>
                <a:latin typeface="+mn-lt"/>
                <a:ea typeface="+mn-ea"/>
                <a:cs typeface="+mn-cs"/>
              </a:rPr>
              <a:t>	</a:t>
            </a:r>
            <a:r>
              <a:rPr kumimoji="0" lang="es-ES" i="0" u="none" strike="noStrike" kern="1200" cap="none" spc="0" normalizeH="0" baseline="0" noProof="0" dirty="0">
                <a:ln>
                  <a:noFill/>
                </a:ln>
                <a:effectLst/>
                <a:uLnTx/>
                <a:uFillTx/>
                <a:latin typeface="+mn-lt"/>
                <a:ea typeface="+mn-ea"/>
                <a:cs typeface="+mn-cs"/>
              </a:rPr>
              <a:t>ó</a:t>
            </a:r>
          </a:p>
          <a:p>
            <a:pPr marL="365760" indent="-283464" fontAlgn="auto">
              <a:lnSpc>
                <a:spcPct val="80000"/>
              </a:lnSpc>
              <a:spcBef>
                <a:spcPts val="600"/>
              </a:spcBef>
              <a:spcAft>
                <a:spcPts val="0"/>
              </a:spcAft>
              <a:buClr>
                <a:schemeClr val="accent1"/>
              </a:buClr>
              <a:buSzPct val="80000"/>
            </a:pPr>
            <a:r>
              <a:rPr lang="es-ES" dirty="0">
                <a:solidFill>
                  <a:schemeClr val="accent4">
                    <a:lumMod val="75000"/>
                  </a:schemeClr>
                </a:solidFill>
                <a:latin typeface="+mn-lt"/>
              </a:rPr>
              <a:t>		</a:t>
            </a:r>
            <a:r>
              <a:rPr lang="es-ES" b="1" dirty="0">
                <a:solidFill>
                  <a:srgbClr val="3333CC"/>
                </a:solidFill>
                <a:latin typeface="+mn-lt"/>
              </a:rPr>
              <a:t>&lt;A </a:t>
            </a:r>
            <a:r>
              <a:rPr lang="es-ES" dirty="0" err="1">
                <a:solidFill>
                  <a:srgbClr val="FF0000"/>
                </a:solidFill>
                <a:latin typeface="+mn-lt"/>
              </a:rPr>
              <a:t>href</a:t>
            </a:r>
            <a:r>
              <a:rPr lang="es-ES" dirty="0">
                <a:solidFill>
                  <a:srgbClr val="3333CC"/>
                </a:solidFill>
                <a:latin typeface="+mn-lt"/>
              </a:rPr>
              <a:t>=“dirección”</a:t>
            </a:r>
            <a:r>
              <a:rPr lang="es-ES" b="1" dirty="0">
                <a:solidFill>
                  <a:srgbClr val="3333CC"/>
                </a:solidFill>
                <a:latin typeface="+mn-lt"/>
              </a:rPr>
              <a:t>&gt; </a:t>
            </a:r>
            <a:r>
              <a:rPr lang="es-ES" dirty="0">
                <a:latin typeface="+mn-lt"/>
              </a:rPr>
              <a:t>imagen con hipervínculo </a:t>
            </a:r>
            <a:r>
              <a:rPr lang="es-ES" b="1" dirty="0">
                <a:solidFill>
                  <a:srgbClr val="3333CC"/>
                </a:solidFill>
                <a:latin typeface="+mn-lt"/>
              </a:rPr>
              <a:t>&lt;</a:t>
            </a:r>
            <a:r>
              <a:rPr lang="es-ES" b="1" dirty="0">
                <a:solidFill>
                  <a:srgbClr val="FF0000"/>
                </a:solidFill>
                <a:latin typeface="+mn-lt"/>
              </a:rPr>
              <a:t>/</a:t>
            </a:r>
            <a:r>
              <a:rPr lang="es-ES" b="1" dirty="0">
                <a:solidFill>
                  <a:srgbClr val="3333CC"/>
                </a:solidFill>
                <a:latin typeface="+mn-lt"/>
              </a:rPr>
              <a:t>A&gt;</a:t>
            </a:r>
          </a:p>
          <a:p>
            <a:pPr marL="640080" marR="0" lvl="1" indent="-237744" algn="l" defTabSz="914400" rtl="0" eaLnBrk="1" fontAlgn="auto" latinLnBrk="0" hangingPunct="1">
              <a:lnSpc>
                <a:spcPct val="80000"/>
              </a:lnSpc>
              <a:spcBef>
                <a:spcPts val="550"/>
              </a:spcBef>
              <a:spcAft>
                <a:spcPts val="0"/>
              </a:spcAft>
              <a:buClr>
                <a:schemeClr val="accent1"/>
              </a:buClr>
              <a:buSzTx/>
              <a:buFont typeface="Verdana"/>
              <a:buNone/>
              <a:tabLst/>
              <a:defRPr/>
            </a:pPr>
            <a:r>
              <a:rPr kumimoji="0" lang="es-ES" b="0" i="0" u="none" strike="noStrike" kern="1200" cap="none" spc="0" normalizeH="0" baseline="0" noProof="0" dirty="0">
                <a:ln>
                  <a:noFill/>
                </a:ln>
                <a:solidFill>
                  <a:schemeClr val="tx1"/>
                </a:solidFill>
                <a:effectLst/>
                <a:uLnTx/>
                <a:uFillTx/>
                <a:latin typeface="+mn-lt"/>
                <a:ea typeface="+mn-ea"/>
                <a:cs typeface="+mn-cs"/>
              </a:rPr>
              <a:t>Donde</a:t>
            </a:r>
          </a:p>
          <a:p>
            <a:pPr marL="640080" marR="0" lvl="1" indent="-237744" algn="l" defTabSz="914400" rtl="0" eaLnBrk="1" fontAlgn="auto" latinLnBrk="0" hangingPunct="1">
              <a:lnSpc>
                <a:spcPct val="80000"/>
              </a:lnSpc>
              <a:spcBef>
                <a:spcPts val="550"/>
              </a:spcBef>
              <a:spcAft>
                <a:spcPts val="0"/>
              </a:spcAft>
              <a:buClr>
                <a:schemeClr val="accent1"/>
              </a:buClr>
              <a:buSzTx/>
              <a:buFont typeface="Verdana"/>
              <a:buNone/>
              <a:tabLst/>
              <a:defRPr/>
            </a:pPr>
            <a:r>
              <a:rPr kumimoji="0" lang="es-ES" b="0" i="0" u="none" strike="noStrike" kern="1200" cap="none" spc="0" normalizeH="0" baseline="0" noProof="0" dirty="0">
                <a:ln>
                  <a:noFill/>
                </a:ln>
                <a:solidFill>
                  <a:schemeClr val="tx1"/>
                </a:solidFill>
                <a:effectLst/>
                <a:uLnTx/>
                <a:uFillTx/>
                <a:latin typeface="+mn-lt"/>
                <a:ea typeface="+mn-ea"/>
                <a:cs typeface="+mn-cs"/>
              </a:rPr>
              <a:t>	</a:t>
            </a:r>
            <a:r>
              <a:rPr kumimoji="0" lang="es-ES" b="1" i="0" u="none" strike="noStrike" kern="1200" cap="none" spc="0" normalizeH="0" baseline="0" noProof="0" dirty="0">
                <a:ln>
                  <a:noFill/>
                </a:ln>
                <a:solidFill>
                  <a:schemeClr val="tx1"/>
                </a:solidFill>
                <a:effectLst/>
                <a:uLnTx/>
                <a:uFillTx/>
                <a:latin typeface="+mn-lt"/>
                <a:ea typeface="+mn-ea"/>
                <a:cs typeface="+mn-cs"/>
              </a:rPr>
              <a:t>“Dirección” </a:t>
            </a:r>
            <a:r>
              <a:rPr kumimoji="0" lang="es-ES" i="0" u="none" strike="noStrike" kern="1200" cap="none" spc="0" normalizeH="0" baseline="0" noProof="0" dirty="0">
                <a:ln>
                  <a:noFill/>
                </a:ln>
                <a:solidFill>
                  <a:schemeClr val="tx1"/>
                </a:solidFill>
                <a:effectLst/>
                <a:uLnTx/>
                <a:uFillTx/>
                <a:latin typeface="+mn-lt"/>
                <a:ea typeface="+mn-ea"/>
                <a:cs typeface="+mn-cs"/>
              </a:rPr>
              <a:t>es el enlace destino,</a:t>
            </a:r>
            <a:r>
              <a:rPr kumimoji="0" lang="es-ES" i="0" u="none" strike="noStrike" kern="1200" cap="none" spc="0" normalizeH="0" noProof="0" dirty="0">
                <a:ln>
                  <a:noFill/>
                </a:ln>
                <a:solidFill>
                  <a:schemeClr val="tx1"/>
                </a:solidFill>
                <a:effectLst/>
                <a:uLnTx/>
                <a:uFillTx/>
                <a:latin typeface="+mn-lt"/>
                <a:ea typeface="+mn-ea"/>
                <a:cs typeface="+mn-cs"/>
              </a:rPr>
              <a:t> </a:t>
            </a:r>
            <a:r>
              <a:rPr kumimoji="0" lang="es-ES" b="0" i="0" u="none" strike="noStrike" kern="1200" cap="none" spc="0" normalizeH="0" baseline="0" noProof="0" dirty="0">
                <a:ln>
                  <a:noFill/>
                </a:ln>
                <a:solidFill>
                  <a:schemeClr val="tx1"/>
                </a:solidFill>
                <a:effectLst/>
                <a:uLnTx/>
                <a:uFillTx/>
                <a:latin typeface="+mn-lt"/>
                <a:ea typeface="+mn-ea"/>
                <a:cs typeface="+mn-cs"/>
              </a:rPr>
              <a:t>puede ser una pagina web, </a:t>
            </a:r>
          </a:p>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Char char=""/>
              <a:tabLst/>
              <a:defRPr/>
            </a:pPr>
            <a:r>
              <a:rPr kumimoji="0" lang="es-ES" sz="2000" b="0" i="0" u="none" strike="noStrike" kern="1200" cap="none" spc="0" normalizeH="0" baseline="0" noProof="0" dirty="0">
                <a:ln>
                  <a:noFill/>
                </a:ln>
                <a:solidFill>
                  <a:schemeClr val="tx1"/>
                </a:solidFill>
                <a:effectLst/>
                <a:uLnTx/>
                <a:uFillTx/>
                <a:latin typeface="+mn-lt"/>
                <a:ea typeface="+mn-ea"/>
                <a:cs typeface="+mn-cs"/>
              </a:rPr>
              <a:t>Estas etiquetas </a:t>
            </a:r>
            <a:r>
              <a:rPr kumimoji="0" lang="es-ES" sz="2000" b="0" i="0" u="none" strike="noStrike" kern="1200" cap="none" spc="0" normalizeH="0" baseline="0" noProof="0" dirty="0">
                <a:ln>
                  <a:noFill/>
                </a:ln>
                <a:solidFill>
                  <a:srgbClr val="3333CC"/>
                </a:solidFill>
                <a:effectLst/>
                <a:uLnTx/>
                <a:uFillTx/>
                <a:latin typeface="+mn-lt"/>
                <a:ea typeface="+mn-ea"/>
                <a:cs typeface="+mn-cs"/>
              </a:rPr>
              <a:t>&lt;A&gt; </a:t>
            </a:r>
            <a:r>
              <a:rPr kumimoji="0" lang="es-ES" sz="2000" b="0" i="0" u="none" strike="noStrike" kern="1200" cap="none" spc="0" normalizeH="0" baseline="0" noProof="0" dirty="0">
                <a:ln>
                  <a:noFill/>
                </a:ln>
                <a:solidFill>
                  <a:schemeClr val="tx1"/>
                </a:solidFill>
                <a:effectLst/>
                <a:uLnTx/>
                <a:uFillTx/>
                <a:latin typeface="+mn-lt"/>
                <a:ea typeface="+mn-ea"/>
                <a:cs typeface="+mn-cs"/>
              </a:rPr>
              <a:t>son de apertura y de cierre</a:t>
            </a:r>
          </a:p>
          <a:p>
            <a:pPr marL="365760" indent="-283464" fontAlgn="auto">
              <a:lnSpc>
                <a:spcPct val="80000"/>
              </a:lnSpc>
              <a:spcBef>
                <a:spcPts val="600"/>
              </a:spcBef>
              <a:spcAft>
                <a:spcPts val="0"/>
              </a:spcAft>
              <a:buClr>
                <a:schemeClr val="accent1"/>
              </a:buClr>
              <a:buSzPct val="80000"/>
              <a:buFont typeface="Wingdings 2"/>
              <a:buChar char=""/>
            </a:pPr>
            <a:r>
              <a:rPr lang="es-ES" sz="2000" dirty="0">
                <a:latin typeface="+mn-lt"/>
              </a:rPr>
              <a:t>Se puede establecer enlaces con otra página de nuestro propio sitio o con una pagina de la web. Muy útil para crear paginas enlazadas</a:t>
            </a:r>
          </a:p>
          <a:p>
            <a:pPr marL="365760" indent="-283464" fontAlgn="auto">
              <a:lnSpc>
                <a:spcPct val="80000"/>
              </a:lnSpc>
              <a:spcBef>
                <a:spcPts val="600"/>
              </a:spcBef>
              <a:spcAft>
                <a:spcPts val="0"/>
              </a:spcAft>
              <a:buClr>
                <a:schemeClr val="accent1"/>
              </a:buClr>
              <a:buSzPct val="80000"/>
              <a:buFont typeface="Wingdings 2"/>
              <a:buChar char=""/>
            </a:pPr>
            <a:r>
              <a:rPr lang="es-ES" sz="2000" dirty="0">
                <a:latin typeface="+mn-lt"/>
              </a:rPr>
              <a:t>La estructura de enlace para correo electrónico es: </a:t>
            </a:r>
          </a:p>
          <a:p>
            <a:pPr algn="just">
              <a:lnSpc>
                <a:spcPct val="80000"/>
              </a:lnSpc>
              <a:buNone/>
            </a:pPr>
            <a:r>
              <a:rPr lang="es-ES" b="1" dirty="0">
                <a:solidFill>
                  <a:srgbClr val="FFC000"/>
                </a:solidFill>
                <a:latin typeface="+mn-lt"/>
              </a:rPr>
              <a:t>	</a:t>
            </a:r>
            <a:r>
              <a:rPr lang="es-ES" b="1" dirty="0">
                <a:solidFill>
                  <a:srgbClr val="3333CC"/>
                </a:solidFill>
                <a:latin typeface="+mn-lt"/>
              </a:rPr>
              <a:t>&lt;A </a:t>
            </a:r>
            <a:r>
              <a:rPr lang="es-ES" dirty="0" err="1">
                <a:solidFill>
                  <a:srgbClr val="FF0000"/>
                </a:solidFill>
                <a:latin typeface="+mn-lt"/>
              </a:rPr>
              <a:t>href</a:t>
            </a:r>
            <a:r>
              <a:rPr lang="es-ES" dirty="0">
                <a:solidFill>
                  <a:srgbClr val="3333CC"/>
                </a:solidFill>
                <a:latin typeface="+mn-lt"/>
              </a:rPr>
              <a:t>= “</a:t>
            </a:r>
            <a:r>
              <a:rPr lang="es-ES" dirty="0" err="1">
                <a:solidFill>
                  <a:srgbClr val="FF0000"/>
                </a:solidFill>
                <a:latin typeface="+mn-lt"/>
              </a:rPr>
              <a:t>mailto</a:t>
            </a:r>
            <a:r>
              <a:rPr lang="es-ES" dirty="0">
                <a:solidFill>
                  <a:srgbClr val="FF0000"/>
                </a:solidFill>
                <a:latin typeface="+mn-lt"/>
              </a:rPr>
              <a:t>:</a:t>
            </a:r>
            <a:r>
              <a:rPr lang="es-ES" dirty="0">
                <a:solidFill>
                  <a:srgbClr val="3333CC"/>
                </a:solidFill>
                <a:latin typeface="+mn-lt"/>
              </a:rPr>
              <a:t> dirección de e-mail”</a:t>
            </a:r>
            <a:r>
              <a:rPr lang="es-ES" b="1" dirty="0">
                <a:solidFill>
                  <a:srgbClr val="3333CC"/>
                </a:solidFill>
                <a:latin typeface="+mn-lt"/>
              </a:rPr>
              <a:t>&gt;</a:t>
            </a:r>
            <a:r>
              <a:rPr lang="es-ES" dirty="0">
                <a:solidFill>
                  <a:srgbClr val="3333CC"/>
                </a:solidFill>
                <a:latin typeface="+mn-lt"/>
              </a:rPr>
              <a:t> </a:t>
            </a:r>
            <a:r>
              <a:rPr lang="es-ES" dirty="0">
                <a:latin typeface="+mn-lt"/>
              </a:rPr>
              <a:t>Texto del enlace </a:t>
            </a:r>
            <a:r>
              <a:rPr lang="es-ES" b="1" dirty="0">
                <a:solidFill>
                  <a:srgbClr val="3333CC"/>
                </a:solidFill>
                <a:latin typeface="+mn-lt"/>
              </a:rPr>
              <a:t>&lt;/A&gt;</a:t>
            </a:r>
          </a:p>
          <a:p>
            <a:pPr marL="365760" indent="-283464" fontAlgn="auto">
              <a:lnSpc>
                <a:spcPct val="80000"/>
              </a:lnSpc>
              <a:spcBef>
                <a:spcPts val="600"/>
              </a:spcBef>
              <a:spcAft>
                <a:spcPts val="0"/>
              </a:spcAft>
              <a:buClr>
                <a:schemeClr val="accent1"/>
              </a:buClr>
              <a:buSzPct val="80000"/>
              <a:buFont typeface="Wingdings 2"/>
              <a:buChar char=""/>
            </a:pPr>
            <a:r>
              <a:rPr lang="es-ES" sz="2000" dirty="0">
                <a:latin typeface="+mn-lt"/>
              </a:rPr>
              <a:t>La estructura de enlace para paginas del internet es: </a:t>
            </a:r>
          </a:p>
          <a:p>
            <a:pPr algn="just">
              <a:lnSpc>
                <a:spcPct val="80000"/>
              </a:lnSpc>
              <a:buNone/>
            </a:pPr>
            <a:r>
              <a:rPr lang="es-ES" b="1" dirty="0">
                <a:solidFill>
                  <a:srgbClr val="FFC000"/>
                </a:solidFill>
                <a:latin typeface="+mn-lt"/>
              </a:rPr>
              <a:t>	</a:t>
            </a:r>
            <a:r>
              <a:rPr lang="es-ES" b="1" dirty="0">
                <a:solidFill>
                  <a:srgbClr val="3333CC"/>
                </a:solidFill>
                <a:latin typeface="+mn-lt"/>
              </a:rPr>
              <a:t>&lt;A </a:t>
            </a:r>
            <a:r>
              <a:rPr lang="es-ES" dirty="0" err="1">
                <a:solidFill>
                  <a:srgbClr val="FF0000"/>
                </a:solidFill>
                <a:latin typeface="+mn-lt"/>
              </a:rPr>
              <a:t>href</a:t>
            </a:r>
            <a:r>
              <a:rPr lang="es-ES" dirty="0">
                <a:solidFill>
                  <a:srgbClr val="3333CC"/>
                </a:solidFill>
                <a:latin typeface="+mn-lt"/>
              </a:rPr>
              <a:t>= “http://www.dirección de la web”</a:t>
            </a:r>
            <a:r>
              <a:rPr lang="es-ES" b="1" dirty="0">
                <a:solidFill>
                  <a:srgbClr val="3333CC"/>
                </a:solidFill>
                <a:latin typeface="+mn-lt"/>
              </a:rPr>
              <a:t>&gt;</a:t>
            </a:r>
            <a:r>
              <a:rPr lang="es-ES" dirty="0">
                <a:solidFill>
                  <a:srgbClr val="3333CC"/>
                </a:solidFill>
                <a:latin typeface="+mn-lt"/>
              </a:rPr>
              <a:t> </a:t>
            </a:r>
            <a:r>
              <a:rPr lang="es-ES" dirty="0">
                <a:latin typeface="+mn-lt"/>
              </a:rPr>
              <a:t>Texto del enlace </a:t>
            </a:r>
            <a:r>
              <a:rPr lang="es-ES" b="1" dirty="0">
                <a:solidFill>
                  <a:srgbClr val="3333CC"/>
                </a:solidFill>
                <a:latin typeface="+mn-lt"/>
              </a:rPr>
              <a:t>&lt;/A&gt;</a:t>
            </a:r>
          </a:p>
          <a:p>
            <a:pPr marL="365760" indent="-283464" fontAlgn="auto">
              <a:lnSpc>
                <a:spcPct val="80000"/>
              </a:lnSpc>
              <a:spcBef>
                <a:spcPts val="600"/>
              </a:spcBef>
              <a:spcAft>
                <a:spcPts val="0"/>
              </a:spcAft>
              <a:buClr>
                <a:schemeClr val="accent1"/>
              </a:buClr>
              <a:buSzPct val="80000"/>
              <a:buFont typeface="Wingdings 2"/>
              <a:buChar char=""/>
            </a:pPr>
            <a:endParaRPr lang="es-ES" sz="2000" dirty="0">
              <a:latin typeface="+mn-lt"/>
            </a:endParaRPr>
          </a:p>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Char char=""/>
              <a:tabLst/>
              <a:defRPr/>
            </a:pPr>
            <a:endParaRPr kumimoji="0" lang="es-ES" sz="2000" b="0" i="0" u="none" strike="noStrike" kern="1200" cap="none" spc="0" normalizeH="0" baseline="0" noProof="0" dirty="0">
              <a:ln>
                <a:noFill/>
              </a:ln>
              <a:solidFill>
                <a:schemeClr val="tx1"/>
              </a:solidFill>
              <a:effectLst/>
              <a:uLnTx/>
              <a:uFillTx/>
              <a:latin typeface="+mn-lt"/>
              <a:ea typeface="+mn-ea"/>
              <a:cs typeface="+mn-cs"/>
            </a:endParaRPr>
          </a:p>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Char char=""/>
              <a:tabLst/>
              <a:defRPr/>
            </a:pPr>
            <a:endParaRPr kumimoji="0" lang="es-ES" sz="2000" b="0" i="0" u="none" strike="noStrike" kern="1200" cap="none" spc="0" normalizeH="0" baseline="0" noProof="0" dirty="0">
              <a:ln>
                <a:noFill/>
              </a:ln>
              <a:solidFill>
                <a:schemeClr val="tx1"/>
              </a:solidFill>
              <a:effectLst/>
              <a:uLnTx/>
              <a:uFillTx/>
              <a:latin typeface="+mn-lt"/>
              <a:ea typeface="+mn-ea"/>
              <a:cs typeface="+mn-cs"/>
            </a:endParaRPr>
          </a:p>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Char char=""/>
              <a:tabLst/>
              <a:defRPr/>
            </a:pPr>
            <a:endParaRPr kumimoji="0" lang="es-ES" sz="2000" b="0" i="0" u="none" strike="noStrike" kern="1200" cap="none" spc="0" normalizeH="0" baseline="0" noProof="0" dirty="0">
              <a:ln>
                <a:noFill/>
              </a:ln>
              <a:solidFill>
                <a:schemeClr val="accent4">
                  <a:lumMod val="75000"/>
                </a:schemeClr>
              </a:solidFill>
              <a:effectLst/>
              <a:uLnTx/>
              <a:uFillTx/>
              <a:latin typeface="+mn-lt"/>
              <a:ea typeface="+mn-ea"/>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1285852" y="285728"/>
            <a:ext cx="7560000" cy="720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normAutofit/>
          </a:bodyPr>
          <a:lstStyle/>
          <a:p>
            <a:pPr algn="ctr"/>
            <a:r>
              <a:rPr lang="es-ES" sz="3200" b="1" u="sng" dirty="0"/>
              <a:t>Enlaces Internos</a:t>
            </a:r>
          </a:p>
        </p:txBody>
      </p:sp>
      <p:sp>
        <p:nvSpPr>
          <p:cNvPr id="105475" name="Rectangle 3"/>
          <p:cNvSpPr>
            <a:spLocks noGrp="1" noChangeArrowheads="1"/>
          </p:cNvSpPr>
          <p:nvPr>
            <p:ph idx="1"/>
          </p:nvPr>
        </p:nvSpPr>
        <p:spPr>
          <a:xfrm>
            <a:off x="1285852" y="1071546"/>
            <a:ext cx="7560000" cy="5400000"/>
          </a:xfrm>
          <a:blipFill>
            <a:blip r:embed="rId2"/>
            <a:tile tx="0" ty="0" sx="100000" sy="100000" flip="none" algn="tl"/>
          </a:blipFill>
        </p:spPr>
        <p:txBody>
          <a:bodyPr>
            <a:normAutofit/>
          </a:bodyPr>
          <a:lstStyle/>
          <a:p>
            <a:pPr algn="just">
              <a:lnSpc>
                <a:spcPct val="80000"/>
              </a:lnSpc>
            </a:pPr>
            <a:r>
              <a:rPr lang="es-ES" sz="2000" dirty="0"/>
              <a:t>Un enlace también puede llevarnos a una zona de nuestra página. </a:t>
            </a:r>
          </a:p>
          <a:p>
            <a:pPr algn="just">
              <a:lnSpc>
                <a:spcPct val="80000"/>
              </a:lnSpc>
            </a:pPr>
            <a:r>
              <a:rPr lang="es-ES" sz="2000" dirty="0"/>
              <a:t>Se debe marcar en nuestra página las diferentes secciones en las que se divide. </a:t>
            </a:r>
          </a:p>
          <a:p>
            <a:pPr algn="just">
              <a:lnSpc>
                <a:spcPct val="80000"/>
              </a:lnSpc>
            </a:pPr>
            <a:r>
              <a:rPr lang="es-ES" sz="2000" dirty="0"/>
              <a:t>Para crear una </a:t>
            </a:r>
            <a:r>
              <a:rPr lang="es-ES" sz="2000" b="1" dirty="0"/>
              <a:t>marca</a:t>
            </a:r>
            <a:r>
              <a:rPr lang="es-ES" sz="2000" dirty="0"/>
              <a:t> de </a:t>
            </a:r>
            <a:r>
              <a:rPr lang="es-MX" sz="2000" dirty="0"/>
              <a:t>sección dentro de nuestra página. Usar:</a:t>
            </a:r>
            <a:r>
              <a:rPr lang="es-ES" sz="2000" dirty="0"/>
              <a:t> </a:t>
            </a:r>
          </a:p>
          <a:p>
            <a:pPr>
              <a:lnSpc>
                <a:spcPct val="80000"/>
              </a:lnSpc>
              <a:buNone/>
            </a:pPr>
            <a:r>
              <a:rPr lang="es-MX" sz="1800" b="1" dirty="0">
                <a:solidFill>
                  <a:srgbClr val="3333CC"/>
                </a:solidFill>
              </a:rPr>
              <a:t>		&lt;A </a:t>
            </a:r>
            <a:r>
              <a:rPr lang="es-MX" sz="1800" dirty="0" err="1">
                <a:solidFill>
                  <a:srgbClr val="FF0000"/>
                </a:solidFill>
              </a:rPr>
              <a:t>name</a:t>
            </a:r>
            <a:r>
              <a:rPr lang="es-MX" sz="1800" dirty="0">
                <a:solidFill>
                  <a:srgbClr val="3333CC"/>
                </a:solidFill>
              </a:rPr>
              <a:t> = "seccion1"</a:t>
            </a:r>
            <a:r>
              <a:rPr lang="es-MX" sz="1800" b="1" dirty="0">
                <a:solidFill>
                  <a:srgbClr val="3333CC"/>
                </a:solidFill>
              </a:rPr>
              <a:t>&gt;&lt;/A&gt;</a:t>
            </a:r>
            <a:r>
              <a:rPr lang="es-ES" sz="1800" dirty="0">
                <a:solidFill>
                  <a:srgbClr val="3333CC"/>
                </a:solidFill>
              </a:rPr>
              <a:t> </a:t>
            </a:r>
          </a:p>
          <a:p>
            <a:pPr lvl="1">
              <a:lnSpc>
                <a:spcPct val="80000"/>
              </a:lnSpc>
              <a:buNone/>
            </a:pPr>
            <a:r>
              <a:rPr lang="es-ES" sz="1800" dirty="0"/>
              <a:t>donde:</a:t>
            </a:r>
          </a:p>
          <a:p>
            <a:pPr lvl="2">
              <a:lnSpc>
                <a:spcPct val="80000"/>
              </a:lnSpc>
              <a:buNone/>
            </a:pPr>
            <a:r>
              <a:rPr lang="es-ES" sz="1800" b="1" dirty="0"/>
              <a:t>	Seccion1 </a:t>
            </a:r>
            <a:r>
              <a:rPr lang="es-ES" sz="1800" dirty="0"/>
              <a:t> indica el nombre de una marca de sección</a:t>
            </a:r>
            <a:r>
              <a:rPr lang="es-ES" sz="1800" b="1" dirty="0"/>
              <a:t> </a:t>
            </a:r>
            <a:r>
              <a:rPr lang="es-ES" sz="1800" dirty="0"/>
              <a:t>a ser creado</a:t>
            </a:r>
          </a:p>
          <a:p>
            <a:pPr lvl="1">
              <a:lnSpc>
                <a:spcPct val="80000"/>
              </a:lnSpc>
            </a:pPr>
            <a:endParaRPr lang="es-ES" sz="1600" dirty="0"/>
          </a:p>
          <a:p>
            <a:pPr algn="just">
              <a:lnSpc>
                <a:spcPct val="80000"/>
              </a:lnSpc>
            </a:pPr>
            <a:r>
              <a:rPr lang="es-ES" sz="2000" dirty="0"/>
              <a:t>Luego</a:t>
            </a:r>
          </a:p>
          <a:p>
            <a:pPr algn="just">
              <a:lnSpc>
                <a:spcPct val="80000"/>
              </a:lnSpc>
            </a:pPr>
            <a:endParaRPr lang="es-ES" sz="2000" dirty="0"/>
          </a:p>
          <a:p>
            <a:pPr algn="just">
              <a:lnSpc>
                <a:spcPct val="80000"/>
              </a:lnSpc>
            </a:pPr>
            <a:r>
              <a:rPr lang="es-MX" sz="2000" dirty="0"/>
              <a:t>Para crear un </a:t>
            </a:r>
            <a:r>
              <a:rPr lang="es-MX" sz="2000" b="1" dirty="0"/>
              <a:t>enlace</a:t>
            </a:r>
            <a:r>
              <a:rPr lang="es-MX" sz="2000" dirty="0"/>
              <a:t> a esta sección dentro de nuestra página, usar:</a:t>
            </a:r>
            <a:endParaRPr lang="es-MX" sz="2000" b="1" dirty="0">
              <a:solidFill>
                <a:srgbClr val="3333CC"/>
              </a:solidFill>
            </a:endParaRPr>
          </a:p>
          <a:p>
            <a:pPr algn="just">
              <a:lnSpc>
                <a:spcPct val="80000"/>
              </a:lnSpc>
              <a:buNone/>
            </a:pPr>
            <a:r>
              <a:rPr lang="es-MX" sz="2000" b="1" dirty="0">
                <a:solidFill>
                  <a:srgbClr val="3333CC"/>
                </a:solidFill>
              </a:rPr>
              <a:t>		</a:t>
            </a:r>
            <a:r>
              <a:rPr lang="es-MX" sz="1800" b="1" dirty="0">
                <a:solidFill>
                  <a:srgbClr val="3333CC"/>
                </a:solidFill>
              </a:rPr>
              <a:t>&lt;A </a:t>
            </a:r>
            <a:r>
              <a:rPr lang="es-MX" sz="1800" dirty="0" err="1">
                <a:solidFill>
                  <a:srgbClr val="FF0000"/>
                </a:solidFill>
              </a:rPr>
              <a:t>href</a:t>
            </a:r>
            <a:r>
              <a:rPr lang="es-MX" sz="1800" dirty="0">
                <a:solidFill>
                  <a:srgbClr val="3333CC"/>
                </a:solidFill>
              </a:rPr>
              <a:t> = "#seccion1"</a:t>
            </a:r>
            <a:r>
              <a:rPr lang="es-MX" sz="1800" b="1" dirty="0">
                <a:solidFill>
                  <a:srgbClr val="3333CC"/>
                </a:solidFill>
              </a:rPr>
              <a:t>&gt;</a:t>
            </a:r>
            <a:r>
              <a:rPr lang="es-MX" sz="1800" dirty="0"/>
              <a:t>Primera Parte</a:t>
            </a:r>
            <a:r>
              <a:rPr lang="es-MX" sz="1800" b="1" dirty="0">
                <a:solidFill>
                  <a:srgbClr val="3333CC"/>
                </a:solidFill>
              </a:rPr>
              <a:t>&lt;/A&gt;</a:t>
            </a:r>
            <a:r>
              <a:rPr lang="es-ES" sz="1800" dirty="0">
                <a:solidFill>
                  <a:srgbClr val="3333CC"/>
                </a:solidFill>
              </a:rPr>
              <a:t> </a:t>
            </a:r>
            <a:endParaRPr lang="es-ES" sz="2000" dirty="0">
              <a:solidFill>
                <a:srgbClr val="3333CC"/>
              </a:solidFill>
            </a:endParaRPr>
          </a:p>
          <a:p>
            <a:pPr lvl="1">
              <a:lnSpc>
                <a:spcPct val="80000"/>
              </a:lnSpc>
              <a:buNone/>
            </a:pPr>
            <a:r>
              <a:rPr lang="es-ES" sz="1800" dirty="0"/>
              <a:t>donde:</a:t>
            </a:r>
          </a:p>
          <a:p>
            <a:pPr lvl="2">
              <a:lnSpc>
                <a:spcPct val="80000"/>
              </a:lnSpc>
              <a:buNone/>
            </a:pPr>
            <a:r>
              <a:rPr lang="es-ES" sz="1800" b="1" dirty="0"/>
              <a:t>	Seccion1 </a:t>
            </a:r>
            <a:r>
              <a:rPr lang="es-ES" sz="1800" dirty="0"/>
              <a:t> indica el mismo nombre de la marca de sección</a:t>
            </a:r>
            <a:r>
              <a:rPr lang="es-ES" sz="1800" b="1" dirty="0"/>
              <a:t> </a:t>
            </a:r>
            <a:r>
              <a:rPr lang="es-ES" sz="1800" dirty="0"/>
              <a:t>ya creada</a:t>
            </a:r>
          </a:p>
          <a:p>
            <a:pPr algn="just">
              <a:lnSpc>
                <a:spcPct val="80000"/>
              </a:lnSpc>
            </a:pPr>
            <a:endParaRPr lang="es-MX" sz="2000" dirty="0"/>
          </a:p>
          <a:p>
            <a:pPr algn="just">
              <a:lnSpc>
                <a:spcPct val="80000"/>
              </a:lnSpc>
            </a:pPr>
            <a:r>
              <a:rPr lang="es-ES" sz="2000" dirty="0"/>
              <a:t>Se antepone el símbolo # antes del nombre para indicar que el enlace es interno.</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3"/>
          <p:cNvSpPr txBox="1">
            <a:spLocks noChangeArrowheads="1"/>
          </p:cNvSpPr>
          <p:nvPr/>
        </p:nvSpPr>
        <p:spPr>
          <a:xfrm>
            <a:off x="1298280" y="1029604"/>
            <a:ext cx="7560000" cy="5614106"/>
          </a:xfrm>
          <a:prstGeom prst="rect">
            <a:avLst/>
          </a:prstGeom>
          <a:solidFill>
            <a:schemeClr val="accent4">
              <a:lumMod val="20000"/>
              <a:lumOff val="80000"/>
            </a:schemeClr>
          </a:solidFill>
        </p:spPr>
        <p:txBody>
          <a:bodyPr>
            <a:noAutofit/>
          </a:bodyPr>
          <a:lstStyle/>
          <a:p>
            <a:pPr marL="365760" marR="0" lvl="0" indent="-283464" algn="l" defTabSz="914400" rtl="0" eaLnBrk="1" fontAlgn="auto" latinLnBrk="0" hangingPunct="1">
              <a:lnSpc>
                <a:spcPct val="90000"/>
              </a:lnSpc>
              <a:spcBef>
                <a:spcPts val="600"/>
              </a:spcBef>
              <a:spcAft>
                <a:spcPts val="0"/>
              </a:spcAft>
              <a:buClr>
                <a:schemeClr val="accent1"/>
              </a:buClr>
              <a:buSzPct val="80000"/>
              <a:buFont typeface="Wingdings 2"/>
              <a:buChar char=""/>
              <a:tabLst/>
              <a:defRPr/>
            </a:pPr>
            <a:r>
              <a:rPr kumimoji="0" lang="es-ES" sz="2000" b="0" i="0" u="none" strike="noStrike" kern="1200" cap="none" spc="0" normalizeH="0" baseline="0" noProof="0" dirty="0">
                <a:ln>
                  <a:noFill/>
                </a:ln>
                <a:solidFill>
                  <a:schemeClr val="tx1"/>
                </a:solidFill>
                <a:effectLst/>
                <a:uLnTx/>
                <a:uFillTx/>
                <a:latin typeface="+mn-lt"/>
                <a:ea typeface="+mn-ea"/>
                <a:cs typeface="+mn-cs"/>
              </a:rPr>
              <a:t>Ejemplo1:</a:t>
            </a:r>
            <a:r>
              <a:rPr kumimoji="0" lang="es-ES" sz="2000" b="0" i="0" u="none" strike="noStrike" kern="1200" cap="none" spc="0" normalizeH="0" noProof="0" dirty="0">
                <a:ln>
                  <a:noFill/>
                </a:ln>
                <a:solidFill>
                  <a:schemeClr val="tx1"/>
                </a:solidFill>
                <a:effectLst/>
                <a:uLnTx/>
                <a:uFillTx/>
                <a:latin typeface="+mn-lt"/>
                <a:ea typeface="+mn-ea"/>
                <a:cs typeface="+mn-cs"/>
              </a:rPr>
              <a:t> Est</a:t>
            </a:r>
            <a:r>
              <a:rPr kumimoji="0" lang="es-ES" sz="2000" b="0" i="0" u="none" strike="noStrike" kern="1200" cap="none" spc="0" normalizeH="0" baseline="0" noProof="0" dirty="0">
                <a:ln>
                  <a:noFill/>
                </a:ln>
                <a:solidFill>
                  <a:schemeClr val="tx1"/>
                </a:solidFill>
                <a:effectLst/>
                <a:uLnTx/>
                <a:uFillTx/>
                <a:latin typeface="+mn-lt"/>
                <a:ea typeface="+mn-ea"/>
                <a:cs typeface="+mn-cs"/>
              </a:rPr>
              <a:t>ablecer un enlace con la página principal de </a:t>
            </a:r>
            <a:r>
              <a:rPr kumimoji="0" lang="es-ES" sz="2000" b="0" i="0" u="none" strike="noStrike" kern="1200" cap="none" spc="0" normalizeH="0" baseline="0" noProof="0" dirty="0" err="1">
                <a:ln>
                  <a:noFill/>
                </a:ln>
                <a:solidFill>
                  <a:schemeClr val="tx1"/>
                </a:solidFill>
                <a:effectLst/>
                <a:uLnTx/>
                <a:uFillTx/>
                <a:latin typeface="+mn-lt"/>
                <a:ea typeface="+mn-ea"/>
                <a:cs typeface="+mn-cs"/>
              </a:rPr>
              <a:t>Geocities</a:t>
            </a:r>
            <a:r>
              <a:rPr kumimoji="0" lang="es-ES" sz="2000" b="0" i="0" u="none" strike="noStrike" kern="1200" cap="none" spc="0" normalizeH="0" baseline="0" noProof="0" dirty="0">
                <a:ln>
                  <a:noFill/>
                </a:ln>
                <a:solidFill>
                  <a:schemeClr val="tx1"/>
                </a:solidFill>
                <a:effectLst/>
                <a:uLnTx/>
                <a:uFillTx/>
                <a:latin typeface="+mn-lt"/>
                <a:ea typeface="+mn-ea"/>
                <a:cs typeface="+mn-cs"/>
              </a:rPr>
              <a:t>, cuya dirección es http://www.geocities.com.</a:t>
            </a:r>
          </a:p>
          <a:p>
            <a:pPr marL="365760" marR="0" lvl="0" indent="-283464" algn="l" defTabSz="914400" rtl="0" eaLnBrk="1" fontAlgn="auto" latinLnBrk="0" hangingPunct="1">
              <a:lnSpc>
                <a:spcPct val="90000"/>
              </a:lnSpc>
              <a:spcBef>
                <a:spcPts val="600"/>
              </a:spcBef>
              <a:spcAft>
                <a:spcPts val="0"/>
              </a:spcAft>
              <a:buClr>
                <a:schemeClr val="accent1"/>
              </a:buClr>
              <a:buSzPct val="80000"/>
              <a:buFont typeface="Wingdings 2"/>
              <a:buNone/>
              <a:tabLst/>
              <a:defRPr/>
            </a:pPr>
            <a:r>
              <a:rPr kumimoji="0" lang="en-GB" b="1" i="0" u="none" strike="noStrike" kern="1200" cap="none" spc="0" normalizeH="0" baseline="0" noProof="0" dirty="0">
                <a:ln>
                  <a:noFill/>
                </a:ln>
                <a:solidFill>
                  <a:srgbClr val="3333CC"/>
                </a:solidFill>
                <a:effectLst/>
                <a:uLnTx/>
                <a:uFillTx/>
                <a:latin typeface="+mn-lt"/>
                <a:ea typeface="+mn-ea"/>
                <a:cs typeface="+mn-cs"/>
              </a:rPr>
              <a:t>		&lt;A </a:t>
            </a:r>
            <a:r>
              <a:rPr kumimoji="0" lang="en-GB" b="0" i="0" u="none" strike="noStrike" kern="1200" cap="none" spc="0" normalizeH="0" baseline="0" noProof="0" dirty="0" err="1">
                <a:ln>
                  <a:noFill/>
                </a:ln>
                <a:solidFill>
                  <a:srgbClr val="FF0000"/>
                </a:solidFill>
                <a:effectLst/>
                <a:uLnTx/>
                <a:uFillTx/>
                <a:latin typeface="+mn-lt"/>
                <a:ea typeface="+mn-ea"/>
                <a:cs typeface="+mn-cs"/>
              </a:rPr>
              <a:t>href</a:t>
            </a:r>
            <a:r>
              <a:rPr kumimoji="0" lang="en-GB" b="0" i="0" u="none" strike="noStrike" kern="1200" cap="none" spc="0" normalizeH="0" baseline="0" noProof="0" dirty="0">
                <a:ln>
                  <a:noFill/>
                </a:ln>
                <a:solidFill>
                  <a:srgbClr val="3333CC"/>
                </a:solidFill>
                <a:effectLst/>
                <a:uLnTx/>
                <a:uFillTx/>
                <a:latin typeface="+mn-lt"/>
                <a:ea typeface="+mn-ea"/>
                <a:cs typeface="+mn-cs"/>
              </a:rPr>
              <a:t>="http://www.geocities.com"</a:t>
            </a:r>
            <a:r>
              <a:rPr kumimoji="0" lang="en-GB" b="1" i="0" u="none" strike="noStrike" kern="1200" cap="none" spc="0" normalizeH="0" baseline="0" noProof="0" dirty="0">
                <a:ln>
                  <a:noFill/>
                </a:ln>
                <a:solidFill>
                  <a:srgbClr val="3333CC"/>
                </a:solidFill>
                <a:effectLst/>
                <a:uLnTx/>
                <a:uFillTx/>
                <a:latin typeface="+mn-lt"/>
                <a:ea typeface="+mn-ea"/>
                <a:cs typeface="+mn-cs"/>
              </a:rPr>
              <a:t>&gt;</a:t>
            </a:r>
            <a:r>
              <a:rPr kumimoji="0" lang="en-GB" b="0" i="0" u="none" strike="noStrike" kern="1200" cap="none" spc="0" normalizeH="0" baseline="0" noProof="0" dirty="0">
                <a:ln>
                  <a:noFill/>
                </a:ln>
                <a:solidFill>
                  <a:schemeClr val="tx1"/>
                </a:solidFill>
                <a:effectLst/>
                <a:uLnTx/>
                <a:uFillTx/>
                <a:latin typeface="+mn-lt"/>
                <a:ea typeface="+mn-ea"/>
                <a:cs typeface="+mn-cs"/>
              </a:rPr>
              <a:t>Ir a Geocities</a:t>
            </a:r>
            <a:r>
              <a:rPr kumimoji="0" lang="en-GB" b="1" i="0" u="none" strike="noStrike" kern="1200" cap="none" spc="0" normalizeH="0" baseline="0" noProof="0" dirty="0">
                <a:ln>
                  <a:noFill/>
                </a:ln>
                <a:solidFill>
                  <a:srgbClr val="3333CC"/>
                </a:solidFill>
                <a:effectLst/>
                <a:uLnTx/>
                <a:uFillTx/>
                <a:latin typeface="+mn-lt"/>
                <a:ea typeface="+mn-ea"/>
                <a:cs typeface="+mn-cs"/>
              </a:rPr>
              <a:t>&lt;/A&gt;</a:t>
            </a:r>
            <a:endParaRPr kumimoji="0" lang="es-ES" b="1" i="0" u="none" strike="noStrike" kern="1200" cap="none" spc="0" normalizeH="0" baseline="0" noProof="0" dirty="0">
              <a:ln>
                <a:noFill/>
              </a:ln>
              <a:solidFill>
                <a:srgbClr val="3333CC"/>
              </a:solidFill>
              <a:effectLst/>
              <a:uLnTx/>
              <a:uFillTx/>
              <a:latin typeface="+mn-lt"/>
              <a:ea typeface="+mn-ea"/>
              <a:cs typeface="+mn-cs"/>
            </a:endParaRPr>
          </a:p>
          <a:p>
            <a:pPr marL="365760" marR="0" lvl="0" indent="-283464" algn="l" defTabSz="914400" rtl="0" eaLnBrk="1" fontAlgn="auto" latinLnBrk="0" hangingPunct="1">
              <a:lnSpc>
                <a:spcPct val="90000"/>
              </a:lnSpc>
              <a:spcBef>
                <a:spcPts val="600"/>
              </a:spcBef>
              <a:spcAft>
                <a:spcPts val="0"/>
              </a:spcAft>
              <a:buClr>
                <a:schemeClr val="accent1"/>
              </a:buClr>
              <a:buSzPct val="80000"/>
              <a:buFont typeface="Wingdings 2"/>
              <a:buChar char=""/>
              <a:tabLst/>
              <a:defRPr/>
            </a:pPr>
            <a:endParaRPr kumimoji="0" lang="es-ES" sz="2000" b="0" i="0" u="none" strike="noStrike" kern="1200" cap="none" spc="0" normalizeH="0" baseline="0" noProof="0" dirty="0">
              <a:ln>
                <a:noFill/>
              </a:ln>
              <a:solidFill>
                <a:schemeClr val="tx1"/>
              </a:solidFill>
              <a:effectLst/>
              <a:uLnTx/>
              <a:uFillTx/>
              <a:latin typeface="+mn-lt"/>
              <a:ea typeface="+mn-ea"/>
              <a:cs typeface="+mn-cs"/>
            </a:endParaRPr>
          </a:p>
          <a:p>
            <a:pPr marL="365760" marR="0" lvl="0" indent="-283464" algn="l" defTabSz="914400" rtl="0" eaLnBrk="1" fontAlgn="auto" latinLnBrk="0" hangingPunct="1">
              <a:lnSpc>
                <a:spcPct val="90000"/>
              </a:lnSpc>
              <a:spcBef>
                <a:spcPts val="600"/>
              </a:spcBef>
              <a:spcAft>
                <a:spcPts val="0"/>
              </a:spcAft>
              <a:buClr>
                <a:schemeClr val="accent1"/>
              </a:buClr>
              <a:buSzPct val="80000"/>
              <a:buFont typeface="Wingdings 2"/>
              <a:buChar char=""/>
              <a:tabLst/>
              <a:defRPr/>
            </a:pPr>
            <a:r>
              <a:rPr kumimoji="0" lang="es-ES" sz="2000" b="0" i="0" u="none" strike="noStrike" kern="1200" cap="none" spc="0" normalizeH="0" baseline="0" noProof="0" dirty="0">
                <a:ln>
                  <a:noFill/>
                </a:ln>
                <a:solidFill>
                  <a:schemeClr val="tx1"/>
                </a:solidFill>
                <a:effectLst/>
                <a:uLnTx/>
                <a:uFillTx/>
                <a:latin typeface="+mn-lt"/>
                <a:ea typeface="+mn-ea"/>
                <a:cs typeface="+mn-cs"/>
              </a:rPr>
              <a:t>El aspecto del texto con hipervínculo es así:</a:t>
            </a:r>
          </a:p>
          <a:p>
            <a:pPr marL="365760" marR="0" lvl="0" indent="-283464" algn="l" defTabSz="914400" rtl="0" eaLnBrk="1" fontAlgn="auto" latinLnBrk="0" hangingPunct="1">
              <a:lnSpc>
                <a:spcPct val="90000"/>
              </a:lnSpc>
              <a:spcBef>
                <a:spcPts val="600"/>
              </a:spcBef>
              <a:spcAft>
                <a:spcPts val="0"/>
              </a:spcAft>
              <a:buClr>
                <a:schemeClr val="accent1"/>
              </a:buClr>
              <a:buSzPct val="80000"/>
              <a:buFont typeface="Wingdings 2"/>
              <a:buNone/>
              <a:tabLst/>
              <a:defRPr/>
            </a:pPr>
            <a:r>
              <a:rPr kumimoji="0" lang="es-ES" b="0" i="0" u="none" strike="noStrike" kern="1200" cap="none" spc="0" normalizeH="0" baseline="0" noProof="0" dirty="0">
                <a:ln>
                  <a:noFill/>
                </a:ln>
                <a:solidFill>
                  <a:srgbClr val="3333CC"/>
                </a:solidFill>
                <a:effectLst/>
                <a:uLnTx/>
                <a:uFillTx/>
                <a:latin typeface="+mn-lt"/>
                <a:ea typeface="+mn-ea"/>
                <a:cs typeface="+mn-cs"/>
              </a:rPr>
              <a:t>		</a:t>
            </a:r>
            <a:r>
              <a:rPr kumimoji="0" lang="es-ES" b="0" i="0" u="sng" strike="noStrike" kern="1200" cap="none" spc="0" normalizeH="0" baseline="0" noProof="0" dirty="0">
                <a:ln>
                  <a:noFill/>
                </a:ln>
                <a:solidFill>
                  <a:srgbClr val="3333CC"/>
                </a:solidFill>
                <a:effectLst/>
                <a:uLnTx/>
                <a:uFillTx/>
                <a:latin typeface="+mn-lt"/>
                <a:ea typeface="+mn-ea"/>
                <a:cs typeface="+mn-cs"/>
              </a:rPr>
              <a:t>Ir a </a:t>
            </a:r>
            <a:r>
              <a:rPr kumimoji="0" lang="es-ES" b="0" i="0" u="sng" strike="noStrike" kern="1200" cap="none" spc="0" normalizeH="0" baseline="0" noProof="0" dirty="0" err="1">
                <a:ln>
                  <a:noFill/>
                </a:ln>
                <a:solidFill>
                  <a:srgbClr val="3333CC"/>
                </a:solidFill>
                <a:effectLst/>
                <a:uLnTx/>
                <a:uFillTx/>
                <a:latin typeface="+mn-lt"/>
                <a:ea typeface="+mn-ea"/>
                <a:cs typeface="+mn-cs"/>
              </a:rPr>
              <a:t>Geocities</a:t>
            </a:r>
            <a:endParaRPr kumimoji="0" lang="es-ES" b="0" i="0" u="sng" strike="noStrike" kern="1200" cap="none" spc="0" normalizeH="0" baseline="0" noProof="0" dirty="0">
              <a:ln>
                <a:noFill/>
              </a:ln>
              <a:solidFill>
                <a:srgbClr val="3333CC"/>
              </a:solidFill>
              <a:effectLst/>
              <a:uLnTx/>
              <a:uFillTx/>
              <a:latin typeface="+mn-lt"/>
              <a:ea typeface="+mn-ea"/>
              <a:cs typeface="+mn-cs"/>
            </a:endParaRPr>
          </a:p>
          <a:p>
            <a:pPr marL="365760" indent="-283464" fontAlgn="auto">
              <a:lnSpc>
                <a:spcPct val="90000"/>
              </a:lnSpc>
              <a:spcBef>
                <a:spcPts val="600"/>
              </a:spcBef>
              <a:spcAft>
                <a:spcPts val="0"/>
              </a:spcAft>
              <a:buClr>
                <a:schemeClr val="accent1"/>
              </a:buClr>
              <a:buSzPct val="80000"/>
              <a:buFont typeface="Wingdings 2"/>
              <a:buChar char=""/>
            </a:pPr>
            <a:endParaRPr lang="es-ES" sz="2000" dirty="0">
              <a:latin typeface="+mn-lt"/>
            </a:endParaRPr>
          </a:p>
          <a:p>
            <a:pPr marL="365760" indent="-283464" fontAlgn="auto">
              <a:lnSpc>
                <a:spcPct val="90000"/>
              </a:lnSpc>
              <a:spcBef>
                <a:spcPts val="600"/>
              </a:spcBef>
              <a:spcAft>
                <a:spcPts val="0"/>
              </a:spcAft>
              <a:buClr>
                <a:schemeClr val="accent1"/>
              </a:buClr>
              <a:buSzPct val="80000"/>
              <a:buFont typeface="Wingdings 2"/>
              <a:buChar char=""/>
            </a:pPr>
            <a:r>
              <a:rPr lang="es-ES" sz="2000" dirty="0">
                <a:latin typeface="+mn-lt"/>
              </a:rPr>
              <a:t>Ejemplo2: Establecer un enlace con la página de chistes.com, cuya dirección es http://www.chistes.com,  utilizando una imagen logo.gif. </a:t>
            </a:r>
          </a:p>
          <a:p>
            <a:pPr>
              <a:buNone/>
            </a:pPr>
            <a:r>
              <a:rPr lang="es-ES" b="1" dirty="0">
                <a:solidFill>
                  <a:srgbClr val="FFC000"/>
                </a:solidFill>
                <a:latin typeface="+mn-lt"/>
              </a:rPr>
              <a:t>	     </a:t>
            </a:r>
            <a:r>
              <a:rPr lang="es-ES" b="1" dirty="0">
                <a:solidFill>
                  <a:srgbClr val="3333CC"/>
                </a:solidFill>
                <a:latin typeface="+mn-lt"/>
              </a:rPr>
              <a:t>&lt;A </a:t>
            </a:r>
            <a:r>
              <a:rPr lang="es-ES" dirty="0" err="1">
                <a:solidFill>
                  <a:srgbClr val="FF0000"/>
                </a:solidFill>
                <a:latin typeface="+mn-lt"/>
              </a:rPr>
              <a:t>href</a:t>
            </a:r>
            <a:r>
              <a:rPr lang="es-ES" dirty="0">
                <a:solidFill>
                  <a:srgbClr val="3333CC"/>
                </a:solidFill>
                <a:latin typeface="+mn-lt"/>
              </a:rPr>
              <a:t>="http://www.chistes.com"</a:t>
            </a:r>
            <a:r>
              <a:rPr lang="es-ES" b="1" dirty="0">
                <a:solidFill>
                  <a:srgbClr val="3333CC"/>
                </a:solidFill>
                <a:latin typeface="+mn-lt"/>
              </a:rPr>
              <a:t>&gt;&lt;IMG </a:t>
            </a:r>
            <a:r>
              <a:rPr lang="es-ES" dirty="0" err="1">
                <a:solidFill>
                  <a:srgbClr val="FF0000"/>
                </a:solidFill>
                <a:latin typeface="+mn-lt"/>
              </a:rPr>
              <a:t>src</a:t>
            </a:r>
            <a:r>
              <a:rPr lang="es-ES" dirty="0">
                <a:solidFill>
                  <a:srgbClr val="3333CC"/>
                </a:solidFill>
                <a:latin typeface="+mn-lt"/>
              </a:rPr>
              <a:t>=“logo.gif"</a:t>
            </a:r>
            <a:r>
              <a:rPr lang="es-ES" b="1" dirty="0">
                <a:solidFill>
                  <a:srgbClr val="3333CC"/>
                </a:solidFill>
                <a:latin typeface="+mn-lt"/>
              </a:rPr>
              <a:t>&gt;&lt;/A&gt;</a:t>
            </a:r>
          </a:p>
          <a:p>
            <a:pPr>
              <a:buNone/>
            </a:pPr>
            <a:endParaRPr lang="es-ES" sz="2000" b="1" dirty="0">
              <a:solidFill>
                <a:srgbClr val="3333CC"/>
              </a:solidFill>
            </a:endParaRPr>
          </a:p>
          <a:p>
            <a:pPr marL="365760" indent="-283464" fontAlgn="auto">
              <a:lnSpc>
                <a:spcPct val="90000"/>
              </a:lnSpc>
              <a:spcBef>
                <a:spcPts val="600"/>
              </a:spcBef>
              <a:spcAft>
                <a:spcPts val="0"/>
              </a:spcAft>
              <a:buClr>
                <a:schemeClr val="accent1"/>
              </a:buClr>
              <a:buSzPct val="80000"/>
              <a:buFont typeface="Wingdings 2"/>
              <a:buChar char=""/>
            </a:pPr>
            <a:r>
              <a:rPr lang="es-ES" sz="2000" dirty="0">
                <a:latin typeface="+mn-lt"/>
              </a:rPr>
              <a:t>Ahora la imagen es un hipervínculo:</a:t>
            </a:r>
          </a:p>
          <a:p>
            <a:pPr marL="365760" indent="-283464" fontAlgn="auto">
              <a:lnSpc>
                <a:spcPct val="90000"/>
              </a:lnSpc>
              <a:spcBef>
                <a:spcPts val="600"/>
              </a:spcBef>
              <a:spcAft>
                <a:spcPts val="0"/>
              </a:spcAft>
              <a:buClr>
                <a:schemeClr val="accent1"/>
              </a:buClr>
              <a:buSzPct val="80000"/>
              <a:buFont typeface="Wingdings 2"/>
              <a:buChar char=""/>
            </a:pPr>
            <a:endParaRPr lang="es-ES" sz="2000" dirty="0">
              <a:latin typeface="+mn-lt"/>
            </a:endParaRPr>
          </a:p>
          <a:p>
            <a:pPr marL="365760" indent="-283464" fontAlgn="auto">
              <a:lnSpc>
                <a:spcPct val="90000"/>
              </a:lnSpc>
              <a:spcBef>
                <a:spcPts val="600"/>
              </a:spcBef>
              <a:spcAft>
                <a:spcPts val="0"/>
              </a:spcAft>
              <a:buClr>
                <a:schemeClr val="accent1"/>
              </a:buClr>
              <a:buSzPct val="80000"/>
              <a:buFont typeface="Wingdings 2"/>
              <a:buChar char=""/>
            </a:pPr>
            <a:endParaRPr lang="es-ES" sz="2000" dirty="0">
              <a:latin typeface="+mn-lt"/>
            </a:endParaRPr>
          </a:p>
          <a:p>
            <a:pPr marL="365760" indent="-283464" fontAlgn="auto">
              <a:lnSpc>
                <a:spcPct val="90000"/>
              </a:lnSpc>
              <a:spcBef>
                <a:spcPts val="600"/>
              </a:spcBef>
              <a:spcAft>
                <a:spcPts val="0"/>
              </a:spcAft>
              <a:buClr>
                <a:schemeClr val="accent1"/>
              </a:buClr>
              <a:buSzPct val="80000"/>
              <a:buFont typeface="Wingdings 2"/>
              <a:buChar char=""/>
            </a:pPr>
            <a:r>
              <a:rPr lang="es-ES" sz="2000" dirty="0">
                <a:latin typeface="+mn-lt"/>
              </a:rPr>
              <a:t>Ejemplo3: Crear una pagina1 con un enlace a la pagina2 y luego crear una pagina2 con un enlace a la pagina1</a:t>
            </a:r>
          </a:p>
          <a:p>
            <a:pPr marL="365760" marR="0" lvl="0" indent="-283464" algn="l" defTabSz="914400" rtl="0" eaLnBrk="1" fontAlgn="auto" latinLnBrk="0" hangingPunct="1">
              <a:lnSpc>
                <a:spcPct val="90000"/>
              </a:lnSpc>
              <a:spcBef>
                <a:spcPts val="600"/>
              </a:spcBef>
              <a:spcAft>
                <a:spcPts val="0"/>
              </a:spcAft>
              <a:buClr>
                <a:schemeClr val="accent1"/>
              </a:buClr>
              <a:buSzPct val="80000"/>
              <a:buFont typeface="Wingdings 2"/>
              <a:buNone/>
              <a:tabLst/>
              <a:defRPr/>
            </a:pPr>
            <a:endParaRPr kumimoji="0" lang="es-ES" sz="2000" b="0" i="0" u="sng" strike="noStrike" kern="1200" cap="none" spc="0" normalizeH="0" baseline="0" noProof="0" dirty="0">
              <a:ln>
                <a:noFill/>
              </a:ln>
              <a:solidFill>
                <a:srgbClr val="3333CC"/>
              </a:solidFill>
              <a:effectLst/>
              <a:uLnTx/>
              <a:uFillTx/>
              <a:latin typeface="+mn-lt"/>
              <a:ea typeface="+mn-ea"/>
              <a:cs typeface="+mn-cs"/>
            </a:endParaRPr>
          </a:p>
        </p:txBody>
      </p:sp>
      <p:sp>
        <p:nvSpPr>
          <p:cNvPr id="102402" name="Rectangle 2"/>
          <p:cNvSpPr>
            <a:spLocks noGrp="1" noChangeArrowheads="1"/>
          </p:cNvSpPr>
          <p:nvPr>
            <p:ph type="title"/>
          </p:nvPr>
        </p:nvSpPr>
        <p:spPr>
          <a:xfrm>
            <a:off x="1285852" y="274638"/>
            <a:ext cx="7560000" cy="720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normAutofit/>
          </a:bodyPr>
          <a:lstStyle/>
          <a:p>
            <a:pPr algn="ctr"/>
            <a:r>
              <a:rPr lang="es-ES" sz="3200" b="1" u="sng" dirty="0"/>
              <a:t>Enlaces Externos</a:t>
            </a:r>
            <a:endParaRPr lang="es-ES" sz="32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1285852" y="276212"/>
            <a:ext cx="7560000" cy="720000"/>
          </a:xfrm>
          <a:solidFill>
            <a:schemeClr val="bg2"/>
          </a:solidFill>
        </p:spPr>
        <p:txBody>
          <a:bodyPr>
            <a:noAutofit/>
          </a:bodyPr>
          <a:lstStyle/>
          <a:p>
            <a:r>
              <a:rPr lang="es-ES" sz="2800" b="1" dirty="0">
                <a:solidFill>
                  <a:srgbClr val="3333CC"/>
                </a:solidFill>
              </a:rPr>
              <a:t>World </a:t>
            </a:r>
            <a:r>
              <a:rPr lang="es-ES" sz="2800" b="1" dirty="0" err="1">
                <a:solidFill>
                  <a:srgbClr val="3333CC"/>
                </a:solidFill>
              </a:rPr>
              <a:t>Wide</a:t>
            </a:r>
            <a:r>
              <a:rPr lang="es-ES" sz="2800" b="1" dirty="0">
                <a:solidFill>
                  <a:srgbClr val="3333CC"/>
                </a:solidFill>
              </a:rPr>
              <a:t> Web</a:t>
            </a:r>
            <a:endParaRPr lang="es-ES" sz="2800" dirty="0">
              <a:solidFill>
                <a:srgbClr val="3333CC"/>
              </a:solidFill>
            </a:endParaRPr>
          </a:p>
        </p:txBody>
      </p:sp>
      <p:sp>
        <p:nvSpPr>
          <p:cNvPr id="87043" name="Rectangle 3"/>
          <p:cNvSpPr>
            <a:spLocks noGrp="1" noChangeArrowheads="1"/>
          </p:cNvSpPr>
          <p:nvPr>
            <p:ph idx="1"/>
          </p:nvPr>
        </p:nvSpPr>
        <p:spPr>
          <a:xfrm>
            <a:off x="1285852" y="1042050"/>
            <a:ext cx="7560000" cy="5400000"/>
          </a:xfrm>
          <a:blipFill>
            <a:blip r:embed="rId2"/>
            <a:tile tx="0" ty="0" sx="100000" sy="100000" flip="none" algn="tl"/>
          </a:blipFill>
        </p:spPr>
        <p:txBody>
          <a:bodyPr>
            <a:noAutofit/>
          </a:bodyPr>
          <a:lstStyle/>
          <a:p>
            <a:pPr algn="just">
              <a:lnSpc>
                <a:spcPct val="90000"/>
              </a:lnSpc>
            </a:pPr>
            <a:r>
              <a:rPr lang="es-ES" sz="2400" dirty="0"/>
              <a:t>La </a:t>
            </a:r>
            <a:r>
              <a:rPr lang="es-ES" sz="2400" b="1" dirty="0"/>
              <a:t>WWW</a:t>
            </a:r>
            <a:r>
              <a:rPr lang="es-ES" sz="2400" dirty="0"/>
              <a:t> ó </a:t>
            </a:r>
            <a:r>
              <a:rPr lang="es-ES" sz="2400" b="1" dirty="0"/>
              <a:t>W3</a:t>
            </a:r>
            <a:r>
              <a:rPr lang="es-ES" sz="2400" b="1" dirty="0">
                <a:solidFill>
                  <a:srgbClr val="3333CC"/>
                </a:solidFill>
              </a:rPr>
              <a:t> </a:t>
            </a:r>
            <a:r>
              <a:rPr lang="es-ES" sz="2400" dirty="0"/>
              <a:t>o simplemente </a:t>
            </a:r>
            <a:r>
              <a:rPr lang="es-ES" sz="2400" b="1" dirty="0"/>
              <a:t>Web</a:t>
            </a:r>
            <a:r>
              <a:rPr lang="es-ES" sz="2400" dirty="0"/>
              <a:t>, permite saltar de un lugar a otro en pos de lo que nos interesa,</a:t>
            </a:r>
          </a:p>
          <a:p>
            <a:pPr algn="just">
              <a:lnSpc>
                <a:spcPct val="90000"/>
              </a:lnSpc>
            </a:pPr>
            <a:r>
              <a:rPr lang="es-ES" sz="2400" dirty="0"/>
              <a:t>Consiste en ofrecer una interface simple y consistente para acceder a la inmensidad de los recursos de Internet,</a:t>
            </a:r>
          </a:p>
          <a:p>
            <a:pPr algn="just">
              <a:lnSpc>
                <a:spcPct val="90000"/>
              </a:lnSpc>
            </a:pPr>
            <a:r>
              <a:rPr lang="es-ES" sz="2400" dirty="0"/>
              <a:t>Es la forma más moderna de ofrecer información</a:t>
            </a:r>
          </a:p>
          <a:p>
            <a:pPr>
              <a:lnSpc>
                <a:spcPct val="80000"/>
              </a:lnSpc>
            </a:pPr>
            <a:r>
              <a:rPr lang="es-ES" sz="2400" dirty="0"/>
              <a:t>El mundo de la Web, es mucho mas que texto y links, también tiene colores e imágenes. Con un gran estilo del diseño gráfico. </a:t>
            </a:r>
          </a:p>
          <a:p>
            <a:pPr>
              <a:lnSpc>
                <a:spcPct val="80000"/>
              </a:lnSpc>
            </a:pPr>
            <a:r>
              <a:rPr lang="es-ES" sz="2400" dirty="0"/>
              <a:t>Para esto necesitaremos dos cosas: </a:t>
            </a:r>
          </a:p>
          <a:p>
            <a:pPr lvl="1">
              <a:lnSpc>
                <a:spcPct val="80000"/>
              </a:lnSpc>
            </a:pPr>
            <a:r>
              <a:rPr lang="es-ES" sz="2000" dirty="0"/>
              <a:t>La técnica para hacerlo y </a:t>
            </a:r>
          </a:p>
          <a:p>
            <a:pPr lvl="1">
              <a:lnSpc>
                <a:spcPct val="80000"/>
              </a:lnSpc>
            </a:pPr>
            <a:r>
              <a:rPr lang="es-ES" sz="2000" dirty="0"/>
              <a:t>El talento para hacerlo bien.  </a:t>
            </a:r>
          </a:p>
          <a:p>
            <a:pPr lvl="1">
              <a:lnSpc>
                <a:spcPct val="80000"/>
              </a:lnSpc>
            </a:pPr>
            <a:endParaRPr lang="es-ES" sz="2000" dirty="0"/>
          </a:p>
          <a:p>
            <a:pPr>
              <a:lnSpc>
                <a:spcPct val="80000"/>
              </a:lnSpc>
            </a:pPr>
            <a:r>
              <a:rPr lang="es-ES" sz="2400" dirty="0"/>
              <a:t>En este curso se estudiara la técnica para hacer bien una pagina web.</a:t>
            </a:r>
          </a:p>
          <a:p>
            <a:pPr algn="just">
              <a:lnSpc>
                <a:spcPct val="90000"/>
              </a:lnSpc>
            </a:pPr>
            <a:endParaRPr lang="es-ES" sz="2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298280" y="274638"/>
            <a:ext cx="7560000" cy="720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normAutofit/>
          </a:bodyPr>
          <a:lstStyle/>
          <a:p>
            <a:pPr algn="ctr"/>
            <a:r>
              <a:rPr lang="es-ES" sz="3200" b="1" i="1" u="sng" dirty="0">
                <a:solidFill>
                  <a:srgbClr val="FF0000"/>
                </a:solidFill>
              </a:rPr>
              <a:t>Ejercicio7: Nuestra </a:t>
            </a:r>
            <a:r>
              <a:rPr lang="es-ES" sz="3200" b="1" i="1" u="sng" dirty="0" err="1">
                <a:solidFill>
                  <a:srgbClr val="FF0000"/>
                </a:solidFill>
              </a:rPr>
              <a:t>Septima</a:t>
            </a:r>
            <a:r>
              <a:rPr lang="es-ES" sz="3200" b="1" i="1" u="sng" dirty="0">
                <a:solidFill>
                  <a:srgbClr val="FF0000"/>
                </a:solidFill>
              </a:rPr>
              <a:t> Página</a:t>
            </a:r>
            <a:r>
              <a:rPr lang="es-ES" sz="3200" i="1" dirty="0">
                <a:solidFill>
                  <a:srgbClr val="FF0000"/>
                </a:solidFill>
              </a:rPr>
              <a:t> </a:t>
            </a:r>
          </a:p>
        </p:txBody>
      </p:sp>
      <p:sp>
        <p:nvSpPr>
          <p:cNvPr id="5123" name="Rectangle 3"/>
          <p:cNvSpPr>
            <a:spLocks noGrp="1" noChangeArrowheads="1"/>
          </p:cNvSpPr>
          <p:nvPr>
            <p:ph idx="1"/>
          </p:nvPr>
        </p:nvSpPr>
        <p:spPr>
          <a:xfrm>
            <a:off x="1285852" y="1399240"/>
            <a:ext cx="7560000" cy="4458652"/>
          </a:xfrm>
          <a:solidFill>
            <a:schemeClr val="accent4">
              <a:lumMod val="20000"/>
              <a:lumOff val="80000"/>
            </a:schemeClr>
          </a:solidFill>
        </p:spPr>
        <p:txBody>
          <a:bodyPr>
            <a:noAutofit/>
          </a:bodyPr>
          <a:lstStyle/>
          <a:p>
            <a:pPr lvl="0">
              <a:lnSpc>
                <a:spcPct val="90000"/>
              </a:lnSpc>
              <a:defRPr/>
            </a:pPr>
            <a:r>
              <a:rPr lang="es-ES" sz="1800" dirty="0"/>
              <a:t>Ejemplo1: Establecer un enlace con la página principal de </a:t>
            </a:r>
            <a:r>
              <a:rPr lang="es-ES" sz="1800" dirty="0" err="1"/>
              <a:t>Geocities</a:t>
            </a:r>
            <a:r>
              <a:rPr lang="es-ES" sz="1800" dirty="0"/>
              <a:t>, cuya dirección es http://www.geocities.com.</a:t>
            </a:r>
          </a:p>
          <a:p>
            <a:pPr lvl="0">
              <a:lnSpc>
                <a:spcPct val="90000"/>
              </a:lnSpc>
              <a:buNone/>
              <a:defRPr/>
            </a:pPr>
            <a:r>
              <a:rPr lang="en-GB" sz="1600" b="1" dirty="0">
                <a:solidFill>
                  <a:srgbClr val="3333CC"/>
                </a:solidFill>
              </a:rPr>
              <a:t>	&lt;A </a:t>
            </a:r>
            <a:r>
              <a:rPr lang="en-GB" sz="1600" dirty="0" err="1">
                <a:solidFill>
                  <a:srgbClr val="FF0000"/>
                </a:solidFill>
              </a:rPr>
              <a:t>href</a:t>
            </a:r>
            <a:r>
              <a:rPr lang="en-GB" sz="1600" dirty="0">
                <a:solidFill>
                  <a:srgbClr val="3333CC"/>
                </a:solidFill>
              </a:rPr>
              <a:t>="http://www.geocities.com"</a:t>
            </a:r>
            <a:r>
              <a:rPr lang="en-GB" sz="1600" b="1" dirty="0">
                <a:solidFill>
                  <a:srgbClr val="3333CC"/>
                </a:solidFill>
              </a:rPr>
              <a:t>&gt;</a:t>
            </a:r>
            <a:r>
              <a:rPr lang="en-GB" sz="1600" dirty="0"/>
              <a:t>Ir a Geocities</a:t>
            </a:r>
            <a:r>
              <a:rPr lang="en-GB" sz="1600" b="1" dirty="0">
                <a:solidFill>
                  <a:srgbClr val="3333CC"/>
                </a:solidFill>
              </a:rPr>
              <a:t>&lt;/A&gt;</a:t>
            </a:r>
            <a:endParaRPr lang="es-ES" sz="1600" b="1" dirty="0">
              <a:solidFill>
                <a:srgbClr val="3333CC"/>
              </a:solidFill>
            </a:endParaRPr>
          </a:p>
          <a:p>
            <a:pPr lvl="0">
              <a:lnSpc>
                <a:spcPct val="90000"/>
              </a:lnSpc>
              <a:defRPr/>
            </a:pPr>
            <a:endParaRPr lang="es-ES" sz="2000" dirty="0"/>
          </a:p>
          <a:p>
            <a:pPr>
              <a:lnSpc>
                <a:spcPct val="90000"/>
              </a:lnSpc>
            </a:pPr>
            <a:r>
              <a:rPr lang="es-ES" sz="1800" dirty="0"/>
              <a:t>Ejemplo2: Establecer un enlace con la página de chistes.com, cuya dirección es http://www.chistes.com,  utilizando una imagen logo.gif. </a:t>
            </a:r>
          </a:p>
          <a:p>
            <a:pPr>
              <a:buNone/>
            </a:pPr>
            <a:r>
              <a:rPr lang="es-ES" sz="1600" b="1" dirty="0">
                <a:solidFill>
                  <a:srgbClr val="3333CC"/>
                </a:solidFill>
              </a:rPr>
              <a:t>	&lt;A </a:t>
            </a:r>
            <a:r>
              <a:rPr lang="es-ES" sz="1600" dirty="0" err="1">
                <a:solidFill>
                  <a:srgbClr val="FF0000"/>
                </a:solidFill>
              </a:rPr>
              <a:t>href</a:t>
            </a:r>
            <a:r>
              <a:rPr lang="es-ES" sz="1600" dirty="0">
                <a:solidFill>
                  <a:srgbClr val="3333CC"/>
                </a:solidFill>
              </a:rPr>
              <a:t>="http://www.chistes.com"</a:t>
            </a:r>
            <a:r>
              <a:rPr lang="es-ES" sz="1600" b="1" dirty="0">
                <a:solidFill>
                  <a:srgbClr val="3333CC"/>
                </a:solidFill>
              </a:rPr>
              <a:t>&gt;&lt;IMG </a:t>
            </a:r>
            <a:r>
              <a:rPr lang="es-ES" sz="1600" dirty="0" err="1">
                <a:solidFill>
                  <a:srgbClr val="FF0000"/>
                </a:solidFill>
              </a:rPr>
              <a:t>src</a:t>
            </a:r>
            <a:r>
              <a:rPr lang="es-ES" sz="1600" dirty="0">
                <a:solidFill>
                  <a:srgbClr val="3333CC"/>
                </a:solidFill>
              </a:rPr>
              <a:t>=“logo.gif"</a:t>
            </a:r>
            <a:r>
              <a:rPr lang="es-ES" sz="1600" b="1" dirty="0">
                <a:solidFill>
                  <a:srgbClr val="3333CC"/>
                </a:solidFill>
              </a:rPr>
              <a:t>&gt;&lt;/A&gt;</a:t>
            </a:r>
          </a:p>
          <a:p>
            <a:pPr>
              <a:buNone/>
            </a:pPr>
            <a:endParaRPr lang="es-ES" sz="2000" b="1" dirty="0">
              <a:solidFill>
                <a:srgbClr val="3333CC"/>
              </a:solidFill>
            </a:endParaRPr>
          </a:p>
          <a:p>
            <a:pPr algn="just">
              <a:lnSpc>
                <a:spcPct val="80000"/>
              </a:lnSpc>
              <a:defRPr/>
            </a:pPr>
            <a:r>
              <a:rPr lang="es-ES" sz="1800" dirty="0"/>
              <a:t>Ejemplo3: Establecer un enlace con el siguiente e-mail juancitopinto2007@Hotmail.com.</a:t>
            </a:r>
          </a:p>
          <a:p>
            <a:pPr lvl="0" algn="just">
              <a:lnSpc>
                <a:spcPct val="80000"/>
              </a:lnSpc>
              <a:buNone/>
              <a:defRPr/>
            </a:pPr>
            <a:r>
              <a:rPr lang="es-ES" sz="1600" b="1" dirty="0">
                <a:solidFill>
                  <a:srgbClr val="3333CC"/>
                </a:solidFill>
              </a:rPr>
              <a:t>&lt;A </a:t>
            </a:r>
            <a:r>
              <a:rPr lang="es-ES" sz="1600" dirty="0" err="1">
                <a:solidFill>
                  <a:srgbClr val="FF0000"/>
                </a:solidFill>
              </a:rPr>
              <a:t>href</a:t>
            </a:r>
            <a:r>
              <a:rPr lang="es-ES" sz="1600" dirty="0">
                <a:solidFill>
                  <a:srgbClr val="3333CC"/>
                </a:solidFill>
              </a:rPr>
              <a:t>=“</a:t>
            </a:r>
            <a:r>
              <a:rPr lang="es-ES" sz="1600" dirty="0" err="1">
                <a:solidFill>
                  <a:srgbClr val="FF0000"/>
                </a:solidFill>
              </a:rPr>
              <a:t>mailto</a:t>
            </a:r>
            <a:r>
              <a:rPr lang="es-ES" sz="1600" dirty="0">
                <a:solidFill>
                  <a:srgbClr val="FF0000"/>
                </a:solidFill>
              </a:rPr>
              <a:t>:</a:t>
            </a:r>
            <a:r>
              <a:rPr lang="es-ES" sz="1600" dirty="0">
                <a:solidFill>
                  <a:srgbClr val="3333CC"/>
                </a:solidFill>
              </a:rPr>
              <a:t> juancitopinto2007@Hotmail.com”&gt;	</a:t>
            </a:r>
            <a:r>
              <a:rPr lang="es-ES" sz="1600" dirty="0"/>
              <a:t>Maestro	 Juancito Pinto</a:t>
            </a:r>
            <a:r>
              <a:rPr lang="es-ES" sz="1600" b="1" dirty="0">
                <a:solidFill>
                  <a:srgbClr val="3333CC"/>
                </a:solidFill>
              </a:rPr>
              <a:t>&lt;/A&gt;</a:t>
            </a:r>
          </a:p>
          <a:p>
            <a:endParaRPr lang="es-ES" sz="2000" dirty="0"/>
          </a:p>
          <a:p>
            <a:r>
              <a:rPr lang="es-ES" sz="1800" dirty="0"/>
              <a:t>Ejemplo4: Establecer enlaces hacia otras paginas del internet y a otros correos electrónicos.</a:t>
            </a:r>
            <a:endParaRPr lang="es-ES" sz="1800" b="1" dirty="0">
              <a:solidFill>
                <a:srgbClr val="3333CC"/>
              </a:solidFill>
            </a:endParaRPr>
          </a:p>
        </p:txBody>
      </p:sp>
      <p:sp>
        <p:nvSpPr>
          <p:cNvPr id="4" name="Rectangle 3"/>
          <p:cNvSpPr txBox="1">
            <a:spLocks noChangeArrowheads="1"/>
          </p:cNvSpPr>
          <p:nvPr/>
        </p:nvSpPr>
        <p:spPr>
          <a:xfrm>
            <a:off x="1285852" y="1014856"/>
            <a:ext cx="7560000" cy="360000"/>
          </a:xfrm>
          <a:prstGeom prst="rect">
            <a:avLst/>
          </a:prstGeom>
          <a:blipFill>
            <a:blip r:embed="rId2"/>
            <a:tile tx="0" ty="0" sx="100000" sy="100000" flip="none" algn="tl"/>
          </a:blipFill>
        </p:spPr>
        <p:txBody>
          <a:bodyPr>
            <a:noAutofit/>
          </a:bodyPr>
          <a:lstStyle/>
          <a:p>
            <a:pPr marL="365760" lvl="0" indent="-283464" fontAlgn="auto">
              <a:lnSpc>
                <a:spcPct val="80000"/>
              </a:lnSpc>
              <a:spcBef>
                <a:spcPts val="600"/>
              </a:spcBef>
              <a:spcAft>
                <a:spcPts val="0"/>
              </a:spcAft>
              <a:buClr>
                <a:schemeClr val="accent1"/>
              </a:buClr>
              <a:buSzPct val="80000"/>
              <a:buFont typeface="Wingdings 2"/>
              <a:buChar char=""/>
              <a:defRPr/>
            </a:pPr>
            <a:r>
              <a:rPr kumimoji="0" lang="es-ES" sz="2400" b="0" i="0" u="none" strike="noStrike" kern="1200" cap="none" spc="0" normalizeH="0" baseline="0" noProof="0" dirty="0">
                <a:ln>
                  <a:noFill/>
                </a:ln>
                <a:solidFill>
                  <a:schemeClr val="tx1"/>
                </a:solidFill>
                <a:effectLst/>
                <a:uLnTx/>
                <a:uFillTx/>
                <a:latin typeface="+mn-lt"/>
                <a:ea typeface="+mn-ea"/>
                <a:cs typeface="+mn-cs"/>
              </a:rPr>
              <a:t>Utilizar </a:t>
            </a:r>
            <a:r>
              <a:rPr lang="es-ES" sz="2400" dirty="0">
                <a:latin typeface="+mn-lt"/>
              </a:rPr>
              <a:t>el bloc de notas, para </a:t>
            </a:r>
            <a:r>
              <a:rPr kumimoji="0" lang="es-ES" sz="2400" b="0" i="0" u="none" strike="noStrike" kern="1200" cap="none" spc="0" normalizeH="0" baseline="0" noProof="0" dirty="0">
                <a:ln>
                  <a:noFill/>
                </a:ln>
                <a:solidFill>
                  <a:schemeClr val="tx1"/>
                </a:solidFill>
                <a:effectLst/>
                <a:uLnTx/>
                <a:uFillTx/>
                <a:latin typeface="+mn-lt"/>
                <a:ea typeface="+mn-ea"/>
                <a:cs typeface="+mn-cs"/>
              </a:rPr>
              <a:t>escribir nuestra página</a:t>
            </a:r>
            <a:r>
              <a:rPr lang="es-ES" sz="2400" dirty="0">
                <a:latin typeface="+mn-lt"/>
              </a:rPr>
              <a:t>,</a:t>
            </a:r>
            <a:endParaRPr kumimoji="0" lang="es-E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Rectangle 3"/>
          <p:cNvSpPr txBox="1">
            <a:spLocks noChangeArrowheads="1"/>
          </p:cNvSpPr>
          <p:nvPr/>
        </p:nvSpPr>
        <p:spPr>
          <a:xfrm>
            <a:off x="1285852" y="5885086"/>
            <a:ext cx="7560000" cy="716492"/>
          </a:xfrm>
          <a:prstGeom prst="rect">
            <a:avLst/>
          </a:prstGeom>
          <a:blipFill>
            <a:blip r:embed="rId2"/>
            <a:tile tx="0" ty="0" sx="100000" sy="100000" flip="none" algn="tl"/>
          </a:blipFill>
        </p:spPr>
        <p:txBody>
          <a:bodyPr>
            <a:noAutofit/>
          </a:bodyPr>
          <a:lstStyle/>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Char char=""/>
              <a:tabLst/>
              <a:defRPr/>
            </a:pPr>
            <a:r>
              <a:rPr kumimoji="0" lang="es-ES" sz="2000" b="0" i="0" u="none" strike="noStrike" kern="1200" cap="none" spc="0" normalizeH="0" baseline="0" noProof="0" dirty="0">
                <a:ln>
                  <a:noFill/>
                </a:ln>
                <a:solidFill>
                  <a:schemeClr val="tx1"/>
                </a:solidFill>
                <a:effectLst/>
                <a:uLnTx/>
                <a:uFillTx/>
                <a:latin typeface="+mn-lt"/>
                <a:ea typeface="+mn-ea"/>
                <a:cs typeface="+mn-cs"/>
              </a:rPr>
              <a:t>Guardar el archivo como </a:t>
            </a:r>
            <a:r>
              <a:rPr kumimoji="0" lang="es-ES" sz="2000" i="1" u="none" strike="noStrike" kern="1200" cap="none" spc="0" normalizeH="0" baseline="0" noProof="0" dirty="0">
                <a:ln>
                  <a:noFill/>
                </a:ln>
                <a:solidFill>
                  <a:schemeClr val="tx1"/>
                </a:solidFill>
                <a:effectLst/>
                <a:uLnTx/>
                <a:uFillTx/>
                <a:latin typeface="+mn-lt"/>
                <a:ea typeface="+mn-ea"/>
                <a:cs typeface="+mn-cs"/>
              </a:rPr>
              <a:t>mipagina7.html</a:t>
            </a:r>
          </a:p>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Char char=""/>
              <a:tabLst/>
              <a:defRPr/>
            </a:pPr>
            <a:r>
              <a:rPr lang="es-ES" sz="2000" dirty="0">
                <a:latin typeface="+mn-lt"/>
              </a:rPr>
              <a:t>Ingresar al programa Internet Explorer y abrir la </a:t>
            </a:r>
            <a:r>
              <a:rPr lang="es-ES" sz="2000" i="1" dirty="0">
                <a:latin typeface="+mn-lt"/>
              </a:rPr>
              <a:t>mipagina7.html</a:t>
            </a:r>
            <a:r>
              <a:rPr kumimoji="0" lang="es-ES" sz="2400" b="0" i="0" u="none" strike="noStrike" kern="1200" cap="none" spc="0" normalizeH="0" baseline="0" noProof="0" dirty="0">
                <a:ln>
                  <a:noFill/>
                </a:ln>
                <a:solidFill>
                  <a:schemeClr val="tx1"/>
                </a:solidFill>
                <a:effectLst/>
                <a:uLnTx/>
                <a:uFillTx/>
                <a:latin typeface="+mn-lt"/>
                <a:ea typeface="+mn-ea"/>
                <a:cs typeface="+mn-cs"/>
              </a:rPr>
              <a:t/>
            </a:r>
            <a:br>
              <a:rPr kumimoji="0" lang="es-ES" sz="2400" b="0" i="0" u="none" strike="noStrike" kern="1200" cap="none" spc="0" normalizeH="0" baseline="0" noProof="0" dirty="0">
                <a:ln>
                  <a:noFill/>
                </a:ln>
                <a:solidFill>
                  <a:schemeClr val="tx1"/>
                </a:solidFill>
                <a:effectLst/>
                <a:uLnTx/>
                <a:uFillTx/>
                <a:latin typeface="+mn-lt"/>
                <a:ea typeface="+mn-ea"/>
                <a:cs typeface="+mn-cs"/>
              </a:rPr>
            </a:br>
            <a:r>
              <a:rPr kumimoji="0" lang="es-ES" sz="2400" b="0" i="0" u="none" strike="noStrike" kern="1200" cap="none" spc="0" normalizeH="0" baseline="0" noProof="0" dirty="0">
                <a:ln>
                  <a:noFill/>
                </a:ln>
                <a:solidFill>
                  <a:schemeClr val="tx1"/>
                </a:solidFill>
                <a:effectLst/>
                <a:uLnTx/>
                <a:uFillTx/>
                <a:latin typeface="+mn-lt"/>
                <a:ea typeface="+mn-ea"/>
                <a:cs typeface="+mn-cs"/>
              </a:rPr>
              <a:t/>
            </a:r>
            <a:br>
              <a:rPr kumimoji="0" lang="es-ES" sz="2400" b="0" i="0" u="none" strike="noStrike" kern="1200" cap="none" spc="0" normalizeH="0" baseline="0" noProof="0" dirty="0">
                <a:ln>
                  <a:noFill/>
                </a:ln>
                <a:solidFill>
                  <a:schemeClr val="tx1"/>
                </a:solidFill>
                <a:effectLst/>
                <a:uLnTx/>
                <a:uFillTx/>
                <a:latin typeface="+mn-lt"/>
                <a:ea typeface="+mn-ea"/>
                <a:cs typeface="+mn-cs"/>
              </a:rPr>
            </a:br>
            <a:endParaRPr kumimoji="0" lang="es-E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a:t>Octava clase</a:t>
            </a: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3728" y="1957426"/>
            <a:ext cx="5328592" cy="3060340"/>
          </a:xfr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285852" y="285728"/>
            <a:ext cx="7560000" cy="720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normAutofit/>
          </a:bodyPr>
          <a:lstStyle/>
          <a:p>
            <a:pPr algn="ctr"/>
            <a:r>
              <a:rPr lang="es-ES" sz="3200" b="1" u="sng" dirty="0"/>
              <a:t>Agregando Tablas</a:t>
            </a:r>
            <a:endParaRPr lang="es-ES" sz="3200" dirty="0"/>
          </a:p>
        </p:txBody>
      </p:sp>
      <p:sp>
        <p:nvSpPr>
          <p:cNvPr id="29699" name="Rectangle 3"/>
          <p:cNvSpPr>
            <a:spLocks noGrp="1" noChangeArrowheads="1"/>
          </p:cNvSpPr>
          <p:nvPr>
            <p:ph idx="1"/>
          </p:nvPr>
        </p:nvSpPr>
        <p:spPr>
          <a:xfrm>
            <a:off x="1285852" y="1029604"/>
            <a:ext cx="7560000" cy="5614106"/>
          </a:xfrm>
          <a:blipFill>
            <a:blip r:embed="rId2"/>
            <a:tile tx="0" ty="0" sx="100000" sy="100000" flip="none" algn="tl"/>
          </a:blipFill>
        </p:spPr>
        <p:txBody>
          <a:bodyPr>
            <a:noAutofit/>
          </a:bodyPr>
          <a:lstStyle/>
          <a:p>
            <a:pPr>
              <a:lnSpc>
                <a:spcPct val="90000"/>
              </a:lnSpc>
            </a:pPr>
            <a:r>
              <a:rPr lang="es-ES" sz="1800" dirty="0"/>
              <a:t>Una tabla es como una grilla donde se cruzan columnas y filas, formando celdas que sirven para mostrar los datos de una manera ordenada.</a:t>
            </a:r>
          </a:p>
          <a:p>
            <a:pPr lvl="0">
              <a:lnSpc>
                <a:spcPct val="90000"/>
              </a:lnSpc>
            </a:pPr>
            <a:r>
              <a:rPr lang="es-ES" sz="1800" dirty="0"/>
              <a:t>Los datos se incluyen de derecha a izquierda y de arriba hacia abajo, es decir, primero se coloca todos los datos de la primera fila, luego los de la segunda fila, etc. </a:t>
            </a:r>
          </a:p>
          <a:p>
            <a:pPr>
              <a:lnSpc>
                <a:spcPct val="90000"/>
              </a:lnSpc>
            </a:pPr>
            <a:r>
              <a:rPr lang="es-ES" sz="1800" dirty="0"/>
              <a:t>El contenido o datos de las celdas puede ser cualquier elemento de HTML, un texto, una imagen, un Hiperenlace, una Lista, etc... </a:t>
            </a:r>
          </a:p>
          <a:p>
            <a:pPr lvl="0">
              <a:lnSpc>
                <a:spcPct val="90000"/>
              </a:lnSpc>
              <a:defRPr/>
            </a:pPr>
            <a:r>
              <a:rPr lang="es-ES" sz="1800" dirty="0"/>
              <a:t>Toda la </a:t>
            </a:r>
            <a:r>
              <a:rPr lang="es-ES" sz="1800" b="1" dirty="0"/>
              <a:t>tabla</a:t>
            </a:r>
            <a:r>
              <a:rPr lang="es-ES" sz="1800" dirty="0"/>
              <a:t> se encuentra entre las etiquetas</a:t>
            </a:r>
          </a:p>
          <a:p>
            <a:pPr lvl="0">
              <a:lnSpc>
                <a:spcPct val="90000"/>
              </a:lnSpc>
              <a:buNone/>
              <a:defRPr/>
            </a:pPr>
            <a:r>
              <a:rPr lang="es-ES" sz="1800" b="1" dirty="0">
                <a:solidFill>
                  <a:srgbClr val="3333CC"/>
                </a:solidFill>
              </a:rPr>
              <a:t>		&lt;TABLE&gt; </a:t>
            </a:r>
            <a:r>
              <a:rPr lang="es-ES" sz="1800" dirty="0"/>
              <a:t>………… y  ……………..	</a:t>
            </a:r>
            <a:r>
              <a:rPr lang="es-ES" sz="1800" b="1" dirty="0">
                <a:solidFill>
                  <a:srgbClr val="3333CC"/>
                </a:solidFill>
              </a:rPr>
              <a:t>&lt;/TABLE&gt;</a:t>
            </a:r>
            <a:endParaRPr lang="es-ES" sz="1800" dirty="0"/>
          </a:p>
          <a:p>
            <a:pPr lvl="0">
              <a:lnSpc>
                <a:spcPct val="90000"/>
              </a:lnSpc>
              <a:defRPr/>
            </a:pPr>
            <a:r>
              <a:rPr lang="es-ES" sz="1800" dirty="0"/>
              <a:t>Todos los datos de una misma </a:t>
            </a:r>
            <a:r>
              <a:rPr lang="es-ES" sz="1800" b="1" dirty="0"/>
              <a:t>fila</a:t>
            </a:r>
            <a:r>
              <a:rPr lang="es-ES" sz="1800" dirty="0"/>
              <a:t> están entre las etiquetas</a:t>
            </a:r>
          </a:p>
          <a:p>
            <a:pPr lvl="0">
              <a:lnSpc>
                <a:spcPct val="90000"/>
              </a:lnSpc>
              <a:buNone/>
              <a:defRPr/>
            </a:pPr>
            <a:r>
              <a:rPr lang="es-ES" sz="1800" b="1" dirty="0">
                <a:solidFill>
                  <a:srgbClr val="3333CC"/>
                </a:solidFill>
              </a:rPr>
              <a:t>		&lt;TR&gt;</a:t>
            </a:r>
            <a:r>
              <a:rPr lang="es-ES" sz="1800" dirty="0">
                <a:solidFill>
                  <a:srgbClr val="3333CC"/>
                </a:solidFill>
              </a:rPr>
              <a:t> ………………</a:t>
            </a:r>
            <a:r>
              <a:rPr lang="es-ES" sz="1800" dirty="0"/>
              <a:t>y ……………….	</a:t>
            </a:r>
            <a:r>
              <a:rPr lang="es-ES" sz="1800" b="1" dirty="0">
                <a:solidFill>
                  <a:srgbClr val="3333CC"/>
                </a:solidFill>
              </a:rPr>
              <a:t>&lt;/TR&gt;</a:t>
            </a:r>
            <a:endParaRPr lang="es-ES" sz="1800" dirty="0"/>
          </a:p>
          <a:p>
            <a:pPr lvl="0">
              <a:lnSpc>
                <a:spcPct val="90000"/>
              </a:lnSpc>
              <a:defRPr/>
            </a:pPr>
            <a:r>
              <a:rPr lang="es-ES" sz="1800" dirty="0"/>
              <a:t>Cada uno de los datos de las </a:t>
            </a:r>
            <a:r>
              <a:rPr lang="es-ES" sz="1800" b="1" dirty="0"/>
              <a:t>celdas</a:t>
            </a:r>
            <a:r>
              <a:rPr lang="es-ES" sz="1800" dirty="0"/>
              <a:t>, están entre las etiquetas </a:t>
            </a:r>
          </a:p>
          <a:p>
            <a:pPr lvl="0">
              <a:lnSpc>
                <a:spcPct val="90000"/>
              </a:lnSpc>
              <a:buNone/>
              <a:defRPr/>
            </a:pPr>
            <a:r>
              <a:rPr lang="es-ES" sz="1800" dirty="0"/>
              <a:t>		</a:t>
            </a:r>
            <a:r>
              <a:rPr lang="es-ES" sz="1800" b="1" dirty="0">
                <a:solidFill>
                  <a:srgbClr val="3333CC"/>
                </a:solidFill>
              </a:rPr>
              <a:t>&lt;TH&gt; ……………..</a:t>
            </a:r>
            <a:r>
              <a:rPr lang="es-ES" sz="1800" dirty="0"/>
              <a:t>y ………………..	</a:t>
            </a:r>
            <a:r>
              <a:rPr lang="es-ES" sz="1800" b="1" dirty="0">
                <a:solidFill>
                  <a:srgbClr val="3333CC"/>
                </a:solidFill>
              </a:rPr>
              <a:t>&lt;/TH&gt;</a:t>
            </a:r>
            <a:r>
              <a:rPr lang="es-ES" sz="1800" dirty="0">
                <a:solidFill>
                  <a:srgbClr val="3333CC"/>
                </a:solidFill>
              </a:rPr>
              <a:t>   </a:t>
            </a:r>
          </a:p>
          <a:p>
            <a:pPr lvl="0">
              <a:lnSpc>
                <a:spcPct val="90000"/>
              </a:lnSpc>
              <a:buNone/>
              <a:defRPr/>
            </a:pPr>
            <a:r>
              <a:rPr lang="es-ES" sz="1800" dirty="0">
                <a:solidFill>
                  <a:srgbClr val="3333CC"/>
                </a:solidFill>
              </a:rPr>
              <a:t>	</a:t>
            </a:r>
            <a:r>
              <a:rPr lang="es-ES" sz="1800" dirty="0"/>
              <a:t>ó	</a:t>
            </a:r>
            <a:r>
              <a:rPr lang="es-ES" sz="1800" b="1" dirty="0">
                <a:solidFill>
                  <a:srgbClr val="3333CC"/>
                </a:solidFill>
              </a:rPr>
              <a:t>&lt;TD&gt; ……………..</a:t>
            </a:r>
            <a:r>
              <a:rPr lang="es-ES" sz="1800" dirty="0"/>
              <a:t>y ………………..	</a:t>
            </a:r>
            <a:r>
              <a:rPr lang="es-ES" sz="1800" b="1" dirty="0">
                <a:solidFill>
                  <a:srgbClr val="3333CC"/>
                </a:solidFill>
              </a:rPr>
              <a:t>&lt;/TD&gt;</a:t>
            </a:r>
            <a:r>
              <a:rPr lang="es-ES" sz="1800" dirty="0">
                <a:solidFill>
                  <a:srgbClr val="3333CC"/>
                </a:solidFill>
              </a:rPr>
              <a:t>.</a:t>
            </a:r>
            <a:endParaRPr lang="es-ES" sz="1800" dirty="0"/>
          </a:p>
          <a:p>
            <a:pPr lvl="0">
              <a:defRPr/>
            </a:pPr>
            <a:r>
              <a:rPr lang="es-ES" sz="1800" dirty="0"/>
              <a:t>Donde:</a:t>
            </a:r>
          </a:p>
          <a:p>
            <a:pPr lvl="1">
              <a:defRPr/>
            </a:pPr>
            <a:r>
              <a:rPr lang="es-ES" sz="1800" b="1" dirty="0">
                <a:solidFill>
                  <a:srgbClr val="3333CC"/>
                </a:solidFill>
              </a:rPr>
              <a:t>&lt;TD&gt; </a:t>
            </a:r>
            <a:r>
              <a:rPr lang="es-ES" sz="1800" dirty="0"/>
              <a:t>indica una celda normal, y </a:t>
            </a:r>
          </a:p>
          <a:p>
            <a:pPr lvl="1">
              <a:defRPr/>
            </a:pPr>
            <a:r>
              <a:rPr lang="es-ES" sz="1800" b="1" dirty="0">
                <a:solidFill>
                  <a:srgbClr val="3333CC"/>
                </a:solidFill>
              </a:rPr>
              <a:t>&lt;TH&gt; </a:t>
            </a:r>
            <a:r>
              <a:rPr lang="es-ES" sz="1800" dirty="0"/>
              <a:t>indica una celda de "cabecera“ o titulo,  es decir, el contenido será resaltado en negrita y en un tamaño ligeramente superior al normal</a:t>
            </a:r>
            <a:endParaRPr lang="es-ES" sz="1800" b="1" dirty="0"/>
          </a:p>
          <a:p>
            <a:pPr>
              <a:lnSpc>
                <a:spcPct val="90000"/>
              </a:lnSpc>
            </a:pPr>
            <a:endParaRPr lang="es-ES" sz="1800" dirty="0"/>
          </a:p>
          <a:p>
            <a:pPr>
              <a:lnSpc>
                <a:spcPct val="90000"/>
              </a:lnSpc>
            </a:pPr>
            <a:endParaRPr lang="es-ES" sz="1800" dirty="0"/>
          </a:p>
          <a:p>
            <a:pPr>
              <a:lnSpc>
                <a:spcPct val="90000"/>
              </a:lnSpc>
            </a:pPr>
            <a:endParaRPr lang="es-ES" sz="1800" dirty="0"/>
          </a:p>
          <a:p>
            <a:pPr>
              <a:lnSpc>
                <a:spcPct val="90000"/>
              </a:lnSpc>
            </a:pPr>
            <a:endParaRPr lang="es-ES" sz="18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1285852" y="294856"/>
            <a:ext cx="7560000" cy="720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normAutofit/>
          </a:bodyPr>
          <a:lstStyle/>
          <a:p>
            <a:pPr algn="ctr"/>
            <a:r>
              <a:rPr lang="es-ES" sz="3200" b="1" u="sng" dirty="0"/>
              <a:t>Estructura básica de Tablas</a:t>
            </a:r>
          </a:p>
        </p:txBody>
      </p:sp>
      <p:sp>
        <p:nvSpPr>
          <p:cNvPr id="5" name="Rectangle 3"/>
          <p:cNvSpPr>
            <a:spLocks noGrp="1" noChangeArrowheads="1"/>
          </p:cNvSpPr>
          <p:nvPr>
            <p:ph idx="1"/>
          </p:nvPr>
        </p:nvSpPr>
        <p:spPr>
          <a:xfrm>
            <a:off x="1285852" y="1071546"/>
            <a:ext cx="7560000" cy="5572164"/>
          </a:xfrm>
          <a:solidFill>
            <a:schemeClr val="accent4">
              <a:lumMod val="20000"/>
              <a:lumOff val="80000"/>
            </a:schemeClr>
          </a:solidFill>
        </p:spPr>
        <p:txBody>
          <a:bodyPr>
            <a:normAutofit fontScale="92500" lnSpcReduction="10000"/>
          </a:bodyPr>
          <a:lstStyle/>
          <a:p>
            <a:pPr>
              <a:lnSpc>
                <a:spcPct val="90000"/>
              </a:lnSpc>
              <a:buNone/>
            </a:pPr>
            <a:r>
              <a:rPr lang="es-ES" sz="1800" b="1" dirty="0">
                <a:solidFill>
                  <a:srgbClr val="3333CC"/>
                </a:solidFill>
              </a:rPr>
              <a:t>&lt;TABLE&gt; </a:t>
            </a:r>
            <a:r>
              <a:rPr lang="es-ES" sz="1800" i="1" dirty="0">
                <a:solidFill>
                  <a:schemeClr val="tx1"/>
                </a:solidFill>
              </a:rPr>
              <a:t>Indica el inicio de la tabla</a:t>
            </a:r>
          </a:p>
          <a:p>
            <a:pPr>
              <a:lnSpc>
                <a:spcPct val="90000"/>
              </a:lnSpc>
              <a:buNone/>
            </a:pPr>
            <a:r>
              <a:rPr lang="es-ES" sz="1800" b="1" dirty="0">
                <a:solidFill>
                  <a:srgbClr val="3333CC"/>
                </a:solidFill>
              </a:rPr>
              <a:t>	&lt;TR&gt; </a:t>
            </a:r>
            <a:r>
              <a:rPr lang="es-ES" sz="1800" dirty="0">
                <a:solidFill>
                  <a:schemeClr val="tx1"/>
                </a:solidFill>
              </a:rPr>
              <a:t>Indica el inicio de la fila1</a:t>
            </a:r>
          </a:p>
          <a:p>
            <a:pPr>
              <a:lnSpc>
                <a:spcPct val="90000"/>
              </a:lnSpc>
              <a:buNone/>
            </a:pPr>
            <a:r>
              <a:rPr lang="es-ES" sz="1800" b="1" dirty="0">
                <a:solidFill>
                  <a:srgbClr val="3333CC"/>
                </a:solidFill>
              </a:rPr>
              <a:t>		&lt;TH&gt; </a:t>
            </a:r>
            <a:r>
              <a:rPr lang="es-ES" sz="1800" dirty="0">
                <a:solidFill>
                  <a:schemeClr val="tx1"/>
                </a:solidFill>
              </a:rPr>
              <a:t>1° grupo </a:t>
            </a:r>
            <a:r>
              <a:rPr lang="es-ES" sz="1800" b="1" dirty="0">
                <a:solidFill>
                  <a:srgbClr val="3333CC"/>
                </a:solidFill>
              </a:rPr>
              <a:t>&lt;/ TH &gt; </a:t>
            </a:r>
            <a:r>
              <a:rPr lang="es-ES" sz="1800" i="1" dirty="0">
                <a:solidFill>
                  <a:schemeClr val="tx1"/>
                </a:solidFill>
              </a:rPr>
              <a:t>Ingresa el dato1 de la fila1</a:t>
            </a:r>
          </a:p>
          <a:p>
            <a:pPr>
              <a:lnSpc>
                <a:spcPct val="90000"/>
              </a:lnSpc>
              <a:buNone/>
            </a:pPr>
            <a:r>
              <a:rPr lang="es-ES" sz="1800" b="1" dirty="0">
                <a:solidFill>
                  <a:srgbClr val="3333CC"/>
                </a:solidFill>
              </a:rPr>
              <a:t>		&lt;TH&gt; </a:t>
            </a:r>
            <a:r>
              <a:rPr lang="es-ES" sz="1800" dirty="0">
                <a:solidFill>
                  <a:schemeClr val="tx1"/>
                </a:solidFill>
              </a:rPr>
              <a:t>2° grupo </a:t>
            </a:r>
            <a:r>
              <a:rPr lang="es-ES" sz="1800" b="1" dirty="0">
                <a:solidFill>
                  <a:srgbClr val="3333CC"/>
                </a:solidFill>
              </a:rPr>
              <a:t>&lt;/ TH &gt; </a:t>
            </a:r>
            <a:r>
              <a:rPr lang="es-ES" sz="1800" i="1" dirty="0"/>
              <a:t>Ingresa el dato2 de la fila1</a:t>
            </a:r>
            <a:endParaRPr lang="es-ES" sz="1800" i="1" dirty="0">
              <a:solidFill>
                <a:schemeClr val="tx1"/>
              </a:solidFill>
            </a:endParaRPr>
          </a:p>
          <a:p>
            <a:pPr>
              <a:lnSpc>
                <a:spcPct val="90000"/>
              </a:lnSpc>
              <a:buNone/>
            </a:pPr>
            <a:r>
              <a:rPr lang="es-ES" sz="1800" b="1" dirty="0">
                <a:solidFill>
                  <a:srgbClr val="3333CC"/>
                </a:solidFill>
              </a:rPr>
              <a:t>		&lt;TH&gt; </a:t>
            </a:r>
            <a:r>
              <a:rPr lang="es-ES" sz="1800" dirty="0">
                <a:solidFill>
                  <a:schemeClr val="tx1"/>
                </a:solidFill>
              </a:rPr>
              <a:t>3° grupo </a:t>
            </a:r>
            <a:r>
              <a:rPr lang="es-ES" sz="1800" b="1" dirty="0">
                <a:solidFill>
                  <a:srgbClr val="3333CC"/>
                </a:solidFill>
              </a:rPr>
              <a:t>&lt;/ TH &gt; </a:t>
            </a:r>
            <a:r>
              <a:rPr lang="es-ES" sz="1800" i="1" dirty="0"/>
              <a:t>Ingresa el dato3 de la fila1</a:t>
            </a:r>
            <a:endParaRPr lang="es-ES" sz="1800" i="1" dirty="0">
              <a:solidFill>
                <a:schemeClr val="tx1"/>
              </a:solidFill>
            </a:endParaRPr>
          </a:p>
          <a:p>
            <a:pPr>
              <a:lnSpc>
                <a:spcPct val="90000"/>
              </a:lnSpc>
              <a:buNone/>
            </a:pPr>
            <a:r>
              <a:rPr lang="es-ES" sz="1800" b="1" dirty="0">
                <a:solidFill>
                  <a:srgbClr val="3333CC"/>
                </a:solidFill>
              </a:rPr>
              <a:t>	&lt;/TR&gt; </a:t>
            </a:r>
            <a:r>
              <a:rPr lang="es-ES" sz="1800" i="1" dirty="0">
                <a:solidFill>
                  <a:schemeClr val="tx1"/>
                </a:solidFill>
              </a:rPr>
              <a:t>Indica el final de la fila1</a:t>
            </a:r>
          </a:p>
          <a:p>
            <a:pPr>
              <a:lnSpc>
                <a:spcPct val="90000"/>
              </a:lnSpc>
              <a:buNone/>
            </a:pPr>
            <a:r>
              <a:rPr lang="es-ES" sz="1800" b="1" dirty="0">
                <a:solidFill>
                  <a:srgbClr val="3333CC"/>
                </a:solidFill>
              </a:rPr>
              <a:t>	&lt;TR&gt; </a:t>
            </a:r>
            <a:r>
              <a:rPr lang="es-ES" sz="1800" i="1" dirty="0"/>
              <a:t>Indica el inicio de la fila2</a:t>
            </a:r>
            <a:endParaRPr lang="es-ES" sz="1800" i="1" dirty="0">
              <a:solidFill>
                <a:schemeClr val="tx1"/>
              </a:solidFill>
            </a:endParaRPr>
          </a:p>
          <a:p>
            <a:pPr>
              <a:lnSpc>
                <a:spcPct val="90000"/>
              </a:lnSpc>
              <a:buNone/>
            </a:pPr>
            <a:r>
              <a:rPr lang="es-ES" sz="1800" b="1" dirty="0">
                <a:solidFill>
                  <a:srgbClr val="3333CC"/>
                </a:solidFill>
              </a:rPr>
              <a:t>		&lt;TD&gt; </a:t>
            </a:r>
            <a:r>
              <a:rPr lang="es-ES" sz="1800" dirty="0">
                <a:solidFill>
                  <a:schemeClr val="tx1"/>
                </a:solidFill>
              </a:rPr>
              <a:t>Juan</a:t>
            </a:r>
            <a:r>
              <a:rPr lang="es-ES" sz="1800" b="1" dirty="0">
                <a:solidFill>
                  <a:srgbClr val="3333CC"/>
                </a:solidFill>
              </a:rPr>
              <a:t>&lt;/ TD &gt; </a:t>
            </a:r>
            <a:r>
              <a:rPr lang="es-ES" sz="1800" i="1" dirty="0"/>
              <a:t>Ingresa el dato1 de la fila2</a:t>
            </a:r>
            <a:endParaRPr lang="es-ES" sz="1800" i="1" dirty="0">
              <a:solidFill>
                <a:schemeClr val="tx1"/>
              </a:solidFill>
            </a:endParaRPr>
          </a:p>
          <a:p>
            <a:pPr>
              <a:lnSpc>
                <a:spcPct val="90000"/>
              </a:lnSpc>
              <a:buNone/>
            </a:pPr>
            <a:r>
              <a:rPr lang="es-ES" sz="1800" b="1" dirty="0">
                <a:solidFill>
                  <a:srgbClr val="3333CC"/>
                </a:solidFill>
              </a:rPr>
              <a:t>		&lt; TD &gt; </a:t>
            </a:r>
            <a:r>
              <a:rPr lang="es-ES" sz="1800" dirty="0">
                <a:solidFill>
                  <a:schemeClr val="tx1"/>
                </a:solidFill>
              </a:rPr>
              <a:t>Jonathan </a:t>
            </a:r>
            <a:r>
              <a:rPr lang="es-ES" sz="1800" b="1" dirty="0">
                <a:solidFill>
                  <a:srgbClr val="3333CC"/>
                </a:solidFill>
              </a:rPr>
              <a:t>&lt;/ TD &gt; </a:t>
            </a:r>
            <a:r>
              <a:rPr lang="es-ES" sz="1800" i="1" dirty="0"/>
              <a:t>Ingresa el dato2 de la fila2</a:t>
            </a:r>
            <a:endParaRPr lang="es-ES" sz="1800" i="1" dirty="0">
              <a:solidFill>
                <a:schemeClr val="tx1"/>
              </a:solidFill>
            </a:endParaRPr>
          </a:p>
          <a:p>
            <a:pPr>
              <a:lnSpc>
                <a:spcPct val="90000"/>
              </a:lnSpc>
              <a:buNone/>
            </a:pPr>
            <a:r>
              <a:rPr lang="es-ES" sz="1800" b="1" dirty="0">
                <a:solidFill>
                  <a:srgbClr val="3333CC"/>
                </a:solidFill>
              </a:rPr>
              <a:t>		&lt; TD &gt;</a:t>
            </a:r>
            <a:r>
              <a:rPr lang="es-ES" sz="1800" dirty="0">
                <a:solidFill>
                  <a:schemeClr val="tx1"/>
                </a:solidFill>
              </a:rPr>
              <a:t> Tatiana </a:t>
            </a:r>
            <a:r>
              <a:rPr lang="es-ES" sz="1800" b="1" dirty="0">
                <a:solidFill>
                  <a:srgbClr val="3333CC"/>
                </a:solidFill>
              </a:rPr>
              <a:t>&lt;/ TD &gt; </a:t>
            </a:r>
            <a:r>
              <a:rPr lang="es-ES" sz="1800" i="1" dirty="0"/>
              <a:t>Ingresa el dato3 de la fila2</a:t>
            </a:r>
            <a:endParaRPr lang="es-ES" sz="1800" i="1" dirty="0">
              <a:solidFill>
                <a:schemeClr val="tx1"/>
              </a:solidFill>
            </a:endParaRPr>
          </a:p>
          <a:p>
            <a:pPr>
              <a:lnSpc>
                <a:spcPct val="90000"/>
              </a:lnSpc>
              <a:buNone/>
            </a:pPr>
            <a:r>
              <a:rPr lang="es-ES" sz="1800" b="1" dirty="0">
                <a:solidFill>
                  <a:srgbClr val="3333CC"/>
                </a:solidFill>
              </a:rPr>
              <a:t>	&lt;/TR&gt; </a:t>
            </a:r>
            <a:r>
              <a:rPr lang="es-ES" sz="1800" i="1" dirty="0"/>
              <a:t>Indica el final de la fila2</a:t>
            </a:r>
          </a:p>
          <a:p>
            <a:pPr>
              <a:lnSpc>
                <a:spcPct val="90000"/>
              </a:lnSpc>
              <a:buNone/>
            </a:pPr>
            <a:r>
              <a:rPr lang="es-ES" sz="1800" b="1" dirty="0">
                <a:solidFill>
                  <a:srgbClr val="3333CC"/>
                </a:solidFill>
              </a:rPr>
              <a:t>	&lt;TR&gt; </a:t>
            </a:r>
            <a:r>
              <a:rPr lang="es-ES" sz="1800" i="1" dirty="0"/>
              <a:t>Indica el inicio de la fila3</a:t>
            </a:r>
          </a:p>
          <a:p>
            <a:pPr>
              <a:lnSpc>
                <a:spcPct val="90000"/>
              </a:lnSpc>
              <a:buNone/>
            </a:pPr>
            <a:r>
              <a:rPr lang="es-ES" sz="1800" b="1" dirty="0">
                <a:solidFill>
                  <a:srgbClr val="3333CC"/>
                </a:solidFill>
              </a:rPr>
              <a:t>		&lt;TD&gt; </a:t>
            </a:r>
            <a:r>
              <a:rPr lang="es-ES" sz="1800" dirty="0"/>
              <a:t>Juana</a:t>
            </a:r>
            <a:r>
              <a:rPr lang="es-ES" sz="1800" b="1" dirty="0">
                <a:solidFill>
                  <a:srgbClr val="3333CC"/>
                </a:solidFill>
              </a:rPr>
              <a:t>&lt;/ TD &gt; </a:t>
            </a:r>
            <a:r>
              <a:rPr lang="es-ES" sz="1800" i="1" dirty="0"/>
              <a:t>Ingresa el dato1 de la fila3</a:t>
            </a:r>
          </a:p>
          <a:p>
            <a:pPr>
              <a:lnSpc>
                <a:spcPct val="90000"/>
              </a:lnSpc>
              <a:buNone/>
            </a:pPr>
            <a:r>
              <a:rPr lang="es-ES" sz="1800" b="1" dirty="0">
                <a:solidFill>
                  <a:srgbClr val="3333CC"/>
                </a:solidFill>
              </a:rPr>
              <a:t>		&lt; TD &gt; </a:t>
            </a:r>
            <a:r>
              <a:rPr lang="es-ES" sz="1800" dirty="0"/>
              <a:t>Jonás </a:t>
            </a:r>
            <a:r>
              <a:rPr lang="es-ES" sz="1800" b="1" dirty="0">
                <a:solidFill>
                  <a:srgbClr val="3333CC"/>
                </a:solidFill>
              </a:rPr>
              <a:t>&lt;/ TD &gt; </a:t>
            </a:r>
            <a:r>
              <a:rPr lang="es-ES" sz="1800" i="1" dirty="0"/>
              <a:t>Ingresa el dato2 de la fila3</a:t>
            </a:r>
          </a:p>
          <a:p>
            <a:pPr>
              <a:lnSpc>
                <a:spcPct val="90000"/>
              </a:lnSpc>
              <a:buNone/>
            </a:pPr>
            <a:r>
              <a:rPr lang="es-ES" sz="1800" b="1" dirty="0">
                <a:solidFill>
                  <a:srgbClr val="3333CC"/>
                </a:solidFill>
              </a:rPr>
              <a:t>		&lt; TD &gt;</a:t>
            </a:r>
            <a:r>
              <a:rPr lang="es-ES" sz="1800" dirty="0"/>
              <a:t> Katia </a:t>
            </a:r>
            <a:r>
              <a:rPr lang="es-ES" sz="1800" b="1" dirty="0">
                <a:solidFill>
                  <a:srgbClr val="3333CC"/>
                </a:solidFill>
              </a:rPr>
              <a:t>&lt;/ TD &gt; </a:t>
            </a:r>
            <a:r>
              <a:rPr lang="es-ES" sz="1800" i="1" dirty="0"/>
              <a:t>Ingresa el dato3 de la fila3</a:t>
            </a:r>
          </a:p>
          <a:p>
            <a:pPr>
              <a:lnSpc>
                <a:spcPct val="90000"/>
              </a:lnSpc>
              <a:buNone/>
            </a:pPr>
            <a:r>
              <a:rPr lang="es-ES" sz="1800" b="1" dirty="0">
                <a:solidFill>
                  <a:srgbClr val="3333CC"/>
                </a:solidFill>
              </a:rPr>
              <a:t>	&lt;/TR&gt; </a:t>
            </a:r>
            <a:r>
              <a:rPr lang="es-ES" sz="1800" i="1" dirty="0"/>
              <a:t>Indica el final de la fila3</a:t>
            </a:r>
          </a:p>
          <a:p>
            <a:pPr>
              <a:lnSpc>
                <a:spcPct val="90000"/>
              </a:lnSpc>
              <a:buNone/>
            </a:pPr>
            <a:r>
              <a:rPr lang="es-ES" sz="1800" i="1" dirty="0">
                <a:solidFill>
                  <a:schemeClr val="tx1"/>
                </a:solidFill>
              </a:rPr>
              <a:t>	::::::::::::::::::::::</a:t>
            </a:r>
          </a:p>
          <a:p>
            <a:pPr>
              <a:lnSpc>
                <a:spcPct val="90000"/>
              </a:lnSpc>
              <a:buNone/>
            </a:pPr>
            <a:r>
              <a:rPr lang="es-ES" sz="1800" i="1" dirty="0"/>
              <a:t>	::::::::::::::::::::::</a:t>
            </a:r>
            <a:endParaRPr lang="es-ES" sz="1800" i="1" dirty="0">
              <a:solidFill>
                <a:schemeClr val="tx1"/>
              </a:solidFill>
            </a:endParaRPr>
          </a:p>
          <a:p>
            <a:pPr>
              <a:lnSpc>
                <a:spcPct val="90000"/>
              </a:lnSpc>
              <a:buNone/>
            </a:pPr>
            <a:r>
              <a:rPr lang="es-ES" sz="1800" b="1" dirty="0">
                <a:solidFill>
                  <a:srgbClr val="3333CC"/>
                </a:solidFill>
              </a:rPr>
              <a:t>&lt;/TABLE&gt; </a:t>
            </a:r>
            <a:r>
              <a:rPr lang="es-ES" sz="1800" i="1" dirty="0">
                <a:solidFill>
                  <a:schemeClr val="tx1"/>
                </a:solidFill>
              </a:rPr>
              <a:t>Indica el final de la tabla</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1285852" y="280108"/>
            <a:ext cx="7560000" cy="720000"/>
          </a:xfrm>
          <a:solidFill>
            <a:schemeClr val="bg2"/>
          </a:solidFill>
        </p:spPr>
        <p:txBody>
          <a:bodyPr>
            <a:normAutofit/>
          </a:bodyPr>
          <a:lstStyle/>
          <a:p>
            <a:r>
              <a:rPr lang="es-ES" sz="2800" b="1" dirty="0">
                <a:solidFill>
                  <a:srgbClr val="3333CC"/>
                </a:solidFill>
                <a:effectLst/>
              </a:rPr>
              <a:t>Etiqueta:  TABLE  con parámetros</a:t>
            </a:r>
          </a:p>
        </p:txBody>
      </p:sp>
      <p:sp>
        <p:nvSpPr>
          <p:cNvPr id="108547" name="Rectangle 3"/>
          <p:cNvSpPr>
            <a:spLocks noGrp="1" noChangeArrowheads="1"/>
          </p:cNvSpPr>
          <p:nvPr>
            <p:ph idx="1"/>
          </p:nvPr>
        </p:nvSpPr>
        <p:spPr>
          <a:xfrm>
            <a:off x="1285852" y="1071544"/>
            <a:ext cx="7560000" cy="5572166"/>
          </a:xfrm>
          <a:blipFill>
            <a:blip r:embed="rId2"/>
            <a:tile tx="0" ty="0" sx="100000" sy="100000" flip="none" algn="tl"/>
          </a:blipFill>
        </p:spPr>
        <p:txBody>
          <a:bodyPr>
            <a:noAutofit/>
          </a:bodyPr>
          <a:lstStyle/>
          <a:p>
            <a:r>
              <a:rPr lang="es-ES" sz="2000" dirty="0" err="1">
                <a:solidFill>
                  <a:srgbClr val="FF0000"/>
                </a:solidFill>
              </a:rPr>
              <a:t>border</a:t>
            </a:r>
            <a:r>
              <a:rPr lang="es-ES" sz="2000" b="1" dirty="0">
                <a:solidFill>
                  <a:srgbClr val="FF0000"/>
                </a:solidFill>
              </a:rPr>
              <a:t> =</a:t>
            </a:r>
            <a:r>
              <a:rPr lang="es-ES" sz="2000" dirty="0">
                <a:solidFill>
                  <a:srgbClr val="FF0000"/>
                </a:solidFill>
              </a:rPr>
              <a:t> </a:t>
            </a:r>
            <a:r>
              <a:rPr lang="es-ES" sz="2000" dirty="0" err="1">
                <a:solidFill>
                  <a:srgbClr val="FF0000"/>
                </a:solidFill>
              </a:rPr>
              <a:t>num</a:t>
            </a:r>
            <a:r>
              <a:rPr lang="es-ES" sz="2000" dirty="0"/>
              <a:t>,  Indica el ancho del borde de la tabla en pixeles</a:t>
            </a:r>
            <a:endParaRPr lang="es-ES" sz="2000" b="1" dirty="0"/>
          </a:p>
          <a:p>
            <a:r>
              <a:rPr lang="es-ES" sz="2000" dirty="0" err="1">
                <a:solidFill>
                  <a:srgbClr val="FF0000"/>
                </a:solidFill>
              </a:rPr>
              <a:t>cellspacing</a:t>
            </a:r>
            <a:r>
              <a:rPr lang="es-ES" sz="2000" b="1" dirty="0">
                <a:solidFill>
                  <a:srgbClr val="FF0000"/>
                </a:solidFill>
              </a:rPr>
              <a:t> =</a:t>
            </a:r>
            <a:r>
              <a:rPr lang="es-ES" sz="2000" dirty="0">
                <a:solidFill>
                  <a:srgbClr val="FF0000"/>
                </a:solidFill>
              </a:rPr>
              <a:t> </a:t>
            </a:r>
            <a:r>
              <a:rPr lang="es-ES" sz="2000" dirty="0" err="1">
                <a:solidFill>
                  <a:srgbClr val="FF0000"/>
                </a:solidFill>
              </a:rPr>
              <a:t>num</a:t>
            </a:r>
            <a:r>
              <a:rPr lang="es-ES" sz="2000" dirty="0"/>
              <a:t>,  Indica el espacio en pixeles entre las celdas que están dentro de la tabla. Por defecto 2</a:t>
            </a:r>
            <a:endParaRPr lang="es-ES" sz="2000" b="1" dirty="0"/>
          </a:p>
          <a:p>
            <a:r>
              <a:rPr lang="es-ES" sz="2000" dirty="0" err="1">
                <a:solidFill>
                  <a:srgbClr val="FF0000"/>
                </a:solidFill>
              </a:rPr>
              <a:t>cellpadding</a:t>
            </a:r>
            <a:r>
              <a:rPr lang="es-ES" sz="2000" dirty="0">
                <a:solidFill>
                  <a:srgbClr val="FF0000"/>
                </a:solidFill>
              </a:rPr>
              <a:t> = </a:t>
            </a:r>
            <a:r>
              <a:rPr lang="es-ES" sz="2000" dirty="0" err="1">
                <a:solidFill>
                  <a:srgbClr val="FF0000"/>
                </a:solidFill>
              </a:rPr>
              <a:t>num</a:t>
            </a:r>
            <a:r>
              <a:rPr lang="es-ES" sz="2000" dirty="0"/>
              <a:t>,</a:t>
            </a:r>
            <a:r>
              <a:rPr lang="es-ES" sz="2000" dirty="0">
                <a:solidFill>
                  <a:srgbClr val="FFC000"/>
                </a:solidFill>
              </a:rPr>
              <a:t>  </a:t>
            </a:r>
            <a:r>
              <a:rPr lang="es-ES" sz="2000" dirty="0"/>
              <a:t>Indica el espacio en pixeles que separa el borde de cada celda y el contenido de esta. Por defecto 1</a:t>
            </a:r>
          </a:p>
          <a:p>
            <a:r>
              <a:rPr lang="es-ES" sz="2000" dirty="0" err="1">
                <a:solidFill>
                  <a:srgbClr val="FF0000"/>
                </a:solidFill>
              </a:rPr>
              <a:t>width</a:t>
            </a:r>
            <a:r>
              <a:rPr lang="es-ES" sz="2000" b="1" dirty="0">
                <a:solidFill>
                  <a:srgbClr val="FF0000"/>
                </a:solidFill>
              </a:rPr>
              <a:t> =</a:t>
            </a:r>
            <a:r>
              <a:rPr lang="es-ES" sz="2000" dirty="0">
                <a:solidFill>
                  <a:srgbClr val="FF0000"/>
                </a:solidFill>
              </a:rPr>
              <a:t> </a:t>
            </a:r>
            <a:r>
              <a:rPr lang="es-ES" sz="2000" dirty="0" err="1">
                <a:solidFill>
                  <a:srgbClr val="FF0000"/>
                </a:solidFill>
              </a:rPr>
              <a:t>num</a:t>
            </a:r>
            <a:r>
              <a:rPr lang="es-ES" sz="2000" dirty="0">
                <a:solidFill>
                  <a:srgbClr val="FF0000"/>
                </a:solidFill>
              </a:rPr>
              <a:t> </a:t>
            </a:r>
            <a:r>
              <a:rPr lang="es-ES" sz="2000" dirty="0"/>
              <a:t>ó </a:t>
            </a:r>
            <a:r>
              <a:rPr lang="es-ES" sz="2000" dirty="0">
                <a:solidFill>
                  <a:srgbClr val="FF0000"/>
                </a:solidFill>
              </a:rPr>
              <a:t>% </a:t>
            </a:r>
            <a:r>
              <a:rPr lang="es-ES" sz="2000" dirty="0"/>
              <a:t>Indica la anchura de la tabla en puntos o en porcentaje en función del ancho de la ventana del visor. Si no se indica este parámetro, el ancho se adecuará al tamaño de los contenidos de las celdas. </a:t>
            </a:r>
          </a:p>
          <a:p>
            <a:r>
              <a:rPr lang="es-ES" sz="2000" dirty="0" err="1">
                <a:solidFill>
                  <a:srgbClr val="FF0000"/>
                </a:solidFill>
              </a:rPr>
              <a:t>height</a:t>
            </a:r>
            <a:r>
              <a:rPr lang="es-ES" sz="2000" b="1" dirty="0">
                <a:solidFill>
                  <a:srgbClr val="FF0000"/>
                </a:solidFill>
              </a:rPr>
              <a:t> =</a:t>
            </a:r>
            <a:r>
              <a:rPr lang="es-ES" sz="2000" dirty="0">
                <a:solidFill>
                  <a:srgbClr val="FF0000"/>
                </a:solidFill>
              </a:rPr>
              <a:t> </a:t>
            </a:r>
            <a:r>
              <a:rPr lang="es-ES" sz="2000" dirty="0" err="1">
                <a:solidFill>
                  <a:srgbClr val="FF0000"/>
                </a:solidFill>
              </a:rPr>
              <a:t>num</a:t>
            </a:r>
            <a:r>
              <a:rPr lang="es-ES" sz="2000" dirty="0">
                <a:solidFill>
                  <a:srgbClr val="FF0000"/>
                </a:solidFill>
              </a:rPr>
              <a:t> </a:t>
            </a:r>
            <a:r>
              <a:rPr lang="es-ES" sz="2000" dirty="0"/>
              <a:t>ó </a:t>
            </a:r>
            <a:r>
              <a:rPr lang="es-ES" sz="2000" dirty="0">
                <a:solidFill>
                  <a:srgbClr val="FF0000"/>
                </a:solidFill>
              </a:rPr>
              <a:t>% </a:t>
            </a:r>
            <a:r>
              <a:rPr lang="es-ES" sz="2000" dirty="0"/>
              <a:t>Indica la altura de la tabla en puntos o en porcentaje en función del alto de la ventana del visor. Si no se indica este parámetro, la altura se adecuará a la altura de los contenidos de las celdas. </a:t>
            </a:r>
            <a:endParaRPr lang="es-ES" sz="2000" b="1" dirty="0"/>
          </a:p>
          <a:p>
            <a:r>
              <a:rPr lang="es-ES" sz="2000" dirty="0" err="1">
                <a:solidFill>
                  <a:srgbClr val="FF0000"/>
                </a:solidFill>
              </a:rPr>
              <a:t>name</a:t>
            </a:r>
            <a:r>
              <a:rPr lang="es-ES" sz="2000" dirty="0">
                <a:solidFill>
                  <a:srgbClr val="FF0000"/>
                </a:solidFill>
              </a:rPr>
              <a:t>="nombre" </a:t>
            </a:r>
            <a:r>
              <a:rPr lang="es-ES" sz="2000" dirty="0"/>
              <a:t>Indica e nombre o titulo que tendrá la tabla</a:t>
            </a:r>
          </a:p>
          <a:p>
            <a:r>
              <a:rPr lang="es-ES" sz="2000" dirty="0" err="1">
                <a:solidFill>
                  <a:srgbClr val="FF0000"/>
                </a:solidFill>
              </a:rPr>
              <a:t>bgcolor</a:t>
            </a:r>
            <a:r>
              <a:rPr lang="es-ES" sz="2000" dirty="0">
                <a:solidFill>
                  <a:srgbClr val="FF0000"/>
                </a:solidFill>
              </a:rPr>
              <a:t> = "código de color“ </a:t>
            </a:r>
            <a:r>
              <a:rPr lang="es-ES" sz="2000" dirty="0"/>
              <a:t>Indica el color del fondo de la tabla. </a:t>
            </a:r>
          </a:p>
          <a:p>
            <a:r>
              <a:rPr lang="es-ES" sz="2000" dirty="0" err="1">
                <a:solidFill>
                  <a:srgbClr val="FF0000"/>
                </a:solidFill>
              </a:rPr>
              <a:t>background</a:t>
            </a:r>
            <a:r>
              <a:rPr lang="es-ES" sz="2000" dirty="0">
                <a:solidFill>
                  <a:srgbClr val="FF0000"/>
                </a:solidFill>
              </a:rPr>
              <a:t> = “imagen“ </a:t>
            </a:r>
            <a:r>
              <a:rPr lang="es-ES" sz="2000" dirty="0"/>
              <a:t>Indica una imagen de fondo para la tabla. </a:t>
            </a:r>
          </a:p>
          <a:p>
            <a:endParaRPr lang="es-ES" sz="2000" dirty="0"/>
          </a:p>
          <a:p>
            <a:endParaRPr lang="es-ES" sz="2000" b="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3"/>
          <p:cNvSpPr txBox="1">
            <a:spLocks noChangeArrowheads="1"/>
          </p:cNvSpPr>
          <p:nvPr/>
        </p:nvSpPr>
        <p:spPr>
          <a:xfrm>
            <a:off x="1285852" y="1071545"/>
            <a:ext cx="7560000" cy="5400000"/>
          </a:xfrm>
          <a:prstGeom prst="rect">
            <a:avLst/>
          </a:prstGeom>
          <a:blipFill>
            <a:blip r:embed="rId2"/>
            <a:tile tx="0" ty="0" sx="100000" sy="100000" flip="none" algn="tl"/>
          </a:blipFill>
        </p:spPr>
        <p:txBody>
          <a:bodyPr>
            <a:noAutofit/>
          </a:bodyPr>
          <a:lstStyle/>
          <a:p>
            <a:pPr marL="236538" lvl="1" indent="-236538" fontAlgn="auto">
              <a:spcBef>
                <a:spcPts val="550"/>
              </a:spcBef>
              <a:spcAft>
                <a:spcPts val="0"/>
              </a:spcAft>
              <a:buClr>
                <a:schemeClr val="accent1"/>
              </a:buClr>
              <a:buFont typeface="Arial" pitchFamily="34" charset="0"/>
              <a:buChar char="•"/>
              <a:defRPr/>
            </a:pPr>
            <a:r>
              <a:rPr lang="es-ES" sz="2000">
                <a:latin typeface="+mn-lt"/>
              </a:rPr>
              <a:t>Los parámetros opcionales son: </a:t>
            </a:r>
            <a:endParaRPr lang="es-ES" sz="2000" b="1">
              <a:latin typeface="+mn-lt"/>
            </a:endParaRPr>
          </a:p>
          <a:p>
            <a:pPr marL="236538" marR="0" lvl="1" indent="-236538" algn="l" defTabSz="914400" rtl="0" eaLnBrk="1" fontAlgn="auto" latinLnBrk="0" hangingPunct="1">
              <a:lnSpc>
                <a:spcPct val="100000"/>
              </a:lnSpc>
              <a:spcBef>
                <a:spcPts val="550"/>
              </a:spcBef>
              <a:spcAft>
                <a:spcPts val="0"/>
              </a:spcAft>
              <a:buClr>
                <a:schemeClr val="accent1"/>
              </a:buClr>
              <a:buSzTx/>
              <a:buFont typeface="Arial" pitchFamily="34" charset="0"/>
              <a:buChar char="•"/>
              <a:tabLst/>
              <a:defRPr/>
            </a:pPr>
            <a:r>
              <a:rPr lang="es-ES" sz="2000">
                <a:solidFill>
                  <a:srgbClr val="FF0000"/>
                </a:solidFill>
                <a:latin typeface="+mn-lt"/>
              </a:rPr>
              <a:t>align = posicion </a:t>
            </a:r>
            <a:r>
              <a:rPr lang="es-ES" sz="2000">
                <a:latin typeface="+mn-lt"/>
              </a:rPr>
              <a:t>Indica la alineación horizontal del </a:t>
            </a:r>
            <a:r>
              <a:rPr lang="es-ES" sz="2000" dirty="0">
                <a:latin typeface="+mn-lt"/>
              </a:rPr>
              <a:t>contenido de </a:t>
            </a:r>
            <a:r>
              <a:rPr lang="es-ES" sz="2000">
                <a:latin typeface="+mn-lt"/>
              </a:rPr>
              <a:t>la celda, a la </a:t>
            </a:r>
            <a:r>
              <a:rPr lang="es-ES" sz="2000" dirty="0">
                <a:latin typeface="+mn-lt"/>
              </a:rPr>
              <a:t>izquierda (LEFT), a la derecha (RIGHT), centrado (CENTER) o justificado (</a:t>
            </a:r>
            <a:r>
              <a:rPr lang="es-ES" sz="2000">
                <a:latin typeface="+mn-lt"/>
              </a:rPr>
              <a:t>JUSTIFY)</a:t>
            </a:r>
            <a:endParaRPr lang="es-ES" sz="2000" dirty="0">
              <a:latin typeface="+mn-lt"/>
            </a:endParaRPr>
          </a:p>
          <a:p>
            <a:pPr marL="236538" marR="0" lvl="1" indent="-236538" algn="l" defTabSz="914400" rtl="0" eaLnBrk="1" fontAlgn="auto" latinLnBrk="0" hangingPunct="1">
              <a:lnSpc>
                <a:spcPct val="100000"/>
              </a:lnSpc>
              <a:spcBef>
                <a:spcPts val="550"/>
              </a:spcBef>
              <a:spcAft>
                <a:spcPts val="0"/>
              </a:spcAft>
              <a:buClr>
                <a:schemeClr val="accent1"/>
              </a:buClr>
              <a:buSzTx/>
              <a:buFont typeface="Arial" pitchFamily="34" charset="0"/>
              <a:buChar char="•"/>
              <a:tabLst/>
              <a:defRPr/>
            </a:pPr>
            <a:r>
              <a:rPr lang="es-ES" sz="2000" dirty="0" err="1">
                <a:solidFill>
                  <a:srgbClr val="FF0000"/>
                </a:solidFill>
                <a:latin typeface="+mn-lt"/>
              </a:rPr>
              <a:t>valign</a:t>
            </a:r>
            <a:r>
              <a:rPr lang="es-ES" sz="2000" dirty="0">
                <a:solidFill>
                  <a:srgbClr val="FF0000"/>
                </a:solidFill>
                <a:latin typeface="+mn-lt"/>
              </a:rPr>
              <a:t> </a:t>
            </a:r>
            <a:r>
              <a:rPr lang="es-ES" sz="2000">
                <a:solidFill>
                  <a:srgbClr val="FF0000"/>
                </a:solidFill>
                <a:latin typeface="+mn-lt"/>
              </a:rPr>
              <a:t>= posicion </a:t>
            </a:r>
            <a:r>
              <a:rPr lang="es-ES" sz="2000" dirty="0">
                <a:latin typeface="+mn-lt"/>
              </a:rPr>
              <a:t>Indica la alineación vertical del contenido de la celda, en la parte superior (TOP), en la inferior (BOTTOM), o en el centro (</a:t>
            </a:r>
            <a:r>
              <a:rPr lang="es-ES" sz="2000">
                <a:latin typeface="+mn-lt"/>
              </a:rPr>
              <a:t>MIDDLE)</a:t>
            </a:r>
            <a:endParaRPr lang="es-ES" sz="2000" dirty="0">
              <a:latin typeface="+mn-lt"/>
            </a:endParaRPr>
          </a:p>
          <a:p>
            <a:pPr marL="236538" marR="0" lvl="1" indent="-236538" algn="l" defTabSz="914400" rtl="0" eaLnBrk="1" fontAlgn="auto" latinLnBrk="0" hangingPunct="1">
              <a:lnSpc>
                <a:spcPct val="100000"/>
              </a:lnSpc>
              <a:spcBef>
                <a:spcPts val="550"/>
              </a:spcBef>
              <a:spcAft>
                <a:spcPts val="0"/>
              </a:spcAft>
              <a:buClr>
                <a:schemeClr val="accent1"/>
              </a:buClr>
              <a:buSzTx/>
              <a:buFont typeface="Arial" pitchFamily="34" charset="0"/>
              <a:buChar char="•"/>
              <a:tabLst/>
              <a:defRPr/>
            </a:pPr>
            <a:r>
              <a:rPr lang="es-ES" sz="2000">
                <a:solidFill>
                  <a:srgbClr val="FF0000"/>
                </a:solidFill>
                <a:latin typeface="+mn-lt"/>
              </a:rPr>
              <a:t>bgcolor </a:t>
            </a:r>
            <a:r>
              <a:rPr lang="es-ES" sz="2000" dirty="0">
                <a:solidFill>
                  <a:srgbClr val="FF0000"/>
                </a:solidFill>
                <a:latin typeface="+mn-lt"/>
              </a:rPr>
              <a:t>= "código de color“ </a:t>
            </a:r>
            <a:r>
              <a:rPr lang="es-ES" sz="2000" dirty="0">
                <a:latin typeface="+mn-lt"/>
              </a:rPr>
              <a:t>Indica el color del fondo de la celda. </a:t>
            </a:r>
          </a:p>
          <a:p>
            <a:pPr marL="236538" marR="0" lvl="1" indent="-236538" algn="l" defTabSz="914400" rtl="0" eaLnBrk="1" fontAlgn="auto" latinLnBrk="0" hangingPunct="1">
              <a:lnSpc>
                <a:spcPct val="100000"/>
              </a:lnSpc>
              <a:spcBef>
                <a:spcPts val="550"/>
              </a:spcBef>
              <a:spcAft>
                <a:spcPts val="0"/>
              </a:spcAft>
              <a:buClr>
                <a:schemeClr val="accent1"/>
              </a:buClr>
              <a:buSzTx/>
              <a:buFont typeface="Arial" pitchFamily="34" charset="0"/>
              <a:buChar char="•"/>
              <a:tabLst/>
              <a:defRPr/>
            </a:pPr>
            <a:endParaRPr lang="es-ES" sz="2000" dirty="0">
              <a:latin typeface="+mn-lt"/>
            </a:endParaRPr>
          </a:p>
          <a:p>
            <a:pPr marL="236538" marR="0" lvl="1" indent="-236538" algn="l" defTabSz="914400" rtl="0" eaLnBrk="1" fontAlgn="auto" latinLnBrk="0" hangingPunct="1">
              <a:lnSpc>
                <a:spcPct val="100000"/>
              </a:lnSpc>
              <a:spcBef>
                <a:spcPts val="550"/>
              </a:spcBef>
              <a:spcAft>
                <a:spcPts val="0"/>
              </a:spcAft>
              <a:buClr>
                <a:schemeClr val="accent1"/>
              </a:buClr>
              <a:buSzTx/>
              <a:buFont typeface="Arial" pitchFamily="34" charset="0"/>
              <a:buChar char="•"/>
              <a:tabLst/>
              <a:defRPr/>
            </a:pPr>
            <a:endParaRPr kumimoji="0" lang="es-ES" sz="2000" i="0" u="none" strike="noStrike" kern="1200" cap="none" spc="0" normalizeH="0" baseline="0" noProof="0" dirty="0">
              <a:ln>
                <a:noFill/>
              </a:ln>
              <a:solidFill>
                <a:schemeClr val="tx1"/>
              </a:solidFill>
              <a:effectLst/>
              <a:uLnTx/>
              <a:uFillTx/>
              <a:latin typeface="+mn-lt"/>
              <a:ea typeface="+mn-ea"/>
              <a:cs typeface="+mn-cs"/>
            </a:endParaRPr>
          </a:p>
        </p:txBody>
      </p:sp>
      <p:sp>
        <p:nvSpPr>
          <p:cNvPr id="3" name="Rectangle 2"/>
          <p:cNvSpPr>
            <a:spLocks noGrp="1" noChangeArrowheads="1"/>
          </p:cNvSpPr>
          <p:nvPr>
            <p:ph type="title"/>
          </p:nvPr>
        </p:nvSpPr>
        <p:spPr>
          <a:xfrm>
            <a:off x="1285852" y="280108"/>
            <a:ext cx="7560000" cy="720000"/>
          </a:xfrm>
          <a:solidFill>
            <a:schemeClr val="bg2"/>
          </a:solidFill>
        </p:spPr>
        <p:txBody>
          <a:bodyPr>
            <a:normAutofit/>
          </a:bodyPr>
          <a:lstStyle/>
          <a:p>
            <a:r>
              <a:rPr lang="es-ES" sz="2800" b="1" dirty="0">
                <a:solidFill>
                  <a:srgbClr val="3333CC"/>
                </a:solidFill>
                <a:effectLst/>
              </a:rPr>
              <a:t>Etiqueta:  TR con parámetros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3"/>
          <p:cNvSpPr txBox="1">
            <a:spLocks noChangeArrowheads="1"/>
          </p:cNvSpPr>
          <p:nvPr/>
        </p:nvSpPr>
        <p:spPr>
          <a:xfrm>
            <a:off x="1285852" y="1071545"/>
            <a:ext cx="7560000" cy="5400000"/>
          </a:xfrm>
          <a:prstGeom prst="rect">
            <a:avLst/>
          </a:prstGeom>
          <a:blipFill>
            <a:blip r:embed="rId2"/>
            <a:tile tx="0" ty="0" sx="100000" sy="100000" flip="none" algn="tl"/>
          </a:blipFill>
        </p:spPr>
        <p:txBody>
          <a:bodyPr>
            <a:noAutofit/>
          </a:bodyPr>
          <a:lstStyle/>
          <a:p>
            <a:pPr marL="236538" lvl="1" indent="-236538" fontAlgn="auto">
              <a:spcBef>
                <a:spcPts val="550"/>
              </a:spcBef>
              <a:spcAft>
                <a:spcPts val="0"/>
              </a:spcAft>
              <a:buClr>
                <a:schemeClr val="accent1"/>
              </a:buClr>
              <a:buFont typeface="Arial" pitchFamily="34" charset="0"/>
              <a:buChar char="•"/>
              <a:defRPr/>
            </a:pPr>
            <a:r>
              <a:rPr lang="es-ES" sz="2000">
                <a:latin typeface="+mn-lt"/>
              </a:rPr>
              <a:t>Los parámetros opcionales de ambas directivas son: </a:t>
            </a:r>
            <a:endParaRPr lang="es-ES" sz="2000" b="1">
              <a:latin typeface="+mn-lt"/>
            </a:endParaRPr>
          </a:p>
          <a:p>
            <a:pPr marL="236538" marR="0" lvl="1" indent="-236538" algn="l" defTabSz="914400" rtl="0" eaLnBrk="1" fontAlgn="auto" latinLnBrk="0" hangingPunct="1">
              <a:lnSpc>
                <a:spcPct val="100000"/>
              </a:lnSpc>
              <a:spcBef>
                <a:spcPts val="550"/>
              </a:spcBef>
              <a:spcAft>
                <a:spcPts val="0"/>
              </a:spcAft>
              <a:buClr>
                <a:schemeClr val="accent1"/>
              </a:buClr>
              <a:buSzTx/>
              <a:buFont typeface="Arial" pitchFamily="34" charset="0"/>
              <a:buChar char="•"/>
              <a:tabLst/>
              <a:defRPr/>
            </a:pPr>
            <a:r>
              <a:rPr lang="es-ES" sz="2000">
                <a:solidFill>
                  <a:srgbClr val="FF0000"/>
                </a:solidFill>
                <a:latin typeface="+mn-lt"/>
              </a:rPr>
              <a:t>align = posicion </a:t>
            </a:r>
            <a:r>
              <a:rPr lang="es-ES" sz="2000">
                <a:latin typeface="+mn-lt"/>
              </a:rPr>
              <a:t>Indica la alineación horizontal del </a:t>
            </a:r>
            <a:r>
              <a:rPr lang="es-ES" sz="2000" dirty="0">
                <a:latin typeface="+mn-lt"/>
              </a:rPr>
              <a:t>contenido de </a:t>
            </a:r>
            <a:r>
              <a:rPr lang="es-ES" sz="2000">
                <a:latin typeface="+mn-lt"/>
              </a:rPr>
              <a:t>la celda, a la </a:t>
            </a:r>
            <a:r>
              <a:rPr lang="es-ES" sz="2000" dirty="0">
                <a:latin typeface="+mn-lt"/>
              </a:rPr>
              <a:t>izquierda (LEFT), a la derecha (RIGHT), centrado (CENTER) o justificado (</a:t>
            </a:r>
            <a:r>
              <a:rPr lang="es-ES" sz="2000">
                <a:latin typeface="+mn-lt"/>
              </a:rPr>
              <a:t>JUSTIFY)</a:t>
            </a:r>
            <a:endParaRPr lang="es-ES" sz="2000" dirty="0">
              <a:latin typeface="+mn-lt"/>
            </a:endParaRPr>
          </a:p>
          <a:p>
            <a:pPr marL="236538" marR="0" lvl="1" indent="-236538" algn="l" defTabSz="914400" rtl="0" eaLnBrk="1" fontAlgn="auto" latinLnBrk="0" hangingPunct="1">
              <a:lnSpc>
                <a:spcPct val="100000"/>
              </a:lnSpc>
              <a:spcBef>
                <a:spcPts val="550"/>
              </a:spcBef>
              <a:spcAft>
                <a:spcPts val="0"/>
              </a:spcAft>
              <a:buClr>
                <a:schemeClr val="accent1"/>
              </a:buClr>
              <a:buSzTx/>
              <a:buFont typeface="Arial" pitchFamily="34" charset="0"/>
              <a:buChar char="•"/>
              <a:tabLst/>
              <a:defRPr/>
            </a:pPr>
            <a:r>
              <a:rPr lang="es-ES" sz="2000" dirty="0" err="1">
                <a:solidFill>
                  <a:srgbClr val="FF0000"/>
                </a:solidFill>
                <a:latin typeface="+mn-lt"/>
              </a:rPr>
              <a:t>valign</a:t>
            </a:r>
            <a:r>
              <a:rPr lang="es-ES" sz="2000" dirty="0">
                <a:solidFill>
                  <a:srgbClr val="FF0000"/>
                </a:solidFill>
                <a:latin typeface="+mn-lt"/>
              </a:rPr>
              <a:t> </a:t>
            </a:r>
            <a:r>
              <a:rPr lang="es-ES" sz="2000">
                <a:solidFill>
                  <a:srgbClr val="FF0000"/>
                </a:solidFill>
                <a:latin typeface="+mn-lt"/>
              </a:rPr>
              <a:t>= posicion </a:t>
            </a:r>
            <a:r>
              <a:rPr lang="es-ES" sz="2000" dirty="0">
                <a:latin typeface="+mn-lt"/>
              </a:rPr>
              <a:t>Indica la alineación vertical del contenido de la celda, en la parte superior (TOP), en la inferior (BOTTOM), o en el centro (</a:t>
            </a:r>
            <a:r>
              <a:rPr lang="es-ES" sz="2000">
                <a:latin typeface="+mn-lt"/>
              </a:rPr>
              <a:t>MIDDLE)</a:t>
            </a:r>
            <a:endParaRPr lang="es-ES" sz="2000" dirty="0">
              <a:latin typeface="+mn-lt"/>
            </a:endParaRPr>
          </a:p>
          <a:p>
            <a:pPr marL="236538" marR="0" lvl="1" indent="-236538" algn="l" defTabSz="914400" rtl="0" eaLnBrk="1" fontAlgn="auto" latinLnBrk="0" hangingPunct="1">
              <a:lnSpc>
                <a:spcPct val="100000"/>
              </a:lnSpc>
              <a:spcBef>
                <a:spcPts val="550"/>
              </a:spcBef>
              <a:spcAft>
                <a:spcPts val="0"/>
              </a:spcAft>
              <a:buClr>
                <a:schemeClr val="accent1"/>
              </a:buClr>
              <a:buSzTx/>
              <a:buFont typeface="Arial" pitchFamily="34" charset="0"/>
              <a:buChar char="•"/>
              <a:tabLst/>
              <a:defRPr/>
            </a:pPr>
            <a:r>
              <a:rPr lang="es-ES" sz="2000" dirty="0" err="1">
                <a:solidFill>
                  <a:srgbClr val="FF0000"/>
                </a:solidFill>
                <a:latin typeface="+mn-lt"/>
              </a:rPr>
              <a:t>rowspan</a:t>
            </a:r>
            <a:r>
              <a:rPr lang="es-ES" sz="2000" dirty="0">
                <a:solidFill>
                  <a:srgbClr val="FF0000"/>
                </a:solidFill>
                <a:latin typeface="+mn-lt"/>
              </a:rPr>
              <a:t> = </a:t>
            </a:r>
            <a:r>
              <a:rPr lang="es-ES" sz="2000" dirty="0" err="1">
                <a:solidFill>
                  <a:srgbClr val="FF0000"/>
                </a:solidFill>
                <a:latin typeface="+mn-lt"/>
              </a:rPr>
              <a:t>num</a:t>
            </a:r>
            <a:r>
              <a:rPr lang="es-ES" sz="2000" dirty="0">
                <a:solidFill>
                  <a:srgbClr val="FF0000"/>
                </a:solidFill>
                <a:latin typeface="+mn-lt"/>
              </a:rPr>
              <a:t> </a:t>
            </a:r>
            <a:r>
              <a:rPr lang="es-ES" sz="2000" dirty="0">
                <a:latin typeface="+mn-lt"/>
              </a:rPr>
              <a:t>Indica el número de filas que ocupará la celda. Por defecto 1</a:t>
            </a:r>
          </a:p>
          <a:p>
            <a:pPr marL="236538" marR="0" lvl="1" indent="-236538" algn="l" defTabSz="914400" rtl="0" eaLnBrk="1" fontAlgn="auto" latinLnBrk="0" hangingPunct="1">
              <a:lnSpc>
                <a:spcPct val="100000"/>
              </a:lnSpc>
              <a:spcBef>
                <a:spcPts val="550"/>
              </a:spcBef>
              <a:spcAft>
                <a:spcPts val="0"/>
              </a:spcAft>
              <a:buClr>
                <a:schemeClr val="accent1"/>
              </a:buClr>
              <a:buSzTx/>
              <a:buFont typeface="Arial" pitchFamily="34" charset="0"/>
              <a:buChar char="•"/>
              <a:tabLst/>
              <a:defRPr/>
            </a:pPr>
            <a:r>
              <a:rPr lang="es-ES" sz="2000" dirty="0" err="1">
                <a:solidFill>
                  <a:srgbClr val="FF0000"/>
                </a:solidFill>
                <a:latin typeface="+mn-lt"/>
              </a:rPr>
              <a:t>colspan</a:t>
            </a:r>
            <a:r>
              <a:rPr lang="es-ES" sz="2000" dirty="0">
                <a:solidFill>
                  <a:srgbClr val="FF0000"/>
                </a:solidFill>
                <a:latin typeface="+mn-lt"/>
              </a:rPr>
              <a:t> = </a:t>
            </a:r>
            <a:r>
              <a:rPr lang="es-ES" sz="2000" dirty="0" err="1">
                <a:solidFill>
                  <a:srgbClr val="FF0000"/>
                </a:solidFill>
                <a:latin typeface="+mn-lt"/>
              </a:rPr>
              <a:t>num</a:t>
            </a:r>
            <a:r>
              <a:rPr lang="es-ES" sz="2000" dirty="0">
                <a:solidFill>
                  <a:srgbClr val="FF0000"/>
                </a:solidFill>
                <a:latin typeface="+mn-lt"/>
              </a:rPr>
              <a:t> </a:t>
            </a:r>
            <a:r>
              <a:rPr lang="es-ES" sz="2000" dirty="0">
                <a:latin typeface="+mn-lt"/>
              </a:rPr>
              <a:t>Indica el número de columnas que ocupará la celda. Por defecto 1</a:t>
            </a:r>
          </a:p>
          <a:p>
            <a:pPr marL="236538" marR="0" lvl="1" indent="-236538" algn="l" defTabSz="914400" rtl="0" eaLnBrk="1" fontAlgn="auto" latinLnBrk="0" hangingPunct="1">
              <a:lnSpc>
                <a:spcPct val="100000"/>
              </a:lnSpc>
              <a:spcBef>
                <a:spcPts val="550"/>
              </a:spcBef>
              <a:spcAft>
                <a:spcPts val="0"/>
              </a:spcAft>
              <a:buClr>
                <a:schemeClr val="accent1"/>
              </a:buClr>
              <a:buSzTx/>
              <a:buFont typeface="Arial" pitchFamily="34" charset="0"/>
              <a:buChar char="•"/>
              <a:tabLst/>
              <a:defRPr/>
            </a:pPr>
            <a:r>
              <a:rPr lang="es-ES" sz="2000" dirty="0" err="1">
                <a:solidFill>
                  <a:srgbClr val="FF0000"/>
                </a:solidFill>
                <a:latin typeface="+mn-lt"/>
              </a:rPr>
              <a:t>bgcolor</a:t>
            </a:r>
            <a:r>
              <a:rPr lang="es-ES" sz="2000" dirty="0">
                <a:solidFill>
                  <a:srgbClr val="FF0000"/>
                </a:solidFill>
                <a:latin typeface="+mn-lt"/>
              </a:rPr>
              <a:t> = "código de color“ </a:t>
            </a:r>
            <a:r>
              <a:rPr lang="es-ES" sz="2000" dirty="0">
                <a:latin typeface="+mn-lt"/>
              </a:rPr>
              <a:t>Indica el color del fondo de la celda. </a:t>
            </a:r>
          </a:p>
          <a:p>
            <a:pPr marL="236538" marR="0" lvl="1" indent="-236538" algn="l" defTabSz="914400" rtl="0" eaLnBrk="1" fontAlgn="auto" latinLnBrk="0" hangingPunct="1">
              <a:lnSpc>
                <a:spcPct val="100000"/>
              </a:lnSpc>
              <a:spcBef>
                <a:spcPts val="550"/>
              </a:spcBef>
              <a:spcAft>
                <a:spcPts val="0"/>
              </a:spcAft>
              <a:buClr>
                <a:schemeClr val="accent1"/>
              </a:buClr>
              <a:buSzTx/>
              <a:buFont typeface="Arial" pitchFamily="34" charset="0"/>
              <a:buChar char="•"/>
              <a:tabLst/>
              <a:defRPr/>
            </a:pPr>
            <a:r>
              <a:rPr lang="es-ES" sz="2000" dirty="0" err="1">
                <a:solidFill>
                  <a:srgbClr val="FF0000"/>
                </a:solidFill>
                <a:latin typeface="+mn-lt"/>
              </a:rPr>
              <a:t>background</a:t>
            </a:r>
            <a:r>
              <a:rPr lang="es-ES" sz="2000" dirty="0">
                <a:solidFill>
                  <a:srgbClr val="FF0000"/>
                </a:solidFill>
                <a:latin typeface="+mn-lt"/>
              </a:rPr>
              <a:t> = "código de color“ </a:t>
            </a:r>
            <a:r>
              <a:rPr lang="es-ES" sz="2000" dirty="0">
                <a:latin typeface="+mn-lt"/>
              </a:rPr>
              <a:t>Indica una imagen de fondo para la celda. </a:t>
            </a:r>
          </a:p>
          <a:p>
            <a:pPr marL="236538" marR="0" lvl="1" indent="-236538" algn="l" defTabSz="914400" rtl="0" eaLnBrk="1" fontAlgn="auto" latinLnBrk="0" hangingPunct="1">
              <a:lnSpc>
                <a:spcPct val="100000"/>
              </a:lnSpc>
              <a:spcBef>
                <a:spcPts val="550"/>
              </a:spcBef>
              <a:spcAft>
                <a:spcPts val="0"/>
              </a:spcAft>
              <a:buClr>
                <a:schemeClr val="accent1"/>
              </a:buClr>
              <a:buSzTx/>
              <a:buFont typeface="Arial" pitchFamily="34" charset="0"/>
              <a:buChar char="•"/>
              <a:tabLst/>
              <a:defRPr/>
            </a:pPr>
            <a:endParaRPr lang="es-ES" sz="2000" dirty="0">
              <a:latin typeface="+mn-lt"/>
            </a:endParaRPr>
          </a:p>
          <a:p>
            <a:pPr marL="236538" marR="0" lvl="1" indent="-236538" algn="l" defTabSz="914400" rtl="0" eaLnBrk="1" fontAlgn="auto" latinLnBrk="0" hangingPunct="1">
              <a:lnSpc>
                <a:spcPct val="100000"/>
              </a:lnSpc>
              <a:spcBef>
                <a:spcPts val="550"/>
              </a:spcBef>
              <a:spcAft>
                <a:spcPts val="0"/>
              </a:spcAft>
              <a:buClr>
                <a:schemeClr val="accent1"/>
              </a:buClr>
              <a:buSzTx/>
              <a:buFont typeface="Arial" pitchFamily="34" charset="0"/>
              <a:buChar char="•"/>
              <a:tabLst/>
              <a:defRPr/>
            </a:pPr>
            <a:endParaRPr kumimoji="0" lang="es-ES" sz="2000" i="0" u="none" strike="noStrike" kern="1200" cap="none" spc="0" normalizeH="0" baseline="0" noProof="0" dirty="0">
              <a:ln>
                <a:noFill/>
              </a:ln>
              <a:solidFill>
                <a:schemeClr val="tx1"/>
              </a:solidFill>
              <a:effectLst/>
              <a:uLnTx/>
              <a:uFillTx/>
              <a:latin typeface="+mn-lt"/>
              <a:ea typeface="+mn-ea"/>
              <a:cs typeface="+mn-cs"/>
            </a:endParaRPr>
          </a:p>
        </p:txBody>
      </p:sp>
      <p:sp>
        <p:nvSpPr>
          <p:cNvPr id="3" name="Rectangle 2"/>
          <p:cNvSpPr>
            <a:spLocks noGrp="1" noChangeArrowheads="1"/>
          </p:cNvSpPr>
          <p:nvPr>
            <p:ph type="title"/>
          </p:nvPr>
        </p:nvSpPr>
        <p:spPr>
          <a:xfrm>
            <a:off x="1285852" y="280108"/>
            <a:ext cx="7560000" cy="720000"/>
          </a:xfrm>
          <a:solidFill>
            <a:schemeClr val="bg2"/>
          </a:solidFill>
        </p:spPr>
        <p:txBody>
          <a:bodyPr>
            <a:normAutofit/>
          </a:bodyPr>
          <a:lstStyle/>
          <a:p>
            <a:r>
              <a:rPr lang="es-ES" sz="2800" b="1" dirty="0">
                <a:solidFill>
                  <a:srgbClr val="3333CC"/>
                </a:solidFill>
                <a:effectLst/>
              </a:rPr>
              <a:t>Etiqueta:  TD y TH con parámetros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298280" y="274638"/>
            <a:ext cx="7560000" cy="720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normAutofit/>
          </a:bodyPr>
          <a:lstStyle/>
          <a:p>
            <a:pPr algn="ctr"/>
            <a:r>
              <a:rPr lang="es-ES" sz="3200" b="1" i="1" u="sng" dirty="0">
                <a:solidFill>
                  <a:srgbClr val="FF0000"/>
                </a:solidFill>
              </a:rPr>
              <a:t>Ejercicio8: Nuestra Octava Página</a:t>
            </a:r>
            <a:r>
              <a:rPr lang="es-ES" sz="3200" i="1" dirty="0">
                <a:solidFill>
                  <a:srgbClr val="FF0000"/>
                </a:solidFill>
              </a:rPr>
              <a:t> </a:t>
            </a:r>
          </a:p>
        </p:txBody>
      </p:sp>
      <p:sp>
        <p:nvSpPr>
          <p:cNvPr id="4" name="Rectangle 3"/>
          <p:cNvSpPr txBox="1">
            <a:spLocks noChangeArrowheads="1"/>
          </p:cNvSpPr>
          <p:nvPr/>
        </p:nvSpPr>
        <p:spPr>
          <a:xfrm>
            <a:off x="1285852" y="1014856"/>
            <a:ext cx="7560000" cy="360000"/>
          </a:xfrm>
          <a:prstGeom prst="rect">
            <a:avLst/>
          </a:prstGeom>
          <a:blipFill>
            <a:blip r:embed="rId2"/>
            <a:tile tx="0" ty="0" sx="100000" sy="100000" flip="none" algn="tl"/>
          </a:blipFill>
        </p:spPr>
        <p:txBody>
          <a:bodyPr>
            <a:noAutofit/>
          </a:bodyPr>
          <a:lstStyle/>
          <a:p>
            <a:pPr marL="365760" lvl="0" indent="-283464" fontAlgn="auto">
              <a:lnSpc>
                <a:spcPct val="80000"/>
              </a:lnSpc>
              <a:spcBef>
                <a:spcPts val="600"/>
              </a:spcBef>
              <a:spcAft>
                <a:spcPts val="0"/>
              </a:spcAft>
              <a:buClr>
                <a:schemeClr val="accent1"/>
              </a:buClr>
              <a:buSzPct val="80000"/>
              <a:buFont typeface="Wingdings 2"/>
              <a:buChar char=""/>
              <a:defRPr/>
            </a:pPr>
            <a:r>
              <a:rPr kumimoji="0" lang="es-ES" sz="2000" b="0" i="0" u="none" strike="noStrike" kern="1200" cap="none" spc="0" normalizeH="0" baseline="0" noProof="0" dirty="0">
                <a:ln>
                  <a:noFill/>
                </a:ln>
                <a:solidFill>
                  <a:schemeClr val="tx1"/>
                </a:solidFill>
                <a:effectLst/>
                <a:uLnTx/>
                <a:uFillTx/>
                <a:latin typeface="+mn-lt"/>
                <a:ea typeface="+mn-ea"/>
                <a:cs typeface="+mn-cs"/>
              </a:rPr>
              <a:t>Utilizar </a:t>
            </a:r>
            <a:r>
              <a:rPr lang="es-ES" sz="2000" dirty="0">
                <a:latin typeface="+mn-lt"/>
              </a:rPr>
              <a:t>el bloc de notas, para </a:t>
            </a:r>
            <a:r>
              <a:rPr kumimoji="0" lang="es-ES" sz="2000" b="0" i="0" u="none" strike="noStrike" kern="1200" cap="none" spc="0" normalizeH="0" baseline="0" noProof="0" dirty="0">
                <a:ln>
                  <a:noFill/>
                </a:ln>
                <a:solidFill>
                  <a:schemeClr val="tx1"/>
                </a:solidFill>
                <a:effectLst/>
                <a:uLnTx/>
                <a:uFillTx/>
                <a:latin typeface="+mn-lt"/>
                <a:ea typeface="+mn-ea"/>
                <a:cs typeface="+mn-cs"/>
              </a:rPr>
              <a:t>escribir nuestra página</a:t>
            </a:r>
            <a:r>
              <a:rPr lang="es-ES" sz="2000" dirty="0">
                <a:latin typeface="+mn-lt"/>
              </a:rPr>
              <a:t>,</a:t>
            </a:r>
            <a:endParaRPr kumimoji="0" lang="es-E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3"/>
          <p:cNvSpPr>
            <a:spLocks noGrp="1" noChangeArrowheads="1"/>
          </p:cNvSpPr>
          <p:nvPr>
            <p:ph idx="1"/>
          </p:nvPr>
        </p:nvSpPr>
        <p:spPr>
          <a:xfrm>
            <a:off x="1285852" y="1413988"/>
            <a:ext cx="7560000" cy="4608000"/>
          </a:xfrm>
          <a:solidFill>
            <a:schemeClr val="accent4">
              <a:lumMod val="20000"/>
              <a:lumOff val="80000"/>
            </a:schemeClr>
          </a:solidFill>
        </p:spPr>
        <p:txBody>
          <a:bodyPr>
            <a:noAutofit/>
          </a:bodyPr>
          <a:lstStyle/>
          <a:p>
            <a:pPr>
              <a:buNone/>
            </a:pPr>
            <a:r>
              <a:rPr lang="es-ES" sz="1600" b="1" dirty="0">
                <a:solidFill>
                  <a:srgbClr val="3333CC"/>
                </a:solidFill>
              </a:rPr>
              <a:t>&lt;CENTER&gt;</a:t>
            </a:r>
            <a:br>
              <a:rPr lang="es-ES" sz="1600" b="1" dirty="0">
                <a:solidFill>
                  <a:srgbClr val="3333CC"/>
                </a:solidFill>
              </a:rPr>
            </a:br>
            <a:r>
              <a:rPr lang="es-ES" sz="1600" b="1" dirty="0">
                <a:solidFill>
                  <a:srgbClr val="3333CC"/>
                </a:solidFill>
              </a:rPr>
              <a:t>&lt;TABLE </a:t>
            </a:r>
            <a:r>
              <a:rPr lang="es-ES" sz="1600" dirty="0" err="1">
                <a:solidFill>
                  <a:srgbClr val="FF0000"/>
                </a:solidFill>
              </a:rPr>
              <a:t>name</a:t>
            </a:r>
            <a:r>
              <a:rPr lang="es-ES" sz="1600" dirty="0">
                <a:solidFill>
                  <a:srgbClr val="3333CC"/>
                </a:solidFill>
              </a:rPr>
              <a:t>=“</a:t>
            </a:r>
            <a:r>
              <a:rPr lang="es-ES" sz="1600" dirty="0" err="1">
                <a:solidFill>
                  <a:srgbClr val="3333CC"/>
                </a:solidFill>
              </a:rPr>
              <a:t>mitabla</a:t>
            </a:r>
            <a:r>
              <a:rPr lang="es-ES" sz="1600" dirty="0">
                <a:solidFill>
                  <a:srgbClr val="3333CC"/>
                </a:solidFill>
              </a:rPr>
              <a:t>" </a:t>
            </a:r>
            <a:r>
              <a:rPr lang="es-ES" sz="1600" dirty="0" err="1">
                <a:solidFill>
                  <a:srgbClr val="FF0000"/>
                </a:solidFill>
              </a:rPr>
              <a:t>border</a:t>
            </a:r>
            <a:r>
              <a:rPr lang="es-ES" sz="1600" dirty="0">
                <a:solidFill>
                  <a:srgbClr val="3333CC"/>
                </a:solidFill>
              </a:rPr>
              <a:t>=“3" </a:t>
            </a:r>
            <a:r>
              <a:rPr lang="es-ES" sz="1600" dirty="0" err="1">
                <a:solidFill>
                  <a:srgbClr val="FF0000"/>
                </a:solidFill>
              </a:rPr>
              <a:t>bgcolor</a:t>
            </a:r>
            <a:r>
              <a:rPr lang="es-ES" sz="1600" dirty="0">
                <a:solidFill>
                  <a:srgbClr val="3333CC"/>
                </a:solidFill>
              </a:rPr>
              <a:t>=</a:t>
            </a:r>
            <a:r>
              <a:rPr lang="es-ES" sz="1600" dirty="0" err="1">
                <a:solidFill>
                  <a:srgbClr val="3333CC"/>
                </a:solidFill>
              </a:rPr>
              <a:t>yellow</a:t>
            </a:r>
            <a:r>
              <a:rPr lang="es-ES" sz="1600" dirty="0">
                <a:solidFill>
                  <a:srgbClr val="3333CC"/>
                </a:solidFill>
              </a:rPr>
              <a:t> </a:t>
            </a:r>
            <a:r>
              <a:rPr lang="es-ES" sz="1600" dirty="0" err="1">
                <a:solidFill>
                  <a:srgbClr val="FF0000"/>
                </a:solidFill>
              </a:rPr>
              <a:t>cellspacing</a:t>
            </a:r>
            <a:r>
              <a:rPr lang="es-ES" sz="1600" dirty="0">
                <a:solidFill>
                  <a:srgbClr val="3333CC"/>
                </a:solidFill>
              </a:rPr>
              <a:t>=2 </a:t>
            </a:r>
            <a:r>
              <a:rPr lang="es-ES" sz="1600" dirty="0" err="1">
                <a:solidFill>
                  <a:srgbClr val="FF0000"/>
                </a:solidFill>
              </a:rPr>
              <a:t>cellpadding</a:t>
            </a:r>
            <a:r>
              <a:rPr lang="es-ES" sz="1600" dirty="0">
                <a:solidFill>
                  <a:srgbClr val="3333CC"/>
                </a:solidFill>
              </a:rPr>
              <a:t>=5</a:t>
            </a:r>
            <a:r>
              <a:rPr lang="es-ES" sz="1600" b="1" dirty="0">
                <a:solidFill>
                  <a:srgbClr val="3333CC"/>
                </a:solidFill>
              </a:rPr>
              <a:t>&gt;</a:t>
            </a:r>
            <a:br>
              <a:rPr lang="es-ES" sz="1600" b="1" dirty="0">
                <a:solidFill>
                  <a:srgbClr val="3333CC"/>
                </a:solidFill>
              </a:rPr>
            </a:br>
            <a:r>
              <a:rPr lang="es-ES" sz="1600" b="1" dirty="0">
                <a:solidFill>
                  <a:srgbClr val="3333CC"/>
                </a:solidFill>
              </a:rPr>
              <a:t>	&lt;TR&gt;</a:t>
            </a:r>
            <a:br>
              <a:rPr lang="es-ES" sz="1600" b="1" dirty="0">
                <a:solidFill>
                  <a:srgbClr val="3333CC"/>
                </a:solidFill>
              </a:rPr>
            </a:br>
            <a:r>
              <a:rPr lang="es-ES" sz="1600" b="1" dirty="0">
                <a:solidFill>
                  <a:srgbClr val="3333CC"/>
                </a:solidFill>
              </a:rPr>
              <a:t>		&lt;TH&gt; </a:t>
            </a:r>
            <a:r>
              <a:rPr lang="es-ES" sz="1600" dirty="0">
                <a:solidFill>
                  <a:schemeClr val="tx1"/>
                </a:solidFill>
              </a:rPr>
              <a:t>color de fondo </a:t>
            </a:r>
            <a:r>
              <a:rPr lang="es-ES" sz="1600" b="1" dirty="0">
                <a:solidFill>
                  <a:srgbClr val="3333CC"/>
                </a:solidFill>
              </a:rPr>
              <a:t>&lt;/TH&gt;</a:t>
            </a:r>
            <a:br>
              <a:rPr lang="es-ES" sz="1600" b="1" dirty="0">
                <a:solidFill>
                  <a:srgbClr val="3333CC"/>
                </a:solidFill>
              </a:rPr>
            </a:br>
            <a:r>
              <a:rPr lang="es-ES" sz="1600" b="1" dirty="0">
                <a:solidFill>
                  <a:srgbClr val="3333CC"/>
                </a:solidFill>
              </a:rPr>
              <a:t>		&lt;TH </a:t>
            </a:r>
            <a:r>
              <a:rPr lang="es-ES" sz="1600" dirty="0" err="1">
                <a:solidFill>
                  <a:srgbClr val="FF0000"/>
                </a:solidFill>
              </a:rPr>
              <a:t>bgcolor</a:t>
            </a:r>
            <a:r>
              <a:rPr lang="es-ES" sz="1600" dirty="0">
                <a:solidFill>
                  <a:srgbClr val="3333CC"/>
                </a:solidFill>
              </a:rPr>
              <a:t>="</a:t>
            </a:r>
            <a:r>
              <a:rPr lang="es-ES" sz="1600" dirty="0" err="1">
                <a:solidFill>
                  <a:srgbClr val="3333CC"/>
                </a:solidFill>
              </a:rPr>
              <a:t>white</a:t>
            </a:r>
            <a:r>
              <a:rPr lang="es-ES" sz="1600" dirty="0">
                <a:solidFill>
                  <a:srgbClr val="3333CC"/>
                </a:solidFill>
              </a:rPr>
              <a:t>"&gt; </a:t>
            </a:r>
            <a:r>
              <a:rPr lang="es-ES" sz="1600" dirty="0">
                <a:solidFill>
                  <a:schemeClr val="tx1"/>
                </a:solidFill>
              </a:rPr>
              <a:t>fondo blanco </a:t>
            </a:r>
            <a:r>
              <a:rPr lang="es-ES" sz="1600" b="1" dirty="0">
                <a:solidFill>
                  <a:srgbClr val="3333CC"/>
                </a:solidFill>
              </a:rPr>
              <a:t>&lt;/TH&gt;</a:t>
            </a:r>
            <a:br>
              <a:rPr lang="es-ES" sz="1600" b="1" dirty="0">
                <a:solidFill>
                  <a:srgbClr val="3333CC"/>
                </a:solidFill>
              </a:rPr>
            </a:br>
            <a:r>
              <a:rPr lang="es-ES" sz="1600" b="1" dirty="0">
                <a:solidFill>
                  <a:srgbClr val="3333CC"/>
                </a:solidFill>
              </a:rPr>
              <a:t>		&lt;TH </a:t>
            </a:r>
            <a:r>
              <a:rPr lang="es-ES" sz="1600" dirty="0" err="1">
                <a:solidFill>
                  <a:srgbClr val="FF0000"/>
                </a:solidFill>
              </a:rPr>
              <a:t>bgcolor</a:t>
            </a:r>
            <a:r>
              <a:rPr lang="es-ES" sz="1600" dirty="0">
                <a:solidFill>
                  <a:srgbClr val="3333CC"/>
                </a:solidFill>
              </a:rPr>
              <a:t>="</a:t>
            </a:r>
            <a:r>
              <a:rPr lang="es-ES" sz="1600" dirty="0" err="1">
                <a:solidFill>
                  <a:srgbClr val="3333CC"/>
                </a:solidFill>
              </a:rPr>
              <a:t>pink</a:t>
            </a:r>
            <a:r>
              <a:rPr lang="es-ES" sz="1600" dirty="0">
                <a:solidFill>
                  <a:srgbClr val="3333CC"/>
                </a:solidFill>
              </a:rPr>
              <a:t>"</a:t>
            </a:r>
            <a:r>
              <a:rPr lang="es-ES" sz="1600" b="1" dirty="0">
                <a:solidFill>
                  <a:srgbClr val="3333CC"/>
                </a:solidFill>
              </a:rPr>
              <a:t>&gt; &lt;FONT </a:t>
            </a:r>
            <a:r>
              <a:rPr lang="es-ES" sz="1600" dirty="0">
                <a:solidFill>
                  <a:srgbClr val="FF0000"/>
                </a:solidFill>
              </a:rPr>
              <a:t>color</a:t>
            </a:r>
            <a:r>
              <a:rPr lang="es-ES" sz="1600" dirty="0">
                <a:solidFill>
                  <a:srgbClr val="3333CC"/>
                </a:solidFill>
              </a:rPr>
              <a:t>="</a:t>
            </a:r>
            <a:r>
              <a:rPr lang="es-ES" sz="1600" dirty="0" err="1">
                <a:solidFill>
                  <a:srgbClr val="3333CC"/>
                </a:solidFill>
              </a:rPr>
              <a:t>blue</a:t>
            </a:r>
            <a:r>
              <a:rPr lang="es-ES" sz="1600" dirty="0">
                <a:solidFill>
                  <a:srgbClr val="3333CC"/>
                </a:solidFill>
              </a:rPr>
              <a:t>"</a:t>
            </a:r>
            <a:r>
              <a:rPr lang="es-ES" sz="1600" b="1" dirty="0">
                <a:solidFill>
                  <a:srgbClr val="3333CC"/>
                </a:solidFill>
              </a:rPr>
              <a:t>&gt;</a:t>
            </a:r>
          </a:p>
          <a:p>
            <a:pPr>
              <a:buNone/>
            </a:pPr>
            <a:r>
              <a:rPr lang="es-ES" sz="1600" b="1" dirty="0">
                <a:solidFill>
                  <a:srgbClr val="3333CC"/>
                </a:solidFill>
              </a:rPr>
              <a:t>				</a:t>
            </a:r>
            <a:r>
              <a:rPr lang="es-ES" sz="1600" dirty="0">
                <a:solidFill>
                  <a:schemeClr val="tx1"/>
                </a:solidFill>
              </a:rPr>
              <a:t>Texto azul y fondo rosa </a:t>
            </a:r>
            <a:r>
              <a:rPr lang="es-ES" sz="1600" b="1" dirty="0">
                <a:solidFill>
                  <a:srgbClr val="3333CC"/>
                </a:solidFill>
              </a:rPr>
              <a:t>&lt;/FONT&gt; &lt;/TH&gt;</a:t>
            </a:r>
            <a:br>
              <a:rPr lang="es-ES" sz="1600" b="1" dirty="0">
                <a:solidFill>
                  <a:srgbClr val="3333CC"/>
                </a:solidFill>
              </a:rPr>
            </a:br>
            <a:r>
              <a:rPr lang="es-ES" sz="1600" b="1" dirty="0">
                <a:solidFill>
                  <a:srgbClr val="3333CC"/>
                </a:solidFill>
              </a:rPr>
              <a:t>	&lt;/TR&gt;</a:t>
            </a:r>
          </a:p>
          <a:p>
            <a:pPr>
              <a:buNone/>
            </a:pPr>
            <a:r>
              <a:rPr lang="es-ES" sz="1600" b="1" dirty="0">
                <a:solidFill>
                  <a:srgbClr val="3333CC"/>
                </a:solidFill>
              </a:rPr>
              <a:t>	</a:t>
            </a:r>
            <a:r>
              <a:rPr lang="es-ES" sz="1600" dirty="0">
                <a:solidFill>
                  <a:srgbClr val="3333CC"/>
                </a:solidFill>
              </a:rPr>
              <a:t>	</a:t>
            </a:r>
            <a:r>
              <a:rPr lang="es-ES" sz="1600" b="1" dirty="0">
                <a:solidFill>
                  <a:srgbClr val="3333CC"/>
                </a:solidFill>
              </a:rPr>
              <a:t>&lt;TR&gt;</a:t>
            </a:r>
            <a:br>
              <a:rPr lang="es-ES" sz="1600" b="1" dirty="0">
                <a:solidFill>
                  <a:srgbClr val="3333CC"/>
                </a:solidFill>
              </a:rPr>
            </a:br>
            <a:r>
              <a:rPr lang="es-ES" sz="1600" b="1" dirty="0">
                <a:solidFill>
                  <a:srgbClr val="3333CC"/>
                </a:solidFill>
              </a:rPr>
              <a:t>		&lt;TD&gt; &lt;A </a:t>
            </a:r>
            <a:r>
              <a:rPr lang="es-ES" sz="1600" dirty="0" err="1">
                <a:solidFill>
                  <a:srgbClr val="FF0000"/>
                </a:solidFill>
              </a:rPr>
              <a:t>href</a:t>
            </a:r>
            <a:r>
              <a:rPr lang="es-ES" sz="1600" dirty="0">
                <a:solidFill>
                  <a:srgbClr val="3333CC"/>
                </a:solidFill>
              </a:rPr>
              <a:t>=“http://www.google.com"&gt;</a:t>
            </a:r>
            <a:r>
              <a:rPr lang="es-ES" sz="1600" dirty="0"/>
              <a:t>Buscador </a:t>
            </a:r>
            <a:r>
              <a:rPr lang="es-ES" sz="1600" b="1" dirty="0">
                <a:solidFill>
                  <a:srgbClr val="3333CC"/>
                </a:solidFill>
              </a:rPr>
              <a:t>&lt;/A&gt; &lt;/TD&gt;</a:t>
            </a:r>
            <a:br>
              <a:rPr lang="es-ES" sz="1600" b="1" dirty="0">
                <a:solidFill>
                  <a:srgbClr val="3333CC"/>
                </a:solidFill>
              </a:rPr>
            </a:br>
            <a:r>
              <a:rPr lang="es-ES" sz="1600" b="1" dirty="0">
                <a:solidFill>
                  <a:srgbClr val="3333CC"/>
                </a:solidFill>
              </a:rPr>
              <a:t>		&lt;TD&gt; &lt;A </a:t>
            </a:r>
            <a:r>
              <a:rPr lang="es-ES" sz="1600" dirty="0" err="1">
                <a:solidFill>
                  <a:srgbClr val="FF0000"/>
                </a:solidFill>
              </a:rPr>
              <a:t>href</a:t>
            </a:r>
            <a:r>
              <a:rPr lang="es-ES" sz="1600" dirty="0">
                <a:solidFill>
                  <a:srgbClr val="3333CC"/>
                </a:solidFill>
              </a:rPr>
              <a:t>=“http://www.yahoo.es”&gt; </a:t>
            </a:r>
            <a:r>
              <a:rPr lang="es-ES" sz="1600" dirty="0"/>
              <a:t>Alternativo </a:t>
            </a:r>
            <a:r>
              <a:rPr lang="es-ES" sz="1600" b="1" dirty="0">
                <a:solidFill>
                  <a:srgbClr val="3333CC"/>
                </a:solidFill>
              </a:rPr>
              <a:t>&lt;/A&gt; &lt;/TD&gt;</a:t>
            </a:r>
          </a:p>
          <a:p>
            <a:pPr>
              <a:buNone/>
            </a:pPr>
            <a:r>
              <a:rPr lang="es-ES" sz="1600" b="1" dirty="0">
                <a:solidFill>
                  <a:srgbClr val="3333CC"/>
                </a:solidFill>
              </a:rPr>
              <a:t>			&lt;TD&gt; &lt;A </a:t>
            </a:r>
            <a:r>
              <a:rPr lang="es-ES" sz="1600" dirty="0" err="1">
                <a:solidFill>
                  <a:srgbClr val="FF0000"/>
                </a:solidFill>
              </a:rPr>
              <a:t>href</a:t>
            </a:r>
            <a:r>
              <a:rPr lang="es-ES" sz="1600" dirty="0">
                <a:solidFill>
                  <a:srgbClr val="3333CC"/>
                </a:solidFill>
              </a:rPr>
              <a:t>=“http://www.gmail.com"&gt; </a:t>
            </a:r>
            <a:r>
              <a:rPr lang="es-ES" sz="1600" dirty="0"/>
              <a:t>E-mail </a:t>
            </a:r>
            <a:r>
              <a:rPr lang="es-ES" sz="1600" b="1" dirty="0">
                <a:solidFill>
                  <a:srgbClr val="3333CC"/>
                </a:solidFill>
              </a:rPr>
              <a:t>&lt;/A&gt; &lt;/TD&gt; </a:t>
            </a:r>
            <a:br>
              <a:rPr lang="es-ES" sz="1600" b="1" dirty="0">
                <a:solidFill>
                  <a:srgbClr val="3333CC"/>
                </a:solidFill>
              </a:rPr>
            </a:br>
            <a:r>
              <a:rPr lang="es-ES" sz="1600" b="1" dirty="0">
                <a:solidFill>
                  <a:srgbClr val="3333CC"/>
                </a:solidFill>
              </a:rPr>
              <a:t>	&lt;/TR&gt;</a:t>
            </a:r>
            <a:br>
              <a:rPr lang="es-ES" sz="1600" b="1" dirty="0">
                <a:solidFill>
                  <a:srgbClr val="3333CC"/>
                </a:solidFill>
              </a:rPr>
            </a:br>
            <a:r>
              <a:rPr lang="es-ES" sz="1600" b="1" dirty="0">
                <a:solidFill>
                  <a:srgbClr val="3333CC"/>
                </a:solidFill>
              </a:rPr>
              <a:t>	</a:t>
            </a:r>
            <a:r>
              <a:rPr lang="es-ES" sz="1600" dirty="0"/>
              <a:t>::::::::::::::::</a:t>
            </a:r>
          </a:p>
          <a:p>
            <a:pPr>
              <a:buNone/>
            </a:pPr>
            <a:r>
              <a:rPr lang="es-ES" sz="1600" b="1" dirty="0">
                <a:solidFill>
                  <a:srgbClr val="3333CC"/>
                </a:solidFill>
              </a:rPr>
              <a:t>		</a:t>
            </a:r>
            <a:r>
              <a:rPr lang="es-ES" sz="1600" dirty="0"/>
              <a:t>::::::::::::::::</a:t>
            </a:r>
            <a:br>
              <a:rPr lang="es-ES" sz="1600" dirty="0"/>
            </a:br>
            <a:r>
              <a:rPr lang="es-ES" sz="1600" b="1" dirty="0">
                <a:solidFill>
                  <a:srgbClr val="3333CC"/>
                </a:solidFill>
              </a:rPr>
              <a:t>&lt;/TABLE&gt;</a:t>
            </a:r>
          </a:p>
          <a:p>
            <a:pPr>
              <a:buNone/>
            </a:pPr>
            <a:r>
              <a:rPr lang="es-ES" sz="1600" b="1" dirty="0">
                <a:solidFill>
                  <a:srgbClr val="3333CC"/>
                </a:solidFill>
              </a:rPr>
              <a:t>&lt;/CENTER&gt; </a:t>
            </a:r>
          </a:p>
          <a:p>
            <a:pPr>
              <a:buNone/>
            </a:pPr>
            <a:endParaRPr lang="es-ES" sz="1600" b="1" dirty="0">
              <a:solidFill>
                <a:srgbClr val="3333CC"/>
              </a:solidFill>
            </a:endParaRPr>
          </a:p>
        </p:txBody>
      </p:sp>
      <p:sp>
        <p:nvSpPr>
          <p:cNvPr id="8" name="Rectangle 3"/>
          <p:cNvSpPr txBox="1">
            <a:spLocks noChangeArrowheads="1"/>
          </p:cNvSpPr>
          <p:nvPr/>
        </p:nvSpPr>
        <p:spPr>
          <a:xfrm>
            <a:off x="1285852" y="6045012"/>
            <a:ext cx="7560000" cy="716492"/>
          </a:xfrm>
          <a:prstGeom prst="rect">
            <a:avLst/>
          </a:prstGeom>
          <a:blipFill>
            <a:blip r:embed="rId2"/>
            <a:tile tx="0" ty="0" sx="100000" sy="100000" flip="none" algn="tl"/>
          </a:blipFill>
        </p:spPr>
        <p:txBody>
          <a:bodyPr>
            <a:noAutofit/>
          </a:bodyPr>
          <a:lstStyle/>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Char char=""/>
              <a:tabLst/>
              <a:defRPr/>
            </a:pPr>
            <a:r>
              <a:rPr kumimoji="0" lang="es-ES" sz="2000" b="0" i="0" u="none" strike="noStrike" kern="1200" cap="none" spc="0" normalizeH="0" baseline="0" noProof="0" dirty="0">
                <a:ln>
                  <a:noFill/>
                </a:ln>
                <a:solidFill>
                  <a:schemeClr val="tx1"/>
                </a:solidFill>
                <a:effectLst/>
                <a:uLnTx/>
                <a:uFillTx/>
                <a:latin typeface="+mn-lt"/>
                <a:ea typeface="+mn-ea"/>
                <a:cs typeface="+mn-cs"/>
              </a:rPr>
              <a:t>Guardar el archivo como </a:t>
            </a:r>
            <a:r>
              <a:rPr kumimoji="0" lang="es-ES" sz="2000" i="1" u="none" strike="noStrike" kern="1200" cap="none" spc="0" normalizeH="0" baseline="0" noProof="0" dirty="0">
                <a:ln>
                  <a:noFill/>
                </a:ln>
                <a:solidFill>
                  <a:schemeClr val="tx1"/>
                </a:solidFill>
                <a:effectLst/>
                <a:uLnTx/>
                <a:uFillTx/>
                <a:latin typeface="+mn-lt"/>
                <a:ea typeface="+mn-ea"/>
                <a:cs typeface="+mn-cs"/>
              </a:rPr>
              <a:t>mipagina8.html</a:t>
            </a:r>
          </a:p>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Char char=""/>
              <a:tabLst/>
              <a:defRPr/>
            </a:pPr>
            <a:r>
              <a:rPr lang="es-ES" sz="2000" dirty="0">
                <a:latin typeface="+mn-lt"/>
              </a:rPr>
              <a:t>Ingresar al programa Internet Explorer y abrir la </a:t>
            </a:r>
            <a:r>
              <a:rPr lang="es-ES" sz="2000" i="1" dirty="0">
                <a:latin typeface="+mn-lt"/>
              </a:rPr>
              <a:t>mipagina8.html</a:t>
            </a:r>
            <a:r>
              <a:rPr kumimoji="0" lang="es-ES" sz="2400" b="0" i="0" u="none" strike="noStrike" kern="1200" cap="none" spc="0" normalizeH="0" baseline="0" noProof="0" dirty="0">
                <a:ln>
                  <a:noFill/>
                </a:ln>
                <a:solidFill>
                  <a:schemeClr val="tx1"/>
                </a:solidFill>
                <a:effectLst/>
                <a:uLnTx/>
                <a:uFillTx/>
                <a:latin typeface="+mn-lt"/>
                <a:ea typeface="+mn-ea"/>
                <a:cs typeface="+mn-cs"/>
              </a:rPr>
              <a:t/>
            </a:r>
            <a:br>
              <a:rPr kumimoji="0" lang="es-ES" sz="2400" b="0" i="0" u="none" strike="noStrike" kern="1200" cap="none" spc="0" normalizeH="0" baseline="0" noProof="0" dirty="0">
                <a:ln>
                  <a:noFill/>
                </a:ln>
                <a:solidFill>
                  <a:schemeClr val="tx1"/>
                </a:solidFill>
                <a:effectLst/>
                <a:uLnTx/>
                <a:uFillTx/>
                <a:latin typeface="+mn-lt"/>
                <a:ea typeface="+mn-ea"/>
                <a:cs typeface="+mn-cs"/>
              </a:rPr>
            </a:br>
            <a:r>
              <a:rPr kumimoji="0" lang="es-ES" sz="2400" b="0" i="0" u="none" strike="noStrike" kern="1200" cap="none" spc="0" normalizeH="0" baseline="0" noProof="0" dirty="0">
                <a:ln>
                  <a:noFill/>
                </a:ln>
                <a:solidFill>
                  <a:schemeClr val="tx1"/>
                </a:solidFill>
                <a:effectLst/>
                <a:uLnTx/>
                <a:uFillTx/>
                <a:latin typeface="+mn-lt"/>
                <a:ea typeface="+mn-ea"/>
                <a:cs typeface="+mn-cs"/>
              </a:rPr>
              <a:t/>
            </a:r>
            <a:br>
              <a:rPr kumimoji="0" lang="es-ES" sz="2400" b="0" i="0" u="none" strike="noStrike" kern="1200" cap="none" spc="0" normalizeH="0" baseline="0" noProof="0" dirty="0">
                <a:ln>
                  <a:noFill/>
                </a:ln>
                <a:solidFill>
                  <a:schemeClr val="tx1"/>
                </a:solidFill>
                <a:effectLst/>
                <a:uLnTx/>
                <a:uFillTx/>
                <a:latin typeface="+mn-lt"/>
                <a:ea typeface="+mn-ea"/>
                <a:cs typeface="+mn-cs"/>
              </a:rPr>
            </a:br>
            <a:endParaRPr kumimoji="0" lang="es-E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a:t>Novena clase</a:t>
            </a:r>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1640" y="1700808"/>
            <a:ext cx="7499350" cy="3743096"/>
          </a:xfr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285852" y="274638"/>
            <a:ext cx="7560000" cy="720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normAutofit/>
          </a:bodyPr>
          <a:lstStyle/>
          <a:p>
            <a:pPr algn="ctr"/>
            <a:r>
              <a:rPr lang="es-ES" sz="3200" b="1" u="sng" dirty="0"/>
              <a:t>Trabajando con Formularios</a:t>
            </a:r>
            <a:endParaRPr lang="es-ES" sz="3200" dirty="0"/>
          </a:p>
        </p:txBody>
      </p:sp>
      <p:sp>
        <p:nvSpPr>
          <p:cNvPr id="5" name="Rectangle 3"/>
          <p:cNvSpPr txBox="1">
            <a:spLocks noChangeArrowheads="1"/>
          </p:cNvSpPr>
          <p:nvPr/>
        </p:nvSpPr>
        <p:spPr>
          <a:xfrm>
            <a:off x="1285852" y="1000108"/>
            <a:ext cx="7560000" cy="1620000"/>
          </a:xfrm>
          <a:prstGeom prst="rect">
            <a:avLst/>
          </a:prstGeom>
          <a:blipFill>
            <a:blip r:embed="rId2"/>
            <a:tile tx="0" ty="0" sx="100000" sy="100000" flip="none" algn="tl"/>
          </a:blipFill>
        </p:spPr>
        <p:txBody>
          <a:bodyPr>
            <a:noAutofit/>
          </a:bodyPr>
          <a:lstStyle/>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Char char=""/>
              <a:tabLst/>
              <a:defRPr/>
            </a:pPr>
            <a:r>
              <a:rPr lang="es-ES" dirty="0">
                <a:latin typeface="+mn-lt"/>
              </a:rPr>
              <a:t>Los formularios permiten dentro de una página solicitar información al visitante para después procesarla</a:t>
            </a:r>
          </a:p>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Char char=""/>
              <a:tabLst/>
              <a:defRPr/>
            </a:pPr>
            <a:r>
              <a:rPr lang="es-ES" dirty="0">
                <a:latin typeface="+mn-lt"/>
              </a:rPr>
              <a:t>En el formulario se puede solicitar diferentes datos (campos), cada uno de los cuales se asocia a una variable. Una vez que se hayan introducido los valores en los campos, el contenido de estos será enviado a la dirección (URL) don de se tiene el programa que puede procesar las variables</a:t>
            </a:r>
          </a:p>
        </p:txBody>
      </p:sp>
      <p:sp>
        <p:nvSpPr>
          <p:cNvPr id="6" name="Rectangle 2"/>
          <p:cNvSpPr txBox="1">
            <a:spLocks noChangeArrowheads="1"/>
          </p:cNvSpPr>
          <p:nvPr/>
        </p:nvSpPr>
        <p:spPr>
          <a:xfrm>
            <a:off x="1285852" y="2657930"/>
            <a:ext cx="7560000" cy="720000"/>
          </a:xfrm>
          <a:prstGeom prst="rect">
            <a:avLst/>
          </a:prstGeom>
          <a:solidFill>
            <a:schemeClr val="bg2"/>
          </a:solidFill>
        </p:spPr>
        <p:txBody>
          <a:bodyPr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ES" sz="2800" b="1" strike="noStrike" kern="1200" cap="none" spc="0" normalizeH="0" baseline="0" noProof="0" dirty="0">
                <a:ln>
                  <a:noFill/>
                </a:ln>
                <a:solidFill>
                  <a:srgbClr val="3333CC"/>
                </a:solidFill>
                <a:uLnTx/>
                <a:uFillTx/>
                <a:latin typeface="+mj-lt"/>
                <a:ea typeface="+mj-ea"/>
                <a:cs typeface="+mj-cs"/>
              </a:rPr>
              <a:t>Etiqueta: FORM</a:t>
            </a:r>
          </a:p>
        </p:txBody>
      </p:sp>
      <p:sp>
        <p:nvSpPr>
          <p:cNvPr id="7" name="Rectangle 3"/>
          <p:cNvSpPr txBox="1">
            <a:spLocks noChangeArrowheads="1"/>
          </p:cNvSpPr>
          <p:nvPr/>
        </p:nvSpPr>
        <p:spPr>
          <a:xfrm>
            <a:off x="1285852" y="3434620"/>
            <a:ext cx="7560000" cy="3137652"/>
          </a:xfrm>
          <a:prstGeom prst="rect">
            <a:avLst/>
          </a:prstGeom>
          <a:blipFill>
            <a:blip r:embed="rId2"/>
            <a:tile tx="0" ty="0" sx="100000" sy="100000" flip="none" algn="tl"/>
          </a:blipFill>
        </p:spPr>
        <p:txBody>
          <a:bodyPr>
            <a:noAutofit/>
          </a:bodyPr>
          <a:lstStyle/>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Char char=""/>
              <a:tabLst/>
              <a:defRPr/>
            </a:pPr>
            <a:r>
              <a:rPr lang="es-ES" dirty="0">
                <a:latin typeface="+mn-lt"/>
              </a:rPr>
              <a:t>Todo el formulario se encuentra entre las etiquetas</a:t>
            </a:r>
          </a:p>
          <a:p>
            <a:pPr lvl="0">
              <a:lnSpc>
                <a:spcPct val="90000"/>
              </a:lnSpc>
              <a:buNone/>
              <a:defRPr/>
            </a:pPr>
            <a:r>
              <a:rPr lang="es-ES" b="1" dirty="0">
                <a:solidFill>
                  <a:srgbClr val="3333CC"/>
                </a:solidFill>
                <a:latin typeface="+mn-lt"/>
              </a:rPr>
              <a:t>	&lt;FORM </a:t>
            </a:r>
            <a:r>
              <a:rPr lang="es-ES" dirty="0" err="1">
                <a:solidFill>
                  <a:srgbClr val="FF0000"/>
                </a:solidFill>
                <a:latin typeface="+mn-lt"/>
              </a:rPr>
              <a:t>action</a:t>
            </a:r>
            <a:r>
              <a:rPr lang="es-ES" dirty="0">
                <a:solidFill>
                  <a:srgbClr val="3333CC"/>
                </a:solidFill>
                <a:latin typeface="+mn-lt"/>
              </a:rPr>
              <a:t>=… </a:t>
            </a:r>
            <a:r>
              <a:rPr lang="es-ES" dirty="0" err="1">
                <a:solidFill>
                  <a:srgbClr val="FF0000"/>
                </a:solidFill>
                <a:latin typeface="+mn-lt"/>
              </a:rPr>
              <a:t>method</a:t>
            </a:r>
            <a:r>
              <a:rPr lang="es-ES" dirty="0">
                <a:solidFill>
                  <a:srgbClr val="3333CC"/>
                </a:solidFill>
                <a:latin typeface="+mn-lt"/>
              </a:rPr>
              <a:t>=… [</a:t>
            </a:r>
            <a:r>
              <a:rPr lang="es-ES" dirty="0" err="1">
                <a:solidFill>
                  <a:srgbClr val="FF0000"/>
                </a:solidFill>
                <a:latin typeface="+mn-lt"/>
              </a:rPr>
              <a:t>enctype</a:t>
            </a:r>
            <a:r>
              <a:rPr lang="es-ES" dirty="0">
                <a:solidFill>
                  <a:srgbClr val="3333CC"/>
                </a:solidFill>
                <a:latin typeface="+mn-lt"/>
              </a:rPr>
              <a:t>=…]</a:t>
            </a:r>
            <a:r>
              <a:rPr lang="es-ES" b="1" dirty="0">
                <a:solidFill>
                  <a:srgbClr val="3333CC"/>
                </a:solidFill>
                <a:latin typeface="+mn-lt"/>
              </a:rPr>
              <a:t>&gt; </a:t>
            </a:r>
            <a:r>
              <a:rPr lang="es-ES" dirty="0">
                <a:latin typeface="+mn-lt"/>
              </a:rPr>
              <a:t>… y ...	</a:t>
            </a:r>
            <a:r>
              <a:rPr lang="es-ES" b="1" dirty="0">
                <a:solidFill>
                  <a:srgbClr val="3333CC"/>
                </a:solidFill>
                <a:latin typeface="+mn-lt"/>
              </a:rPr>
              <a:t>&lt;</a:t>
            </a:r>
            <a:r>
              <a:rPr lang="es-ES" dirty="0">
                <a:solidFill>
                  <a:srgbClr val="FF0000"/>
                </a:solidFill>
                <a:latin typeface="+mn-lt"/>
              </a:rPr>
              <a:t>/</a:t>
            </a:r>
            <a:r>
              <a:rPr lang="es-ES" b="1" dirty="0">
                <a:solidFill>
                  <a:srgbClr val="3333CC"/>
                </a:solidFill>
                <a:latin typeface="+mn-lt"/>
              </a:rPr>
              <a:t>FORM&gt;</a:t>
            </a:r>
            <a:endParaRPr lang="es-ES" dirty="0">
              <a:latin typeface="+mn-lt"/>
            </a:endParaRPr>
          </a:p>
          <a:p>
            <a:pPr marL="365760" lvl="0" indent="-283464" fontAlgn="auto">
              <a:lnSpc>
                <a:spcPct val="80000"/>
              </a:lnSpc>
              <a:spcBef>
                <a:spcPts val="600"/>
              </a:spcBef>
              <a:spcAft>
                <a:spcPts val="0"/>
              </a:spcAft>
              <a:buClr>
                <a:schemeClr val="accent1"/>
              </a:buClr>
              <a:buSzPct val="80000"/>
              <a:buFont typeface="Wingdings 2"/>
              <a:buChar char=""/>
              <a:defRPr/>
            </a:pPr>
            <a:r>
              <a:rPr lang="es-ES" dirty="0">
                <a:latin typeface="+mn-lt"/>
              </a:rPr>
              <a:t>Donde:</a:t>
            </a:r>
          </a:p>
          <a:p>
            <a:pPr lvl="1">
              <a:defRPr/>
            </a:pPr>
            <a:r>
              <a:rPr lang="es-ES" b="1" dirty="0" err="1">
                <a:latin typeface="+mn-lt"/>
              </a:rPr>
              <a:t>action</a:t>
            </a:r>
            <a:r>
              <a:rPr lang="es-ES" b="1" dirty="0">
                <a:latin typeface="+mn-lt"/>
              </a:rPr>
              <a:t>=</a:t>
            </a:r>
            <a:r>
              <a:rPr lang="es-ES" dirty="0">
                <a:latin typeface="+mn-lt"/>
              </a:rPr>
              <a:t>… indica la pagina web donde se enviaran los datos</a:t>
            </a:r>
          </a:p>
          <a:p>
            <a:pPr lvl="1">
              <a:defRPr/>
            </a:pPr>
            <a:r>
              <a:rPr lang="es-ES" b="1" dirty="0" err="1">
                <a:latin typeface="+mn-lt"/>
              </a:rPr>
              <a:t>method</a:t>
            </a:r>
            <a:r>
              <a:rPr lang="es-ES" b="1" dirty="0">
                <a:latin typeface="+mn-lt"/>
              </a:rPr>
              <a:t>=</a:t>
            </a:r>
            <a:r>
              <a:rPr lang="es-ES" dirty="0">
                <a:latin typeface="+mn-lt"/>
              </a:rPr>
              <a:t>… indica el método POST o GET de transferencia de los datos</a:t>
            </a:r>
          </a:p>
          <a:p>
            <a:pPr lvl="1">
              <a:defRPr/>
            </a:pPr>
            <a:r>
              <a:rPr lang="es-ES" b="1" dirty="0" err="1">
                <a:latin typeface="+mn-lt"/>
              </a:rPr>
              <a:t>enctype</a:t>
            </a:r>
            <a:r>
              <a:rPr lang="es-ES" b="1" dirty="0">
                <a:latin typeface="+mn-lt"/>
              </a:rPr>
              <a:t>=</a:t>
            </a:r>
            <a:r>
              <a:rPr lang="es-ES" dirty="0">
                <a:latin typeface="+mn-lt"/>
              </a:rPr>
              <a:t>…</a:t>
            </a:r>
            <a:r>
              <a:rPr lang="es-ES" b="1" dirty="0">
                <a:solidFill>
                  <a:srgbClr val="3333CC"/>
                </a:solidFill>
                <a:latin typeface="+mn-lt"/>
              </a:rPr>
              <a:t> </a:t>
            </a:r>
            <a:r>
              <a:rPr lang="es-ES" dirty="0">
                <a:latin typeface="+mn-lt"/>
              </a:rPr>
              <a:t>indica e modo de cifrado de los datos</a:t>
            </a:r>
          </a:p>
          <a:p>
            <a:pPr lvl="1">
              <a:defRPr/>
            </a:pPr>
            <a:endParaRPr lang="es-ES" dirty="0">
              <a:latin typeface="+mn-lt"/>
            </a:endParaRPr>
          </a:p>
          <a:p>
            <a:pPr marL="365760" lvl="0" indent="-283464" fontAlgn="auto">
              <a:lnSpc>
                <a:spcPct val="80000"/>
              </a:lnSpc>
              <a:spcBef>
                <a:spcPts val="600"/>
              </a:spcBef>
              <a:spcAft>
                <a:spcPts val="0"/>
              </a:spcAft>
              <a:buClr>
                <a:schemeClr val="accent1"/>
              </a:buClr>
              <a:buSzPct val="80000"/>
              <a:buFont typeface="Wingdings 2"/>
              <a:buChar char=""/>
              <a:defRPr/>
            </a:pPr>
            <a:r>
              <a:rPr lang="es-ES" dirty="0">
                <a:latin typeface="+mn-lt"/>
              </a:rPr>
              <a:t>Todos los campos (o variables) de los datos del formulario pueden ser de :</a:t>
            </a:r>
          </a:p>
          <a:p>
            <a:pPr marL="822960" lvl="1" indent="-283464" fontAlgn="auto">
              <a:lnSpc>
                <a:spcPct val="80000"/>
              </a:lnSpc>
              <a:spcBef>
                <a:spcPts val="600"/>
              </a:spcBef>
              <a:spcAft>
                <a:spcPts val="0"/>
              </a:spcAft>
              <a:buClr>
                <a:schemeClr val="accent1"/>
              </a:buClr>
              <a:buSzPct val="80000"/>
              <a:buFont typeface="Wingdings 2"/>
              <a:buChar char=""/>
              <a:defRPr/>
            </a:pPr>
            <a:r>
              <a:rPr lang="es-ES" dirty="0">
                <a:latin typeface="+mn-lt"/>
              </a:rPr>
              <a:t>Un solo valor: 	</a:t>
            </a:r>
            <a:r>
              <a:rPr lang="es-ES" b="1" dirty="0">
                <a:solidFill>
                  <a:srgbClr val="3333CC"/>
                </a:solidFill>
                <a:latin typeface="+mn-lt"/>
              </a:rPr>
              <a:t>&lt;INPUT </a:t>
            </a:r>
            <a:r>
              <a:rPr lang="es-ES" dirty="0">
                <a:solidFill>
                  <a:srgbClr val="FF0000"/>
                </a:solidFill>
                <a:latin typeface="+mn-lt"/>
              </a:rPr>
              <a:t>….</a:t>
            </a:r>
            <a:r>
              <a:rPr lang="es-ES" b="1" dirty="0">
                <a:solidFill>
                  <a:srgbClr val="3333CC"/>
                </a:solidFill>
                <a:latin typeface="+mn-lt"/>
              </a:rPr>
              <a:t>&gt;</a:t>
            </a:r>
          </a:p>
          <a:p>
            <a:pPr marL="822960" lvl="1" indent="-283464" fontAlgn="auto">
              <a:lnSpc>
                <a:spcPct val="80000"/>
              </a:lnSpc>
              <a:spcBef>
                <a:spcPts val="600"/>
              </a:spcBef>
              <a:spcAft>
                <a:spcPts val="0"/>
              </a:spcAft>
              <a:buClr>
                <a:schemeClr val="accent1"/>
              </a:buClr>
              <a:buSzPct val="80000"/>
              <a:buFont typeface="Wingdings 2"/>
              <a:buChar char=""/>
              <a:defRPr/>
            </a:pPr>
            <a:r>
              <a:rPr lang="es-ES" dirty="0">
                <a:latin typeface="+mn-lt"/>
              </a:rPr>
              <a:t>o multivaluado: 	</a:t>
            </a:r>
            <a:r>
              <a:rPr lang="es-ES" b="1" dirty="0">
                <a:solidFill>
                  <a:srgbClr val="3333CC"/>
                </a:solidFill>
                <a:latin typeface="+mn-lt"/>
              </a:rPr>
              <a:t>&lt;SELECT </a:t>
            </a:r>
            <a:r>
              <a:rPr lang="es-ES" dirty="0">
                <a:solidFill>
                  <a:srgbClr val="FF0000"/>
                </a:solidFill>
                <a:latin typeface="+mn-lt"/>
              </a:rPr>
              <a:t>….</a:t>
            </a:r>
            <a:r>
              <a:rPr lang="es-ES" b="1" dirty="0">
                <a:solidFill>
                  <a:srgbClr val="3333CC"/>
                </a:solidFill>
                <a:latin typeface="+mn-lt"/>
              </a:rPr>
              <a:t>&gt;</a:t>
            </a:r>
            <a:r>
              <a:rPr lang="es-ES" dirty="0">
                <a:latin typeface="+mn-lt"/>
              </a:rPr>
              <a:t>  y</a:t>
            </a:r>
            <a:r>
              <a:rPr lang="es-ES" b="1" dirty="0">
                <a:solidFill>
                  <a:srgbClr val="3333CC"/>
                </a:solidFill>
                <a:latin typeface="+mn-lt"/>
              </a:rPr>
              <a:t> &lt;TEXTAREA </a:t>
            </a:r>
            <a:r>
              <a:rPr lang="es-ES" dirty="0">
                <a:solidFill>
                  <a:srgbClr val="FF0000"/>
                </a:solidFill>
                <a:latin typeface="+mn-lt"/>
              </a:rPr>
              <a:t>….</a:t>
            </a:r>
            <a:r>
              <a:rPr lang="es-ES" b="1" dirty="0">
                <a:solidFill>
                  <a:srgbClr val="3333CC"/>
                </a:solidFill>
                <a:latin typeface="+mn-lt"/>
              </a:rPr>
              <a:t>&gt;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285852" y="280108"/>
            <a:ext cx="7560000" cy="720000"/>
          </a:xfrm>
          <a:solidFill>
            <a:schemeClr val="bg2"/>
          </a:solidFill>
        </p:spPr>
        <p:txBody>
          <a:bodyPr>
            <a:normAutofit/>
          </a:bodyPr>
          <a:lstStyle/>
          <a:p>
            <a:r>
              <a:rPr lang="es-ES" sz="2800" b="1" dirty="0">
                <a:solidFill>
                  <a:srgbClr val="3333CC"/>
                </a:solidFill>
              </a:rPr>
              <a:t>Editores de Páginas Web</a:t>
            </a:r>
          </a:p>
        </p:txBody>
      </p:sp>
      <p:sp>
        <p:nvSpPr>
          <p:cNvPr id="81923" name="Rectangle 3"/>
          <p:cNvSpPr>
            <a:spLocks noGrp="1" noChangeArrowheads="1"/>
          </p:cNvSpPr>
          <p:nvPr>
            <p:ph idx="1"/>
          </p:nvPr>
        </p:nvSpPr>
        <p:spPr>
          <a:xfrm>
            <a:off x="1298280" y="1026690"/>
            <a:ext cx="7560000" cy="900000"/>
          </a:xfrm>
          <a:blipFill>
            <a:blip r:embed="rId2"/>
            <a:tile tx="0" ty="0" sx="100000" sy="100000" flip="none" algn="tl"/>
          </a:blipFill>
        </p:spPr>
        <p:txBody>
          <a:bodyPr>
            <a:noAutofit/>
          </a:bodyPr>
          <a:lstStyle/>
          <a:p>
            <a:pPr algn="just"/>
            <a:r>
              <a:rPr lang="es-ES" sz="2400" dirty="0"/>
              <a:t>Utilizados para crear páginas web con HTML existen dos tipos de herramientas:</a:t>
            </a:r>
          </a:p>
        </p:txBody>
      </p:sp>
      <p:sp>
        <p:nvSpPr>
          <p:cNvPr id="81924" name="Rectangle 4"/>
          <p:cNvSpPr>
            <a:spLocks noChangeArrowheads="1"/>
          </p:cNvSpPr>
          <p:nvPr/>
        </p:nvSpPr>
        <p:spPr bwMode="auto">
          <a:xfrm>
            <a:off x="1298280" y="1953884"/>
            <a:ext cx="7560000" cy="2520000"/>
          </a:xfrm>
          <a:prstGeom prst="rect">
            <a:avLst/>
          </a:prstGeom>
          <a:blipFill>
            <a:blip r:embed="rId3"/>
            <a:tile tx="0" ty="0" sx="100000" sy="100000" flip="none" algn="tl"/>
          </a:blipFill>
          <a:ln w="9525">
            <a:noFill/>
            <a:miter lim="800000"/>
            <a:headEnd/>
            <a:tailEnd/>
          </a:ln>
          <a:effectLst/>
        </p:spPr>
        <p:txBody>
          <a:bodyPr/>
          <a:lstStyle/>
          <a:p>
            <a:pPr marL="822325" lvl="1" indent="-365125" algn="just">
              <a:spcBef>
                <a:spcPct val="20000"/>
              </a:spcBef>
              <a:buClr>
                <a:schemeClr val="folHlink"/>
              </a:buClr>
              <a:buSzPct val="90000"/>
              <a:buFont typeface="Wingdings" pitchFamily="2" charset="2"/>
              <a:buChar char="n"/>
            </a:pPr>
            <a:r>
              <a:rPr lang="es-ES" sz="2000" b="1" dirty="0">
                <a:solidFill>
                  <a:srgbClr val="3333CC"/>
                </a:solidFill>
                <a:latin typeface="+mn-lt"/>
              </a:rPr>
              <a:t>Editores Visuales</a:t>
            </a:r>
            <a:r>
              <a:rPr lang="es-ES" sz="2000" dirty="0">
                <a:solidFill>
                  <a:schemeClr val="tx2"/>
                </a:solidFill>
                <a:latin typeface="+mn-lt"/>
              </a:rPr>
              <a:t>: </a:t>
            </a:r>
            <a:r>
              <a:rPr lang="es-ES" sz="2000" dirty="0">
                <a:latin typeface="+mn-lt"/>
              </a:rPr>
              <a:t>Son programas muy rápidas y cómodas de usar, Que genera automáticamente el código HTML, mientras se diseña la pagina web. Pero a veces producen unas páginas poco compatibles con algunos browser de la web y pueden ser poco flexibles. </a:t>
            </a:r>
            <a:r>
              <a:rPr lang="es-ES" sz="2000" b="1" i="1" dirty="0">
                <a:latin typeface="+mn-lt"/>
              </a:rPr>
              <a:t>Ejemplo</a:t>
            </a:r>
            <a:r>
              <a:rPr lang="es-ES" sz="2000" dirty="0">
                <a:latin typeface="+mn-lt"/>
              </a:rPr>
              <a:t>: </a:t>
            </a:r>
          </a:p>
          <a:p>
            <a:pPr marL="1736725" lvl="3" indent="-365125" algn="just">
              <a:spcBef>
                <a:spcPct val="20000"/>
              </a:spcBef>
              <a:buClr>
                <a:schemeClr val="folHlink"/>
              </a:buClr>
              <a:buSzPct val="90000"/>
              <a:buFont typeface="Wingdings" pitchFamily="2" charset="2"/>
              <a:buChar char="q"/>
            </a:pPr>
            <a:r>
              <a:rPr lang="es-ES" sz="2000" i="1" dirty="0">
                <a:latin typeface="+mn-lt"/>
              </a:rPr>
              <a:t>Ms. FrontPage </a:t>
            </a:r>
            <a:r>
              <a:rPr lang="es-ES" sz="2000" dirty="0">
                <a:latin typeface="+mn-lt"/>
              </a:rPr>
              <a:t>(del OFFICE)</a:t>
            </a:r>
            <a:r>
              <a:rPr lang="es-ES" sz="2000" i="1" dirty="0">
                <a:latin typeface="+mn-lt"/>
              </a:rPr>
              <a:t>, </a:t>
            </a:r>
          </a:p>
          <a:p>
            <a:pPr marL="1736725" lvl="3" indent="-365125" algn="just">
              <a:spcBef>
                <a:spcPct val="20000"/>
              </a:spcBef>
              <a:buClr>
                <a:schemeClr val="folHlink"/>
              </a:buClr>
              <a:buSzPct val="90000"/>
              <a:buFont typeface="Wingdings" pitchFamily="2" charset="2"/>
              <a:buChar char="q"/>
            </a:pPr>
            <a:r>
              <a:rPr lang="es-ES" sz="2000" i="1" dirty="0" err="1">
                <a:latin typeface="+mn-lt"/>
              </a:rPr>
              <a:t>Dreamweaver</a:t>
            </a:r>
            <a:r>
              <a:rPr lang="es-ES" sz="2000" i="1" dirty="0">
                <a:latin typeface="+mn-lt"/>
              </a:rPr>
              <a:t> </a:t>
            </a:r>
            <a:r>
              <a:rPr lang="es-ES" sz="2000" dirty="0">
                <a:latin typeface="+mn-lt"/>
              </a:rPr>
              <a:t>(del Macromedia), etc.,</a:t>
            </a:r>
          </a:p>
          <a:p>
            <a:pPr marL="822325" lvl="1" indent="-365125" algn="just">
              <a:spcBef>
                <a:spcPct val="20000"/>
              </a:spcBef>
              <a:buClr>
                <a:schemeClr val="folHlink"/>
              </a:buClr>
              <a:buSzPct val="90000"/>
              <a:buFont typeface="Wingdings" pitchFamily="2" charset="2"/>
              <a:buChar char="n"/>
            </a:pPr>
            <a:endParaRPr lang="es-ES" sz="2000" dirty="0">
              <a:latin typeface="+mn-lt"/>
            </a:endParaRPr>
          </a:p>
          <a:p>
            <a:pPr marL="822325" lvl="1" indent="-365125" algn="just">
              <a:spcBef>
                <a:spcPct val="20000"/>
              </a:spcBef>
              <a:buClr>
                <a:schemeClr val="folHlink"/>
              </a:buClr>
              <a:buSzPct val="90000"/>
              <a:buFont typeface="Wingdings" pitchFamily="2" charset="2"/>
              <a:buChar char="n"/>
            </a:pPr>
            <a:endParaRPr lang="es-ES" sz="2000" dirty="0">
              <a:latin typeface="+mn-lt"/>
            </a:endParaRPr>
          </a:p>
        </p:txBody>
      </p:sp>
      <p:sp>
        <p:nvSpPr>
          <p:cNvPr id="81925" name="Rectangle 5"/>
          <p:cNvSpPr>
            <a:spLocks noChangeArrowheads="1"/>
          </p:cNvSpPr>
          <p:nvPr/>
        </p:nvSpPr>
        <p:spPr bwMode="auto">
          <a:xfrm>
            <a:off x="1298280" y="4483710"/>
            <a:ext cx="7560000" cy="2160000"/>
          </a:xfrm>
          <a:prstGeom prst="rect">
            <a:avLst/>
          </a:prstGeom>
          <a:blipFill>
            <a:blip r:embed="rId3"/>
            <a:tile tx="0" ty="0" sx="100000" sy="100000" flip="none" algn="tl"/>
          </a:blipFill>
          <a:ln w="9525">
            <a:noFill/>
            <a:miter lim="800000"/>
            <a:headEnd/>
            <a:tailEnd/>
          </a:ln>
          <a:effectLst/>
        </p:spPr>
        <p:txBody>
          <a:bodyPr/>
          <a:lstStyle/>
          <a:p>
            <a:pPr marL="822325" lvl="1" indent="-365125" algn="just">
              <a:spcBef>
                <a:spcPct val="20000"/>
              </a:spcBef>
              <a:buClr>
                <a:schemeClr val="folHlink"/>
              </a:buClr>
              <a:buSzPct val="90000"/>
              <a:buFont typeface="Wingdings" pitchFamily="2" charset="2"/>
              <a:buChar char="n"/>
            </a:pPr>
            <a:r>
              <a:rPr lang="es-ES" sz="2000" b="1" dirty="0">
                <a:solidFill>
                  <a:srgbClr val="3333CC"/>
                </a:solidFill>
                <a:latin typeface="+mn-lt"/>
              </a:rPr>
              <a:t>Editores de Texto</a:t>
            </a:r>
            <a:r>
              <a:rPr lang="es-ES" sz="2000" dirty="0">
                <a:solidFill>
                  <a:schemeClr val="tx2"/>
                </a:solidFill>
                <a:latin typeface="+mn-lt"/>
              </a:rPr>
              <a:t>: </a:t>
            </a:r>
            <a:r>
              <a:rPr lang="es-ES" sz="2000" dirty="0">
                <a:latin typeface="+mn-lt"/>
              </a:rPr>
              <a:t>Son editores de texto sin formatos, y muy sencillo de trabajar, pero requieren más trabajo que en los editores visuales. Te Permite Aprender y Comprender el HTML, y se puede producir páginas más compatibles. </a:t>
            </a:r>
            <a:r>
              <a:rPr lang="es-ES" sz="2000" b="1" i="1" dirty="0">
                <a:latin typeface="+mn-lt"/>
              </a:rPr>
              <a:t>Ejemplo</a:t>
            </a:r>
            <a:r>
              <a:rPr lang="es-ES" sz="2000" b="1" dirty="0">
                <a:latin typeface="+mn-lt"/>
              </a:rPr>
              <a:t>: </a:t>
            </a:r>
          </a:p>
          <a:p>
            <a:pPr marL="1736725" lvl="3" indent="-365125" algn="just">
              <a:spcBef>
                <a:spcPct val="20000"/>
              </a:spcBef>
              <a:buClr>
                <a:schemeClr val="folHlink"/>
              </a:buClr>
              <a:buSzPct val="90000"/>
              <a:buFont typeface="Wingdings" pitchFamily="2" charset="2"/>
              <a:buChar char="q"/>
            </a:pPr>
            <a:r>
              <a:rPr lang="es-ES" sz="2000" i="1" dirty="0" err="1">
                <a:latin typeface="+mn-lt"/>
              </a:rPr>
              <a:t>Notepad</a:t>
            </a:r>
            <a:r>
              <a:rPr lang="es-ES" sz="2000" dirty="0">
                <a:latin typeface="+mn-lt"/>
              </a:rPr>
              <a:t> (Bloc de Notas de Windows), </a:t>
            </a:r>
          </a:p>
          <a:p>
            <a:pPr marL="1736725" lvl="3" indent="-365125" algn="just">
              <a:spcBef>
                <a:spcPct val="20000"/>
              </a:spcBef>
              <a:buClr>
                <a:schemeClr val="folHlink"/>
              </a:buClr>
              <a:buSzPct val="90000"/>
              <a:buFont typeface="Wingdings" pitchFamily="2" charset="2"/>
              <a:buChar char="q"/>
            </a:pPr>
            <a:r>
              <a:rPr lang="es-ES" sz="2000" i="1" dirty="0" err="1">
                <a:latin typeface="+mn-lt"/>
              </a:rPr>
              <a:t>Edit</a:t>
            </a:r>
            <a:r>
              <a:rPr lang="es-ES" sz="2000" i="1" dirty="0">
                <a:latin typeface="+mn-lt"/>
              </a:rPr>
              <a:t> </a:t>
            </a:r>
            <a:r>
              <a:rPr lang="es-ES" sz="2000" dirty="0">
                <a:latin typeface="+mn-lt"/>
              </a:rPr>
              <a:t>(Editor de Ms-DOS, en consola), etc.</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285852" y="274638"/>
            <a:ext cx="7560000" cy="720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normAutofit/>
          </a:bodyPr>
          <a:lstStyle/>
          <a:p>
            <a:pPr algn="ctr"/>
            <a:r>
              <a:rPr lang="es-ES" sz="3200" b="1" u="sng" dirty="0"/>
              <a:t>Trabajando con Formularios</a:t>
            </a:r>
            <a:endParaRPr lang="es-ES" sz="3200" dirty="0"/>
          </a:p>
        </p:txBody>
      </p:sp>
      <p:sp>
        <p:nvSpPr>
          <p:cNvPr id="5" name="Rectangle 3"/>
          <p:cNvSpPr txBox="1">
            <a:spLocks noChangeArrowheads="1"/>
          </p:cNvSpPr>
          <p:nvPr/>
        </p:nvSpPr>
        <p:spPr>
          <a:xfrm>
            <a:off x="1285852" y="1714488"/>
            <a:ext cx="7560000" cy="4929222"/>
          </a:xfrm>
          <a:prstGeom prst="rect">
            <a:avLst/>
          </a:prstGeom>
          <a:blipFill>
            <a:blip r:embed="rId2"/>
            <a:tile tx="0" ty="0" sx="100000" sy="100000" flip="none" algn="tl"/>
          </a:blipFill>
        </p:spPr>
        <p:txBody>
          <a:bodyPr>
            <a:noAutofit/>
          </a:bodyPr>
          <a:lstStyle/>
          <a:p>
            <a:pPr marL="365760" lvl="0" indent="-283464" fontAlgn="auto">
              <a:lnSpc>
                <a:spcPct val="80000"/>
              </a:lnSpc>
              <a:spcBef>
                <a:spcPts val="600"/>
              </a:spcBef>
              <a:spcAft>
                <a:spcPts val="0"/>
              </a:spcAft>
              <a:buClr>
                <a:schemeClr val="accent1"/>
              </a:buClr>
              <a:buSzPct val="80000"/>
              <a:buFont typeface="Wingdings 2"/>
              <a:buChar char=""/>
              <a:defRPr/>
            </a:pPr>
            <a:r>
              <a:rPr lang="es-ES" dirty="0">
                <a:latin typeface="+mn-lt"/>
              </a:rPr>
              <a:t>Se utiliza dentro del formulario para definir objetos de </a:t>
            </a:r>
            <a:r>
              <a:rPr lang="es-ES" b="1" i="1" dirty="0">
                <a:latin typeface="+mn-lt"/>
              </a:rPr>
              <a:t>un solo valor</a:t>
            </a:r>
            <a:r>
              <a:rPr lang="es-ES" b="1" dirty="0">
                <a:latin typeface="+mn-lt"/>
              </a:rPr>
              <a:t>.</a:t>
            </a:r>
            <a:r>
              <a:rPr lang="es-ES" dirty="0">
                <a:latin typeface="+mn-lt"/>
              </a:rPr>
              <a:t>  Su estructura es:</a:t>
            </a:r>
          </a:p>
          <a:p>
            <a:pPr lvl="0">
              <a:lnSpc>
                <a:spcPct val="90000"/>
              </a:lnSpc>
              <a:buNone/>
              <a:defRPr/>
            </a:pPr>
            <a:r>
              <a:rPr lang="es-ES" b="1" dirty="0">
                <a:solidFill>
                  <a:srgbClr val="3333CC"/>
                </a:solidFill>
                <a:latin typeface="+mn-lt"/>
              </a:rPr>
              <a:t>	&lt;INPUT </a:t>
            </a:r>
            <a:r>
              <a:rPr lang="es-ES" dirty="0" err="1">
                <a:solidFill>
                  <a:srgbClr val="FF0000"/>
                </a:solidFill>
                <a:latin typeface="+mn-lt"/>
              </a:rPr>
              <a:t>type</a:t>
            </a:r>
            <a:r>
              <a:rPr lang="es-ES" dirty="0">
                <a:solidFill>
                  <a:srgbClr val="3333CC"/>
                </a:solidFill>
                <a:latin typeface="+mn-lt"/>
              </a:rPr>
              <a:t>=objeto </a:t>
            </a:r>
            <a:r>
              <a:rPr lang="es-ES" dirty="0" err="1">
                <a:solidFill>
                  <a:srgbClr val="FF0000"/>
                </a:solidFill>
                <a:latin typeface="+mn-lt"/>
              </a:rPr>
              <a:t>name</a:t>
            </a:r>
            <a:r>
              <a:rPr lang="es-ES" dirty="0">
                <a:solidFill>
                  <a:srgbClr val="3333CC"/>
                </a:solidFill>
                <a:latin typeface="+mn-lt"/>
              </a:rPr>
              <a:t>=“campo” </a:t>
            </a:r>
            <a:r>
              <a:rPr lang="es-ES" b="1" dirty="0">
                <a:solidFill>
                  <a:srgbClr val="3333CC"/>
                </a:solidFill>
                <a:latin typeface="+mn-lt"/>
              </a:rPr>
              <a:t>&gt;</a:t>
            </a:r>
            <a:endParaRPr lang="es-ES" dirty="0">
              <a:latin typeface="+mn-lt"/>
            </a:endParaRPr>
          </a:p>
          <a:p>
            <a:pPr marL="365760" lvl="0" indent="-283464" fontAlgn="auto">
              <a:lnSpc>
                <a:spcPct val="80000"/>
              </a:lnSpc>
              <a:spcBef>
                <a:spcPts val="600"/>
              </a:spcBef>
              <a:spcAft>
                <a:spcPts val="0"/>
              </a:spcAft>
              <a:buClr>
                <a:schemeClr val="accent1"/>
              </a:buClr>
              <a:buSzPct val="80000"/>
              <a:buFont typeface="Wingdings 2"/>
              <a:buChar char=""/>
              <a:defRPr/>
            </a:pPr>
            <a:r>
              <a:rPr lang="es-ES" dirty="0">
                <a:latin typeface="+mn-lt"/>
              </a:rPr>
              <a:t>Donde:</a:t>
            </a:r>
          </a:p>
          <a:p>
            <a:pPr lvl="1">
              <a:defRPr/>
            </a:pPr>
            <a:r>
              <a:rPr lang="es-ES" b="1" dirty="0">
                <a:latin typeface="+mn-lt"/>
              </a:rPr>
              <a:t>objeto</a:t>
            </a:r>
            <a:r>
              <a:rPr lang="es-ES" b="1" dirty="0">
                <a:solidFill>
                  <a:srgbClr val="3333CC"/>
                </a:solidFill>
                <a:latin typeface="+mn-lt"/>
              </a:rPr>
              <a:t> </a:t>
            </a:r>
            <a:r>
              <a:rPr lang="es-ES" dirty="0">
                <a:latin typeface="+mn-lt"/>
              </a:rPr>
              <a:t>indica el tipo de objeto a utilizar:</a:t>
            </a:r>
          </a:p>
          <a:p>
            <a:pPr lvl="1">
              <a:defRPr/>
            </a:pPr>
            <a:r>
              <a:rPr lang="es-ES" b="1" dirty="0">
                <a:latin typeface="+mn-lt"/>
              </a:rPr>
              <a:t>campo</a:t>
            </a:r>
            <a:r>
              <a:rPr lang="es-ES" b="1" dirty="0">
                <a:solidFill>
                  <a:srgbClr val="3333CC"/>
                </a:solidFill>
                <a:latin typeface="+mn-lt"/>
              </a:rPr>
              <a:t> </a:t>
            </a:r>
            <a:r>
              <a:rPr lang="es-ES" dirty="0">
                <a:latin typeface="+mn-lt"/>
              </a:rPr>
              <a:t>indica el nombre que tendrá el objeto</a:t>
            </a:r>
          </a:p>
        </p:txBody>
      </p:sp>
      <p:sp>
        <p:nvSpPr>
          <p:cNvPr id="6" name="Rectangle 2"/>
          <p:cNvSpPr txBox="1">
            <a:spLocks noChangeArrowheads="1"/>
          </p:cNvSpPr>
          <p:nvPr/>
        </p:nvSpPr>
        <p:spPr>
          <a:xfrm>
            <a:off x="1285852" y="1006934"/>
            <a:ext cx="7560000" cy="720000"/>
          </a:xfrm>
          <a:prstGeom prst="rect">
            <a:avLst/>
          </a:prstGeom>
          <a:solidFill>
            <a:schemeClr val="bg2"/>
          </a:solidFill>
        </p:spPr>
        <p:txBody>
          <a:bodyPr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ES" sz="2800" b="1" strike="noStrike" kern="1200" cap="none" spc="0" normalizeH="0" baseline="0" noProof="0" dirty="0">
                <a:ln>
                  <a:noFill/>
                </a:ln>
                <a:solidFill>
                  <a:srgbClr val="3333CC"/>
                </a:solidFill>
                <a:uLnTx/>
                <a:uFillTx/>
                <a:latin typeface="+mj-lt"/>
                <a:ea typeface="+mj-ea"/>
                <a:cs typeface="+mj-cs"/>
              </a:rPr>
              <a:t>Etiqueta: INPUT</a:t>
            </a:r>
          </a:p>
        </p:txBody>
      </p:sp>
      <p:graphicFrame>
        <p:nvGraphicFramePr>
          <p:cNvPr id="8" name="7 Tabla"/>
          <p:cNvGraphicFramePr>
            <a:graphicFrameLocks noGrp="1"/>
          </p:cNvGraphicFramePr>
          <p:nvPr/>
        </p:nvGraphicFramePr>
        <p:xfrm>
          <a:off x="5643570" y="3500438"/>
          <a:ext cx="3143272" cy="2967412"/>
        </p:xfrm>
        <a:graphic>
          <a:graphicData uri="http://schemas.openxmlformats.org/drawingml/2006/table">
            <a:tbl>
              <a:tblPr firstRow="1" bandRow="1">
                <a:tableStyleId>{5C22544A-7EE6-4342-B048-85BDC9FD1C3A}</a:tableStyleId>
              </a:tblPr>
              <a:tblGrid>
                <a:gridCol w="3143272">
                  <a:extLst>
                    <a:ext uri="{9D8B030D-6E8A-4147-A177-3AD203B41FA5}">
                      <a16:colId xmlns:a16="http://schemas.microsoft.com/office/drawing/2014/main" val="20000"/>
                    </a:ext>
                  </a:extLst>
                </a:gridCol>
              </a:tblGrid>
              <a:tr h="875946">
                <a:tc>
                  <a:txBody>
                    <a:bodyPr/>
                    <a:lstStyle/>
                    <a:p>
                      <a:pPr algn="ctr"/>
                      <a:r>
                        <a:rPr lang="es-ES" b="1" dirty="0">
                          <a:latin typeface="+mn-lt"/>
                        </a:rPr>
                        <a:t>Otros parámetros</a:t>
                      </a:r>
                    </a:p>
                    <a:p>
                      <a:pPr algn="ctr"/>
                      <a:r>
                        <a:rPr lang="es-ES" b="0" dirty="0">
                          <a:solidFill>
                            <a:schemeClr val="tx1"/>
                          </a:solidFill>
                          <a:latin typeface="+mn-lt"/>
                        </a:rPr>
                        <a:t>(dependen del tipo</a:t>
                      </a:r>
                    </a:p>
                    <a:p>
                      <a:pPr algn="ctr"/>
                      <a:r>
                        <a:rPr lang="es-ES" b="0" dirty="0">
                          <a:solidFill>
                            <a:schemeClr val="tx1"/>
                          </a:solidFill>
                          <a:latin typeface="+mn-lt"/>
                        </a:rPr>
                        <a:t> de objeto elegido)</a:t>
                      </a:r>
                      <a:endParaRPr lang="es-ES" b="0" dirty="0">
                        <a:solidFill>
                          <a:schemeClr val="tx1"/>
                        </a:solidFill>
                      </a:endParaRPr>
                    </a:p>
                  </a:txBody>
                  <a:tcPr/>
                </a:tc>
                <a:extLst>
                  <a:ext uri="{0D108BD9-81ED-4DB2-BD59-A6C34878D82A}">
                    <a16:rowId xmlns:a16="http://schemas.microsoft.com/office/drawing/2014/main" val="10000"/>
                  </a:ext>
                </a:extLst>
              </a:tr>
              <a:tr h="2053012">
                <a:tc>
                  <a:txBody>
                    <a:bodyPr/>
                    <a:lstStyle/>
                    <a:p>
                      <a:pPr marL="0" lvl="3" indent="0">
                        <a:defRPr/>
                      </a:pPr>
                      <a:r>
                        <a:rPr lang="es-ES" dirty="0" err="1">
                          <a:solidFill>
                            <a:srgbClr val="FF0000"/>
                          </a:solidFill>
                          <a:latin typeface="+mn-lt"/>
                        </a:rPr>
                        <a:t>checked</a:t>
                      </a:r>
                      <a:endParaRPr lang="es-ES" dirty="0">
                        <a:solidFill>
                          <a:srgbClr val="FF0000"/>
                        </a:solidFill>
                        <a:latin typeface="+mn-lt"/>
                      </a:endParaRPr>
                    </a:p>
                    <a:p>
                      <a:pPr marL="0" marR="0" lvl="3" indent="0" algn="l" defTabSz="914400" rtl="0" eaLnBrk="1" fontAlgn="auto" latinLnBrk="0" hangingPunct="1">
                        <a:lnSpc>
                          <a:spcPct val="100000"/>
                        </a:lnSpc>
                        <a:spcBef>
                          <a:spcPts val="0"/>
                        </a:spcBef>
                        <a:spcAft>
                          <a:spcPts val="0"/>
                        </a:spcAft>
                        <a:buClrTx/>
                        <a:buSzTx/>
                        <a:buFontTx/>
                        <a:buNone/>
                        <a:tabLst/>
                        <a:defRPr/>
                      </a:pPr>
                      <a:r>
                        <a:rPr lang="es-ES" dirty="0" err="1">
                          <a:solidFill>
                            <a:srgbClr val="FF0000"/>
                          </a:solidFill>
                          <a:latin typeface="+mn-lt"/>
                        </a:rPr>
                        <a:t>value</a:t>
                      </a:r>
                      <a:r>
                        <a:rPr lang="es-ES" dirty="0">
                          <a:solidFill>
                            <a:srgbClr val="3333CC"/>
                          </a:solidFill>
                          <a:latin typeface="+mn-lt"/>
                        </a:rPr>
                        <a:t>=“valor por defecto”</a:t>
                      </a:r>
                    </a:p>
                    <a:p>
                      <a:pPr marL="0" lvl="3" indent="0">
                        <a:defRPr/>
                      </a:pPr>
                      <a:r>
                        <a:rPr lang="es-ES" dirty="0" err="1">
                          <a:solidFill>
                            <a:srgbClr val="FF0000"/>
                          </a:solidFill>
                          <a:latin typeface="+mn-lt"/>
                        </a:rPr>
                        <a:t>align</a:t>
                      </a:r>
                      <a:r>
                        <a:rPr lang="es-ES" dirty="0">
                          <a:solidFill>
                            <a:srgbClr val="3333CC"/>
                          </a:solidFill>
                          <a:latin typeface="+mn-lt"/>
                        </a:rPr>
                        <a:t>=“alineación”</a:t>
                      </a:r>
                    </a:p>
                    <a:p>
                      <a:pPr marL="0" lvl="3" indent="0">
                        <a:defRPr/>
                      </a:pPr>
                      <a:r>
                        <a:rPr lang="es-ES" dirty="0" err="1">
                          <a:solidFill>
                            <a:srgbClr val="FF0000"/>
                          </a:solidFill>
                          <a:latin typeface="+mn-lt"/>
                        </a:rPr>
                        <a:t>maxlength</a:t>
                      </a:r>
                      <a:r>
                        <a:rPr lang="es-ES" dirty="0">
                          <a:solidFill>
                            <a:srgbClr val="3333CC"/>
                          </a:solidFill>
                          <a:latin typeface="+mn-lt"/>
                        </a:rPr>
                        <a:t>=“cantidad de letras”</a:t>
                      </a:r>
                    </a:p>
                    <a:p>
                      <a:pPr marL="0" lvl="3" indent="0">
                        <a:defRPr/>
                      </a:pPr>
                      <a:r>
                        <a:rPr lang="es-ES" dirty="0" err="1">
                          <a:solidFill>
                            <a:srgbClr val="FF0000"/>
                          </a:solidFill>
                          <a:latin typeface="+mn-lt"/>
                        </a:rPr>
                        <a:t>size</a:t>
                      </a:r>
                      <a:r>
                        <a:rPr lang="es-ES" dirty="0">
                          <a:solidFill>
                            <a:srgbClr val="3333CC"/>
                          </a:solidFill>
                          <a:latin typeface="+mn-lt"/>
                        </a:rPr>
                        <a:t>=“tamaño”</a:t>
                      </a:r>
                    </a:p>
                    <a:p>
                      <a:pPr marL="0" marR="0" lvl="3" indent="0" algn="l" defTabSz="914400" rtl="0" eaLnBrk="1" fontAlgn="auto" latinLnBrk="0" hangingPunct="1">
                        <a:lnSpc>
                          <a:spcPct val="100000"/>
                        </a:lnSpc>
                        <a:spcBef>
                          <a:spcPts val="0"/>
                        </a:spcBef>
                        <a:spcAft>
                          <a:spcPts val="0"/>
                        </a:spcAft>
                        <a:buClrTx/>
                        <a:buSzTx/>
                        <a:buFontTx/>
                        <a:buNone/>
                        <a:tabLst/>
                        <a:defRPr/>
                      </a:pPr>
                      <a:r>
                        <a:rPr lang="es-ES" dirty="0" err="1">
                          <a:solidFill>
                            <a:srgbClr val="FF0000"/>
                          </a:solidFill>
                          <a:latin typeface="+mn-lt"/>
                        </a:rPr>
                        <a:t>src</a:t>
                      </a:r>
                      <a:r>
                        <a:rPr lang="es-ES" dirty="0">
                          <a:solidFill>
                            <a:srgbClr val="3333CC"/>
                          </a:solidFill>
                          <a:latin typeface="+mn-lt"/>
                        </a:rPr>
                        <a:t>=“imagen”</a:t>
                      </a:r>
                    </a:p>
                    <a:p>
                      <a:pPr marL="0" lvl="3" indent="0">
                        <a:defRPr/>
                      </a:pPr>
                      <a:r>
                        <a:rPr lang="es-ES" b="0" dirty="0" err="1">
                          <a:solidFill>
                            <a:schemeClr val="tx1"/>
                          </a:solidFill>
                          <a:latin typeface="+mn-lt"/>
                        </a:rPr>
                        <a:t>etc</a:t>
                      </a:r>
                      <a:r>
                        <a:rPr lang="es-ES" b="0" dirty="0">
                          <a:solidFill>
                            <a:schemeClr val="tx1"/>
                          </a:solidFill>
                          <a:latin typeface="+mn-lt"/>
                        </a:rPr>
                        <a:t>…..</a:t>
                      </a:r>
                    </a:p>
                  </a:txBody>
                  <a:tcPr/>
                </a:tc>
                <a:extLst>
                  <a:ext uri="{0D108BD9-81ED-4DB2-BD59-A6C34878D82A}">
                    <a16:rowId xmlns:a16="http://schemas.microsoft.com/office/drawing/2014/main" val="10001"/>
                  </a:ext>
                </a:extLst>
              </a:tr>
            </a:tbl>
          </a:graphicData>
        </a:graphic>
      </p:graphicFrame>
      <p:graphicFrame>
        <p:nvGraphicFramePr>
          <p:cNvPr id="9" name="8 Tabla"/>
          <p:cNvGraphicFramePr>
            <a:graphicFrameLocks noGrp="1"/>
          </p:cNvGraphicFramePr>
          <p:nvPr/>
        </p:nvGraphicFramePr>
        <p:xfrm>
          <a:off x="1571604" y="3500438"/>
          <a:ext cx="3862680" cy="3017520"/>
        </p:xfrm>
        <a:graphic>
          <a:graphicData uri="http://schemas.openxmlformats.org/drawingml/2006/table">
            <a:tbl>
              <a:tblPr firstRow="1" bandRow="1">
                <a:tableStyleId>{5C22544A-7EE6-4342-B048-85BDC9FD1C3A}</a:tableStyleId>
              </a:tblPr>
              <a:tblGrid>
                <a:gridCol w="1193864">
                  <a:extLst>
                    <a:ext uri="{9D8B030D-6E8A-4147-A177-3AD203B41FA5}">
                      <a16:colId xmlns:a16="http://schemas.microsoft.com/office/drawing/2014/main" val="20000"/>
                    </a:ext>
                  </a:extLst>
                </a:gridCol>
                <a:gridCol w="2668816">
                  <a:extLst>
                    <a:ext uri="{9D8B030D-6E8A-4147-A177-3AD203B41FA5}">
                      <a16:colId xmlns:a16="http://schemas.microsoft.com/office/drawing/2014/main" val="20001"/>
                    </a:ext>
                  </a:extLst>
                </a:gridCol>
              </a:tblGrid>
              <a:tr h="285752">
                <a:tc gridSpan="2">
                  <a:txBody>
                    <a:bodyPr/>
                    <a:lstStyle/>
                    <a:p>
                      <a:pPr algn="ctr"/>
                      <a:r>
                        <a:rPr lang="es-ES" dirty="0"/>
                        <a:t>Objeto</a:t>
                      </a:r>
                    </a:p>
                  </a:txBody>
                  <a:tcPr>
                    <a:lnB w="12700" cap="flat" cmpd="sng" algn="ctr">
                      <a:solidFill>
                        <a:schemeClr val="tx1"/>
                      </a:solidFill>
                      <a:prstDash val="solid"/>
                      <a:round/>
                      <a:headEnd type="none" w="med" len="med"/>
                      <a:tailEnd type="none" w="med" len="med"/>
                    </a:lnB>
                  </a:tcPr>
                </a:tc>
                <a:tc hMerge="1">
                  <a:txBody>
                    <a:bodyPr/>
                    <a:lstStyle/>
                    <a:p>
                      <a:endParaRPr lang="es-E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0574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dirty="0"/>
                        <a:t>Tipo</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s-ES" dirty="0"/>
                        <a:t>Nombre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1428760">
                <a:tc>
                  <a:txBody>
                    <a:bodyPr/>
                    <a:lstStyle/>
                    <a:p>
                      <a:r>
                        <a:rPr lang="es-ES" dirty="0" err="1">
                          <a:solidFill>
                            <a:srgbClr val="3333CC"/>
                          </a:solidFill>
                          <a:latin typeface="+mn-lt"/>
                        </a:rPr>
                        <a:t>text</a:t>
                      </a:r>
                      <a:endParaRPr lang="es-ES" dirty="0">
                        <a:solidFill>
                          <a:srgbClr val="3333CC"/>
                        </a:solidFill>
                        <a:latin typeface="+mn-lt"/>
                      </a:endParaRPr>
                    </a:p>
                    <a:p>
                      <a:r>
                        <a:rPr lang="es-ES" dirty="0" err="1">
                          <a:solidFill>
                            <a:srgbClr val="3333CC"/>
                          </a:solidFill>
                          <a:latin typeface="+mn-lt"/>
                        </a:rPr>
                        <a:t>password</a:t>
                      </a:r>
                      <a:endParaRPr lang="es-ES" dirty="0">
                        <a:solidFill>
                          <a:srgbClr val="3333CC"/>
                        </a:solidFill>
                        <a:latin typeface="+mn-lt"/>
                      </a:endParaRPr>
                    </a:p>
                    <a:p>
                      <a:r>
                        <a:rPr lang="es-ES" dirty="0" err="1">
                          <a:solidFill>
                            <a:srgbClr val="3333CC"/>
                          </a:solidFill>
                          <a:latin typeface="+mn-lt"/>
                        </a:rPr>
                        <a:t>checkbox</a:t>
                      </a:r>
                      <a:r>
                        <a:rPr lang="es-ES" dirty="0">
                          <a:solidFill>
                            <a:srgbClr val="3333CC"/>
                          </a:solidFill>
                          <a:latin typeface="+mn-lt"/>
                        </a:rPr>
                        <a:t> </a:t>
                      </a:r>
                    </a:p>
                    <a:p>
                      <a:r>
                        <a:rPr lang="es-ES" dirty="0">
                          <a:solidFill>
                            <a:srgbClr val="3333CC"/>
                          </a:solidFill>
                          <a:latin typeface="+mn-lt"/>
                        </a:rPr>
                        <a:t>radio</a:t>
                      </a:r>
                    </a:p>
                    <a:p>
                      <a:r>
                        <a:rPr lang="es-ES" dirty="0" err="1">
                          <a:solidFill>
                            <a:srgbClr val="3333CC"/>
                          </a:solidFill>
                          <a:latin typeface="+mn-lt"/>
                        </a:rPr>
                        <a:t>hidden</a:t>
                      </a:r>
                      <a:endParaRPr lang="es-ES" dirty="0">
                        <a:solidFill>
                          <a:srgbClr val="3333CC"/>
                        </a:solidFill>
                        <a:latin typeface="+mn-lt"/>
                      </a:endParaRPr>
                    </a:p>
                    <a:p>
                      <a:r>
                        <a:rPr lang="es-ES" dirty="0" err="1">
                          <a:solidFill>
                            <a:srgbClr val="3333CC"/>
                          </a:solidFill>
                          <a:latin typeface="+mn-lt"/>
                        </a:rPr>
                        <a:t>sumit</a:t>
                      </a:r>
                      <a:endParaRPr lang="es-ES" dirty="0">
                        <a:solidFill>
                          <a:srgbClr val="3333CC"/>
                        </a:solidFill>
                        <a:latin typeface="+mn-lt"/>
                      </a:endParaRPr>
                    </a:p>
                    <a:p>
                      <a:r>
                        <a:rPr lang="es-ES" dirty="0" err="1">
                          <a:solidFill>
                            <a:srgbClr val="3333CC"/>
                          </a:solidFill>
                          <a:latin typeface="+mn-lt"/>
                        </a:rPr>
                        <a:t>reset</a:t>
                      </a:r>
                      <a:endParaRPr lang="es-ES" dirty="0">
                        <a:solidFill>
                          <a:srgbClr val="3333CC"/>
                        </a:solidFill>
                        <a:latin typeface="+mn-lt"/>
                      </a:endParaRPr>
                    </a:p>
                    <a:p>
                      <a:r>
                        <a:rPr lang="es-ES" dirty="0" err="1">
                          <a:solidFill>
                            <a:srgbClr val="3333CC"/>
                          </a:solidFill>
                          <a:latin typeface="+mn-lt"/>
                        </a:rPr>
                        <a:t>image</a:t>
                      </a:r>
                      <a:endParaRPr lang="es-ES" dirty="0">
                        <a:solidFill>
                          <a:srgbClr val="3333CC"/>
                        </a:solidFill>
                      </a:endParaRPr>
                    </a:p>
                  </a:txBody>
                  <a:tcPr>
                    <a:lnR w="12700" cap="flat" cmpd="sng" algn="ctr">
                      <a:solidFill>
                        <a:schemeClr val="tx1"/>
                      </a:solidFill>
                      <a:prstDash val="solid"/>
                      <a:round/>
                      <a:headEnd type="none" w="med" len="med"/>
                      <a:tailEnd type="none" w="med" len="med"/>
                    </a:lnR>
                  </a:tcPr>
                </a:tc>
                <a:tc>
                  <a:txBody>
                    <a:bodyPr/>
                    <a:lstStyle/>
                    <a:p>
                      <a:r>
                        <a:rPr lang="es-ES" i="1" dirty="0"/>
                        <a:t>Cuadro</a:t>
                      </a:r>
                      <a:r>
                        <a:rPr lang="es-ES" i="1" baseline="0" dirty="0"/>
                        <a:t> de texto</a:t>
                      </a:r>
                    </a:p>
                    <a:p>
                      <a:r>
                        <a:rPr lang="es-ES" i="1" baseline="0" dirty="0"/>
                        <a:t>Cuadro texto - Contraseña</a:t>
                      </a:r>
                    </a:p>
                    <a:p>
                      <a:r>
                        <a:rPr lang="es-ES" i="1" baseline="0" dirty="0"/>
                        <a:t>Cuadro de Verificación</a:t>
                      </a:r>
                    </a:p>
                    <a:p>
                      <a:r>
                        <a:rPr lang="es-ES" i="1" baseline="0" dirty="0"/>
                        <a:t>Botón Alternativo</a:t>
                      </a:r>
                    </a:p>
                    <a:p>
                      <a:r>
                        <a:rPr lang="es-ES" i="1" baseline="0" dirty="0"/>
                        <a:t>Cuadro texto Oculto</a:t>
                      </a:r>
                    </a:p>
                    <a:p>
                      <a:r>
                        <a:rPr lang="es-ES" i="1" baseline="0" dirty="0"/>
                        <a:t>Botón Aceptar</a:t>
                      </a:r>
                    </a:p>
                    <a:p>
                      <a:r>
                        <a:rPr lang="es-ES" i="1" baseline="0" dirty="0"/>
                        <a:t>Botón Cancelar</a:t>
                      </a:r>
                    </a:p>
                    <a:p>
                      <a:r>
                        <a:rPr lang="es-ES" i="1" baseline="0" dirty="0"/>
                        <a:t>Imagen</a:t>
                      </a:r>
                      <a:endParaRPr lang="es-ES" i="1"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285852" y="274638"/>
            <a:ext cx="7560000" cy="720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normAutofit/>
          </a:bodyPr>
          <a:lstStyle/>
          <a:p>
            <a:pPr algn="ctr"/>
            <a:r>
              <a:rPr lang="es-ES" sz="3200" b="1" u="sng" dirty="0"/>
              <a:t>Trabajando con Formularios</a:t>
            </a:r>
            <a:endParaRPr lang="es-ES" sz="3200" dirty="0"/>
          </a:p>
        </p:txBody>
      </p:sp>
      <p:sp>
        <p:nvSpPr>
          <p:cNvPr id="5" name="Rectangle 3"/>
          <p:cNvSpPr txBox="1">
            <a:spLocks noChangeArrowheads="1"/>
          </p:cNvSpPr>
          <p:nvPr/>
        </p:nvSpPr>
        <p:spPr>
          <a:xfrm>
            <a:off x="1285852" y="1714488"/>
            <a:ext cx="7560000" cy="2484000"/>
          </a:xfrm>
          <a:prstGeom prst="rect">
            <a:avLst/>
          </a:prstGeom>
          <a:blipFill>
            <a:blip r:embed="rId2"/>
            <a:tile tx="0" ty="0" sx="100000" sy="100000" flip="none" algn="tl"/>
          </a:blipFill>
        </p:spPr>
        <p:txBody>
          <a:bodyPr>
            <a:noAutofit/>
          </a:bodyPr>
          <a:lstStyle/>
          <a:p>
            <a:pPr marL="365760" lvl="0" indent="-283464" fontAlgn="auto">
              <a:lnSpc>
                <a:spcPct val="80000"/>
              </a:lnSpc>
              <a:spcBef>
                <a:spcPts val="600"/>
              </a:spcBef>
              <a:spcAft>
                <a:spcPts val="0"/>
              </a:spcAft>
              <a:buClr>
                <a:schemeClr val="accent1"/>
              </a:buClr>
              <a:buSzPct val="80000"/>
              <a:buFont typeface="Wingdings 2"/>
              <a:buChar char=""/>
              <a:defRPr/>
            </a:pPr>
            <a:r>
              <a:rPr lang="es-ES" dirty="0">
                <a:latin typeface="+mn-lt"/>
              </a:rPr>
              <a:t>Se utiliza para definir un menú desplegable (objeto </a:t>
            </a:r>
            <a:r>
              <a:rPr lang="es-ES" b="1" dirty="0">
                <a:latin typeface="+mn-lt"/>
              </a:rPr>
              <a:t>mutivaluados</a:t>
            </a:r>
            <a:r>
              <a:rPr lang="es-ES" dirty="0">
                <a:latin typeface="+mn-lt"/>
              </a:rPr>
              <a:t>)</a:t>
            </a:r>
            <a:r>
              <a:rPr lang="es-ES" b="1" dirty="0">
                <a:latin typeface="+mn-lt"/>
              </a:rPr>
              <a:t>.</a:t>
            </a:r>
            <a:endParaRPr lang="es-ES" dirty="0">
              <a:latin typeface="+mn-lt"/>
            </a:endParaRPr>
          </a:p>
          <a:p>
            <a:pPr lvl="0">
              <a:lnSpc>
                <a:spcPct val="90000"/>
              </a:lnSpc>
              <a:buNone/>
              <a:defRPr/>
            </a:pPr>
            <a:r>
              <a:rPr lang="es-ES" b="1" dirty="0">
                <a:solidFill>
                  <a:srgbClr val="3333CC"/>
                </a:solidFill>
                <a:latin typeface="+mn-lt"/>
              </a:rPr>
              <a:t>	&lt;SELECT </a:t>
            </a:r>
            <a:r>
              <a:rPr lang="es-ES" dirty="0" err="1">
                <a:solidFill>
                  <a:srgbClr val="FF0000"/>
                </a:solidFill>
                <a:latin typeface="+mn-lt"/>
              </a:rPr>
              <a:t>name</a:t>
            </a:r>
            <a:r>
              <a:rPr lang="es-ES" dirty="0">
                <a:solidFill>
                  <a:srgbClr val="3333CC"/>
                </a:solidFill>
                <a:latin typeface="+mn-lt"/>
              </a:rPr>
              <a:t>=“campo” </a:t>
            </a:r>
            <a:r>
              <a:rPr lang="es-ES" dirty="0" err="1">
                <a:solidFill>
                  <a:srgbClr val="FF0000"/>
                </a:solidFill>
                <a:latin typeface="+mn-lt"/>
              </a:rPr>
              <a:t>multiple</a:t>
            </a:r>
            <a:r>
              <a:rPr lang="es-ES" dirty="0">
                <a:solidFill>
                  <a:srgbClr val="FF0000"/>
                </a:solidFill>
                <a:latin typeface="+mn-lt"/>
              </a:rPr>
              <a:t>  disabled</a:t>
            </a:r>
            <a:r>
              <a:rPr lang="es-ES" dirty="0">
                <a:solidFill>
                  <a:srgbClr val="3333CC"/>
                </a:solidFill>
                <a:latin typeface="+mn-lt"/>
              </a:rPr>
              <a:t> </a:t>
            </a:r>
            <a:r>
              <a:rPr lang="es-ES" b="1" dirty="0">
                <a:solidFill>
                  <a:srgbClr val="3333CC"/>
                </a:solidFill>
                <a:latin typeface="+mn-lt"/>
              </a:rPr>
              <a:t>&gt;</a:t>
            </a:r>
          </a:p>
          <a:p>
            <a:pPr>
              <a:lnSpc>
                <a:spcPct val="90000"/>
              </a:lnSpc>
              <a:defRPr/>
            </a:pPr>
            <a:r>
              <a:rPr lang="es-ES" b="1" dirty="0">
                <a:solidFill>
                  <a:srgbClr val="3333CC"/>
                </a:solidFill>
                <a:latin typeface="+mn-lt"/>
              </a:rPr>
              <a:t>		&lt;OPTION&gt; </a:t>
            </a:r>
            <a:r>
              <a:rPr lang="es-ES" dirty="0">
                <a:latin typeface="+mn-lt"/>
              </a:rPr>
              <a:t>ítem1</a:t>
            </a:r>
            <a:r>
              <a:rPr lang="es-ES" b="1" dirty="0">
                <a:solidFill>
                  <a:srgbClr val="3333CC"/>
                </a:solidFill>
                <a:latin typeface="+mn-lt"/>
              </a:rPr>
              <a:t>  &lt;</a:t>
            </a:r>
            <a:r>
              <a:rPr lang="es-ES" dirty="0">
                <a:solidFill>
                  <a:srgbClr val="FF0000"/>
                </a:solidFill>
                <a:latin typeface="+mn-lt"/>
              </a:rPr>
              <a:t>/</a:t>
            </a:r>
            <a:r>
              <a:rPr lang="es-ES" b="1" dirty="0">
                <a:solidFill>
                  <a:srgbClr val="3333CC"/>
                </a:solidFill>
                <a:latin typeface="+mn-lt"/>
              </a:rPr>
              <a:t>OPTION&gt;</a:t>
            </a:r>
          </a:p>
          <a:p>
            <a:pPr>
              <a:lnSpc>
                <a:spcPct val="90000"/>
              </a:lnSpc>
              <a:defRPr/>
            </a:pPr>
            <a:r>
              <a:rPr lang="es-ES" b="1" dirty="0">
                <a:solidFill>
                  <a:srgbClr val="3333CC"/>
                </a:solidFill>
                <a:latin typeface="+mn-lt"/>
              </a:rPr>
              <a:t>		&lt;OPTION&gt;  </a:t>
            </a:r>
            <a:r>
              <a:rPr lang="es-ES" dirty="0">
                <a:latin typeface="+mn-lt"/>
              </a:rPr>
              <a:t>ítem2</a:t>
            </a:r>
            <a:r>
              <a:rPr lang="es-ES" b="1" dirty="0">
                <a:solidFill>
                  <a:srgbClr val="3333CC"/>
                </a:solidFill>
                <a:latin typeface="+mn-lt"/>
              </a:rPr>
              <a:t> &lt;</a:t>
            </a:r>
            <a:r>
              <a:rPr lang="es-ES" dirty="0">
                <a:solidFill>
                  <a:srgbClr val="FF0000"/>
                </a:solidFill>
                <a:latin typeface="+mn-lt"/>
              </a:rPr>
              <a:t>/</a:t>
            </a:r>
            <a:r>
              <a:rPr lang="es-ES" b="1" dirty="0">
                <a:solidFill>
                  <a:srgbClr val="3333CC"/>
                </a:solidFill>
                <a:latin typeface="+mn-lt"/>
              </a:rPr>
              <a:t>OPTION&gt;</a:t>
            </a:r>
          </a:p>
          <a:p>
            <a:pPr>
              <a:lnSpc>
                <a:spcPct val="90000"/>
              </a:lnSpc>
              <a:defRPr/>
            </a:pPr>
            <a:r>
              <a:rPr lang="es-ES" dirty="0">
                <a:latin typeface="+mn-lt"/>
              </a:rPr>
              <a:t>		…………</a:t>
            </a:r>
          </a:p>
          <a:p>
            <a:pPr>
              <a:lnSpc>
                <a:spcPct val="90000"/>
              </a:lnSpc>
              <a:defRPr/>
            </a:pPr>
            <a:r>
              <a:rPr lang="es-ES" b="1" dirty="0">
                <a:solidFill>
                  <a:srgbClr val="3333CC"/>
                </a:solidFill>
                <a:latin typeface="+mn-lt"/>
              </a:rPr>
              <a:t>	&lt;</a:t>
            </a:r>
            <a:r>
              <a:rPr lang="es-ES" dirty="0">
                <a:solidFill>
                  <a:srgbClr val="FF0000"/>
                </a:solidFill>
                <a:latin typeface="+mn-lt"/>
              </a:rPr>
              <a:t>/</a:t>
            </a:r>
            <a:r>
              <a:rPr lang="es-ES" b="1" dirty="0">
                <a:solidFill>
                  <a:srgbClr val="3333CC"/>
                </a:solidFill>
                <a:latin typeface="+mn-lt"/>
              </a:rPr>
              <a:t>SELECT &gt;</a:t>
            </a:r>
          </a:p>
          <a:p>
            <a:pPr marL="365760" lvl="0" indent="-283464" fontAlgn="auto">
              <a:lnSpc>
                <a:spcPct val="80000"/>
              </a:lnSpc>
              <a:spcBef>
                <a:spcPts val="600"/>
              </a:spcBef>
              <a:spcAft>
                <a:spcPts val="0"/>
              </a:spcAft>
              <a:buClr>
                <a:schemeClr val="accent1"/>
              </a:buClr>
              <a:buSzPct val="80000"/>
              <a:buFont typeface="Wingdings 2"/>
              <a:buChar char=""/>
              <a:defRPr/>
            </a:pPr>
            <a:r>
              <a:rPr lang="es-ES" dirty="0">
                <a:latin typeface="+mn-lt"/>
              </a:rPr>
              <a:t>Donde:</a:t>
            </a:r>
          </a:p>
          <a:p>
            <a:pPr lvl="1">
              <a:defRPr/>
            </a:pPr>
            <a:r>
              <a:rPr lang="es-ES" b="1" dirty="0">
                <a:latin typeface="+mn-lt"/>
              </a:rPr>
              <a:t>múltiple</a:t>
            </a:r>
            <a:r>
              <a:rPr lang="es-ES" b="1" dirty="0">
                <a:solidFill>
                  <a:srgbClr val="3333CC"/>
                </a:solidFill>
                <a:latin typeface="+mn-lt"/>
              </a:rPr>
              <a:t> </a:t>
            </a:r>
            <a:r>
              <a:rPr lang="es-ES" dirty="0">
                <a:latin typeface="+mn-lt"/>
              </a:rPr>
              <a:t>para seleccionar varios valores del objeto</a:t>
            </a:r>
          </a:p>
          <a:p>
            <a:pPr lvl="1">
              <a:defRPr/>
            </a:pPr>
            <a:r>
              <a:rPr lang="es-ES" b="1" dirty="0">
                <a:latin typeface="+mn-lt"/>
              </a:rPr>
              <a:t>disabled</a:t>
            </a:r>
            <a:r>
              <a:rPr lang="es-ES" dirty="0">
                <a:latin typeface="+mn-lt"/>
              </a:rPr>
              <a:t> para solo mostrar el menú pero no seleccionar sus valores</a:t>
            </a:r>
          </a:p>
          <a:p>
            <a:pPr lvl="1">
              <a:defRPr/>
            </a:pPr>
            <a:endParaRPr lang="es-ES" dirty="0">
              <a:latin typeface="+mn-lt"/>
            </a:endParaRPr>
          </a:p>
        </p:txBody>
      </p:sp>
      <p:sp>
        <p:nvSpPr>
          <p:cNvPr id="6" name="Rectangle 2"/>
          <p:cNvSpPr txBox="1">
            <a:spLocks noChangeArrowheads="1"/>
          </p:cNvSpPr>
          <p:nvPr/>
        </p:nvSpPr>
        <p:spPr>
          <a:xfrm>
            <a:off x="1285852" y="1006934"/>
            <a:ext cx="7560000" cy="720000"/>
          </a:xfrm>
          <a:prstGeom prst="rect">
            <a:avLst/>
          </a:prstGeom>
          <a:solidFill>
            <a:schemeClr val="bg2"/>
          </a:solidFill>
        </p:spPr>
        <p:txBody>
          <a:bodyPr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ES" sz="2800" b="1" strike="noStrike" kern="1200" cap="none" spc="0" normalizeH="0" baseline="0" noProof="0" dirty="0">
                <a:ln>
                  <a:noFill/>
                </a:ln>
                <a:solidFill>
                  <a:srgbClr val="3333CC"/>
                </a:solidFill>
                <a:uLnTx/>
                <a:uFillTx/>
                <a:latin typeface="+mj-lt"/>
                <a:ea typeface="+mj-ea"/>
                <a:cs typeface="+mj-cs"/>
              </a:rPr>
              <a:t>Etiqueta: SELECT</a:t>
            </a:r>
          </a:p>
        </p:txBody>
      </p:sp>
      <p:sp>
        <p:nvSpPr>
          <p:cNvPr id="7" name="Rectangle 3"/>
          <p:cNvSpPr txBox="1">
            <a:spLocks noChangeArrowheads="1"/>
          </p:cNvSpPr>
          <p:nvPr/>
        </p:nvSpPr>
        <p:spPr>
          <a:xfrm>
            <a:off x="1285852" y="4993810"/>
            <a:ext cx="7560000" cy="1692000"/>
          </a:xfrm>
          <a:prstGeom prst="rect">
            <a:avLst/>
          </a:prstGeom>
          <a:blipFill>
            <a:blip r:embed="rId2"/>
            <a:tile tx="0" ty="0" sx="100000" sy="100000" flip="none" algn="tl"/>
          </a:blipFill>
        </p:spPr>
        <p:txBody>
          <a:bodyPr>
            <a:noAutofit/>
          </a:bodyPr>
          <a:lstStyle/>
          <a:p>
            <a:pPr marL="365760" lvl="0" indent="-283464" fontAlgn="auto">
              <a:lnSpc>
                <a:spcPct val="80000"/>
              </a:lnSpc>
              <a:spcBef>
                <a:spcPts val="600"/>
              </a:spcBef>
              <a:spcAft>
                <a:spcPts val="0"/>
              </a:spcAft>
              <a:buClr>
                <a:schemeClr val="accent1"/>
              </a:buClr>
              <a:buSzPct val="80000"/>
              <a:buFont typeface="Wingdings 2"/>
              <a:buChar char=""/>
              <a:defRPr/>
            </a:pPr>
            <a:r>
              <a:rPr lang="es-ES" dirty="0">
                <a:latin typeface="+mn-lt"/>
              </a:rPr>
              <a:t>Se utiliza para definir un cuadro de texto  con mas de una línea  (objeto </a:t>
            </a:r>
            <a:r>
              <a:rPr lang="es-ES" b="1" dirty="0">
                <a:latin typeface="+mn-lt"/>
              </a:rPr>
              <a:t>mutivaluados</a:t>
            </a:r>
            <a:r>
              <a:rPr lang="es-ES" dirty="0">
                <a:latin typeface="+mn-lt"/>
              </a:rPr>
              <a:t>).</a:t>
            </a:r>
          </a:p>
          <a:p>
            <a:pPr marL="365760" lvl="0" indent="-283464" fontAlgn="auto">
              <a:lnSpc>
                <a:spcPct val="80000"/>
              </a:lnSpc>
              <a:spcBef>
                <a:spcPts val="600"/>
              </a:spcBef>
              <a:spcAft>
                <a:spcPts val="0"/>
              </a:spcAft>
              <a:buClr>
                <a:schemeClr val="accent1"/>
              </a:buClr>
              <a:buSzPct val="80000"/>
              <a:defRPr/>
            </a:pPr>
            <a:r>
              <a:rPr lang="es-ES" b="1" dirty="0">
                <a:solidFill>
                  <a:srgbClr val="3333CC"/>
                </a:solidFill>
                <a:latin typeface="+mn-lt"/>
              </a:rPr>
              <a:t>		&lt;TEXTAREA </a:t>
            </a:r>
            <a:r>
              <a:rPr lang="es-ES" dirty="0" err="1">
                <a:solidFill>
                  <a:srgbClr val="FF0000"/>
                </a:solidFill>
                <a:latin typeface="+mn-lt"/>
              </a:rPr>
              <a:t>name</a:t>
            </a:r>
            <a:r>
              <a:rPr lang="es-ES" dirty="0">
                <a:solidFill>
                  <a:srgbClr val="3333CC"/>
                </a:solidFill>
                <a:latin typeface="+mn-lt"/>
              </a:rPr>
              <a:t>=“campo” </a:t>
            </a:r>
            <a:r>
              <a:rPr lang="es-ES" dirty="0" err="1">
                <a:solidFill>
                  <a:srgbClr val="FF0000"/>
                </a:solidFill>
                <a:latin typeface="+mn-lt"/>
              </a:rPr>
              <a:t>cols</a:t>
            </a:r>
            <a:r>
              <a:rPr lang="es-ES" dirty="0">
                <a:solidFill>
                  <a:srgbClr val="3333CC"/>
                </a:solidFill>
                <a:latin typeface="+mn-lt"/>
              </a:rPr>
              <a:t>=“numero” </a:t>
            </a:r>
            <a:r>
              <a:rPr lang="es-ES" dirty="0" err="1">
                <a:solidFill>
                  <a:srgbClr val="FF0000"/>
                </a:solidFill>
                <a:latin typeface="+mn-lt"/>
              </a:rPr>
              <a:t>rows</a:t>
            </a:r>
            <a:r>
              <a:rPr lang="es-ES" dirty="0">
                <a:solidFill>
                  <a:srgbClr val="3333CC"/>
                </a:solidFill>
                <a:latin typeface="+mn-lt"/>
              </a:rPr>
              <a:t>=“2”</a:t>
            </a:r>
            <a:r>
              <a:rPr lang="es-ES" b="1" dirty="0">
                <a:solidFill>
                  <a:srgbClr val="3333CC"/>
                </a:solidFill>
                <a:latin typeface="+mn-lt"/>
              </a:rPr>
              <a:t>&gt; </a:t>
            </a:r>
          </a:p>
          <a:p>
            <a:pPr lvl="0">
              <a:lnSpc>
                <a:spcPct val="90000"/>
              </a:lnSpc>
              <a:buNone/>
              <a:defRPr/>
            </a:pPr>
            <a:r>
              <a:rPr lang="es-ES" dirty="0">
                <a:latin typeface="+mn-lt"/>
              </a:rPr>
              <a:t>		 [ aquí se escribe el texto de los comentarios]</a:t>
            </a:r>
          </a:p>
          <a:p>
            <a:pPr lvl="2">
              <a:lnSpc>
                <a:spcPct val="90000"/>
              </a:lnSpc>
              <a:defRPr/>
            </a:pPr>
            <a:r>
              <a:rPr lang="es-ES" b="1" dirty="0">
                <a:solidFill>
                  <a:srgbClr val="3333CC"/>
                </a:solidFill>
                <a:latin typeface="+mn-lt"/>
              </a:rPr>
              <a:t>&lt;</a:t>
            </a:r>
            <a:r>
              <a:rPr lang="es-ES" dirty="0">
                <a:solidFill>
                  <a:srgbClr val="FF0000"/>
                </a:solidFill>
                <a:latin typeface="+mn-lt"/>
              </a:rPr>
              <a:t>/</a:t>
            </a:r>
            <a:r>
              <a:rPr lang="es-ES" b="1" dirty="0">
                <a:solidFill>
                  <a:srgbClr val="3333CC"/>
                </a:solidFill>
                <a:latin typeface="+mn-lt"/>
              </a:rPr>
              <a:t>TEXTAREA &gt;</a:t>
            </a:r>
          </a:p>
          <a:p>
            <a:pPr marL="365760" lvl="0" indent="-283464" fontAlgn="auto">
              <a:lnSpc>
                <a:spcPct val="80000"/>
              </a:lnSpc>
              <a:spcBef>
                <a:spcPts val="600"/>
              </a:spcBef>
              <a:spcAft>
                <a:spcPts val="0"/>
              </a:spcAft>
              <a:buClr>
                <a:schemeClr val="accent1"/>
              </a:buClr>
              <a:buSzPct val="80000"/>
              <a:buFont typeface="Wingdings 2"/>
              <a:buChar char=""/>
              <a:defRPr/>
            </a:pPr>
            <a:r>
              <a:rPr lang="es-ES" dirty="0">
                <a:latin typeface="+mn-lt"/>
              </a:rPr>
              <a:t>Donde:</a:t>
            </a:r>
          </a:p>
          <a:p>
            <a:pPr lvl="1">
              <a:defRPr/>
            </a:pPr>
            <a:r>
              <a:rPr lang="es-ES" b="1" dirty="0">
                <a:latin typeface="+mn-lt"/>
              </a:rPr>
              <a:t>numero</a:t>
            </a:r>
            <a:r>
              <a:rPr lang="es-ES" b="1" dirty="0">
                <a:solidFill>
                  <a:srgbClr val="3333CC"/>
                </a:solidFill>
                <a:latin typeface="+mn-lt"/>
              </a:rPr>
              <a:t> </a:t>
            </a:r>
            <a:r>
              <a:rPr lang="es-ES" dirty="0">
                <a:latin typeface="+mn-lt"/>
              </a:rPr>
              <a:t>indica el numero de columnas de texto visibles</a:t>
            </a:r>
          </a:p>
          <a:p>
            <a:pPr lvl="1">
              <a:defRPr/>
            </a:pPr>
            <a:endParaRPr lang="es-ES" dirty="0">
              <a:latin typeface="+mn-lt"/>
            </a:endParaRPr>
          </a:p>
          <a:p>
            <a:pPr lvl="1">
              <a:defRPr/>
            </a:pPr>
            <a:endParaRPr lang="es-ES" dirty="0">
              <a:latin typeface="+mn-lt"/>
            </a:endParaRPr>
          </a:p>
        </p:txBody>
      </p:sp>
      <p:sp>
        <p:nvSpPr>
          <p:cNvPr id="10" name="Rectangle 2"/>
          <p:cNvSpPr txBox="1">
            <a:spLocks noChangeArrowheads="1"/>
          </p:cNvSpPr>
          <p:nvPr/>
        </p:nvSpPr>
        <p:spPr>
          <a:xfrm>
            <a:off x="1285852" y="4229566"/>
            <a:ext cx="7560000" cy="720000"/>
          </a:xfrm>
          <a:prstGeom prst="rect">
            <a:avLst/>
          </a:prstGeom>
          <a:solidFill>
            <a:schemeClr val="bg2"/>
          </a:solidFill>
        </p:spPr>
        <p:txBody>
          <a:bodyPr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ES" sz="2800" b="1" strike="noStrike" kern="1200" cap="none" spc="0" normalizeH="0" baseline="0" noProof="0" dirty="0">
                <a:ln>
                  <a:noFill/>
                </a:ln>
                <a:solidFill>
                  <a:srgbClr val="3333CC"/>
                </a:solidFill>
                <a:uLnTx/>
                <a:uFillTx/>
                <a:latin typeface="+mj-lt"/>
                <a:ea typeface="+mj-ea"/>
                <a:cs typeface="+mj-cs"/>
              </a:rPr>
              <a:t>Etiqueta: TEXTAREA</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1285852" y="294856"/>
            <a:ext cx="7560000" cy="720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normAutofit/>
          </a:bodyPr>
          <a:lstStyle/>
          <a:p>
            <a:pPr algn="ctr"/>
            <a:r>
              <a:rPr lang="es-ES" sz="3200" b="1" u="sng" dirty="0"/>
              <a:t>Estructura básica de Formularios</a:t>
            </a:r>
          </a:p>
        </p:txBody>
      </p:sp>
      <p:sp>
        <p:nvSpPr>
          <p:cNvPr id="5" name="Rectangle 3"/>
          <p:cNvSpPr>
            <a:spLocks noGrp="1" noChangeArrowheads="1"/>
          </p:cNvSpPr>
          <p:nvPr>
            <p:ph idx="1"/>
          </p:nvPr>
        </p:nvSpPr>
        <p:spPr>
          <a:xfrm>
            <a:off x="1285852" y="1071546"/>
            <a:ext cx="7560000" cy="5572164"/>
          </a:xfrm>
          <a:solidFill>
            <a:schemeClr val="accent4">
              <a:lumMod val="20000"/>
              <a:lumOff val="80000"/>
            </a:schemeClr>
          </a:solidFill>
        </p:spPr>
        <p:txBody>
          <a:bodyPr>
            <a:normAutofit/>
          </a:bodyPr>
          <a:lstStyle/>
          <a:p>
            <a:pPr>
              <a:lnSpc>
                <a:spcPct val="90000"/>
              </a:lnSpc>
              <a:buNone/>
            </a:pPr>
            <a:r>
              <a:rPr lang="es-ES" sz="1800" b="1" dirty="0">
                <a:solidFill>
                  <a:srgbClr val="3333CC"/>
                </a:solidFill>
              </a:rPr>
              <a:t>&lt;FORM  </a:t>
            </a:r>
            <a:r>
              <a:rPr lang="es-ES" sz="1800" dirty="0" err="1">
                <a:solidFill>
                  <a:srgbClr val="FF0000"/>
                </a:solidFill>
              </a:rPr>
              <a:t>action</a:t>
            </a:r>
            <a:r>
              <a:rPr lang="es-ES" sz="1800" dirty="0">
                <a:solidFill>
                  <a:srgbClr val="3333CC"/>
                </a:solidFill>
              </a:rPr>
              <a:t>=“pagina.html” </a:t>
            </a:r>
            <a:r>
              <a:rPr lang="es-ES" sz="1800" dirty="0" err="1">
                <a:solidFill>
                  <a:srgbClr val="FF0000"/>
                </a:solidFill>
              </a:rPr>
              <a:t>method</a:t>
            </a:r>
            <a:r>
              <a:rPr lang="es-ES" sz="1800" dirty="0">
                <a:solidFill>
                  <a:srgbClr val="3333CC"/>
                </a:solidFill>
              </a:rPr>
              <a:t>=“POST”</a:t>
            </a:r>
            <a:r>
              <a:rPr lang="es-ES" sz="1800" b="1" dirty="0">
                <a:solidFill>
                  <a:srgbClr val="3333CC"/>
                </a:solidFill>
              </a:rPr>
              <a:t> &gt; </a:t>
            </a:r>
            <a:r>
              <a:rPr lang="es-ES" sz="1800" i="1" dirty="0">
                <a:solidFill>
                  <a:schemeClr val="tx1"/>
                </a:solidFill>
              </a:rPr>
              <a:t>Indica el inicio del formulario</a:t>
            </a:r>
          </a:p>
          <a:p>
            <a:pPr>
              <a:lnSpc>
                <a:spcPct val="90000"/>
              </a:lnSpc>
              <a:buNone/>
            </a:pPr>
            <a:r>
              <a:rPr lang="es-ES" sz="1800" b="1" dirty="0">
                <a:solidFill>
                  <a:srgbClr val="3333CC"/>
                </a:solidFill>
              </a:rPr>
              <a:t>	&lt;INPUT </a:t>
            </a:r>
            <a:r>
              <a:rPr lang="es-ES" sz="1800" dirty="0" err="1">
                <a:solidFill>
                  <a:srgbClr val="FF0000"/>
                </a:solidFill>
              </a:rPr>
              <a:t>type</a:t>
            </a:r>
            <a:r>
              <a:rPr lang="es-ES" sz="1800" dirty="0">
                <a:solidFill>
                  <a:srgbClr val="3333CC"/>
                </a:solidFill>
              </a:rPr>
              <a:t>=objeto  </a:t>
            </a:r>
            <a:r>
              <a:rPr lang="es-ES" sz="1800" dirty="0" err="1">
                <a:solidFill>
                  <a:srgbClr val="FF0000"/>
                </a:solidFill>
              </a:rPr>
              <a:t>name</a:t>
            </a:r>
            <a:r>
              <a:rPr lang="es-ES" sz="1800" dirty="0">
                <a:solidFill>
                  <a:srgbClr val="3333CC"/>
                </a:solidFill>
              </a:rPr>
              <a:t>=“nombre”</a:t>
            </a:r>
            <a:r>
              <a:rPr lang="es-ES" sz="1800" b="1" dirty="0">
                <a:solidFill>
                  <a:srgbClr val="3333CC"/>
                </a:solidFill>
              </a:rPr>
              <a:t>&gt; </a:t>
            </a:r>
          </a:p>
          <a:p>
            <a:pPr>
              <a:lnSpc>
                <a:spcPct val="90000"/>
              </a:lnSpc>
              <a:buNone/>
            </a:pPr>
            <a:r>
              <a:rPr lang="es-ES" sz="1800" b="1" dirty="0">
                <a:solidFill>
                  <a:srgbClr val="3333CC"/>
                </a:solidFill>
              </a:rPr>
              <a:t>	&lt;INPUT </a:t>
            </a:r>
            <a:r>
              <a:rPr lang="es-ES" sz="1800" dirty="0" err="1">
                <a:solidFill>
                  <a:srgbClr val="FF0000"/>
                </a:solidFill>
              </a:rPr>
              <a:t>type</a:t>
            </a:r>
            <a:r>
              <a:rPr lang="es-ES" sz="1800" dirty="0">
                <a:solidFill>
                  <a:srgbClr val="3333CC"/>
                </a:solidFill>
              </a:rPr>
              <a:t>=objeto  </a:t>
            </a:r>
            <a:r>
              <a:rPr lang="es-ES" sz="1800" dirty="0" err="1">
                <a:solidFill>
                  <a:srgbClr val="FF0000"/>
                </a:solidFill>
              </a:rPr>
              <a:t>name</a:t>
            </a:r>
            <a:r>
              <a:rPr lang="es-ES" sz="1800" dirty="0">
                <a:solidFill>
                  <a:srgbClr val="3333CC"/>
                </a:solidFill>
              </a:rPr>
              <a:t>=“nombre”</a:t>
            </a:r>
            <a:r>
              <a:rPr lang="es-ES" sz="1800" b="1" dirty="0">
                <a:solidFill>
                  <a:srgbClr val="3333CC"/>
                </a:solidFill>
              </a:rPr>
              <a:t>&gt; </a:t>
            </a:r>
          </a:p>
          <a:p>
            <a:pPr>
              <a:lnSpc>
                <a:spcPct val="90000"/>
              </a:lnSpc>
              <a:buNone/>
            </a:pPr>
            <a:r>
              <a:rPr lang="es-ES" sz="1800" i="1" dirty="0"/>
              <a:t>	::::::::::::::::::::::</a:t>
            </a:r>
          </a:p>
          <a:p>
            <a:pPr>
              <a:lnSpc>
                <a:spcPct val="90000"/>
              </a:lnSpc>
              <a:buNone/>
            </a:pPr>
            <a:r>
              <a:rPr lang="es-ES" sz="1800" b="1" dirty="0">
                <a:solidFill>
                  <a:srgbClr val="3333CC"/>
                </a:solidFill>
              </a:rPr>
              <a:t>	&lt;SELECT </a:t>
            </a:r>
            <a:r>
              <a:rPr lang="es-ES" sz="1800" dirty="0" err="1">
                <a:solidFill>
                  <a:srgbClr val="FF0000"/>
                </a:solidFill>
              </a:rPr>
              <a:t>name</a:t>
            </a:r>
            <a:r>
              <a:rPr lang="es-ES" sz="1800" b="1" dirty="0">
                <a:solidFill>
                  <a:srgbClr val="3333CC"/>
                </a:solidFill>
              </a:rPr>
              <a:t>=“nombre”&gt;</a:t>
            </a:r>
            <a:endParaRPr lang="es-ES" sz="1800" i="1" dirty="0">
              <a:solidFill>
                <a:schemeClr val="tx1"/>
              </a:solidFill>
            </a:endParaRPr>
          </a:p>
          <a:p>
            <a:pPr>
              <a:lnSpc>
                <a:spcPct val="90000"/>
              </a:lnSpc>
              <a:buNone/>
            </a:pPr>
            <a:r>
              <a:rPr lang="es-ES" sz="1800" b="1" dirty="0">
                <a:solidFill>
                  <a:srgbClr val="3333CC"/>
                </a:solidFill>
              </a:rPr>
              <a:t>		&lt;OPTION&gt; i</a:t>
            </a:r>
            <a:r>
              <a:rPr lang="es-ES" sz="1800" dirty="0"/>
              <a:t>tem1</a:t>
            </a:r>
            <a:endParaRPr lang="es-ES" sz="1800" i="1" dirty="0"/>
          </a:p>
          <a:p>
            <a:pPr>
              <a:lnSpc>
                <a:spcPct val="90000"/>
              </a:lnSpc>
              <a:buNone/>
            </a:pPr>
            <a:r>
              <a:rPr lang="es-ES" sz="1800" b="1" dirty="0">
                <a:solidFill>
                  <a:srgbClr val="3333CC"/>
                </a:solidFill>
              </a:rPr>
              <a:t>		&lt;OPTION&gt; </a:t>
            </a:r>
            <a:r>
              <a:rPr lang="es-ES" sz="1800" dirty="0"/>
              <a:t>item2</a:t>
            </a:r>
            <a:endParaRPr lang="es-ES" sz="1800" i="1" dirty="0"/>
          </a:p>
          <a:p>
            <a:pPr>
              <a:lnSpc>
                <a:spcPct val="90000"/>
              </a:lnSpc>
              <a:buNone/>
            </a:pPr>
            <a:r>
              <a:rPr lang="es-ES" sz="1800" i="1" dirty="0"/>
              <a:t>		::::::::::::::::::::::</a:t>
            </a:r>
          </a:p>
          <a:p>
            <a:pPr>
              <a:lnSpc>
                <a:spcPct val="90000"/>
              </a:lnSpc>
              <a:buNone/>
            </a:pPr>
            <a:r>
              <a:rPr lang="es-ES" sz="1800" b="1" dirty="0">
                <a:solidFill>
                  <a:srgbClr val="3333CC"/>
                </a:solidFill>
              </a:rPr>
              <a:t>	&lt;</a:t>
            </a:r>
            <a:r>
              <a:rPr lang="es-ES" sz="1800" dirty="0">
                <a:solidFill>
                  <a:srgbClr val="FF0000"/>
                </a:solidFill>
              </a:rPr>
              <a:t>/</a:t>
            </a:r>
            <a:r>
              <a:rPr lang="es-ES" sz="1800" b="1" dirty="0">
                <a:solidFill>
                  <a:srgbClr val="3333CC"/>
                </a:solidFill>
              </a:rPr>
              <a:t>SELECT&gt;</a:t>
            </a:r>
            <a:endParaRPr lang="es-ES" sz="1800" i="1" dirty="0"/>
          </a:p>
          <a:p>
            <a:pPr>
              <a:lnSpc>
                <a:spcPct val="90000"/>
              </a:lnSpc>
              <a:buNone/>
            </a:pPr>
            <a:endParaRPr lang="es-ES" sz="1800" b="1" dirty="0">
              <a:solidFill>
                <a:srgbClr val="3333CC"/>
              </a:solidFill>
            </a:endParaRPr>
          </a:p>
          <a:p>
            <a:pPr>
              <a:lnSpc>
                <a:spcPct val="90000"/>
              </a:lnSpc>
              <a:buNone/>
            </a:pPr>
            <a:r>
              <a:rPr lang="es-ES" sz="1800" b="1" dirty="0">
                <a:solidFill>
                  <a:srgbClr val="3333CC"/>
                </a:solidFill>
              </a:rPr>
              <a:t>	&lt;TEXTAREA </a:t>
            </a:r>
            <a:r>
              <a:rPr lang="es-ES" sz="1800" dirty="0" err="1">
                <a:solidFill>
                  <a:srgbClr val="FF0000"/>
                </a:solidFill>
              </a:rPr>
              <a:t>name</a:t>
            </a:r>
            <a:r>
              <a:rPr lang="es-ES" sz="1800" dirty="0">
                <a:solidFill>
                  <a:srgbClr val="3333CC"/>
                </a:solidFill>
              </a:rPr>
              <a:t>=“nombre” </a:t>
            </a:r>
            <a:r>
              <a:rPr lang="es-ES" sz="1800" dirty="0" err="1">
                <a:solidFill>
                  <a:srgbClr val="FF0000"/>
                </a:solidFill>
              </a:rPr>
              <a:t>cols</a:t>
            </a:r>
            <a:r>
              <a:rPr lang="es-ES" sz="1800" dirty="0">
                <a:solidFill>
                  <a:srgbClr val="3333CC"/>
                </a:solidFill>
              </a:rPr>
              <a:t>=“numero” </a:t>
            </a:r>
            <a:r>
              <a:rPr lang="es-ES" sz="1800" dirty="0" err="1">
                <a:solidFill>
                  <a:srgbClr val="FF0000"/>
                </a:solidFill>
              </a:rPr>
              <a:t>rows</a:t>
            </a:r>
            <a:r>
              <a:rPr lang="es-ES" sz="1800" dirty="0">
                <a:solidFill>
                  <a:srgbClr val="3333CC"/>
                </a:solidFill>
              </a:rPr>
              <a:t>=“numero”</a:t>
            </a:r>
            <a:r>
              <a:rPr lang="es-ES" sz="1800" b="1" dirty="0">
                <a:solidFill>
                  <a:srgbClr val="3333CC"/>
                </a:solidFill>
              </a:rPr>
              <a:t>&gt;</a:t>
            </a:r>
          </a:p>
          <a:p>
            <a:pPr>
              <a:lnSpc>
                <a:spcPct val="90000"/>
              </a:lnSpc>
              <a:buNone/>
            </a:pPr>
            <a:r>
              <a:rPr lang="es-ES" sz="1800" dirty="0"/>
              <a:t>		[ </a:t>
            </a:r>
            <a:r>
              <a:rPr lang="es-ES" sz="1800" i="1" dirty="0"/>
              <a:t>aquí se escribe el texto de los comentarios</a:t>
            </a:r>
            <a:r>
              <a:rPr lang="es-ES" sz="1800" dirty="0"/>
              <a:t>]</a:t>
            </a:r>
          </a:p>
          <a:p>
            <a:pPr>
              <a:lnSpc>
                <a:spcPct val="90000"/>
              </a:lnSpc>
              <a:buNone/>
            </a:pPr>
            <a:r>
              <a:rPr lang="es-ES" sz="1800" b="1" dirty="0">
                <a:solidFill>
                  <a:srgbClr val="3333CC"/>
                </a:solidFill>
              </a:rPr>
              <a:t>	&lt;</a:t>
            </a:r>
            <a:r>
              <a:rPr lang="es-ES" sz="1800" dirty="0">
                <a:solidFill>
                  <a:srgbClr val="FF0000"/>
                </a:solidFill>
              </a:rPr>
              <a:t>/</a:t>
            </a:r>
            <a:r>
              <a:rPr lang="es-ES" sz="1800" b="1" dirty="0">
                <a:solidFill>
                  <a:srgbClr val="3333CC"/>
                </a:solidFill>
              </a:rPr>
              <a:t>TEXTAREA&gt;</a:t>
            </a:r>
          </a:p>
          <a:p>
            <a:pPr>
              <a:lnSpc>
                <a:spcPct val="90000"/>
              </a:lnSpc>
              <a:buNone/>
            </a:pPr>
            <a:endParaRPr lang="es-ES" sz="1800" b="1" dirty="0">
              <a:solidFill>
                <a:srgbClr val="3333CC"/>
              </a:solidFill>
            </a:endParaRPr>
          </a:p>
          <a:p>
            <a:pPr>
              <a:lnSpc>
                <a:spcPct val="90000"/>
              </a:lnSpc>
              <a:buNone/>
            </a:pPr>
            <a:r>
              <a:rPr lang="es-ES" sz="1800" b="1" dirty="0">
                <a:solidFill>
                  <a:srgbClr val="3333CC"/>
                </a:solidFill>
              </a:rPr>
              <a:t>&lt;</a:t>
            </a:r>
            <a:r>
              <a:rPr lang="es-ES" sz="1800" dirty="0">
                <a:solidFill>
                  <a:srgbClr val="FF0000"/>
                </a:solidFill>
              </a:rPr>
              <a:t>/</a:t>
            </a:r>
            <a:r>
              <a:rPr lang="es-ES" sz="1800" b="1" dirty="0">
                <a:solidFill>
                  <a:srgbClr val="3333CC"/>
                </a:solidFill>
              </a:rPr>
              <a:t>FORM&gt; </a:t>
            </a:r>
            <a:r>
              <a:rPr lang="es-ES" sz="1800" i="1" dirty="0">
                <a:solidFill>
                  <a:schemeClr val="tx1"/>
                </a:solidFill>
              </a:rPr>
              <a:t>Indica el final del formulario</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298280" y="274638"/>
            <a:ext cx="7560000" cy="720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normAutofit/>
          </a:bodyPr>
          <a:lstStyle/>
          <a:p>
            <a:pPr algn="ctr"/>
            <a:r>
              <a:rPr lang="es-ES" sz="3200" b="1" i="1" u="sng" dirty="0">
                <a:solidFill>
                  <a:srgbClr val="FF0000"/>
                </a:solidFill>
              </a:rPr>
              <a:t>Ejercicio9: Nuestra Octava Página</a:t>
            </a:r>
            <a:r>
              <a:rPr lang="es-ES" sz="3200" i="1" dirty="0">
                <a:solidFill>
                  <a:srgbClr val="FF0000"/>
                </a:solidFill>
              </a:rPr>
              <a:t> </a:t>
            </a:r>
          </a:p>
        </p:txBody>
      </p:sp>
      <p:sp>
        <p:nvSpPr>
          <p:cNvPr id="4" name="Rectangle 3"/>
          <p:cNvSpPr txBox="1">
            <a:spLocks noChangeArrowheads="1"/>
          </p:cNvSpPr>
          <p:nvPr/>
        </p:nvSpPr>
        <p:spPr>
          <a:xfrm>
            <a:off x="1285852" y="1014856"/>
            <a:ext cx="7560000" cy="360000"/>
          </a:xfrm>
          <a:prstGeom prst="rect">
            <a:avLst/>
          </a:prstGeom>
          <a:blipFill>
            <a:blip r:embed="rId2"/>
            <a:tile tx="0" ty="0" sx="100000" sy="100000" flip="none" algn="tl"/>
          </a:blipFill>
        </p:spPr>
        <p:txBody>
          <a:bodyPr>
            <a:noAutofit/>
          </a:bodyPr>
          <a:lstStyle/>
          <a:p>
            <a:pPr marL="365760" lvl="0" indent="-283464" fontAlgn="auto">
              <a:lnSpc>
                <a:spcPct val="80000"/>
              </a:lnSpc>
              <a:spcBef>
                <a:spcPts val="600"/>
              </a:spcBef>
              <a:spcAft>
                <a:spcPts val="0"/>
              </a:spcAft>
              <a:buClr>
                <a:schemeClr val="accent1"/>
              </a:buClr>
              <a:buSzPct val="80000"/>
              <a:buFont typeface="Wingdings 2"/>
              <a:buChar char=""/>
              <a:defRPr/>
            </a:pPr>
            <a:r>
              <a:rPr kumimoji="0" lang="es-ES" sz="2000" b="0" i="0" u="none" strike="noStrike" kern="1200" cap="none" spc="0" normalizeH="0" baseline="0" noProof="0" dirty="0">
                <a:ln>
                  <a:noFill/>
                </a:ln>
                <a:solidFill>
                  <a:schemeClr val="tx1"/>
                </a:solidFill>
                <a:effectLst/>
                <a:uLnTx/>
                <a:uFillTx/>
                <a:latin typeface="+mn-lt"/>
                <a:ea typeface="+mn-ea"/>
                <a:cs typeface="+mn-cs"/>
              </a:rPr>
              <a:t>Utilizar </a:t>
            </a:r>
            <a:r>
              <a:rPr lang="es-ES" sz="2000" dirty="0">
                <a:latin typeface="+mn-lt"/>
              </a:rPr>
              <a:t>el bloc de notas, para </a:t>
            </a:r>
            <a:r>
              <a:rPr kumimoji="0" lang="es-ES" sz="2000" b="0" i="0" u="none" strike="noStrike" kern="1200" cap="none" spc="0" normalizeH="0" baseline="0" noProof="0" dirty="0">
                <a:ln>
                  <a:noFill/>
                </a:ln>
                <a:solidFill>
                  <a:schemeClr val="tx1"/>
                </a:solidFill>
                <a:effectLst/>
                <a:uLnTx/>
                <a:uFillTx/>
                <a:latin typeface="+mn-lt"/>
                <a:ea typeface="+mn-ea"/>
                <a:cs typeface="+mn-cs"/>
              </a:rPr>
              <a:t>escribir nuestra página</a:t>
            </a:r>
            <a:r>
              <a:rPr lang="es-ES" sz="2000" dirty="0">
                <a:latin typeface="+mn-lt"/>
              </a:rPr>
              <a:t>,</a:t>
            </a:r>
            <a:endParaRPr kumimoji="0" lang="es-E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3"/>
          <p:cNvSpPr>
            <a:spLocks noGrp="1" noChangeArrowheads="1"/>
          </p:cNvSpPr>
          <p:nvPr>
            <p:ph idx="1"/>
          </p:nvPr>
        </p:nvSpPr>
        <p:spPr>
          <a:xfrm>
            <a:off x="1285852" y="1413988"/>
            <a:ext cx="7560000" cy="5158284"/>
          </a:xfrm>
          <a:solidFill>
            <a:schemeClr val="accent4">
              <a:lumMod val="20000"/>
              <a:lumOff val="80000"/>
            </a:schemeClr>
          </a:solidFill>
        </p:spPr>
        <p:txBody>
          <a:bodyPr>
            <a:noAutofit/>
          </a:bodyPr>
          <a:lstStyle/>
          <a:p>
            <a:pPr>
              <a:lnSpc>
                <a:spcPct val="90000"/>
              </a:lnSpc>
              <a:buNone/>
            </a:pPr>
            <a:r>
              <a:rPr lang="es-ES" sz="1600" b="1" dirty="0">
                <a:solidFill>
                  <a:srgbClr val="3333CC"/>
                </a:solidFill>
              </a:rPr>
              <a:t>&lt;FORM  </a:t>
            </a:r>
            <a:r>
              <a:rPr lang="es-ES" sz="1600" dirty="0" err="1">
                <a:solidFill>
                  <a:srgbClr val="FF0000"/>
                </a:solidFill>
              </a:rPr>
              <a:t>action</a:t>
            </a:r>
            <a:r>
              <a:rPr lang="es-ES" sz="1600" dirty="0">
                <a:solidFill>
                  <a:srgbClr val="3333CC"/>
                </a:solidFill>
              </a:rPr>
              <a:t>=“mipagina10.html” </a:t>
            </a:r>
            <a:r>
              <a:rPr lang="es-ES" sz="1600" dirty="0" err="1">
                <a:solidFill>
                  <a:srgbClr val="FF0000"/>
                </a:solidFill>
              </a:rPr>
              <a:t>method</a:t>
            </a:r>
            <a:r>
              <a:rPr lang="es-ES" sz="1600" dirty="0">
                <a:solidFill>
                  <a:srgbClr val="3333CC"/>
                </a:solidFill>
              </a:rPr>
              <a:t>=“POST”</a:t>
            </a:r>
            <a:r>
              <a:rPr lang="es-ES" sz="1600" b="1" dirty="0">
                <a:solidFill>
                  <a:srgbClr val="3333CC"/>
                </a:solidFill>
              </a:rPr>
              <a:t> &gt;</a:t>
            </a:r>
            <a:endParaRPr lang="es-ES" sz="1600" i="1" dirty="0"/>
          </a:p>
          <a:p>
            <a:pPr>
              <a:lnSpc>
                <a:spcPct val="90000"/>
              </a:lnSpc>
              <a:buNone/>
            </a:pPr>
            <a:r>
              <a:rPr lang="es-ES" sz="1600" b="1" dirty="0">
                <a:solidFill>
                  <a:srgbClr val="3333CC"/>
                </a:solidFill>
              </a:rPr>
              <a:t>	&lt;P&gt; &lt;B&gt; </a:t>
            </a:r>
            <a:r>
              <a:rPr lang="es-ES" sz="1600" dirty="0"/>
              <a:t>Nombre</a:t>
            </a:r>
            <a:r>
              <a:rPr lang="es-ES" sz="1600" dirty="0">
                <a:solidFill>
                  <a:srgbClr val="3333CC"/>
                </a:solidFill>
              </a:rPr>
              <a:t> </a:t>
            </a:r>
            <a:r>
              <a:rPr lang="es-ES" sz="1600" b="1" dirty="0">
                <a:solidFill>
                  <a:srgbClr val="3333CC"/>
                </a:solidFill>
              </a:rPr>
              <a:t>&lt;/B&gt; &lt;BR&gt;</a:t>
            </a:r>
          </a:p>
          <a:p>
            <a:pPr>
              <a:lnSpc>
                <a:spcPct val="90000"/>
              </a:lnSpc>
              <a:buNone/>
            </a:pPr>
            <a:r>
              <a:rPr lang="es-ES" sz="1600" b="1" dirty="0">
                <a:solidFill>
                  <a:srgbClr val="3333CC"/>
                </a:solidFill>
              </a:rPr>
              <a:t>	&lt;INPUT </a:t>
            </a:r>
            <a:r>
              <a:rPr lang="es-ES" sz="1600" dirty="0" err="1">
                <a:solidFill>
                  <a:srgbClr val="FF0000"/>
                </a:solidFill>
              </a:rPr>
              <a:t>type</a:t>
            </a:r>
            <a:r>
              <a:rPr lang="es-ES" sz="1600" dirty="0">
                <a:solidFill>
                  <a:srgbClr val="3333CC"/>
                </a:solidFill>
              </a:rPr>
              <a:t>=</a:t>
            </a:r>
            <a:r>
              <a:rPr lang="es-ES" sz="1600" dirty="0" err="1">
                <a:solidFill>
                  <a:srgbClr val="3333CC"/>
                </a:solidFill>
              </a:rPr>
              <a:t>text</a:t>
            </a:r>
            <a:r>
              <a:rPr lang="es-ES" sz="1600" dirty="0">
                <a:solidFill>
                  <a:srgbClr val="3333CC"/>
                </a:solidFill>
              </a:rPr>
              <a:t> </a:t>
            </a:r>
            <a:r>
              <a:rPr lang="es-ES" sz="1600" dirty="0" err="1">
                <a:solidFill>
                  <a:srgbClr val="FF0000"/>
                </a:solidFill>
              </a:rPr>
              <a:t>name</a:t>
            </a:r>
            <a:r>
              <a:rPr lang="es-ES" sz="1600" dirty="0">
                <a:solidFill>
                  <a:srgbClr val="3333CC"/>
                </a:solidFill>
              </a:rPr>
              <a:t>=“</a:t>
            </a:r>
            <a:r>
              <a:rPr lang="es-ES" sz="1600" dirty="0" err="1">
                <a:solidFill>
                  <a:srgbClr val="3333CC"/>
                </a:solidFill>
              </a:rPr>
              <a:t>nom</a:t>
            </a:r>
            <a:r>
              <a:rPr lang="es-ES" sz="1600" dirty="0">
                <a:solidFill>
                  <a:srgbClr val="3333CC"/>
                </a:solidFill>
              </a:rPr>
              <a:t>” </a:t>
            </a:r>
            <a:r>
              <a:rPr lang="es-ES" sz="1600" dirty="0" err="1">
                <a:solidFill>
                  <a:srgbClr val="FF0000"/>
                </a:solidFill>
              </a:rPr>
              <a:t>size</a:t>
            </a:r>
            <a:r>
              <a:rPr lang="es-ES" sz="1600" dirty="0">
                <a:solidFill>
                  <a:srgbClr val="3333CC"/>
                </a:solidFill>
              </a:rPr>
              <a:t>=“52”</a:t>
            </a:r>
            <a:r>
              <a:rPr lang="es-ES" sz="1600" b="1" dirty="0">
                <a:solidFill>
                  <a:srgbClr val="3333CC"/>
                </a:solidFill>
              </a:rPr>
              <a:t>&gt;  &lt;/P&gt;</a:t>
            </a:r>
          </a:p>
          <a:p>
            <a:pPr>
              <a:lnSpc>
                <a:spcPct val="90000"/>
              </a:lnSpc>
              <a:buNone/>
            </a:pPr>
            <a:r>
              <a:rPr lang="es-ES" sz="1600" b="1" dirty="0">
                <a:solidFill>
                  <a:srgbClr val="3333CC"/>
                </a:solidFill>
              </a:rPr>
              <a:t>	&lt;P&gt;&lt;B&gt; </a:t>
            </a:r>
            <a:r>
              <a:rPr lang="es-ES" sz="1600" dirty="0"/>
              <a:t>Sexo</a:t>
            </a:r>
            <a:r>
              <a:rPr lang="es-ES" sz="1600" dirty="0">
                <a:solidFill>
                  <a:srgbClr val="3333CC"/>
                </a:solidFill>
              </a:rPr>
              <a:t> </a:t>
            </a:r>
            <a:r>
              <a:rPr lang="es-ES" sz="1600" b="1" dirty="0">
                <a:solidFill>
                  <a:srgbClr val="3333CC"/>
                </a:solidFill>
              </a:rPr>
              <a:t>&lt;/B&gt; &lt;BR&gt;</a:t>
            </a:r>
          </a:p>
          <a:p>
            <a:pPr>
              <a:lnSpc>
                <a:spcPct val="90000"/>
              </a:lnSpc>
              <a:buNone/>
            </a:pPr>
            <a:r>
              <a:rPr lang="es-ES" sz="1600" b="1" dirty="0">
                <a:solidFill>
                  <a:srgbClr val="3333CC"/>
                </a:solidFill>
              </a:rPr>
              <a:t>	&lt;INPUT </a:t>
            </a:r>
            <a:r>
              <a:rPr lang="es-ES" sz="1600" dirty="0" err="1">
                <a:solidFill>
                  <a:srgbClr val="FF0000"/>
                </a:solidFill>
              </a:rPr>
              <a:t>type</a:t>
            </a:r>
            <a:r>
              <a:rPr lang="es-ES" sz="1600" dirty="0">
                <a:solidFill>
                  <a:srgbClr val="3333CC"/>
                </a:solidFill>
              </a:rPr>
              <a:t>=radio </a:t>
            </a:r>
            <a:r>
              <a:rPr lang="es-ES" sz="1600" dirty="0" err="1">
                <a:solidFill>
                  <a:srgbClr val="FF0000"/>
                </a:solidFill>
              </a:rPr>
              <a:t>name</a:t>
            </a:r>
            <a:r>
              <a:rPr lang="es-ES" sz="1600" dirty="0">
                <a:solidFill>
                  <a:srgbClr val="3333CC"/>
                </a:solidFill>
              </a:rPr>
              <a:t>=“gen” </a:t>
            </a:r>
            <a:r>
              <a:rPr lang="es-ES" sz="1600" dirty="0" err="1">
                <a:solidFill>
                  <a:srgbClr val="FF0000"/>
                </a:solidFill>
              </a:rPr>
              <a:t>value</a:t>
            </a:r>
            <a:r>
              <a:rPr lang="es-ES" sz="1600" dirty="0">
                <a:solidFill>
                  <a:srgbClr val="3333CC"/>
                </a:solidFill>
              </a:rPr>
              <a:t>=“M”  </a:t>
            </a:r>
            <a:r>
              <a:rPr lang="es-ES" sz="1600" dirty="0" err="1">
                <a:solidFill>
                  <a:srgbClr val="FF0000"/>
                </a:solidFill>
              </a:rPr>
              <a:t>checked</a:t>
            </a:r>
            <a:r>
              <a:rPr lang="es-ES" sz="1600" b="1" dirty="0">
                <a:solidFill>
                  <a:srgbClr val="3333CC"/>
                </a:solidFill>
              </a:rPr>
              <a:t>&gt;  </a:t>
            </a:r>
            <a:r>
              <a:rPr lang="es-ES" sz="1600" dirty="0"/>
              <a:t>Masculino</a:t>
            </a:r>
            <a:r>
              <a:rPr lang="es-ES" sz="1600" dirty="0">
                <a:solidFill>
                  <a:srgbClr val="3333CC"/>
                </a:solidFill>
              </a:rPr>
              <a:t> </a:t>
            </a:r>
            <a:r>
              <a:rPr lang="es-ES" sz="1600" b="1" dirty="0">
                <a:solidFill>
                  <a:srgbClr val="3333CC"/>
                </a:solidFill>
              </a:rPr>
              <a:t>&lt;BR&gt;</a:t>
            </a:r>
          </a:p>
          <a:p>
            <a:pPr>
              <a:lnSpc>
                <a:spcPct val="90000"/>
              </a:lnSpc>
              <a:buNone/>
            </a:pPr>
            <a:r>
              <a:rPr lang="es-ES" sz="1600" b="1" dirty="0">
                <a:solidFill>
                  <a:srgbClr val="3333CC"/>
                </a:solidFill>
              </a:rPr>
              <a:t>	&lt;INPUT </a:t>
            </a:r>
            <a:r>
              <a:rPr lang="es-ES" sz="1600" dirty="0" err="1">
                <a:solidFill>
                  <a:srgbClr val="FF0000"/>
                </a:solidFill>
              </a:rPr>
              <a:t>type</a:t>
            </a:r>
            <a:r>
              <a:rPr lang="es-ES" sz="1600" dirty="0">
                <a:solidFill>
                  <a:srgbClr val="3333CC"/>
                </a:solidFill>
              </a:rPr>
              <a:t>=radio </a:t>
            </a:r>
            <a:r>
              <a:rPr lang="es-ES" sz="1600" dirty="0" err="1">
                <a:solidFill>
                  <a:srgbClr val="FF0000"/>
                </a:solidFill>
              </a:rPr>
              <a:t>name</a:t>
            </a:r>
            <a:r>
              <a:rPr lang="es-ES" sz="1600" dirty="0">
                <a:solidFill>
                  <a:srgbClr val="3333CC"/>
                </a:solidFill>
              </a:rPr>
              <a:t>=“gen” </a:t>
            </a:r>
            <a:r>
              <a:rPr lang="es-ES" sz="1600" dirty="0" err="1">
                <a:solidFill>
                  <a:srgbClr val="FF0000"/>
                </a:solidFill>
              </a:rPr>
              <a:t>value</a:t>
            </a:r>
            <a:r>
              <a:rPr lang="es-ES" sz="1600" dirty="0">
                <a:solidFill>
                  <a:srgbClr val="3333CC"/>
                </a:solidFill>
              </a:rPr>
              <a:t>=“F”</a:t>
            </a:r>
            <a:r>
              <a:rPr lang="es-ES" sz="1600" b="1" dirty="0">
                <a:solidFill>
                  <a:srgbClr val="3333CC"/>
                </a:solidFill>
              </a:rPr>
              <a:t>&gt; </a:t>
            </a:r>
            <a:r>
              <a:rPr lang="es-ES" sz="1600" dirty="0"/>
              <a:t>Femenino</a:t>
            </a:r>
            <a:r>
              <a:rPr lang="es-ES" sz="1600" b="1" dirty="0">
                <a:solidFill>
                  <a:srgbClr val="3333CC"/>
                </a:solidFill>
              </a:rPr>
              <a:t> &lt;/P&gt;</a:t>
            </a:r>
          </a:p>
          <a:p>
            <a:pPr>
              <a:lnSpc>
                <a:spcPct val="90000"/>
              </a:lnSpc>
              <a:buNone/>
            </a:pPr>
            <a:r>
              <a:rPr lang="es-ES" sz="1600" b="1" dirty="0">
                <a:solidFill>
                  <a:srgbClr val="3333CC"/>
                </a:solidFill>
              </a:rPr>
              <a:t>	&lt;P&gt; &lt;B&gt; </a:t>
            </a:r>
            <a:r>
              <a:rPr lang="es-ES" sz="1600" dirty="0"/>
              <a:t>Numero de miembros de la familia</a:t>
            </a:r>
            <a:r>
              <a:rPr lang="es-ES" sz="1600" dirty="0">
                <a:solidFill>
                  <a:srgbClr val="3333CC"/>
                </a:solidFill>
              </a:rPr>
              <a:t> </a:t>
            </a:r>
            <a:r>
              <a:rPr lang="es-ES" sz="1600" b="1" dirty="0">
                <a:solidFill>
                  <a:srgbClr val="3333CC"/>
                </a:solidFill>
              </a:rPr>
              <a:t>&lt;/B&gt; &lt;BR&gt;</a:t>
            </a:r>
          </a:p>
          <a:p>
            <a:pPr>
              <a:lnSpc>
                <a:spcPct val="90000"/>
              </a:lnSpc>
              <a:buNone/>
            </a:pPr>
            <a:r>
              <a:rPr lang="es-ES" sz="1600" b="1" dirty="0">
                <a:solidFill>
                  <a:srgbClr val="3333CC"/>
                </a:solidFill>
              </a:rPr>
              <a:t>	&lt;INPUT </a:t>
            </a:r>
            <a:r>
              <a:rPr lang="es-ES" sz="1600" dirty="0" err="1">
                <a:solidFill>
                  <a:srgbClr val="FF0000"/>
                </a:solidFill>
              </a:rPr>
              <a:t>type</a:t>
            </a:r>
            <a:r>
              <a:rPr lang="es-ES" sz="1600" dirty="0">
                <a:solidFill>
                  <a:srgbClr val="3333CC"/>
                </a:solidFill>
              </a:rPr>
              <a:t>=</a:t>
            </a:r>
            <a:r>
              <a:rPr lang="es-ES" sz="1600" dirty="0" err="1">
                <a:solidFill>
                  <a:srgbClr val="3333CC"/>
                </a:solidFill>
              </a:rPr>
              <a:t>text</a:t>
            </a:r>
            <a:r>
              <a:rPr lang="es-ES" sz="1600" dirty="0">
                <a:solidFill>
                  <a:srgbClr val="3333CC"/>
                </a:solidFill>
              </a:rPr>
              <a:t> </a:t>
            </a:r>
            <a:r>
              <a:rPr lang="es-ES" sz="1600" dirty="0" err="1">
                <a:solidFill>
                  <a:srgbClr val="FF0000"/>
                </a:solidFill>
              </a:rPr>
              <a:t>name</a:t>
            </a:r>
            <a:r>
              <a:rPr lang="es-ES" sz="1600" dirty="0">
                <a:solidFill>
                  <a:srgbClr val="3333CC"/>
                </a:solidFill>
              </a:rPr>
              <a:t>=“nombre” </a:t>
            </a:r>
            <a:r>
              <a:rPr lang="es-ES" sz="1600" dirty="0" err="1">
                <a:solidFill>
                  <a:srgbClr val="FF0000"/>
                </a:solidFill>
              </a:rPr>
              <a:t>size</a:t>
            </a:r>
            <a:r>
              <a:rPr lang="es-ES" sz="1600">
                <a:solidFill>
                  <a:srgbClr val="3333CC"/>
                </a:solidFill>
              </a:rPr>
              <a:t>=“19”</a:t>
            </a:r>
            <a:r>
              <a:rPr lang="es-ES" sz="1600" b="1">
                <a:solidFill>
                  <a:srgbClr val="3333CC"/>
                </a:solidFill>
              </a:rPr>
              <a:t>&gt;  </a:t>
            </a:r>
            <a:r>
              <a:rPr lang="es-ES" sz="1600" b="1" dirty="0">
                <a:solidFill>
                  <a:srgbClr val="3333CC"/>
                </a:solidFill>
              </a:rPr>
              <a:t>&lt;/P&gt;</a:t>
            </a:r>
          </a:p>
          <a:p>
            <a:pPr>
              <a:lnSpc>
                <a:spcPct val="90000"/>
              </a:lnSpc>
              <a:buNone/>
            </a:pPr>
            <a:r>
              <a:rPr lang="es-ES" sz="1600" b="1" dirty="0">
                <a:solidFill>
                  <a:srgbClr val="3333CC"/>
                </a:solidFill>
              </a:rPr>
              <a:t>	&lt;P&gt; &lt;B&gt; </a:t>
            </a:r>
            <a:r>
              <a:rPr lang="es-ES" sz="1600" dirty="0"/>
              <a:t>Idioma que conoce</a:t>
            </a:r>
            <a:r>
              <a:rPr lang="es-ES" sz="1600" dirty="0">
                <a:solidFill>
                  <a:srgbClr val="3333CC"/>
                </a:solidFill>
              </a:rPr>
              <a:t> </a:t>
            </a:r>
            <a:r>
              <a:rPr lang="es-ES" sz="1600" b="1" dirty="0">
                <a:solidFill>
                  <a:srgbClr val="3333CC"/>
                </a:solidFill>
              </a:rPr>
              <a:t>&lt;/B&gt; &lt;BR&gt;</a:t>
            </a:r>
          </a:p>
          <a:p>
            <a:pPr>
              <a:lnSpc>
                <a:spcPct val="90000"/>
              </a:lnSpc>
              <a:buNone/>
            </a:pPr>
            <a:r>
              <a:rPr lang="es-ES" sz="1600" b="1" dirty="0">
                <a:solidFill>
                  <a:srgbClr val="3333CC"/>
                </a:solidFill>
              </a:rPr>
              <a:t>	&lt;INPUT </a:t>
            </a:r>
            <a:r>
              <a:rPr lang="es-ES" sz="1600" dirty="0" err="1">
                <a:solidFill>
                  <a:srgbClr val="FF0000"/>
                </a:solidFill>
              </a:rPr>
              <a:t>type</a:t>
            </a:r>
            <a:r>
              <a:rPr lang="es-ES" sz="1600" dirty="0">
                <a:solidFill>
                  <a:srgbClr val="3333CC"/>
                </a:solidFill>
              </a:rPr>
              <a:t>=</a:t>
            </a:r>
            <a:r>
              <a:rPr lang="es-ES" sz="1600" dirty="0" err="1">
                <a:solidFill>
                  <a:srgbClr val="3333CC"/>
                </a:solidFill>
              </a:rPr>
              <a:t>checkbox</a:t>
            </a:r>
            <a:r>
              <a:rPr lang="es-ES" sz="1600" dirty="0">
                <a:solidFill>
                  <a:srgbClr val="3333CC"/>
                </a:solidFill>
              </a:rPr>
              <a:t> </a:t>
            </a:r>
            <a:r>
              <a:rPr lang="es-ES" sz="1600" dirty="0" err="1">
                <a:solidFill>
                  <a:srgbClr val="FF0000"/>
                </a:solidFill>
              </a:rPr>
              <a:t>name</a:t>
            </a:r>
            <a:r>
              <a:rPr lang="es-ES" sz="1600" dirty="0">
                <a:solidFill>
                  <a:srgbClr val="3333CC"/>
                </a:solidFill>
              </a:rPr>
              <a:t>=“idio1” </a:t>
            </a:r>
            <a:r>
              <a:rPr lang="es-ES" sz="1600" dirty="0" err="1">
                <a:solidFill>
                  <a:srgbClr val="FF0000"/>
                </a:solidFill>
              </a:rPr>
              <a:t>value</a:t>
            </a:r>
            <a:r>
              <a:rPr lang="es-ES" sz="1600" dirty="0">
                <a:solidFill>
                  <a:srgbClr val="3333CC"/>
                </a:solidFill>
              </a:rPr>
              <a:t>=“F”</a:t>
            </a:r>
            <a:r>
              <a:rPr lang="es-ES" sz="1600" b="1" dirty="0">
                <a:solidFill>
                  <a:srgbClr val="3333CC"/>
                </a:solidFill>
              </a:rPr>
              <a:t>&gt;  </a:t>
            </a:r>
            <a:r>
              <a:rPr lang="es-ES" sz="1600" dirty="0"/>
              <a:t>Francés</a:t>
            </a:r>
            <a:r>
              <a:rPr lang="es-ES" sz="1600" dirty="0">
                <a:solidFill>
                  <a:srgbClr val="3333CC"/>
                </a:solidFill>
              </a:rPr>
              <a:t> </a:t>
            </a:r>
            <a:r>
              <a:rPr lang="es-ES" sz="1600" b="1" dirty="0">
                <a:solidFill>
                  <a:srgbClr val="3333CC"/>
                </a:solidFill>
              </a:rPr>
              <a:t>&lt;BR&gt;</a:t>
            </a:r>
          </a:p>
          <a:p>
            <a:pPr>
              <a:lnSpc>
                <a:spcPct val="90000"/>
              </a:lnSpc>
              <a:buNone/>
            </a:pPr>
            <a:r>
              <a:rPr lang="es-ES" sz="1600" b="1" dirty="0">
                <a:solidFill>
                  <a:srgbClr val="3333CC"/>
                </a:solidFill>
              </a:rPr>
              <a:t>	&lt;INPUT </a:t>
            </a:r>
            <a:r>
              <a:rPr lang="es-ES" sz="1600" dirty="0" err="1">
                <a:solidFill>
                  <a:srgbClr val="FF0000"/>
                </a:solidFill>
              </a:rPr>
              <a:t>type</a:t>
            </a:r>
            <a:r>
              <a:rPr lang="es-ES" sz="1600" dirty="0">
                <a:solidFill>
                  <a:srgbClr val="3333CC"/>
                </a:solidFill>
              </a:rPr>
              <a:t>=</a:t>
            </a:r>
            <a:r>
              <a:rPr lang="es-ES" sz="1600" dirty="0" err="1">
                <a:solidFill>
                  <a:srgbClr val="3333CC"/>
                </a:solidFill>
              </a:rPr>
              <a:t>checkbox</a:t>
            </a:r>
            <a:r>
              <a:rPr lang="es-ES" sz="1600" dirty="0">
                <a:solidFill>
                  <a:srgbClr val="3333CC"/>
                </a:solidFill>
              </a:rPr>
              <a:t> </a:t>
            </a:r>
            <a:r>
              <a:rPr lang="es-ES" sz="1600" dirty="0" err="1">
                <a:solidFill>
                  <a:srgbClr val="FF0000"/>
                </a:solidFill>
              </a:rPr>
              <a:t>name</a:t>
            </a:r>
            <a:r>
              <a:rPr lang="es-ES" sz="1600" dirty="0">
                <a:solidFill>
                  <a:srgbClr val="3333CC"/>
                </a:solidFill>
              </a:rPr>
              <a:t>=“idio2” </a:t>
            </a:r>
            <a:r>
              <a:rPr lang="es-ES" sz="1600" dirty="0" err="1">
                <a:solidFill>
                  <a:srgbClr val="FF0000"/>
                </a:solidFill>
              </a:rPr>
              <a:t>value</a:t>
            </a:r>
            <a:r>
              <a:rPr lang="es-ES" sz="1600" dirty="0">
                <a:solidFill>
                  <a:srgbClr val="3333CC"/>
                </a:solidFill>
              </a:rPr>
              <a:t>=“I”</a:t>
            </a:r>
            <a:r>
              <a:rPr lang="es-ES" sz="1600" b="1" dirty="0">
                <a:solidFill>
                  <a:srgbClr val="3333CC"/>
                </a:solidFill>
              </a:rPr>
              <a:t>&gt;  </a:t>
            </a:r>
            <a:r>
              <a:rPr lang="es-ES" sz="1600" dirty="0"/>
              <a:t>Ingles</a:t>
            </a:r>
            <a:r>
              <a:rPr lang="es-ES" sz="1600" dirty="0">
                <a:solidFill>
                  <a:srgbClr val="3333CC"/>
                </a:solidFill>
              </a:rPr>
              <a:t> </a:t>
            </a:r>
            <a:r>
              <a:rPr lang="es-ES" sz="1600" b="1" dirty="0">
                <a:solidFill>
                  <a:srgbClr val="3333CC"/>
                </a:solidFill>
              </a:rPr>
              <a:t>&lt;/P&gt;</a:t>
            </a:r>
          </a:p>
          <a:p>
            <a:pPr>
              <a:lnSpc>
                <a:spcPct val="90000"/>
              </a:lnSpc>
              <a:buNone/>
            </a:pPr>
            <a:r>
              <a:rPr lang="es-ES" sz="1600" b="1" dirty="0">
                <a:solidFill>
                  <a:srgbClr val="3333CC"/>
                </a:solidFill>
              </a:rPr>
              <a:t>	&lt;P&gt; &lt;B&gt; </a:t>
            </a:r>
            <a:r>
              <a:rPr lang="es-ES" sz="1600" dirty="0"/>
              <a:t>Escribe un comentario acerca de tu personalidad</a:t>
            </a:r>
            <a:r>
              <a:rPr lang="es-ES" sz="1600" dirty="0">
                <a:solidFill>
                  <a:srgbClr val="3333CC"/>
                </a:solidFill>
              </a:rPr>
              <a:t> </a:t>
            </a:r>
            <a:r>
              <a:rPr lang="es-ES" sz="1600" b="1" dirty="0">
                <a:solidFill>
                  <a:srgbClr val="3333CC"/>
                </a:solidFill>
              </a:rPr>
              <a:t>&lt;/B&gt; &lt;BR&gt;</a:t>
            </a:r>
          </a:p>
          <a:p>
            <a:pPr>
              <a:lnSpc>
                <a:spcPct val="90000"/>
              </a:lnSpc>
              <a:buNone/>
            </a:pPr>
            <a:r>
              <a:rPr lang="es-ES" sz="1600" b="1" dirty="0">
                <a:solidFill>
                  <a:srgbClr val="3333CC"/>
                </a:solidFill>
              </a:rPr>
              <a:t>	&lt;TEXTAREA </a:t>
            </a:r>
            <a:r>
              <a:rPr lang="es-ES" sz="1600" dirty="0" err="1">
                <a:solidFill>
                  <a:srgbClr val="FF0000"/>
                </a:solidFill>
              </a:rPr>
              <a:t>name</a:t>
            </a:r>
            <a:r>
              <a:rPr lang="es-ES" sz="1600" dirty="0">
                <a:solidFill>
                  <a:srgbClr val="3333CC"/>
                </a:solidFill>
              </a:rPr>
              <a:t>=“caja1” </a:t>
            </a:r>
            <a:r>
              <a:rPr lang="es-ES" sz="1600" dirty="0" err="1">
                <a:solidFill>
                  <a:srgbClr val="FF0000"/>
                </a:solidFill>
              </a:rPr>
              <a:t>rows</a:t>
            </a:r>
            <a:r>
              <a:rPr lang="es-ES" sz="1600" dirty="0">
                <a:solidFill>
                  <a:srgbClr val="3333CC"/>
                </a:solidFill>
              </a:rPr>
              <a:t>=“2”</a:t>
            </a:r>
            <a:r>
              <a:rPr lang="es-ES" sz="1600" dirty="0">
                <a:solidFill>
                  <a:srgbClr val="FF0000"/>
                </a:solidFill>
              </a:rPr>
              <a:t> </a:t>
            </a:r>
            <a:r>
              <a:rPr lang="es-ES" sz="1600" dirty="0" err="1">
                <a:solidFill>
                  <a:srgbClr val="FF0000"/>
                </a:solidFill>
              </a:rPr>
              <a:t>cols</a:t>
            </a:r>
            <a:r>
              <a:rPr lang="es-ES" sz="1600" dirty="0">
                <a:solidFill>
                  <a:srgbClr val="3333CC"/>
                </a:solidFill>
              </a:rPr>
              <a:t>=“44”</a:t>
            </a:r>
            <a:r>
              <a:rPr lang="es-ES" sz="1600" b="1" dirty="0">
                <a:solidFill>
                  <a:srgbClr val="3333CC"/>
                </a:solidFill>
              </a:rPr>
              <a:t>&gt;</a:t>
            </a:r>
          </a:p>
          <a:p>
            <a:pPr>
              <a:lnSpc>
                <a:spcPct val="90000"/>
              </a:lnSpc>
              <a:buNone/>
            </a:pPr>
            <a:r>
              <a:rPr lang="es-ES" sz="1600" b="1" dirty="0">
                <a:solidFill>
                  <a:srgbClr val="3333CC"/>
                </a:solidFill>
              </a:rPr>
              <a:t>	&lt;</a:t>
            </a:r>
            <a:r>
              <a:rPr lang="es-ES" sz="1600" dirty="0">
                <a:solidFill>
                  <a:srgbClr val="FF0000"/>
                </a:solidFill>
              </a:rPr>
              <a:t>/</a:t>
            </a:r>
            <a:r>
              <a:rPr lang="es-ES" sz="1600" b="1" dirty="0">
                <a:solidFill>
                  <a:srgbClr val="3333CC"/>
                </a:solidFill>
              </a:rPr>
              <a:t>TEXTAREA&gt; &lt;/P&gt;</a:t>
            </a:r>
          </a:p>
          <a:p>
            <a:pPr>
              <a:lnSpc>
                <a:spcPct val="90000"/>
              </a:lnSpc>
              <a:buNone/>
            </a:pPr>
            <a:r>
              <a:rPr lang="es-ES" sz="1600" b="1" dirty="0">
                <a:solidFill>
                  <a:srgbClr val="3333CC"/>
                </a:solidFill>
              </a:rPr>
              <a:t>	&lt;P&gt;      &lt;INPUT </a:t>
            </a:r>
            <a:r>
              <a:rPr lang="es-ES" sz="1600" dirty="0" err="1">
                <a:solidFill>
                  <a:srgbClr val="FF0000"/>
                </a:solidFill>
              </a:rPr>
              <a:t>type</a:t>
            </a:r>
            <a:r>
              <a:rPr lang="es-ES" sz="1600" dirty="0">
                <a:solidFill>
                  <a:srgbClr val="3333CC"/>
                </a:solidFill>
              </a:rPr>
              <a:t>=</a:t>
            </a:r>
            <a:r>
              <a:rPr lang="es-ES" sz="1600" dirty="0" err="1">
                <a:solidFill>
                  <a:srgbClr val="3333CC"/>
                </a:solidFill>
              </a:rPr>
              <a:t>submit</a:t>
            </a:r>
            <a:r>
              <a:rPr lang="es-ES" sz="1600" dirty="0">
                <a:solidFill>
                  <a:srgbClr val="3333CC"/>
                </a:solidFill>
              </a:rPr>
              <a:t> </a:t>
            </a:r>
            <a:r>
              <a:rPr lang="es-ES" sz="1600" dirty="0" err="1">
                <a:solidFill>
                  <a:srgbClr val="FF0000"/>
                </a:solidFill>
              </a:rPr>
              <a:t>name</a:t>
            </a:r>
            <a:r>
              <a:rPr lang="es-ES" sz="1600" dirty="0">
                <a:solidFill>
                  <a:srgbClr val="3333CC"/>
                </a:solidFill>
              </a:rPr>
              <a:t>=“boton1” </a:t>
            </a:r>
            <a:r>
              <a:rPr lang="es-ES" sz="1600" dirty="0" err="1">
                <a:solidFill>
                  <a:srgbClr val="FF0000"/>
                </a:solidFill>
              </a:rPr>
              <a:t>value</a:t>
            </a:r>
            <a:r>
              <a:rPr lang="es-ES" sz="1600" dirty="0">
                <a:solidFill>
                  <a:srgbClr val="3333CC"/>
                </a:solidFill>
              </a:rPr>
              <a:t>=“Enviar”</a:t>
            </a:r>
            <a:r>
              <a:rPr lang="es-ES" sz="1600" b="1" dirty="0">
                <a:solidFill>
                  <a:srgbClr val="3333CC"/>
                </a:solidFill>
              </a:rPr>
              <a:t>&gt; </a:t>
            </a:r>
            <a:r>
              <a:rPr lang="es-ES" sz="1600" dirty="0">
                <a:solidFill>
                  <a:srgbClr val="3333CC"/>
                </a:solidFill>
              </a:rPr>
              <a:t>&amp;</a:t>
            </a:r>
            <a:r>
              <a:rPr lang="es-ES" sz="1600" dirty="0" err="1">
                <a:solidFill>
                  <a:srgbClr val="3333CC"/>
                </a:solidFill>
              </a:rPr>
              <a:t>nbsp</a:t>
            </a:r>
            <a:r>
              <a:rPr lang="es-ES" sz="1600" dirty="0">
                <a:solidFill>
                  <a:srgbClr val="3333CC"/>
                </a:solidFill>
              </a:rPr>
              <a:t>;&amp;</a:t>
            </a:r>
            <a:r>
              <a:rPr lang="es-ES" sz="1600" dirty="0" err="1">
                <a:solidFill>
                  <a:srgbClr val="3333CC"/>
                </a:solidFill>
              </a:rPr>
              <a:t>nbsp</a:t>
            </a:r>
            <a:r>
              <a:rPr lang="es-ES" sz="1600" dirty="0">
                <a:solidFill>
                  <a:srgbClr val="3333CC"/>
                </a:solidFill>
              </a:rPr>
              <a:t>; </a:t>
            </a:r>
          </a:p>
          <a:p>
            <a:pPr>
              <a:lnSpc>
                <a:spcPct val="90000"/>
              </a:lnSpc>
              <a:buNone/>
            </a:pPr>
            <a:r>
              <a:rPr lang="es-ES" sz="1600" dirty="0">
                <a:solidFill>
                  <a:srgbClr val="3333CC"/>
                </a:solidFill>
              </a:rPr>
              <a:t>        &amp;</a:t>
            </a:r>
            <a:r>
              <a:rPr lang="es-ES" sz="1600" dirty="0" err="1">
                <a:solidFill>
                  <a:srgbClr val="3333CC"/>
                </a:solidFill>
              </a:rPr>
              <a:t>nbsp</a:t>
            </a:r>
            <a:r>
              <a:rPr lang="es-ES" sz="1600" dirty="0">
                <a:solidFill>
                  <a:srgbClr val="3333CC"/>
                </a:solidFill>
              </a:rPr>
              <a:t>;</a:t>
            </a:r>
            <a:r>
              <a:rPr lang="es-ES" sz="1600" b="1" dirty="0">
                <a:solidFill>
                  <a:srgbClr val="3333CC"/>
                </a:solidFill>
              </a:rPr>
              <a:t>&lt;INPUT </a:t>
            </a:r>
            <a:r>
              <a:rPr lang="es-ES" sz="1600" dirty="0" err="1">
                <a:solidFill>
                  <a:srgbClr val="FF0000"/>
                </a:solidFill>
              </a:rPr>
              <a:t>type</a:t>
            </a:r>
            <a:r>
              <a:rPr lang="es-ES" sz="1600" dirty="0">
                <a:solidFill>
                  <a:srgbClr val="3333CC"/>
                </a:solidFill>
              </a:rPr>
              <a:t>=</a:t>
            </a:r>
            <a:r>
              <a:rPr lang="es-ES" sz="1600" dirty="0" err="1">
                <a:solidFill>
                  <a:srgbClr val="3333CC"/>
                </a:solidFill>
              </a:rPr>
              <a:t>reset</a:t>
            </a:r>
            <a:r>
              <a:rPr lang="es-ES" sz="1600" dirty="0">
                <a:solidFill>
                  <a:srgbClr val="3333CC"/>
                </a:solidFill>
              </a:rPr>
              <a:t> </a:t>
            </a:r>
            <a:r>
              <a:rPr lang="es-ES" sz="1600" dirty="0" err="1">
                <a:solidFill>
                  <a:srgbClr val="FF0000"/>
                </a:solidFill>
              </a:rPr>
              <a:t>name</a:t>
            </a:r>
            <a:r>
              <a:rPr lang="es-ES" sz="1600" dirty="0">
                <a:solidFill>
                  <a:srgbClr val="3333CC"/>
                </a:solidFill>
              </a:rPr>
              <a:t>=“boton2” </a:t>
            </a:r>
            <a:r>
              <a:rPr lang="es-ES" sz="1600" dirty="0" err="1">
                <a:solidFill>
                  <a:srgbClr val="FF0000"/>
                </a:solidFill>
              </a:rPr>
              <a:t>value</a:t>
            </a:r>
            <a:r>
              <a:rPr lang="es-ES" sz="1600" dirty="0">
                <a:solidFill>
                  <a:srgbClr val="3333CC"/>
                </a:solidFill>
              </a:rPr>
              <a:t>=“Cancelar”</a:t>
            </a:r>
            <a:r>
              <a:rPr lang="es-ES" sz="1600" b="1" dirty="0">
                <a:solidFill>
                  <a:srgbClr val="3333CC"/>
                </a:solidFill>
              </a:rPr>
              <a:t>&gt;  &lt;/P&gt;</a:t>
            </a:r>
          </a:p>
          <a:p>
            <a:pPr>
              <a:lnSpc>
                <a:spcPct val="90000"/>
              </a:lnSpc>
              <a:buNone/>
            </a:pPr>
            <a:r>
              <a:rPr lang="es-ES" sz="1600" b="1" dirty="0">
                <a:solidFill>
                  <a:srgbClr val="3333CC"/>
                </a:solidFill>
              </a:rPr>
              <a:t>&lt;</a:t>
            </a:r>
            <a:r>
              <a:rPr lang="es-ES" sz="1600" dirty="0">
                <a:solidFill>
                  <a:srgbClr val="FF0000"/>
                </a:solidFill>
              </a:rPr>
              <a:t>/</a:t>
            </a:r>
            <a:r>
              <a:rPr lang="es-ES" sz="1600" b="1" dirty="0">
                <a:solidFill>
                  <a:srgbClr val="3333CC"/>
                </a:solidFill>
              </a:rPr>
              <a:t>FORM&gt;</a:t>
            </a:r>
            <a:endParaRPr lang="es-ES" sz="1600" i="1"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298280" y="274638"/>
            <a:ext cx="7560000" cy="720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normAutofit/>
          </a:bodyPr>
          <a:lstStyle/>
          <a:p>
            <a:pPr algn="ctr"/>
            <a:r>
              <a:rPr lang="es-ES" sz="3200" b="1" i="1" u="sng" dirty="0">
                <a:solidFill>
                  <a:srgbClr val="FF0000"/>
                </a:solidFill>
              </a:rPr>
              <a:t>Ejercicio9: </a:t>
            </a:r>
            <a:r>
              <a:rPr lang="es-ES" sz="3200" b="1" i="1" u="sng">
                <a:solidFill>
                  <a:srgbClr val="FF0000"/>
                </a:solidFill>
              </a:rPr>
              <a:t>Nuestra Novena Página</a:t>
            </a:r>
            <a:r>
              <a:rPr lang="es-ES" sz="3200" i="1">
                <a:solidFill>
                  <a:srgbClr val="FF0000"/>
                </a:solidFill>
              </a:rPr>
              <a:t> </a:t>
            </a:r>
            <a:endParaRPr lang="es-ES" sz="3200" i="1" dirty="0">
              <a:solidFill>
                <a:srgbClr val="FF0000"/>
              </a:solidFill>
            </a:endParaRPr>
          </a:p>
        </p:txBody>
      </p:sp>
      <p:sp>
        <p:nvSpPr>
          <p:cNvPr id="8" name="Rectangle 3"/>
          <p:cNvSpPr txBox="1">
            <a:spLocks noChangeArrowheads="1"/>
          </p:cNvSpPr>
          <p:nvPr/>
        </p:nvSpPr>
        <p:spPr>
          <a:xfrm>
            <a:off x="1285852" y="1039938"/>
            <a:ext cx="7560000" cy="716492"/>
          </a:xfrm>
          <a:prstGeom prst="rect">
            <a:avLst/>
          </a:prstGeom>
          <a:blipFill>
            <a:blip r:embed="rId2"/>
            <a:tile tx="0" ty="0" sx="100000" sy="100000" flip="none" algn="tl"/>
          </a:blipFill>
        </p:spPr>
        <p:txBody>
          <a:bodyPr>
            <a:noAutofit/>
          </a:bodyPr>
          <a:lstStyle/>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Char char=""/>
              <a:tabLst/>
              <a:defRPr/>
            </a:pPr>
            <a:r>
              <a:rPr kumimoji="0" lang="es-ES" sz="2000" b="0" i="0" u="none" strike="noStrike" kern="1200" cap="none" spc="0" normalizeH="0" baseline="0" noProof="0" dirty="0">
                <a:ln>
                  <a:noFill/>
                </a:ln>
                <a:solidFill>
                  <a:schemeClr val="tx1"/>
                </a:solidFill>
                <a:effectLst/>
                <a:uLnTx/>
                <a:uFillTx/>
                <a:latin typeface="+mn-lt"/>
                <a:ea typeface="+mn-ea"/>
                <a:cs typeface="+mn-cs"/>
              </a:rPr>
              <a:t>Guardar el archivo como </a:t>
            </a:r>
            <a:r>
              <a:rPr kumimoji="0" lang="es-ES" sz="2000" i="1" u="none" strike="noStrike" kern="1200" cap="none" spc="0" normalizeH="0" baseline="0" noProof="0" dirty="0">
                <a:ln>
                  <a:noFill/>
                </a:ln>
                <a:solidFill>
                  <a:schemeClr val="tx1"/>
                </a:solidFill>
                <a:effectLst/>
                <a:uLnTx/>
                <a:uFillTx/>
                <a:latin typeface="+mn-lt"/>
                <a:ea typeface="+mn-ea"/>
                <a:cs typeface="+mn-cs"/>
              </a:rPr>
              <a:t>mipagina9.html</a:t>
            </a:r>
          </a:p>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Char char=""/>
              <a:tabLst/>
              <a:defRPr/>
            </a:pPr>
            <a:r>
              <a:rPr lang="es-ES" sz="2000" dirty="0">
                <a:latin typeface="+mn-lt"/>
              </a:rPr>
              <a:t>Ingresar al programa Internet Explorer y abrir la </a:t>
            </a:r>
            <a:r>
              <a:rPr lang="es-ES" sz="2000" i="1" dirty="0">
                <a:latin typeface="+mn-lt"/>
              </a:rPr>
              <a:t>mipagina9.html</a:t>
            </a:r>
            <a:r>
              <a:rPr kumimoji="0" lang="es-ES" sz="2400" b="0" i="0" u="none" strike="noStrike" kern="1200" cap="none" spc="0" normalizeH="0" baseline="0" noProof="0" dirty="0">
                <a:ln>
                  <a:noFill/>
                </a:ln>
                <a:solidFill>
                  <a:schemeClr val="tx1"/>
                </a:solidFill>
                <a:effectLst/>
                <a:uLnTx/>
                <a:uFillTx/>
                <a:latin typeface="+mn-lt"/>
                <a:ea typeface="+mn-ea"/>
                <a:cs typeface="+mn-cs"/>
              </a:rPr>
              <a:t/>
            </a:r>
            <a:br>
              <a:rPr kumimoji="0" lang="es-ES" sz="2400" b="0" i="0" u="none" strike="noStrike" kern="1200" cap="none" spc="0" normalizeH="0" baseline="0" noProof="0" dirty="0">
                <a:ln>
                  <a:noFill/>
                </a:ln>
                <a:solidFill>
                  <a:schemeClr val="tx1"/>
                </a:solidFill>
                <a:effectLst/>
                <a:uLnTx/>
                <a:uFillTx/>
                <a:latin typeface="+mn-lt"/>
                <a:ea typeface="+mn-ea"/>
                <a:cs typeface="+mn-cs"/>
              </a:rPr>
            </a:br>
            <a:r>
              <a:rPr kumimoji="0" lang="es-ES" sz="2400" b="0" i="0" u="none" strike="noStrike" kern="1200" cap="none" spc="0" normalizeH="0" baseline="0" noProof="0" dirty="0">
                <a:ln>
                  <a:noFill/>
                </a:ln>
                <a:solidFill>
                  <a:schemeClr val="tx1"/>
                </a:solidFill>
                <a:effectLst/>
                <a:uLnTx/>
                <a:uFillTx/>
                <a:latin typeface="+mn-lt"/>
                <a:ea typeface="+mn-ea"/>
                <a:cs typeface="+mn-cs"/>
              </a:rPr>
              <a:t/>
            </a:r>
            <a:br>
              <a:rPr kumimoji="0" lang="es-ES" sz="2400" b="0" i="0" u="none" strike="noStrike" kern="1200" cap="none" spc="0" normalizeH="0" baseline="0" noProof="0" dirty="0">
                <a:ln>
                  <a:noFill/>
                </a:ln>
                <a:solidFill>
                  <a:schemeClr val="tx1"/>
                </a:solidFill>
                <a:effectLst/>
                <a:uLnTx/>
                <a:uFillTx/>
                <a:latin typeface="+mn-lt"/>
                <a:ea typeface="+mn-ea"/>
                <a:cs typeface="+mn-cs"/>
              </a:rPr>
            </a:br>
            <a:endParaRPr kumimoji="0" lang="es-E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6" name="Picture 2"/>
          <p:cNvPicPr>
            <a:picLocks noChangeAspect="1" noChangeArrowheads="1"/>
          </p:cNvPicPr>
          <p:nvPr/>
        </p:nvPicPr>
        <p:blipFill>
          <a:blip r:embed="rId3"/>
          <a:srcRect l="438" t="17183" r="61914" b="30256"/>
          <a:stretch>
            <a:fillRect/>
          </a:stretch>
        </p:blipFill>
        <p:spPr bwMode="auto">
          <a:xfrm>
            <a:off x="1285852" y="1785926"/>
            <a:ext cx="7572428" cy="4857784"/>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a:t>Decima clase</a:t>
            </a:r>
          </a:p>
        </p:txBody>
      </p:sp>
      <p:sp>
        <p:nvSpPr>
          <p:cNvPr id="3" name="2 Marcador de contenido"/>
          <p:cNvSpPr>
            <a:spLocks noGrp="1"/>
          </p:cNvSpPr>
          <p:nvPr>
            <p:ph idx="1"/>
          </p:nvPr>
        </p:nvSpPr>
        <p:spPr/>
        <p:txBody>
          <a:bodyPr>
            <a:normAutofit/>
          </a:bodyPr>
          <a:lstStyle/>
          <a:p>
            <a:r>
              <a:rPr lang="es-ES" sz="4400" dirty="0" smtClean="0"/>
              <a:t>MARCOS</a:t>
            </a:r>
            <a:endParaRPr lang="es-ES" sz="4400" dirty="0"/>
          </a:p>
        </p:txBody>
      </p:sp>
      <p:pic>
        <p:nvPicPr>
          <p:cNvPr id="2050" name="Picture 2" descr="FRAMES. PARTE 09. EJEMPLO DE LA PROGRAMACION DE UNA PÁGINA WEB DE CINCO  FRAMES. - YouTube"/>
          <p:cNvPicPr>
            <a:picLocks noChangeAspect="1" noChangeArrowheads="1"/>
          </p:cNvPicPr>
          <p:nvPr/>
        </p:nvPicPr>
        <p:blipFill rotWithShape="1">
          <a:blip r:embed="rId2">
            <a:extLst>
              <a:ext uri="{28A0092B-C50C-407E-A947-70E740481C1C}">
                <a14:useLocalDpi xmlns:a14="http://schemas.microsoft.com/office/drawing/2010/main" val="0"/>
              </a:ext>
            </a:extLst>
          </a:blip>
          <a:srcRect l="6296" t="16786" r="4526" b="10472"/>
          <a:stretch/>
        </p:blipFill>
        <p:spPr bwMode="auto">
          <a:xfrm>
            <a:off x="1907704" y="2780928"/>
            <a:ext cx="6120680" cy="2808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285852" y="274638"/>
            <a:ext cx="7560000" cy="720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normAutofit/>
          </a:bodyPr>
          <a:lstStyle/>
          <a:p>
            <a:pPr algn="ctr"/>
            <a:r>
              <a:rPr lang="es-ES" sz="3200" b="1" u="sng" dirty="0" smtClean="0"/>
              <a:t>Marcos</a:t>
            </a:r>
            <a:endParaRPr lang="es-ES" sz="3200" dirty="0"/>
          </a:p>
        </p:txBody>
      </p:sp>
      <p:sp>
        <p:nvSpPr>
          <p:cNvPr id="5" name="Rectangle 3"/>
          <p:cNvSpPr txBox="1">
            <a:spLocks noChangeArrowheads="1"/>
          </p:cNvSpPr>
          <p:nvPr/>
        </p:nvSpPr>
        <p:spPr>
          <a:xfrm>
            <a:off x="1285852" y="1000108"/>
            <a:ext cx="7560000" cy="988732"/>
          </a:xfrm>
          <a:prstGeom prst="rect">
            <a:avLst/>
          </a:prstGeom>
          <a:blipFill>
            <a:blip r:embed="rId2"/>
            <a:tile tx="0" ty="0" sx="100000" sy="100000" flip="none" algn="tl"/>
          </a:blipFill>
        </p:spPr>
        <p:txBody>
          <a:bodyPr>
            <a:noAutofit/>
          </a:bodyPr>
          <a:lstStyle/>
          <a:p>
            <a:pPr marL="365760" lvl="0" indent="-283464" fontAlgn="auto">
              <a:lnSpc>
                <a:spcPct val="80000"/>
              </a:lnSpc>
              <a:spcBef>
                <a:spcPts val="600"/>
              </a:spcBef>
              <a:spcAft>
                <a:spcPts val="0"/>
              </a:spcAft>
              <a:buClr>
                <a:schemeClr val="accent1"/>
              </a:buClr>
              <a:buSzPct val="80000"/>
              <a:buFont typeface="Wingdings 2"/>
              <a:buChar char=""/>
              <a:defRPr/>
            </a:pPr>
            <a:r>
              <a:rPr lang="es-ES" dirty="0"/>
              <a:t> </a:t>
            </a:r>
            <a:r>
              <a:rPr lang="es-ES" b="1" dirty="0"/>
              <a:t>Marcos</a:t>
            </a:r>
            <a:r>
              <a:rPr lang="es-ES" dirty="0"/>
              <a:t>. Un </a:t>
            </a:r>
            <a:r>
              <a:rPr lang="es-ES" b="1" dirty="0"/>
              <a:t>marco</a:t>
            </a:r>
            <a:r>
              <a:rPr lang="es-ES" dirty="0"/>
              <a:t> (o </a:t>
            </a:r>
            <a:r>
              <a:rPr lang="es-ES" dirty="0" err="1"/>
              <a:t>frame</a:t>
            </a:r>
            <a:r>
              <a:rPr lang="es-ES" dirty="0"/>
              <a:t>) es una ventana independiente dentro de la ventana general del navegador. Cada </a:t>
            </a:r>
            <a:r>
              <a:rPr lang="es-ES" b="1" dirty="0"/>
              <a:t>marco</a:t>
            </a:r>
            <a:r>
              <a:rPr lang="es-ES" dirty="0"/>
              <a:t> tendrá sus bordes y sus propias barras de desplazamiento. Así cada página se dividirá en la práctica en varias páginas independientes.</a:t>
            </a:r>
            <a:endParaRPr lang="es-ES" dirty="0">
              <a:latin typeface="+mn-lt"/>
            </a:endParaRPr>
          </a:p>
        </p:txBody>
      </p:sp>
      <p:sp>
        <p:nvSpPr>
          <p:cNvPr id="6" name="Rectangle 2"/>
          <p:cNvSpPr txBox="1">
            <a:spLocks noChangeArrowheads="1"/>
          </p:cNvSpPr>
          <p:nvPr/>
        </p:nvSpPr>
        <p:spPr>
          <a:xfrm>
            <a:off x="1311841" y="2004864"/>
            <a:ext cx="7560000" cy="720000"/>
          </a:xfrm>
          <a:prstGeom prst="rect">
            <a:avLst/>
          </a:prstGeom>
          <a:solidFill>
            <a:schemeClr val="bg2"/>
          </a:solidFill>
        </p:spPr>
        <p:txBody>
          <a:bodyPr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es-ES" sz="2800" b="1" noProof="0" dirty="0" smtClean="0">
                <a:solidFill>
                  <a:srgbClr val="3333CC"/>
                </a:solidFill>
                <a:latin typeface="+mj-lt"/>
                <a:ea typeface="+mj-ea"/>
                <a:cs typeface="+mj-cs"/>
              </a:rPr>
              <a:t>Características de los marcos</a:t>
            </a:r>
            <a:endParaRPr kumimoji="0" lang="es-ES" sz="2800" b="1" strike="noStrike" kern="1200" cap="none" spc="0" normalizeH="0" baseline="0" noProof="0" dirty="0">
              <a:ln>
                <a:noFill/>
              </a:ln>
              <a:solidFill>
                <a:srgbClr val="3333CC"/>
              </a:solidFill>
              <a:uLnTx/>
              <a:uFillTx/>
              <a:latin typeface="+mj-lt"/>
              <a:ea typeface="+mj-ea"/>
              <a:cs typeface="+mj-cs"/>
            </a:endParaRPr>
          </a:p>
        </p:txBody>
      </p:sp>
      <p:sp>
        <p:nvSpPr>
          <p:cNvPr id="7" name="Rectangle 3"/>
          <p:cNvSpPr txBox="1">
            <a:spLocks noChangeArrowheads="1"/>
          </p:cNvSpPr>
          <p:nvPr/>
        </p:nvSpPr>
        <p:spPr>
          <a:xfrm>
            <a:off x="1285852" y="2604558"/>
            <a:ext cx="7560000" cy="4039152"/>
          </a:xfrm>
          <a:prstGeom prst="rect">
            <a:avLst/>
          </a:prstGeom>
          <a:blipFill>
            <a:blip r:embed="rId2"/>
            <a:tile tx="0" ty="0" sx="100000" sy="100000" flip="none" algn="tl"/>
          </a:blipFill>
        </p:spPr>
        <p:txBody>
          <a:bodyPr>
            <a:noAutofit/>
          </a:bodyPr>
          <a:lstStyle/>
          <a:p>
            <a:pPr>
              <a:buFont typeface="Arial" panose="020B0604020202020204" pitchFamily="34" charset="0"/>
              <a:buChar char="•"/>
            </a:pPr>
            <a:r>
              <a:rPr lang="es-ES" b="1" dirty="0">
                <a:solidFill>
                  <a:srgbClr val="000000"/>
                </a:solidFill>
                <a:latin typeface="Arial" panose="020B0604020202020204" pitchFamily="34" charset="0"/>
              </a:rPr>
              <a:t>Con porcentajes:</a:t>
            </a:r>
            <a:r>
              <a:rPr lang="es-ES" dirty="0">
                <a:solidFill>
                  <a:srgbClr val="000000"/>
                </a:solidFill>
                <a:latin typeface="Arial" panose="020B0604020202020204" pitchFamily="34" charset="0"/>
              </a:rPr>
              <a:t> Al igual que con las tablas, podemos definir el tamaño de un marco como un porcentaje del espacio total disponible.</a:t>
            </a:r>
          </a:p>
          <a:p>
            <a:pPr>
              <a:buFont typeface="Arial" panose="020B0604020202020204" pitchFamily="34" charset="0"/>
              <a:buChar char="•"/>
            </a:pPr>
            <a:r>
              <a:rPr lang="es-ES" b="1" dirty="0">
                <a:solidFill>
                  <a:srgbClr val="000000"/>
                </a:solidFill>
                <a:latin typeface="Arial" panose="020B0604020202020204" pitchFamily="34" charset="0"/>
              </a:rPr>
              <a:t>Absolutos:</a:t>
            </a:r>
            <a:r>
              <a:rPr lang="es-ES" dirty="0">
                <a:solidFill>
                  <a:srgbClr val="000000"/>
                </a:solidFill>
                <a:latin typeface="Arial" panose="020B0604020202020204" pitchFamily="34" charset="0"/>
              </a:rPr>
              <a:t> Si ponemos un número a secas, el marco correspondiente tendrá el tamaño especificado en </a:t>
            </a:r>
            <a:r>
              <a:rPr lang="es-ES" dirty="0" err="1">
                <a:solidFill>
                  <a:srgbClr val="000000"/>
                </a:solidFill>
                <a:latin typeface="Arial" panose="020B0604020202020204" pitchFamily="34" charset="0"/>
              </a:rPr>
              <a:t>pixels</a:t>
            </a:r>
            <a:r>
              <a:rPr lang="es-ES" dirty="0">
                <a:solidFill>
                  <a:srgbClr val="000000"/>
                </a:solidFill>
                <a:latin typeface="Arial" panose="020B0604020202020204" pitchFamily="34" charset="0"/>
              </a:rPr>
              <a:t>.</a:t>
            </a:r>
          </a:p>
          <a:p>
            <a:pPr>
              <a:buFont typeface="Arial" panose="020B0604020202020204" pitchFamily="34" charset="0"/>
              <a:buChar char="•"/>
            </a:pPr>
            <a:r>
              <a:rPr lang="es-ES" b="1" dirty="0">
                <a:solidFill>
                  <a:srgbClr val="000000"/>
                </a:solidFill>
                <a:latin typeface="Arial" panose="020B0604020202020204" pitchFamily="34" charset="0"/>
              </a:rPr>
              <a:t>Sobre el espacio sobrante:</a:t>
            </a:r>
            <a:r>
              <a:rPr lang="es-ES" dirty="0">
                <a:solidFill>
                  <a:srgbClr val="000000"/>
                </a:solidFill>
                <a:latin typeface="Arial" panose="020B0604020202020204" pitchFamily="34" charset="0"/>
              </a:rPr>
              <a:t> Si colocamos un asterisco (*) estaremos indicando que queremos todo el espacio sobrante para ese marco. Podemos poner este símbolo en varios marcos, que se repartirán el espacio equitativamente como buenos hermanos. Si queremos que uno tenga más deberemos ponerle al asterisco un número delante. Así, un marco con un espacio de 3* será tres veces más grande que su compañero, que tiene un asterisco sólo</a:t>
            </a:r>
          </a:p>
          <a:p>
            <a:pPr lvl="0">
              <a:lnSpc>
                <a:spcPct val="90000"/>
              </a:lnSpc>
              <a:buNone/>
              <a:defRPr/>
            </a:pPr>
            <a:endParaRPr lang="es-ES" b="1" dirty="0" smtClean="0">
              <a:solidFill>
                <a:srgbClr val="3333CC"/>
              </a:solidFill>
              <a:latin typeface="+mn-lt"/>
            </a:endParaRPr>
          </a:p>
          <a:p>
            <a:pPr lvl="1">
              <a:defRPr/>
            </a:pPr>
            <a:endParaRPr lang="es-ES" dirty="0">
              <a:latin typeface="+mn-lt"/>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285852" y="274638"/>
            <a:ext cx="7560000" cy="720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normAutofit/>
          </a:bodyPr>
          <a:lstStyle/>
          <a:p>
            <a:pPr algn="ctr"/>
            <a:r>
              <a:rPr lang="es-ES" sz="3200" b="1" u="sng" dirty="0"/>
              <a:t>Trabajando con Marcos</a:t>
            </a:r>
            <a:endParaRPr lang="es-ES" sz="3200" dirty="0"/>
          </a:p>
        </p:txBody>
      </p:sp>
      <p:sp>
        <p:nvSpPr>
          <p:cNvPr id="5" name="Rectangle 3"/>
          <p:cNvSpPr txBox="1">
            <a:spLocks noChangeArrowheads="1"/>
          </p:cNvSpPr>
          <p:nvPr/>
        </p:nvSpPr>
        <p:spPr>
          <a:xfrm>
            <a:off x="1285852" y="1000108"/>
            <a:ext cx="7560000" cy="785818"/>
          </a:xfrm>
          <a:prstGeom prst="rect">
            <a:avLst/>
          </a:prstGeom>
          <a:blipFill>
            <a:blip r:embed="rId2"/>
            <a:tile tx="0" ty="0" sx="100000" sy="100000" flip="none" algn="tl"/>
          </a:blipFill>
        </p:spPr>
        <p:txBody>
          <a:bodyPr>
            <a:noAutofit/>
          </a:bodyPr>
          <a:lstStyle/>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Char char=""/>
              <a:tabLst/>
              <a:defRPr/>
            </a:pPr>
            <a:r>
              <a:rPr lang="es-ES" dirty="0">
                <a:latin typeface="+mn-lt"/>
              </a:rPr>
              <a:t>Es una forma de subdividir la pantalla del navegador en diferentes ventanas. Cada una de estas ventanas se puede manipular por separado, permitiendo mostrar en cada una de ellas una pagina web diferente.</a:t>
            </a:r>
          </a:p>
        </p:txBody>
      </p:sp>
      <p:sp>
        <p:nvSpPr>
          <p:cNvPr id="6" name="Rectangle 2"/>
          <p:cNvSpPr txBox="1">
            <a:spLocks noChangeArrowheads="1"/>
          </p:cNvSpPr>
          <p:nvPr/>
        </p:nvSpPr>
        <p:spPr>
          <a:xfrm>
            <a:off x="1285852" y="1827868"/>
            <a:ext cx="7560000" cy="720000"/>
          </a:xfrm>
          <a:prstGeom prst="rect">
            <a:avLst/>
          </a:prstGeom>
          <a:solidFill>
            <a:schemeClr val="bg2"/>
          </a:solidFill>
        </p:spPr>
        <p:txBody>
          <a:bodyPr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ES" sz="2800" b="1" strike="noStrike" kern="1200" cap="none" spc="0" normalizeH="0" baseline="0" noProof="0" dirty="0">
                <a:ln>
                  <a:noFill/>
                </a:ln>
                <a:solidFill>
                  <a:srgbClr val="3333CC"/>
                </a:solidFill>
                <a:uLnTx/>
                <a:uFillTx/>
                <a:latin typeface="+mj-lt"/>
                <a:ea typeface="+mj-ea"/>
                <a:cs typeface="+mj-cs"/>
              </a:rPr>
              <a:t>Etiqueta: FRAMESET</a:t>
            </a:r>
          </a:p>
        </p:txBody>
      </p:sp>
      <p:sp>
        <p:nvSpPr>
          <p:cNvPr id="7" name="Rectangle 3"/>
          <p:cNvSpPr txBox="1">
            <a:spLocks noChangeArrowheads="1"/>
          </p:cNvSpPr>
          <p:nvPr/>
        </p:nvSpPr>
        <p:spPr>
          <a:xfrm>
            <a:off x="1285852" y="2604558"/>
            <a:ext cx="7560000" cy="4039152"/>
          </a:xfrm>
          <a:prstGeom prst="rect">
            <a:avLst/>
          </a:prstGeom>
          <a:blipFill>
            <a:blip r:embed="rId2"/>
            <a:tile tx="0" ty="0" sx="100000" sy="100000" flip="none" algn="tl"/>
          </a:blipFill>
        </p:spPr>
        <p:txBody>
          <a:bodyPr>
            <a:noAutofit/>
          </a:bodyPr>
          <a:lstStyle/>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Char char=""/>
              <a:tabLst/>
              <a:defRPr/>
            </a:pPr>
            <a:r>
              <a:rPr lang="es-ES" dirty="0">
                <a:latin typeface="+mn-lt"/>
              </a:rPr>
              <a:t>Esta etiqueta permite dividir la ventana principal en numero de filas o de columnas</a:t>
            </a:r>
          </a:p>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Char char=""/>
              <a:tabLst/>
              <a:defRPr/>
            </a:pPr>
            <a:r>
              <a:rPr lang="es-ES" dirty="0">
                <a:latin typeface="+mn-lt"/>
              </a:rPr>
              <a:t>Todo el formulario se encuentra entre las etiquetas</a:t>
            </a:r>
          </a:p>
          <a:p>
            <a:pPr lvl="0">
              <a:lnSpc>
                <a:spcPct val="90000"/>
              </a:lnSpc>
              <a:buNone/>
              <a:defRPr/>
            </a:pPr>
            <a:r>
              <a:rPr lang="es-ES" b="1" dirty="0">
                <a:solidFill>
                  <a:srgbClr val="3333CC"/>
                </a:solidFill>
                <a:latin typeface="+mn-lt"/>
              </a:rPr>
              <a:t>	&lt;FRAMESET </a:t>
            </a:r>
            <a:r>
              <a:rPr lang="es-ES" dirty="0" err="1">
                <a:solidFill>
                  <a:srgbClr val="FF0000"/>
                </a:solidFill>
                <a:latin typeface="+mn-lt"/>
              </a:rPr>
              <a:t>rows</a:t>
            </a:r>
            <a:r>
              <a:rPr lang="es-ES" dirty="0">
                <a:solidFill>
                  <a:srgbClr val="3333CC"/>
                </a:solidFill>
                <a:latin typeface="+mn-lt"/>
              </a:rPr>
              <a:t>=“25%,*,100” </a:t>
            </a:r>
            <a:r>
              <a:rPr lang="es-ES" b="1" dirty="0">
                <a:solidFill>
                  <a:srgbClr val="3333CC"/>
                </a:solidFill>
                <a:latin typeface="+mn-lt"/>
              </a:rPr>
              <a:t>&gt; </a:t>
            </a:r>
            <a:r>
              <a:rPr lang="es-ES" dirty="0">
                <a:latin typeface="+mn-lt"/>
              </a:rPr>
              <a:t>… y ...	</a:t>
            </a:r>
            <a:r>
              <a:rPr lang="es-ES" b="1" dirty="0">
                <a:solidFill>
                  <a:srgbClr val="3333CC"/>
                </a:solidFill>
                <a:latin typeface="+mn-lt"/>
              </a:rPr>
              <a:t>&lt;</a:t>
            </a:r>
            <a:r>
              <a:rPr lang="es-ES" dirty="0">
                <a:solidFill>
                  <a:srgbClr val="FF0000"/>
                </a:solidFill>
                <a:latin typeface="+mn-lt"/>
              </a:rPr>
              <a:t>/</a:t>
            </a:r>
            <a:r>
              <a:rPr lang="es-ES" b="1" dirty="0">
                <a:solidFill>
                  <a:srgbClr val="3333CC"/>
                </a:solidFill>
                <a:latin typeface="+mn-lt"/>
              </a:rPr>
              <a:t>FRAMESET&gt;</a:t>
            </a:r>
          </a:p>
          <a:p>
            <a:pPr marL="365760" lvl="0" indent="-283464" fontAlgn="auto">
              <a:lnSpc>
                <a:spcPct val="80000"/>
              </a:lnSpc>
              <a:spcBef>
                <a:spcPts val="600"/>
              </a:spcBef>
              <a:spcAft>
                <a:spcPts val="0"/>
              </a:spcAft>
              <a:buClr>
                <a:schemeClr val="accent1"/>
              </a:buClr>
              <a:buSzPct val="80000"/>
              <a:defRPr/>
            </a:pPr>
            <a:r>
              <a:rPr lang="es-ES" dirty="0">
                <a:latin typeface="+mn-lt"/>
              </a:rPr>
              <a:t>	ó</a:t>
            </a:r>
          </a:p>
          <a:p>
            <a:pPr lvl="0">
              <a:lnSpc>
                <a:spcPct val="90000"/>
              </a:lnSpc>
              <a:buNone/>
              <a:defRPr/>
            </a:pPr>
            <a:r>
              <a:rPr lang="es-ES" b="1" dirty="0">
                <a:solidFill>
                  <a:srgbClr val="3333CC"/>
                </a:solidFill>
                <a:latin typeface="+mn-lt"/>
              </a:rPr>
              <a:t>	&lt;FRAMESET </a:t>
            </a:r>
            <a:r>
              <a:rPr lang="es-ES" dirty="0" err="1">
                <a:solidFill>
                  <a:srgbClr val="FF0000"/>
                </a:solidFill>
                <a:latin typeface="+mn-lt"/>
              </a:rPr>
              <a:t>cols</a:t>
            </a:r>
            <a:r>
              <a:rPr lang="es-ES" dirty="0">
                <a:solidFill>
                  <a:srgbClr val="3333CC"/>
                </a:solidFill>
                <a:latin typeface="+mn-lt"/>
              </a:rPr>
              <a:t>=“25%,*,100” </a:t>
            </a:r>
            <a:r>
              <a:rPr lang="es-ES" b="1" dirty="0">
                <a:solidFill>
                  <a:srgbClr val="3333CC"/>
                </a:solidFill>
                <a:latin typeface="+mn-lt"/>
              </a:rPr>
              <a:t>&gt; </a:t>
            </a:r>
            <a:r>
              <a:rPr lang="es-ES" dirty="0">
                <a:latin typeface="+mn-lt"/>
              </a:rPr>
              <a:t>… y ...	</a:t>
            </a:r>
            <a:r>
              <a:rPr lang="es-ES" b="1" dirty="0">
                <a:solidFill>
                  <a:srgbClr val="3333CC"/>
                </a:solidFill>
                <a:latin typeface="+mn-lt"/>
              </a:rPr>
              <a:t>&lt;</a:t>
            </a:r>
            <a:r>
              <a:rPr lang="es-ES" dirty="0">
                <a:solidFill>
                  <a:srgbClr val="FF0000"/>
                </a:solidFill>
                <a:latin typeface="+mn-lt"/>
              </a:rPr>
              <a:t>/</a:t>
            </a:r>
            <a:r>
              <a:rPr lang="es-ES" b="1" dirty="0">
                <a:solidFill>
                  <a:srgbClr val="3333CC"/>
                </a:solidFill>
                <a:latin typeface="+mn-lt"/>
              </a:rPr>
              <a:t>FRAMESET&gt;</a:t>
            </a:r>
          </a:p>
          <a:p>
            <a:pPr marL="365760" lvl="0" indent="-283464" fontAlgn="auto">
              <a:lnSpc>
                <a:spcPct val="80000"/>
              </a:lnSpc>
              <a:spcBef>
                <a:spcPts val="600"/>
              </a:spcBef>
              <a:spcAft>
                <a:spcPts val="0"/>
              </a:spcAft>
              <a:buClr>
                <a:schemeClr val="accent1"/>
              </a:buClr>
              <a:buSzPct val="80000"/>
              <a:buFont typeface="Wingdings 2"/>
              <a:buChar char=""/>
              <a:defRPr/>
            </a:pPr>
            <a:r>
              <a:rPr lang="es-ES" dirty="0">
                <a:latin typeface="+mn-lt"/>
              </a:rPr>
              <a:t>Donde:</a:t>
            </a:r>
          </a:p>
          <a:p>
            <a:pPr lvl="1">
              <a:defRPr/>
            </a:pPr>
            <a:r>
              <a:rPr lang="es-ES" b="1" dirty="0" err="1">
                <a:latin typeface="+mn-lt"/>
              </a:rPr>
              <a:t>rows</a:t>
            </a:r>
            <a:r>
              <a:rPr lang="es-ES" dirty="0">
                <a:solidFill>
                  <a:srgbClr val="3333CC"/>
                </a:solidFill>
                <a:latin typeface="+mn-lt"/>
              </a:rPr>
              <a:t>=“25%,*,100” </a:t>
            </a:r>
            <a:r>
              <a:rPr lang="es-ES" dirty="0">
                <a:latin typeface="+mn-lt"/>
              </a:rPr>
              <a:t> indica la creación de 3 </a:t>
            </a:r>
            <a:r>
              <a:rPr lang="es-ES" dirty="0" err="1">
                <a:latin typeface="+mn-lt"/>
              </a:rPr>
              <a:t>subventanas</a:t>
            </a:r>
            <a:r>
              <a:rPr lang="es-ES" dirty="0">
                <a:latin typeface="+mn-lt"/>
              </a:rPr>
              <a:t> horizontales</a:t>
            </a:r>
          </a:p>
          <a:p>
            <a:pPr lvl="1">
              <a:defRPr/>
            </a:pPr>
            <a:r>
              <a:rPr lang="es-ES" b="1" dirty="0" err="1">
                <a:latin typeface="+mn-lt"/>
              </a:rPr>
              <a:t>cols</a:t>
            </a:r>
            <a:r>
              <a:rPr lang="es-ES" dirty="0">
                <a:solidFill>
                  <a:srgbClr val="3333CC"/>
                </a:solidFill>
                <a:latin typeface="+mn-lt"/>
              </a:rPr>
              <a:t>=“25%,*,100” </a:t>
            </a:r>
            <a:r>
              <a:rPr lang="es-ES" dirty="0">
                <a:latin typeface="+mn-lt"/>
              </a:rPr>
              <a:t>indica la creación de 3 </a:t>
            </a:r>
            <a:r>
              <a:rPr lang="es-ES" dirty="0" err="1">
                <a:latin typeface="+mn-lt"/>
              </a:rPr>
              <a:t>subventanas</a:t>
            </a:r>
            <a:r>
              <a:rPr lang="es-ES" dirty="0">
                <a:latin typeface="+mn-lt"/>
              </a:rPr>
              <a:t> verticales</a:t>
            </a:r>
          </a:p>
          <a:p>
            <a:pPr lvl="1">
              <a:defRPr/>
            </a:pPr>
            <a:r>
              <a:rPr lang="es-ES" dirty="0">
                <a:latin typeface="+mn-lt"/>
              </a:rPr>
              <a:t>La 1ra con 25%, la 3ra con 100 (ancho fijo), la 2da el resto de la ventana</a:t>
            </a:r>
          </a:p>
          <a:p>
            <a:pPr marL="365760" lvl="0" indent="-283464" fontAlgn="auto">
              <a:lnSpc>
                <a:spcPct val="80000"/>
              </a:lnSpc>
              <a:spcBef>
                <a:spcPts val="600"/>
              </a:spcBef>
              <a:spcAft>
                <a:spcPts val="0"/>
              </a:spcAft>
              <a:buClr>
                <a:schemeClr val="accent1"/>
              </a:buClr>
              <a:buSzPct val="80000"/>
              <a:buFont typeface="Wingdings 2"/>
              <a:buChar char=""/>
              <a:defRPr/>
            </a:pPr>
            <a:r>
              <a:rPr lang="es-ES" dirty="0">
                <a:latin typeface="+mn-lt"/>
              </a:rPr>
              <a:t>También se la puede usar en forma anidada:</a:t>
            </a:r>
          </a:p>
          <a:p>
            <a:pPr lvl="0">
              <a:lnSpc>
                <a:spcPct val="90000"/>
              </a:lnSpc>
              <a:buNone/>
              <a:defRPr/>
            </a:pPr>
            <a:r>
              <a:rPr lang="es-ES" b="1" dirty="0">
                <a:solidFill>
                  <a:srgbClr val="3333CC"/>
                </a:solidFill>
                <a:latin typeface="+mn-lt"/>
              </a:rPr>
              <a:t>	&lt;FRAMESET </a:t>
            </a:r>
            <a:r>
              <a:rPr lang="es-ES" dirty="0" err="1">
                <a:solidFill>
                  <a:srgbClr val="FF0000"/>
                </a:solidFill>
                <a:latin typeface="+mn-lt"/>
              </a:rPr>
              <a:t>rows</a:t>
            </a:r>
            <a:r>
              <a:rPr lang="es-ES" dirty="0">
                <a:solidFill>
                  <a:srgbClr val="3333CC"/>
                </a:solidFill>
                <a:latin typeface="+mn-lt"/>
              </a:rPr>
              <a:t>=“10,*” </a:t>
            </a:r>
            <a:r>
              <a:rPr lang="es-ES" b="1" dirty="0">
                <a:solidFill>
                  <a:srgbClr val="3333CC"/>
                </a:solidFill>
                <a:latin typeface="+mn-lt"/>
              </a:rPr>
              <a:t>&gt; </a:t>
            </a:r>
          </a:p>
          <a:p>
            <a:pPr lvl="0">
              <a:lnSpc>
                <a:spcPct val="90000"/>
              </a:lnSpc>
              <a:buNone/>
              <a:defRPr/>
            </a:pPr>
            <a:r>
              <a:rPr lang="es-ES" b="1" dirty="0">
                <a:solidFill>
                  <a:srgbClr val="3333CC"/>
                </a:solidFill>
                <a:latin typeface="+mn-lt"/>
              </a:rPr>
              <a:t>	&lt;FRAMESET </a:t>
            </a:r>
            <a:r>
              <a:rPr lang="es-ES" dirty="0" err="1">
                <a:solidFill>
                  <a:srgbClr val="FF0000"/>
                </a:solidFill>
                <a:latin typeface="+mn-lt"/>
              </a:rPr>
              <a:t>cols</a:t>
            </a:r>
            <a:r>
              <a:rPr lang="es-ES" dirty="0">
                <a:solidFill>
                  <a:srgbClr val="3333CC"/>
                </a:solidFill>
                <a:latin typeface="+mn-lt"/>
              </a:rPr>
              <a:t>=“5%,*” </a:t>
            </a:r>
            <a:r>
              <a:rPr lang="es-ES" b="1" dirty="0">
                <a:solidFill>
                  <a:srgbClr val="3333CC"/>
                </a:solidFill>
                <a:latin typeface="+mn-lt"/>
              </a:rPr>
              <a:t>&gt;</a:t>
            </a:r>
          </a:p>
          <a:p>
            <a:pPr lvl="0">
              <a:lnSpc>
                <a:spcPct val="90000"/>
              </a:lnSpc>
              <a:buNone/>
              <a:defRPr/>
            </a:pPr>
            <a:r>
              <a:rPr lang="es-ES" b="1" dirty="0">
                <a:solidFill>
                  <a:srgbClr val="3333CC"/>
                </a:solidFill>
                <a:latin typeface="+mn-lt"/>
              </a:rPr>
              <a:t>	&lt;</a:t>
            </a:r>
            <a:r>
              <a:rPr lang="es-ES" dirty="0">
                <a:solidFill>
                  <a:srgbClr val="FF0000"/>
                </a:solidFill>
                <a:latin typeface="+mn-lt"/>
              </a:rPr>
              <a:t>/</a:t>
            </a:r>
            <a:r>
              <a:rPr lang="es-ES" b="1" dirty="0">
                <a:solidFill>
                  <a:srgbClr val="3333CC"/>
                </a:solidFill>
                <a:latin typeface="+mn-lt"/>
              </a:rPr>
              <a:t>FRAMESET&gt;</a:t>
            </a:r>
          </a:p>
          <a:p>
            <a:pPr lvl="0">
              <a:lnSpc>
                <a:spcPct val="90000"/>
              </a:lnSpc>
              <a:buNone/>
              <a:defRPr/>
            </a:pPr>
            <a:r>
              <a:rPr lang="es-ES" b="1" dirty="0">
                <a:solidFill>
                  <a:srgbClr val="3333CC"/>
                </a:solidFill>
                <a:latin typeface="+mn-lt"/>
              </a:rPr>
              <a:t>	&lt;</a:t>
            </a:r>
            <a:r>
              <a:rPr lang="es-ES" dirty="0">
                <a:solidFill>
                  <a:srgbClr val="FF0000"/>
                </a:solidFill>
                <a:latin typeface="+mn-lt"/>
              </a:rPr>
              <a:t>/</a:t>
            </a:r>
            <a:r>
              <a:rPr lang="es-ES" b="1" dirty="0">
                <a:solidFill>
                  <a:srgbClr val="3333CC"/>
                </a:solidFill>
                <a:latin typeface="+mn-lt"/>
              </a:rPr>
              <a:t>FRAMESET&gt;</a:t>
            </a:r>
          </a:p>
          <a:p>
            <a:pPr lvl="0">
              <a:lnSpc>
                <a:spcPct val="90000"/>
              </a:lnSpc>
              <a:buNone/>
              <a:defRPr/>
            </a:pPr>
            <a:endParaRPr lang="es-ES" b="1" dirty="0">
              <a:solidFill>
                <a:srgbClr val="3333CC"/>
              </a:solidFill>
              <a:latin typeface="+mn-lt"/>
            </a:endParaRPr>
          </a:p>
          <a:p>
            <a:pPr lvl="1">
              <a:defRPr/>
            </a:pPr>
            <a:endParaRPr lang="es-ES" dirty="0">
              <a:latin typeface="+mn-lt"/>
            </a:endParaRPr>
          </a:p>
        </p:txBody>
      </p:sp>
    </p:spTree>
    <p:extLst>
      <p:ext uri="{BB962C8B-B14F-4D97-AF65-F5344CB8AC3E}">
        <p14:creationId xmlns:p14="http://schemas.microsoft.com/office/powerpoint/2010/main" val="38885337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285852" y="274638"/>
            <a:ext cx="7560000" cy="720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normAutofit/>
          </a:bodyPr>
          <a:lstStyle/>
          <a:p>
            <a:pPr algn="ctr"/>
            <a:r>
              <a:rPr lang="es-ES" sz="3200" b="1" u="sng" dirty="0"/>
              <a:t>Trabajando con Marcos</a:t>
            </a:r>
            <a:endParaRPr lang="es-ES" sz="3200" dirty="0"/>
          </a:p>
        </p:txBody>
      </p:sp>
      <p:sp>
        <p:nvSpPr>
          <p:cNvPr id="6" name="Rectangle 2"/>
          <p:cNvSpPr txBox="1">
            <a:spLocks noChangeArrowheads="1"/>
          </p:cNvSpPr>
          <p:nvPr/>
        </p:nvSpPr>
        <p:spPr>
          <a:xfrm>
            <a:off x="1285852" y="1014856"/>
            <a:ext cx="7560000" cy="720000"/>
          </a:xfrm>
          <a:prstGeom prst="rect">
            <a:avLst/>
          </a:prstGeom>
          <a:solidFill>
            <a:schemeClr val="bg2"/>
          </a:solidFill>
        </p:spPr>
        <p:txBody>
          <a:bodyPr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ES" sz="2800" b="1" strike="noStrike" kern="1200" cap="none" spc="0" normalizeH="0" baseline="0" noProof="0" dirty="0">
                <a:ln>
                  <a:noFill/>
                </a:ln>
                <a:solidFill>
                  <a:srgbClr val="3333CC"/>
                </a:solidFill>
                <a:uLnTx/>
                <a:uFillTx/>
                <a:latin typeface="+mj-lt"/>
                <a:ea typeface="+mj-ea"/>
                <a:cs typeface="+mj-cs"/>
              </a:rPr>
              <a:t>Etiqueta: FRAME</a:t>
            </a:r>
          </a:p>
        </p:txBody>
      </p:sp>
      <p:sp>
        <p:nvSpPr>
          <p:cNvPr id="7" name="Rectangle 3"/>
          <p:cNvSpPr txBox="1">
            <a:spLocks noChangeArrowheads="1"/>
          </p:cNvSpPr>
          <p:nvPr/>
        </p:nvSpPr>
        <p:spPr>
          <a:xfrm>
            <a:off x="1285852" y="1791546"/>
            <a:ext cx="7560000" cy="4780726"/>
          </a:xfrm>
          <a:prstGeom prst="rect">
            <a:avLst/>
          </a:prstGeom>
          <a:blipFill>
            <a:blip r:embed="rId2"/>
            <a:tile tx="0" ty="0" sx="100000" sy="100000" flip="none" algn="tl"/>
          </a:blipFill>
        </p:spPr>
        <p:txBody>
          <a:bodyPr>
            <a:noAutofit/>
          </a:bodyPr>
          <a:lstStyle/>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Char char=""/>
              <a:tabLst/>
              <a:defRPr/>
            </a:pPr>
            <a:r>
              <a:rPr lang="es-ES" dirty="0">
                <a:latin typeface="+mn-lt"/>
              </a:rPr>
              <a:t>Esta etiqueta permite indicar las propiedades de cada ventana del marco</a:t>
            </a:r>
          </a:p>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Char char=""/>
              <a:tabLst/>
              <a:defRPr/>
            </a:pPr>
            <a:r>
              <a:rPr lang="es-ES" dirty="0">
                <a:latin typeface="+mn-lt"/>
              </a:rPr>
              <a:t>Todo el formulario se encuentra entre las etiquetas</a:t>
            </a:r>
          </a:p>
          <a:p>
            <a:pPr lvl="0">
              <a:lnSpc>
                <a:spcPct val="90000"/>
              </a:lnSpc>
              <a:buNone/>
              <a:defRPr/>
            </a:pPr>
            <a:r>
              <a:rPr lang="es-ES" b="1" dirty="0">
                <a:solidFill>
                  <a:srgbClr val="3333CC"/>
                </a:solidFill>
                <a:latin typeface="+mn-lt"/>
              </a:rPr>
              <a:t>	&lt;FRAME “</a:t>
            </a:r>
            <a:r>
              <a:rPr lang="es-ES" dirty="0" err="1">
                <a:solidFill>
                  <a:srgbClr val="FF0000"/>
                </a:solidFill>
                <a:latin typeface="+mn-lt"/>
              </a:rPr>
              <a:t>name</a:t>
            </a:r>
            <a:r>
              <a:rPr lang="es-ES" dirty="0">
                <a:solidFill>
                  <a:srgbClr val="3333CC"/>
                </a:solidFill>
                <a:latin typeface="+mn-lt"/>
              </a:rPr>
              <a:t>=nombre” </a:t>
            </a:r>
            <a:r>
              <a:rPr lang="es-ES" dirty="0" err="1">
                <a:solidFill>
                  <a:srgbClr val="FF0000"/>
                </a:solidFill>
                <a:latin typeface="+mn-lt"/>
              </a:rPr>
              <a:t>src</a:t>
            </a:r>
            <a:r>
              <a:rPr lang="es-ES" dirty="0">
                <a:solidFill>
                  <a:srgbClr val="3333CC"/>
                </a:solidFill>
                <a:latin typeface="+mn-lt"/>
              </a:rPr>
              <a:t>=“</a:t>
            </a:r>
            <a:r>
              <a:rPr lang="es-ES" dirty="0" err="1">
                <a:solidFill>
                  <a:srgbClr val="3333CC"/>
                </a:solidFill>
                <a:latin typeface="+mn-lt"/>
              </a:rPr>
              <a:t>url</a:t>
            </a:r>
            <a:r>
              <a:rPr lang="es-ES" dirty="0">
                <a:solidFill>
                  <a:srgbClr val="3333CC"/>
                </a:solidFill>
                <a:latin typeface="+mn-lt"/>
              </a:rPr>
              <a:t>”</a:t>
            </a:r>
            <a:r>
              <a:rPr lang="es-ES" b="1" dirty="0">
                <a:solidFill>
                  <a:srgbClr val="3333CC"/>
                </a:solidFill>
                <a:latin typeface="+mn-lt"/>
              </a:rPr>
              <a:t>&gt;</a:t>
            </a:r>
            <a:endParaRPr lang="es-ES" dirty="0">
              <a:latin typeface="+mn-lt"/>
            </a:endParaRPr>
          </a:p>
          <a:p>
            <a:pPr marL="365760" lvl="0" indent="-283464" fontAlgn="auto">
              <a:lnSpc>
                <a:spcPct val="80000"/>
              </a:lnSpc>
              <a:spcBef>
                <a:spcPts val="600"/>
              </a:spcBef>
              <a:spcAft>
                <a:spcPts val="0"/>
              </a:spcAft>
              <a:buClr>
                <a:schemeClr val="accent1"/>
              </a:buClr>
              <a:buSzPct val="80000"/>
              <a:buFont typeface="Wingdings 2"/>
              <a:buChar char=""/>
              <a:defRPr/>
            </a:pPr>
            <a:r>
              <a:rPr lang="es-ES" dirty="0">
                <a:latin typeface="+mn-lt"/>
              </a:rPr>
              <a:t>Donde:</a:t>
            </a:r>
          </a:p>
          <a:p>
            <a:pPr lvl="1">
              <a:defRPr/>
            </a:pPr>
            <a:r>
              <a:rPr lang="es-ES" b="1" dirty="0">
                <a:latin typeface="+mn-lt"/>
              </a:rPr>
              <a:t>nombre </a:t>
            </a:r>
            <a:r>
              <a:rPr lang="es-ES" dirty="0">
                <a:latin typeface="+mn-lt"/>
              </a:rPr>
              <a:t> indica el nombre de la subventana</a:t>
            </a:r>
          </a:p>
          <a:p>
            <a:pPr lvl="1">
              <a:defRPr/>
            </a:pPr>
            <a:r>
              <a:rPr lang="es-ES" b="1" dirty="0" err="1">
                <a:latin typeface="+mn-lt"/>
              </a:rPr>
              <a:t>url</a:t>
            </a:r>
            <a:r>
              <a:rPr lang="es-ES" dirty="0">
                <a:latin typeface="+mn-lt"/>
              </a:rPr>
              <a:t> indica la dirección y el nombre de la pagina web a  ser mostrada</a:t>
            </a:r>
          </a:p>
        </p:txBody>
      </p:sp>
      <p:graphicFrame>
        <p:nvGraphicFramePr>
          <p:cNvPr id="9" name="8 Tabla"/>
          <p:cNvGraphicFramePr>
            <a:graphicFrameLocks noGrp="1"/>
          </p:cNvGraphicFramePr>
          <p:nvPr/>
        </p:nvGraphicFramePr>
        <p:xfrm>
          <a:off x="1285852" y="3554752"/>
          <a:ext cx="7482557" cy="2194560"/>
        </p:xfrm>
        <a:graphic>
          <a:graphicData uri="http://schemas.openxmlformats.org/drawingml/2006/table">
            <a:tbl>
              <a:tblPr firstRow="1" bandRow="1">
                <a:tableStyleId>{5C22544A-7EE6-4342-B048-85BDC9FD1C3A}</a:tableStyleId>
              </a:tblPr>
              <a:tblGrid>
                <a:gridCol w="2484755">
                  <a:extLst>
                    <a:ext uri="{9D8B030D-6E8A-4147-A177-3AD203B41FA5}">
                      <a16:colId xmlns:a16="http://schemas.microsoft.com/office/drawing/2014/main" val="20000"/>
                    </a:ext>
                  </a:extLst>
                </a:gridCol>
                <a:gridCol w="4997802">
                  <a:extLst>
                    <a:ext uri="{9D8B030D-6E8A-4147-A177-3AD203B41FA5}">
                      <a16:colId xmlns:a16="http://schemas.microsoft.com/office/drawing/2014/main" val="20001"/>
                    </a:ext>
                  </a:extLst>
                </a:gridCol>
              </a:tblGrid>
              <a:tr h="285752">
                <a:tc gridSpan="2">
                  <a:txBody>
                    <a:bodyPr/>
                    <a:lstStyle/>
                    <a:p>
                      <a:pPr algn="ctr"/>
                      <a:r>
                        <a:rPr lang="es-ES" b="1" dirty="0">
                          <a:latin typeface="+mn-lt"/>
                        </a:rPr>
                        <a:t>Otros</a:t>
                      </a:r>
                    </a:p>
                  </a:txBody>
                  <a:tcPr>
                    <a:lnB w="12700" cap="flat" cmpd="sng" algn="ctr">
                      <a:solidFill>
                        <a:schemeClr val="tx1"/>
                      </a:solidFill>
                      <a:prstDash val="solid"/>
                      <a:round/>
                      <a:headEnd type="none" w="med" len="med"/>
                      <a:tailEnd type="none" w="med" len="med"/>
                    </a:lnB>
                  </a:tcPr>
                </a:tc>
                <a:tc hMerge="1">
                  <a:txBody>
                    <a:bodyPr/>
                    <a:lstStyle/>
                    <a:p>
                      <a:endParaRPr lang="es-ES"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0574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dirty="0"/>
                        <a:t>Parámetro</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algn="ctr"/>
                      <a:r>
                        <a:rPr lang="es-ES" dirty="0"/>
                        <a:t>Descripción</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r h="1428760">
                <a:tc>
                  <a:txBody>
                    <a:bodyPr/>
                    <a:lstStyle/>
                    <a:p>
                      <a:r>
                        <a:rPr kumimoji="0" lang="es-ES" kern="1200" dirty="0" err="1">
                          <a:solidFill>
                            <a:srgbClr val="FF0000"/>
                          </a:solidFill>
                          <a:latin typeface="+mn-lt"/>
                          <a:ea typeface="+mn-ea"/>
                          <a:cs typeface="+mn-cs"/>
                        </a:rPr>
                        <a:t>Scrolling</a:t>
                      </a:r>
                      <a:r>
                        <a:rPr lang="es-ES" dirty="0">
                          <a:solidFill>
                            <a:srgbClr val="3333CC"/>
                          </a:solidFill>
                          <a:latin typeface="+mn-lt"/>
                        </a:rPr>
                        <a:t>=“yes/auto/no”</a:t>
                      </a:r>
                    </a:p>
                    <a:p>
                      <a:r>
                        <a:rPr kumimoji="0" lang="es-ES" kern="1200" dirty="0" err="1">
                          <a:solidFill>
                            <a:srgbClr val="FF0000"/>
                          </a:solidFill>
                          <a:latin typeface="+mn-lt"/>
                          <a:ea typeface="+mn-ea"/>
                          <a:cs typeface="+mn-cs"/>
                        </a:rPr>
                        <a:t>norsize</a:t>
                      </a:r>
                      <a:endParaRPr kumimoji="0" lang="es-ES" kern="1200" dirty="0">
                        <a:solidFill>
                          <a:srgbClr val="FF0000"/>
                        </a:solidFill>
                        <a:latin typeface="+mn-lt"/>
                        <a:ea typeface="+mn-ea"/>
                        <a:cs typeface="+mn-cs"/>
                      </a:endParaRPr>
                    </a:p>
                    <a:p>
                      <a:r>
                        <a:rPr kumimoji="0" lang="es-ES" kern="1200" dirty="0" err="1">
                          <a:solidFill>
                            <a:srgbClr val="FF0000"/>
                          </a:solidFill>
                          <a:latin typeface="+mn-lt"/>
                          <a:ea typeface="+mn-ea"/>
                          <a:cs typeface="+mn-cs"/>
                        </a:rPr>
                        <a:t>Border</a:t>
                      </a:r>
                      <a:r>
                        <a:rPr lang="es-ES" dirty="0">
                          <a:solidFill>
                            <a:srgbClr val="3333CC"/>
                          </a:solidFill>
                          <a:latin typeface="+mn-lt"/>
                        </a:rPr>
                        <a:t>=“numero”</a:t>
                      </a:r>
                    </a:p>
                    <a:p>
                      <a:r>
                        <a:rPr kumimoji="0" lang="es-ES" kern="1200" dirty="0" err="1">
                          <a:solidFill>
                            <a:srgbClr val="FF0000"/>
                          </a:solidFill>
                          <a:latin typeface="+mn-lt"/>
                          <a:ea typeface="+mn-ea"/>
                          <a:cs typeface="+mn-cs"/>
                        </a:rPr>
                        <a:t>Marginheight</a:t>
                      </a:r>
                      <a:r>
                        <a:rPr lang="es-ES" dirty="0">
                          <a:solidFill>
                            <a:srgbClr val="3333CC"/>
                          </a:solidFill>
                          <a:latin typeface="+mn-lt"/>
                        </a:rPr>
                        <a:t>=“numero”</a:t>
                      </a:r>
                    </a:p>
                    <a:p>
                      <a:r>
                        <a:rPr kumimoji="0" lang="es-ES" kern="1200" dirty="0" err="1">
                          <a:solidFill>
                            <a:srgbClr val="FF0000"/>
                          </a:solidFill>
                          <a:latin typeface="+mn-lt"/>
                          <a:ea typeface="+mn-ea"/>
                          <a:cs typeface="+mn-cs"/>
                        </a:rPr>
                        <a:t>Marginwidth</a:t>
                      </a:r>
                      <a:r>
                        <a:rPr lang="es-ES" dirty="0">
                          <a:solidFill>
                            <a:srgbClr val="3333CC"/>
                          </a:solidFill>
                          <a:latin typeface="+mn-lt"/>
                        </a:rPr>
                        <a:t>=“numero”</a:t>
                      </a:r>
                      <a:endParaRPr lang="es-ES" dirty="0">
                        <a:solidFill>
                          <a:srgbClr val="3333CC"/>
                        </a:solidFill>
                      </a:endParaRPr>
                    </a:p>
                  </a:txBody>
                  <a:tcPr>
                    <a:lnR w="12700" cap="flat" cmpd="sng" algn="ctr">
                      <a:solidFill>
                        <a:schemeClr val="tx1"/>
                      </a:solidFill>
                      <a:prstDash val="solid"/>
                      <a:round/>
                      <a:headEnd type="none" w="med" len="med"/>
                      <a:tailEnd type="none" w="med" len="med"/>
                    </a:lnR>
                  </a:tcPr>
                </a:tc>
                <a:tc>
                  <a:txBody>
                    <a:bodyPr/>
                    <a:lstStyle/>
                    <a:p>
                      <a:r>
                        <a:rPr lang="es-ES" i="1" dirty="0"/>
                        <a:t>Para mostra</a:t>
                      </a:r>
                      <a:r>
                        <a:rPr lang="es-ES" i="1" baseline="0" dirty="0"/>
                        <a:t>r la barra de desplazamiento de la ventana</a:t>
                      </a:r>
                    </a:p>
                    <a:p>
                      <a:r>
                        <a:rPr lang="es-ES" i="1" baseline="0" dirty="0"/>
                        <a:t>Para que no cambien el tamaño de la ventana </a:t>
                      </a:r>
                    </a:p>
                    <a:p>
                      <a:r>
                        <a:rPr lang="es-ES" i="1" baseline="0" dirty="0"/>
                        <a:t>Para aplicar un borde al </a:t>
                      </a:r>
                      <a:r>
                        <a:rPr lang="es-ES" i="1" baseline="0" dirty="0" err="1"/>
                        <a:t>frame</a:t>
                      </a:r>
                      <a:endParaRPr lang="es-ES" i="1" baseline="0" dirty="0"/>
                    </a:p>
                    <a:p>
                      <a:r>
                        <a:rPr lang="es-ES" i="1" baseline="0" dirty="0"/>
                        <a:t>Para indicar el margen superior e inferior del </a:t>
                      </a:r>
                      <a:r>
                        <a:rPr lang="es-ES" i="1" baseline="0" dirty="0" err="1"/>
                        <a:t>frame</a:t>
                      </a:r>
                      <a:endParaRPr lang="es-ES" i="1" baseline="0" dirty="0"/>
                    </a:p>
                    <a:p>
                      <a:r>
                        <a:rPr lang="es-ES" i="1" baseline="0" dirty="0"/>
                        <a:t>Para indicar el margen izquierdo y derecho del </a:t>
                      </a:r>
                      <a:r>
                        <a:rPr lang="es-ES" i="1" baseline="0" dirty="0" err="1"/>
                        <a:t>frame</a:t>
                      </a:r>
                      <a:endParaRPr lang="es-ES" i="1" baseline="0" dirty="0"/>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2"/>
                  </a:ext>
                </a:extLst>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285852" y="274638"/>
            <a:ext cx="7560000" cy="720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normAutofit fontScale="90000"/>
          </a:bodyPr>
          <a:lstStyle/>
          <a:p>
            <a:pPr lvl="0" algn="ctr"/>
            <a:r>
              <a:rPr lang="es-ES" sz="3200" b="1" dirty="0" smtClean="0">
                <a:solidFill>
                  <a:srgbClr val="3333CC"/>
                </a:solidFill>
              </a:rPr>
              <a:t/>
            </a:r>
            <a:br>
              <a:rPr lang="es-ES" sz="3200" b="1" dirty="0" smtClean="0">
                <a:solidFill>
                  <a:srgbClr val="3333CC"/>
                </a:solidFill>
              </a:rPr>
            </a:br>
            <a:r>
              <a:rPr lang="es-ES" sz="3200" b="1" dirty="0" smtClean="0">
                <a:solidFill>
                  <a:srgbClr val="3333CC"/>
                </a:solidFill>
              </a:rPr>
              <a:t>Continuando con la Etiqueta</a:t>
            </a:r>
            <a:r>
              <a:rPr lang="es-ES" sz="3200" b="1" dirty="0">
                <a:solidFill>
                  <a:srgbClr val="3333CC"/>
                </a:solidFill>
              </a:rPr>
              <a:t>: FRAME</a:t>
            </a:r>
            <a:br>
              <a:rPr lang="es-ES" sz="3200" b="1" dirty="0">
                <a:solidFill>
                  <a:srgbClr val="3333CC"/>
                </a:solidFill>
              </a:rPr>
            </a:br>
            <a:endParaRPr lang="es-ES" sz="3200" dirty="0"/>
          </a:p>
        </p:txBody>
      </p:sp>
      <p:sp>
        <p:nvSpPr>
          <p:cNvPr id="5" name="Rectangle 3"/>
          <p:cNvSpPr txBox="1">
            <a:spLocks noChangeArrowheads="1"/>
          </p:cNvSpPr>
          <p:nvPr/>
        </p:nvSpPr>
        <p:spPr>
          <a:xfrm>
            <a:off x="1285852" y="1714488"/>
            <a:ext cx="7560000" cy="4929222"/>
          </a:xfrm>
          <a:prstGeom prst="rect">
            <a:avLst/>
          </a:prstGeom>
          <a:blipFill>
            <a:blip r:embed="rId2"/>
            <a:tile tx="0" ty="0" sx="100000" sy="100000" flip="none" algn="tl"/>
          </a:blipFill>
        </p:spPr>
        <p:txBody>
          <a:bodyPr>
            <a:noAutofit/>
          </a:bodyPr>
          <a:lstStyle/>
          <a:p>
            <a:pPr marL="365760" lvl="0" indent="-283464" fontAlgn="auto">
              <a:lnSpc>
                <a:spcPct val="80000"/>
              </a:lnSpc>
              <a:spcBef>
                <a:spcPts val="600"/>
              </a:spcBef>
              <a:spcAft>
                <a:spcPts val="0"/>
              </a:spcAft>
              <a:buClr>
                <a:schemeClr val="accent1"/>
              </a:buClr>
              <a:buSzPct val="80000"/>
              <a:buFont typeface="Wingdings 2"/>
              <a:buChar char=""/>
              <a:defRPr/>
            </a:pPr>
            <a:endParaRPr lang="es-ES" dirty="0" smtClean="0">
              <a:latin typeface="+mn-lt"/>
            </a:endParaRPr>
          </a:p>
          <a:p>
            <a:pPr lvl="0">
              <a:lnSpc>
                <a:spcPct val="90000"/>
              </a:lnSpc>
              <a:buNone/>
              <a:defRPr/>
            </a:pPr>
            <a:endParaRPr lang="es-ES" dirty="0">
              <a:latin typeface="+mn-lt"/>
            </a:endParaRPr>
          </a:p>
        </p:txBody>
      </p:sp>
      <p:sp>
        <p:nvSpPr>
          <p:cNvPr id="6" name="Rectangle 2"/>
          <p:cNvSpPr txBox="1">
            <a:spLocks noChangeArrowheads="1"/>
          </p:cNvSpPr>
          <p:nvPr/>
        </p:nvSpPr>
        <p:spPr>
          <a:xfrm>
            <a:off x="1285852" y="1006934"/>
            <a:ext cx="7560000" cy="720000"/>
          </a:xfrm>
          <a:prstGeom prst="rect">
            <a:avLst/>
          </a:prstGeom>
          <a:solidFill>
            <a:schemeClr val="bg2"/>
          </a:solidFill>
        </p:spPr>
        <p:txBody>
          <a:bodyPr anchor="ctr">
            <a:noAutofit/>
          </a:bodyPr>
          <a:lstStyle/>
          <a:p>
            <a:pPr lvl="0" fontAlgn="auto">
              <a:spcAft>
                <a:spcPts val="0"/>
              </a:spcAft>
              <a:defRPr/>
            </a:pPr>
            <a:r>
              <a:rPr lang="es-ES" dirty="0"/>
              <a:t>Esta etiqueta define tan sólo las características de un marco determinado, no de un conjunto de ellos. Estos son los parámetros que admite:</a:t>
            </a:r>
            <a:endParaRPr kumimoji="0" lang="es-ES" b="1" strike="noStrike" kern="1200" cap="none" spc="0" normalizeH="0" baseline="0" noProof="0" dirty="0">
              <a:ln>
                <a:noFill/>
              </a:ln>
              <a:solidFill>
                <a:srgbClr val="3333CC"/>
              </a:solidFill>
              <a:uLnTx/>
              <a:uFillTx/>
              <a:latin typeface="+mj-lt"/>
              <a:ea typeface="+mj-ea"/>
              <a:cs typeface="+mj-cs"/>
            </a:endParaRPr>
          </a:p>
        </p:txBody>
      </p:sp>
      <p:pic>
        <p:nvPicPr>
          <p:cNvPr id="3" name="Imagen 2"/>
          <p:cNvPicPr>
            <a:picLocks noChangeAspect="1"/>
          </p:cNvPicPr>
          <p:nvPr/>
        </p:nvPicPr>
        <p:blipFill>
          <a:blip r:embed="rId3"/>
          <a:stretch>
            <a:fillRect/>
          </a:stretch>
        </p:blipFill>
        <p:spPr>
          <a:xfrm>
            <a:off x="1374763" y="1916832"/>
            <a:ext cx="7347257" cy="4320480"/>
          </a:xfrm>
          <a:prstGeom prst="rect">
            <a:avLst/>
          </a:prstGeom>
        </p:spPr>
      </p:pic>
    </p:spTree>
    <p:extLst>
      <p:ext uri="{BB962C8B-B14F-4D97-AF65-F5344CB8AC3E}">
        <p14:creationId xmlns:p14="http://schemas.microsoft.com/office/powerpoint/2010/main" val="3682582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Rectangle 2"/>
          <p:cNvSpPr txBox="1">
            <a:spLocks noChangeArrowheads="1"/>
          </p:cNvSpPr>
          <p:nvPr/>
        </p:nvSpPr>
        <p:spPr>
          <a:xfrm>
            <a:off x="1285852" y="274638"/>
            <a:ext cx="7560000" cy="720000"/>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nchor="ctr">
            <a:normAutofit/>
          </a:bodyPr>
          <a:lstStyle/>
          <a:p>
            <a:pPr lvl="0" algn="ctr" fontAlgn="auto">
              <a:spcAft>
                <a:spcPts val="0"/>
              </a:spcAft>
            </a:pPr>
            <a:r>
              <a:rPr lang="es-ES" sz="3200" b="1" u="sng" dirty="0">
                <a:solidFill>
                  <a:schemeClr val="tx2">
                    <a:satMod val="130000"/>
                  </a:schemeClr>
                </a:solidFill>
                <a:effectLst>
                  <a:outerShdw blurRad="50000" dist="30000" dir="5400000" algn="tl" rotWithShape="0">
                    <a:srgbClr val="000000">
                      <a:alpha val="30000"/>
                    </a:srgbClr>
                  </a:outerShdw>
                </a:effectLst>
                <a:latin typeface="+mj-lt"/>
                <a:ea typeface="+mj-ea"/>
                <a:cs typeface="+mj-cs"/>
              </a:rPr>
              <a:t>Editor de texto: Bloc de Notas</a:t>
            </a:r>
          </a:p>
        </p:txBody>
      </p:sp>
      <p:sp>
        <p:nvSpPr>
          <p:cNvPr id="82947" name="Rectangle 3"/>
          <p:cNvSpPr>
            <a:spLocks noGrp="1" noChangeArrowheads="1"/>
          </p:cNvSpPr>
          <p:nvPr>
            <p:ph type="body" sz="half" idx="1"/>
          </p:nvPr>
        </p:nvSpPr>
        <p:spPr>
          <a:xfrm>
            <a:off x="1285852" y="1142984"/>
            <a:ext cx="7560000" cy="5400000"/>
          </a:xfrm>
          <a:blipFill>
            <a:blip r:embed="rId2"/>
            <a:tile tx="0" ty="0" sx="100000" sy="100000" flip="none" algn="tl"/>
          </a:blipFill>
        </p:spPr>
        <p:txBody>
          <a:bodyPr>
            <a:normAutofit/>
          </a:bodyPr>
          <a:lstStyle/>
          <a:p>
            <a:pPr algn="just"/>
            <a:r>
              <a:rPr lang="es-ES" sz="2400" b="1" dirty="0">
                <a:solidFill>
                  <a:srgbClr val="3333CC"/>
                </a:solidFill>
              </a:rPr>
              <a:t>Notepad</a:t>
            </a:r>
            <a:r>
              <a:rPr lang="es-ES" sz="2400" dirty="0"/>
              <a:t> (Bloc de Notas de Windows): Es un editor muy sencillo. La ventaja es, si tienes Windows lo tienes ya instalado</a:t>
            </a:r>
          </a:p>
          <a:p>
            <a:pPr algn="just"/>
            <a:endParaRPr lang="es-ES" sz="2400" dirty="0"/>
          </a:p>
          <a:p>
            <a:pPr algn="just"/>
            <a:endParaRPr lang="es-ES" sz="2400" dirty="0"/>
          </a:p>
          <a:p>
            <a:pPr algn="just"/>
            <a:endParaRPr lang="es-ES" sz="2400" dirty="0"/>
          </a:p>
          <a:p>
            <a:pPr algn="just"/>
            <a:endParaRPr lang="es-ES" sz="2400" dirty="0"/>
          </a:p>
          <a:p>
            <a:pPr algn="just"/>
            <a:r>
              <a:rPr lang="es-ES" sz="2400" dirty="0"/>
              <a:t>En este curso utilizaremos el editor Bloc de Notas, para:</a:t>
            </a:r>
          </a:p>
          <a:p>
            <a:pPr lvl="1" algn="just"/>
            <a:r>
              <a:rPr lang="es-ES" sz="2000" dirty="0"/>
              <a:t>Aprender y comprender el funcionamiento del código HTML</a:t>
            </a:r>
          </a:p>
          <a:p>
            <a:pPr lvl="1" algn="just"/>
            <a:r>
              <a:rPr lang="es-ES" sz="2000" dirty="0"/>
              <a:t>Elaborar paginas web totalmente compatibles en la web</a:t>
            </a:r>
          </a:p>
          <a:p>
            <a:pPr lvl="1" algn="just"/>
            <a:r>
              <a:rPr lang="es-ES" sz="2000" dirty="0"/>
              <a:t>Enlazar las paginas web creadas entre sí</a:t>
            </a:r>
          </a:p>
          <a:p>
            <a:pPr lvl="1" algn="just"/>
            <a:r>
              <a:rPr lang="es-ES" sz="2000" dirty="0"/>
              <a:t>Desarrollar paginas web que tengan hipertexto e hipermedia</a:t>
            </a:r>
          </a:p>
          <a:p>
            <a:pPr algn="just"/>
            <a:endParaRPr lang="es-ES" sz="2400" dirty="0"/>
          </a:p>
          <a:p>
            <a:pPr algn="just"/>
            <a:endParaRPr lang="es-ES" sz="2400" dirty="0"/>
          </a:p>
          <a:p>
            <a:pPr algn="just"/>
            <a:endParaRPr lang="es-ES" sz="2400" dirty="0"/>
          </a:p>
          <a:p>
            <a:pPr algn="just"/>
            <a:endParaRPr lang="es-ES" sz="2400" dirty="0"/>
          </a:p>
        </p:txBody>
      </p:sp>
      <p:pic>
        <p:nvPicPr>
          <p:cNvPr id="1026" name="Picture 2"/>
          <p:cNvPicPr>
            <a:picLocks noChangeAspect="1" noChangeArrowheads="1"/>
          </p:cNvPicPr>
          <p:nvPr/>
        </p:nvPicPr>
        <p:blipFill>
          <a:blip r:embed="rId3"/>
          <a:srcRect l="51758" t="71615" r="43603" b="21549"/>
          <a:stretch>
            <a:fillRect/>
          </a:stretch>
        </p:blipFill>
        <p:spPr bwMode="auto">
          <a:xfrm>
            <a:off x="4542504" y="2486256"/>
            <a:ext cx="785818" cy="868536"/>
          </a:xfrm>
          <a:prstGeom prst="rect">
            <a:avLst/>
          </a:prstGeom>
          <a:noFill/>
          <a:ln w="9525">
            <a:noFill/>
            <a:miter lim="800000"/>
            <a:headEnd/>
            <a:tailEnd/>
          </a:ln>
          <a:effectLst/>
        </p:spPr>
      </p:pic>
      <p:sp>
        <p:nvSpPr>
          <p:cNvPr id="8" name="Rectangle 3"/>
          <p:cNvSpPr txBox="1">
            <a:spLocks noChangeArrowheads="1"/>
          </p:cNvSpPr>
          <p:nvPr/>
        </p:nvSpPr>
        <p:spPr>
          <a:xfrm>
            <a:off x="4000496" y="3414950"/>
            <a:ext cx="1857388" cy="371240"/>
          </a:xfrm>
          <a:prstGeom prst="rect">
            <a:avLst/>
          </a:prstGeom>
          <a:noFill/>
        </p:spPr>
        <p:txBody>
          <a:bodyPr>
            <a:normAutofit fontScale="70000" lnSpcReduction="20000"/>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tabLst/>
              <a:defRPr/>
            </a:pPr>
            <a:r>
              <a:rPr lang="es-ES" sz="2800" dirty="0">
                <a:latin typeface="+mn-lt"/>
              </a:rPr>
              <a:t>Bloc de Notas</a:t>
            </a:r>
            <a:endParaRPr kumimoji="0" lang="es-E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ágina completa con fram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988840"/>
            <a:ext cx="7324725" cy="3524251"/>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p:cNvSpPr txBox="1"/>
          <p:nvPr/>
        </p:nvSpPr>
        <p:spPr>
          <a:xfrm>
            <a:off x="1835696" y="692696"/>
            <a:ext cx="6408712" cy="523220"/>
          </a:xfrm>
          <a:prstGeom prst="rect">
            <a:avLst/>
          </a:prstGeom>
          <a:noFill/>
        </p:spPr>
        <p:txBody>
          <a:bodyPr wrap="square" rtlCol="0">
            <a:spAutoFit/>
          </a:bodyPr>
          <a:lstStyle/>
          <a:p>
            <a:r>
              <a:rPr lang="es-ES" sz="2800" b="1" dirty="0" smtClean="0"/>
              <a:t>EJEMPLO:</a:t>
            </a:r>
            <a:endParaRPr lang="en-US" sz="2800" b="1" dirty="0"/>
          </a:p>
        </p:txBody>
      </p:sp>
    </p:spTree>
    <p:extLst>
      <p:ext uri="{BB962C8B-B14F-4D97-AF65-F5344CB8AC3E}">
        <p14:creationId xmlns:p14="http://schemas.microsoft.com/office/powerpoint/2010/main" val="4441686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EJEMPLOS</a:t>
            </a:r>
            <a:endParaRPr lang="en-US" dirty="0"/>
          </a:p>
        </p:txBody>
      </p:sp>
      <p:pic>
        <p:nvPicPr>
          <p:cNvPr id="4098" name="Picture 2" descr="PAGINA 8"/>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33321" y="1556792"/>
            <a:ext cx="5302654"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78087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pic>
        <p:nvPicPr>
          <p:cNvPr id="4" name="Picture 4" descr="FRAMES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35100" y="1651025"/>
            <a:ext cx="7499350" cy="439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63068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Marc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548680"/>
            <a:ext cx="7307213" cy="4134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0516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285852" y="274638"/>
            <a:ext cx="7560000" cy="720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normAutofit/>
          </a:bodyPr>
          <a:lstStyle/>
          <a:p>
            <a:pPr algn="ctr"/>
            <a:r>
              <a:rPr lang="es-ES" sz="3200" b="1" u="sng" dirty="0"/>
              <a:t>Trabajando con Marcos</a:t>
            </a:r>
            <a:endParaRPr lang="es-ES" sz="3200" dirty="0"/>
          </a:p>
        </p:txBody>
      </p:sp>
      <p:sp>
        <p:nvSpPr>
          <p:cNvPr id="5" name="Rectangle 3"/>
          <p:cNvSpPr txBox="1">
            <a:spLocks noChangeArrowheads="1"/>
          </p:cNvSpPr>
          <p:nvPr/>
        </p:nvSpPr>
        <p:spPr>
          <a:xfrm>
            <a:off x="1285852" y="1714488"/>
            <a:ext cx="7560000" cy="4929222"/>
          </a:xfrm>
          <a:prstGeom prst="rect">
            <a:avLst/>
          </a:prstGeom>
          <a:blipFill>
            <a:blip r:embed="rId2"/>
            <a:tile tx="0" ty="0" sx="100000" sy="100000" flip="none" algn="tl"/>
          </a:blipFill>
        </p:spPr>
        <p:txBody>
          <a:bodyPr>
            <a:noAutofit/>
          </a:bodyPr>
          <a:lstStyle/>
          <a:p>
            <a:pPr marL="365760" lvl="0" indent="-283464" fontAlgn="auto">
              <a:lnSpc>
                <a:spcPct val="80000"/>
              </a:lnSpc>
              <a:spcBef>
                <a:spcPts val="600"/>
              </a:spcBef>
              <a:spcAft>
                <a:spcPts val="0"/>
              </a:spcAft>
              <a:buClr>
                <a:schemeClr val="accent1"/>
              </a:buClr>
              <a:buSzPct val="80000"/>
              <a:buFont typeface="Wingdings 2"/>
              <a:buChar char=""/>
              <a:defRPr/>
            </a:pPr>
            <a:r>
              <a:rPr lang="es-ES" dirty="0">
                <a:latin typeface="+mn-lt"/>
              </a:rPr>
              <a:t>Se utiliza después de la etiqueta </a:t>
            </a:r>
            <a:r>
              <a:rPr lang="es-ES" b="1" dirty="0">
                <a:solidFill>
                  <a:srgbClr val="3333CC"/>
                </a:solidFill>
                <a:latin typeface="+mn-lt"/>
              </a:rPr>
              <a:t>&lt;FRAME …&gt;. </a:t>
            </a:r>
          </a:p>
          <a:p>
            <a:pPr marL="365760" lvl="0" indent="-283464" fontAlgn="auto">
              <a:lnSpc>
                <a:spcPct val="80000"/>
              </a:lnSpc>
              <a:spcBef>
                <a:spcPts val="600"/>
              </a:spcBef>
              <a:spcAft>
                <a:spcPts val="0"/>
              </a:spcAft>
              <a:buClr>
                <a:schemeClr val="accent1"/>
              </a:buClr>
              <a:buSzPct val="80000"/>
              <a:buFont typeface="Wingdings 2"/>
              <a:buChar char=""/>
              <a:defRPr/>
            </a:pPr>
            <a:r>
              <a:rPr lang="es-ES" dirty="0">
                <a:latin typeface="+mn-lt"/>
              </a:rPr>
              <a:t>Indican lo que se mostrara en los visores o navegadores que no son capaces de visualizar los </a:t>
            </a:r>
            <a:r>
              <a:rPr lang="es-ES" dirty="0" err="1">
                <a:latin typeface="+mn-lt"/>
              </a:rPr>
              <a:t>frames</a:t>
            </a:r>
            <a:r>
              <a:rPr lang="es-ES" dirty="0">
                <a:latin typeface="+mn-lt"/>
              </a:rPr>
              <a:t>.</a:t>
            </a:r>
          </a:p>
          <a:p>
            <a:pPr marL="365760" lvl="0" indent="-283464" fontAlgn="auto">
              <a:lnSpc>
                <a:spcPct val="80000"/>
              </a:lnSpc>
              <a:spcBef>
                <a:spcPts val="600"/>
              </a:spcBef>
              <a:spcAft>
                <a:spcPts val="0"/>
              </a:spcAft>
              <a:buClr>
                <a:schemeClr val="accent1"/>
              </a:buClr>
              <a:buSzPct val="80000"/>
              <a:buFont typeface="Wingdings 2"/>
              <a:buChar char=""/>
              <a:defRPr/>
            </a:pPr>
            <a:r>
              <a:rPr lang="es-ES" dirty="0">
                <a:latin typeface="+mn-lt"/>
              </a:rPr>
              <a:t>Su estructura es:</a:t>
            </a:r>
          </a:p>
          <a:p>
            <a:pPr lvl="0">
              <a:lnSpc>
                <a:spcPct val="90000"/>
              </a:lnSpc>
              <a:buNone/>
              <a:defRPr/>
            </a:pPr>
            <a:r>
              <a:rPr lang="es-ES" b="1" dirty="0">
                <a:solidFill>
                  <a:srgbClr val="3333CC"/>
                </a:solidFill>
                <a:latin typeface="+mn-lt"/>
              </a:rPr>
              <a:t>	&lt;NOFRAMES&gt;</a:t>
            </a:r>
          </a:p>
          <a:p>
            <a:pPr>
              <a:lnSpc>
                <a:spcPct val="90000"/>
              </a:lnSpc>
              <a:defRPr/>
            </a:pPr>
            <a:r>
              <a:rPr lang="es-ES" b="1" dirty="0">
                <a:solidFill>
                  <a:srgbClr val="3333CC"/>
                </a:solidFill>
              </a:rPr>
              <a:t>		&lt;BODY&gt;</a:t>
            </a:r>
            <a:endParaRPr lang="es-ES" dirty="0"/>
          </a:p>
          <a:p>
            <a:pPr lvl="0">
              <a:lnSpc>
                <a:spcPct val="90000"/>
              </a:lnSpc>
              <a:buNone/>
              <a:defRPr/>
            </a:pPr>
            <a:r>
              <a:rPr lang="es-ES" dirty="0">
                <a:latin typeface="+mn-lt"/>
              </a:rPr>
              <a:t>			[Contenido del </a:t>
            </a:r>
            <a:r>
              <a:rPr lang="es-ES" dirty="0" err="1">
                <a:latin typeface="+mn-lt"/>
              </a:rPr>
              <a:t>html</a:t>
            </a:r>
            <a:r>
              <a:rPr lang="es-ES" dirty="0">
                <a:latin typeface="+mn-lt"/>
              </a:rPr>
              <a:t>]</a:t>
            </a:r>
          </a:p>
          <a:p>
            <a:pPr>
              <a:lnSpc>
                <a:spcPct val="90000"/>
              </a:lnSpc>
              <a:defRPr/>
            </a:pPr>
            <a:r>
              <a:rPr lang="es-ES" b="1" dirty="0">
                <a:solidFill>
                  <a:srgbClr val="3333CC"/>
                </a:solidFill>
              </a:rPr>
              <a:t>		&lt;/BODY&gt;</a:t>
            </a:r>
            <a:endParaRPr lang="es-ES" b="1" dirty="0">
              <a:solidFill>
                <a:srgbClr val="3333CC"/>
              </a:solidFill>
              <a:latin typeface="+mn-lt"/>
            </a:endParaRPr>
          </a:p>
          <a:p>
            <a:pPr>
              <a:lnSpc>
                <a:spcPct val="90000"/>
              </a:lnSpc>
              <a:defRPr/>
            </a:pPr>
            <a:r>
              <a:rPr lang="es-ES" b="1" dirty="0">
                <a:solidFill>
                  <a:srgbClr val="3333CC"/>
                </a:solidFill>
              </a:rPr>
              <a:t>	&lt;NOFRAMES&gt;</a:t>
            </a:r>
            <a:endParaRPr lang="es-ES" dirty="0"/>
          </a:p>
          <a:p>
            <a:pPr lvl="0">
              <a:lnSpc>
                <a:spcPct val="90000"/>
              </a:lnSpc>
              <a:buNone/>
              <a:defRPr/>
            </a:pPr>
            <a:endParaRPr lang="es-ES" dirty="0">
              <a:latin typeface="+mn-lt"/>
            </a:endParaRPr>
          </a:p>
        </p:txBody>
      </p:sp>
      <p:sp>
        <p:nvSpPr>
          <p:cNvPr id="6" name="Rectangle 2"/>
          <p:cNvSpPr txBox="1">
            <a:spLocks noChangeArrowheads="1"/>
          </p:cNvSpPr>
          <p:nvPr/>
        </p:nvSpPr>
        <p:spPr>
          <a:xfrm>
            <a:off x="1285852" y="1006934"/>
            <a:ext cx="7560000" cy="720000"/>
          </a:xfrm>
          <a:prstGeom prst="rect">
            <a:avLst/>
          </a:prstGeom>
          <a:solidFill>
            <a:schemeClr val="bg2"/>
          </a:solidFill>
        </p:spPr>
        <p:txBody>
          <a:bodyPr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ES" sz="2800" b="1" strike="noStrike" kern="1200" cap="none" spc="0" normalizeH="0" baseline="0" noProof="0" dirty="0">
                <a:ln>
                  <a:noFill/>
                </a:ln>
                <a:solidFill>
                  <a:srgbClr val="3333CC"/>
                </a:solidFill>
                <a:uLnTx/>
                <a:uFillTx/>
                <a:latin typeface="+mj-lt"/>
                <a:ea typeface="+mj-ea"/>
                <a:cs typeface="+mj-cs"/>
              </a:rPr>
              <a:t>Etiqueta: NOFRAMES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1285852" y="294856"/>
            <a:ext cx="7560000" cy="720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normAutofit/>
          </a:bodyPr>
          <a:lstStyle/>
          <a:p>
            <a:pPr algn="ctr"/>
            <a:r>
              <a:rPr lang="es-ES" sz="3200" b="1" u="sng" dirty="0"/>
              <a:t>Estructura básica de Marcos</a:t>
            </a:r>
          </a:p>
        </p:txBody>
      </p:sp>
      <p:sp>
        <p:nvSpPr>
          <p:cNvPr id="5" name="Rectangle 3"/>
          <p:cNvSpPr>
            <a:spLocks noGrp="1" noChangeArrowheads="1"/>
          </p:cNvSpPr>
          <p:nvPr>
            <p:ph idx="1"/>
          </p:nvPr>
        </p:nvSpPr>
        <p:spPr>
          <a:xfrm>
            <a:off x="1285852" y="1071546"/>
            <a:ext cx="7560000" cy="5572164"/>
          </a:xfrm>
          <a:solidFill>
            <a:schemeClr val="accent4">
              <a:lumMod val="20000"/>
              <a:lumOff val="80000"/>
            </a:schemeClr>
          </a:solidFill>
        </p:spPr>
        <p:txBody>
          <a:bodyPr>
            <a:normAutofit/>
          </a:bodyPr>
          <a:lstStyle/>
          <a:p>
            <a:pPr>
              <a:lnSpc>
                <a:spcPct val="90000"/>
              </a:lnSpc>
              <a:buNone/>
            </a:pPr>
            <a:r>
              <a:rPr lang="es-ES" sz="1800" b="1" dirty="0">
                <a:solidFill>
                  <a:srgbClr val="3333CC"/>
                </a:solidFill>
              </a:rPr>
              <a:t>&lt; FRAMESET </a:t>
            </a:r>
            <a:r>
              <a:rPr lang="es-ES" sz="1800" dirty="0" err="1">
                <a:solidFill>
                  <a:srgbClr val="FF0000"/>
                </a:solidFill>
              </a:rPr>
              <a:t>rows</a:t>
            </a:r>
            <a:r>
              <a:rPr lang="es-ES" sz="1800" dirty="0">
                <a:solidFill>
                  <a:srgbClr val="3333CC"/>
                </a:solidFill>
              </a:rPr>
              <a:t>=“64,*,64”</a:t>
            </a:r>
            <a:r>
              <a:rPr lang="es-ES" sz="1800" b="1" dirty="0">
                <a:solidFill>
                  <a:srgbClr val="3333CC"/>
                </a:solidFill>
              </a:rPr>
              <a:t> &gt; </a:t>
            </a:r>
            <a:r>
              <a:rPr lang="es-ES" sz="1800" i="1" dirty="0">
                <a:solidFill>
                  <a:schemeClr val="tx1"/>
                </a:solidFill>
              </a:rPr>
              <a:t>Indica el inicio del marco co</a:t>
            </a:r>
            <a:r>
              <a:rPr lang="es-ES" sz="1800" i="1" dirty="0"/>
              <a:t>n 3 filas</a:t>
            </a:r>
            <a:endParaRPr lang="es-ES" sz="1800" i="1" dirty="0">
              <a:solidFill>
                <a:schemeClr val="tx1"/>
              </a:solidFill>
            </a:endParaRPr>
          </a:p>
          <a:p>
            <a:pPr>
              <a:lnSpc>
                <a:spcPct val="90000"/>
              </a:lnSpc>
              <a:buNone/>
            </a:pPr>
            <a:r>
              <a:rPr lang="es-ES" sz="1800" b="1" dirty="0">
                <a:solidFill>
                  <a:srgbClr val="3333CC"/>
                </a:solidFill>
              </a:rPr>
              <a:t>	&lt;FRAME </a:t>
            </a:r>
            <a:r>
              <a:rPr lang="es-ES" sz="1800" dirty="0" err="1">
                <a:solidFill>
                  <a:srgbClr val="FF0000"/>
                </a:solidFill>
              </a:rPr>
              <a:t>name</a:t>
            </a:r>
            <a:r>
              <a:rPr lang="es-ES" sz="1800" dirty="0">
                <a:solidFill>
                  <a:srgbClr val="3333CC"/>
                </a:solidFill>
              </a:rPr>
              <a:t>=“nombre“ </a:t>
            </a:r>
            <a:r>
              <a:rPr lang="es-ES" sz="1800" dirty="0" err="1">
                <a:solidFill>
                  <a:srgbClr val="FF0000"/>
                </a:solidFill>
              </a:rPr>
              <a:t>src</a:t>
            </a:r>
            <a:r>
              <a:rPr lang="es-ES" sz="1800" dirty="0">
                <a:solidFill>
                  <a:srgbClr val="3333CC"/>
                </a:solidFill>
              </a:rPr>
              <a:t>="contenido"</a:t>
            </a:r>
            <a:r>
              <a:rPr lang="es-ES" sz="1800" b="1" dirty="0">
                <a:solidFill>
                  <a:srgbClr val="3333CC"/>
                </a:solidFill>
              </a:rPr>
              <a:t>&gt; </a:t>
            </a:r>
            <a:r>
              <a:rPr lang="es-ES" sz="1800" i="1" dirty="0"/>
              <a:t>Indica el marco de la 1ra fila</a:t>
            </a:r>
            <a:endParaRPr lang="es-ES" sz="1800" b="1" dirty="0">
              <a:solidFill>
                <a:srgbClr val="3333CC"/>
              </a:solidFill>
            </a:endParaRPr>
          </a:p>
          <a:p>
            <a:pPr>
              <a:lnSpc>
                <a:spcPct val="90000"/>
              </a:lnSpc>
              <a:buNone/>
            </a:pPr>
            <a:r>
              <a:rPr lang="es-ES" sz="1800" b="1" dirty="0">
                <a:solidFill>
                  <a:srgbClr val="3333CC"/>
                </a:solidFill>
              </a:rPr>
              <a:t>	&lt;FRAMESET </a:t>
            </a:r>
            <a:r>
              <a:rPr lang="es-ES" sz="1800" dirty="0" err="1">
                <a:solidFill>
                  <a:srgbClr val="FF0000"/>
                </a:solidFill>
              </a:rPr>
              <a:t>cols</a:t>
            </a:r>
            <a:r>
              <a:rPr lang="es-ES" sz="1800" dirty="0">
                <a:solidFill>
                  <a:srgbClr val="3333CC"/>
                </a:solidFill>
              </a:rPr>
              <a:t>="150,*"</a:t>
            </a:r>
            <a:r>
              <a:rPr lang="es-ES" sz="1800" b="1" dirty="0">
                <a:solidFill>
                  <a:srgbClr val="3333CC"/>
                </a:solidFill>
              </a:rPr>
              <a:t>&gt; </a:t>
            </a:r>
            <a:r>
              <a:rPr lang="es-ES" sz="1800" i="1" dirty="0"/>
              <a:t>Indica el marco de la 2da fila con 2 columnas</a:t>
            </a:r>
            <a:endParaRPr lang="es-ES" sz="1800" b="1" dirty="0">
              <a:solidFill>
                <a:srgbClr val="3333CC"/>
              </a:solidFill>
            </a:endParaRPr>
          </a:p>
          <a:p>
            <a:pPr>
              <a:lnSpc>
                <a:spcPct val="90000"/>
              </a:lnSpc>
              <a:buNone/>
            </a:pPr>
            <a:r>
              <a:rPr lang="es-ES" sz="1800" b="1" dirty="0">
                <a:solidFill>
                  <a:srgbClr val="3333CC"/>
                </a:solidFill>
              </a:rPr>
              <a:t>		&lt;FRAME </a:t>
            </a:r>
            <a:r>
              <a:rPr lang="es-ES" sz="1800" dirty="0" err="1">
                <a:solidFill>
                  <a:srgbClr val="FF0000"/>
                </a:solidFill>
              </a:rPr>
              <a:t>name</a:t>
            </a:r>
            <a:r>
              <a:rPr lang="es-ES" sz="1800" dirty="0">
                <a:solidFill>
                  <a:srgbClr val="3333CC"/>
                </a:solidFill>
              </a:rPr>
              <a:t>="contenido“ </a:t>
            </a:r>
            <a:r>
              <a:rPr lang="es-ES" sz="1800" dirty="0" err="1">
                <a:solidFill>
                  <a:srgbClr val="FF0000"/>
                </a:solidFill>
              </a:rPr>
              <a:t>src</a:t>
            </a:r>
            <a:r>
              <a:rPr lang="es-ES" sz="1800" dirty="0">
                <a:solidFill>
                  <a:srgbClr val="3333CC"/>
                </a:solidFill>
              </a:rPr>
              <a:t>="contenido"</a:t>
            </a:r>
            <a:r>
              <a:rPr lang="es-ES" sz="1800" b="1" dirty="0">
                <a:solidFill>
                  <a:srgbClr val="3333CC"/>
                </a:solidFill>
              </a:rPr>
              <a:t>&gt;</a:t>
            </a:r>
            <a:r>
              <a:rPr lang="es-ES" sz="1800" i="1" dirty="0"/>
              <a:t> Indica el marco de la</a:t>
            </a:r>
          </a:p>
          <a:p>
            <a:pPr>
              <a:lnSpc>
                <a:spcPct val="90000"/>
              </a:lnSpc>
              <a:buNone/>
            </a:pPr>
            <a:r>
              <a:rPr lang="es-ES" sz="1800" i="1" dirty="0"/>
              <a:t>						           1ra columna en la 2 fila</a:t>
            </a:r>
            <a:endParaRPr lang="es-ES" sz="1800" b="1" dirty="0">
              <a:solidFill>
                <a:srgbClr val="3333CC"/>
              </a:solidFill>
            </a:endParaRPr>
          </a:p>
          <a:p>
            <a:pPr>
              <a:lnSpc>
                <a:spcPct val="90000"/>
              </a:lnSpc>
              <a:buNone/>
            </a:pPr>
            <a:r>
              <a:rPr lang="es-ES" sz="1800" b="1" dirty="0">
                <a:solidFill>
                  <a:srgbClr val="3333CC"/>
                </a:solidFill>
              </a:rPr>
              <a:t>		&lt;FRAME </a:t>
            </a:r>
            <a:r>
              <a:rPr lang="es-ES" sz="1800" dirty="0" err="1">
                <a:solidFill>
                  <a:srgbClr val="FF0000"/>
                </a:solidFill>
              </a:rPr>
              <a:t>name</a:t>
            </a:r>
            <a:r>
              <a:rPr lang="es-ES" sz="1800" dirty="0">
                <a:solidFill>
                  <a:srgbClr val="3333CC"/>
                </a:solidFill>
              </a:rPr>
              <a:t>="principal" </a:t>
            </a:r>
            <a:r>
              <a:rPr lang="es-ES" sz="1800" dirty="0" err="1">
                <a:solidFill>
                  <a:srgbClr val="FF0000"/>
                </a:solidFill>
              </a:rPr>
              <a:t>src</a:t>
            </a:r>
            <a:r>
              <a:rPr lang="es-ES" sz="1800" dirty="0">
                <a:solidFill>
                  <a:srgbClr val="3333CC"/>
                </a:solidFill>
              </a:rPr>
              <a:t>="contenido"</a:t>
            </a:r>
            <a:r>
              <a:rPr lang="es-ES" sz="1800" b="1" dirty="0">
                <a:solidFill>
                  <a:srgbClr val="3333CC"/>
                </a:solidFill>
              </a:rPr>
              <a:t>&gt;</a:t>
            </a:r>
            <a:r>
              <a:rPr lang="es-ES" sz="1800" i="1" dirty="0"/>
              <a:t> Indica el marco de la </a:t>
            </a:r>
          </a:p>
          <a:p>
            <a:pPr>
              <a:lnSpc>
                <a:spcPct val="90000"/>
              </a:lnSpc>
              <a:buNone/>
            </a:pPr>
            <a:r>
              <a:rPr lang="es-ES" sz="1800" i="1" dirty="0"/>
              <a:t>						          2da columna en la 2 fila</a:t>
            </a:r>
            <a:endParaRPr lang="es-ES" sz="1800" b="1" dirty="0">
              <a:solidFill>
                <a:srgbClr val="3333CC"/>
              </a:solidFill>
            </a:endParaRPr>
          </a:p>
          <a:p>
            <a:pPr>
              <a:lnSpc>
                <a:spcPct val="90000"/>
              </a:lnSpc>
              <a:buNone/>
            </a:pPr>
            <a:r>
              <a:rPr lang="es-ES" sz="1800" b="1" dirty="0">
                <a:solidFill>
                  <a:srgbClr val="3333CC"/>
                </a:solidFill>
              </a:rPr>
              <a:t>	&lt;/FRAMESET&gt;</a:t>
            </a:r>
            <a:r>
              <a:rPr lang="es-ES" sz="1800" i="1" dirty="0"/>
              <a:t> Indica el final del marco de la 2 fila</a:t>
            </a:r>
            <a:endParaRPr lang="es-ES" sz="1800" b="1" dirty="0">
              <a:solidFill>
                <a:srgbClr val="3333CC"/>
              </a:solidFill>
            </a:endParaRPr>
          </a:p>
          <a:p>
            <a:pPr>
              <a:lnSpc>
                <a:spcPct val="90000"/>
              </a:lnSpc>
              <a:buNone/>
            </a:pPr>
            <a:r>
              <a:rPr lang="es-ES" sz="1800" b="1" dirty="0">
                <a:solidFill>
                  <a:srgbClr val="3333CC"/>
                </a:solidFill>
              </a:rPr>
              <a:t>	&lt;FRAME </a:t>
            </a:r>
            <a:r>
              <a:rPr lang="es-ES" sz="1800" dirty="0" err="1">
                <a:solidFill>
                  <a:srgbClr val="FF0000"/>
                </a:solidFill>
              </a:rPr>
              <a:t>name</a:t>
            </a:r>
            <a:r>
              <a:rPr lang="es-ES" sz="1800" dirty="0">
                <a:solidFill>
                  <a:srgbClr val="3333CC"/>
                </a:solidFill>
              </a:rPr>
              <a:t>="inferior”  </a:t>
            </a:r>
            <a:r>
              <a:rPr lang="es-ES" sz="1800" dirty="0" err="1">
                <a:solidFill>
                  <a:srgbClr val="FF0000"/>
                </a:solidFill>
              </a:rPr>
              <a:t>src</a:t>
            </a:r>
            <a:r>
              <a:rPr lang="es-ES" sz="1800" dirty="0">
                <a:solidFill>
                  <a:srgbClr val="3333CC"/>
                </a:solidFill>
              </a:rPr>
              <a:t>="contenido"</a:t>
            </a:r>
            <a:r>
              <a:rPr lang="es-ES" sz="1800" b="1" dirty="0">
                <a:solidFill>
                  <a:srgbClr val="3333CC"/>
                </a:solidFill>
              </a:rPr>
              <a:t>&gt;</a:t>
            </a:r>
            <a:r>
              <a:rPr lang="es-ES" sz="1800" i="1" dirty="0"/>
              <a:t> Indica el marco de la 3ra fila </a:t>
            </a:r>
          </a:p>
          <a:p>
            <a:pPr>
              <a:lnSpc>
                <a:spcPct val="90000"/>
              </a:lnSpc>
              <a:buNone/>
            </a:pPr>
            <a:r>
              <a:rPr lang="es-ES" sz="1800" b="1" dirty="0">
                <a:solidFill>
                  <a:srgbClr val="3333CC"/>
                </a:solidFill>
              </a:rPr>
              <a:t>	&lt;NOFRAMES&gt;</a:t>
            </a:r>
            <a:r>
              <a:rPr lang="es-ES" sz="1800" i="1" dirty="0"/>
              <a:t> Indica el inicio de la sección sin marco</a:t>
            </a:r>
            <a:endParaRPr lang="es-ES" sz="1800" b="1" dirty="0">
              <a:solidFill>
                <a:srgbClr val="3333CC"/>
              </a:solidFill>
            </a:endParaRPr>
          </a:p>
          <a:p>
            <a:pPr>
              <a:lnSpc>
                <a:spcPct val="90000"/>
              </a:lnSpc>
              <a:buNone/>
            </a:pPr>
            <a:r>
              <a:rPr lang="es-ES" sz="1800" b="1" dirty="0">
                <a:solidFill>
                  <a:srgbClr val="3333CC"/>
                </a:solidFill>
              </a:rPr>
              <a:t>		&lt;BODY&gt;</a:t>
            </a:r>
          </a:p>
          <a:p>
            <a:pPr>
              <a:lnSpc>
                <a:spcPct val="90000"/>
              </a:lnSpc>
              <a:buNone/>
            </a:pPr>
            <a:r>
              <a:rPr lang="es-ES" sz="1800" dirty="0"/>
              <a:t>			[Contenido </a:t>
            </a:r>
            <a:r>
              <a:rPr lang="es-ES" sz="1800" dirty="0" err="1"/>
              <a:t>html</a:t>
            </a:r>
            <a:r>
              <a:rPr lang="es-ES" sz="1800" dirty="0"/>
              <a:t> a ser mostrado, </a:t>
            </a:r>
          </a:p>
          <a:p>
            <a:pPr>
              <a:lnSpc>
                <a:spcPct val="90000"/>
              </a:lnSpc>
              <a:buNone/>
            </a:pPr>
            <a:r>
              <a:rPr lang="es-ES" sz="1800" dirty="0"/>
              <a:t>			 Si el browser no es capaz de visualizar </a:t>
            </a:r>
            <a:r>
              <a:rPr lang="es-ES" sz="1800" dirty="0" err="1"/>
              <a:t>frames</a:t>
            </a:r>
            <a:r>
              <a:rPr lang="es-ES" sz="1800" dirty="0"/>
              <a:t>]</a:t>
            </a:r>
            <a:endParaRPr lang="es-ES" sz="1800" b="1" dirty="0">
              <a:solidFill>
                <a:srgbClr val="3333CC"/>
              </a:solidFill>
            </a:endParaRPr>
          </a:p>
          <a:p>
            <a:pPr>
              <a:lnSpc>
                <a:spcPct val="90000"/>
              </a:lnSpc>
              <a:buNone/>
            </a:pPr>
            <a:r>
              <a:rPr lang="es-ES" sz="1800" b="1" dirty="0">
                <a:solidFill>
                  <a:srgbClr val="3333CC"/>
                </a:solidFill>
              </a:rPr>
              <a:t>		&lt;/BODY&gt;</a:t>
            </a:r>
          </a:p>
          <a:p>
            <a:pPr>
              <a:lnSpc>
                <a:spcPct val="90000"/>
              </a:lnSpc>
              <a:buNone/>
            </a:pPr>
            <a:r>
              <a:rPr lang="es-ES" sz="1800" b="1" dirty="0">
                <a:solidFill>
                  <a:srgbClr val="3333CC"/>
                </a:solidFill>
              </a:rPr>
              <a:t>	&lt;NOFRAMES&gt;</a:t>
            </a:r>
            <a:r>
              <a:rPr lang="es-ES" sz="1800" i="1" dirty="0"/>
              <a:t> Indica el final de la sección sin marco</a:t>
            </a:r>
            <a:endParaRPr lang="es-ES" sz="1800" b="1" dirty="0">
              <a:solidFill>
                <a:srgbClr val="3333CC"/>
              </a:solidFill>
            </a:endParaRPr>
          </a:p>
          <a:p>
            <a:pPr>
              <a:lnSpc>
                <a:spcPct val="90000"/>
              </a:lnSpc>
              <a:buNone/>
            </a:pPr>
            <a:r>
              <a:rPr lang="es-ES" sz="1800" b="1" dirty="0">
                <a:solidFill>
                  <a:srgbClr val="3333CC"/>
                </a:solidFill>
              </a:rPr>
              <a:t>&lt;</a:t>
            </a:r>
            <a:r>
              <a:rPr lang="es-ES" sz="1800" dirty="0">
                <a:solidFill>
                  <a:srgbClr val="FF0000"/>
                </a:solidFill>
              </a:rPr>
              <a:t>/</a:t>
            </a:r>
            <a:r>
              <a:rPr lang="es-ES" sz="1800" b="1" dirty="0">
                <a:solidFill>
                  <a:srgbClr val="3333CC"/>
                </a:solidFill>
              </a:rPr>
              <a:t> FRAMESET&gt; </a:t>
            </a:r>
            <a:r>
              <a:rPr lang="es-ES" sz="1800" i="1" dirty="0">
                <a:solidFill>
                  <a:schemeClr val="tx1"/>
                </a:solidFill>
              </a:rPr>
              <a:t>Indica el final del marco</a:t>
            </a:r>
          </a:p>
          <a:p>
            <a:pPr>
              <a:lnSpc>
                <a:spcPct val="90000"/>
              </a:lnSpc>
              <a:buNone/>
            </a:pPr>
            <a:endParaRPr lang="es-ES" sz="1800" i="1" dirty="0">
              <a:solidFill>
                <a:schemeClr val="tx1"/>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1298280" y="274638"/>
            <a:ext cx="7560000" cy="720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normAutofit/>
          </a:bodyPr>
          <a:lstStyle/>
          <a:p>
            <a:pPr algn="ctr"/>
            <a:r>
              <a:rPr lang="es-ES" sz="3200" b="1" i="1" u="sng" dirty="0">
                <a:solidFill>
                  <a:srgbClr val="FF0000"/>
                </a:solidFill>
              </a:rPr>
              <a:t>Ejercicio10: Nuestra Decima Página</a:t>
            </a:r>
            <a:r>
              <a:rPr lang="es-ES" sz="3200" i="1" dirty="0">
                <a:solidFill>
                  <a:srgbClr val="FF0000"/>
                </a:solidFill>
              </a:rPr>
              <a:t> </a:t>
            </a:r>
          </a:p>
        </p:txBody>
      </p:sp>
      <p:sp>
        <p:nvSpPr>
          <p:cNvPr id="4" name="Rectangle 3"/>
          <p:cNvSpPr txBox="1">
            <a:spLocks noChangeArrowheads="1"/>
          </p:cNvSpPr>
          <p:nvPr/>
        </p:nvSpPr>
        <p:spPr>
          <a:xfrm>
            <a:off x="1285852" y="1014856"/>
            <a:ext cx="7560000" cy="360000"/>
          </a:xfrm>
          <a:prstGeom prst="rect">
            <a:avLst/>
          </a:prstGeom>
          <a:blipFill>
            <a:blip r:embed="rId2"/>
            <a:tile tx="0" ty="0" sx="100000" sy="100000" flip="none" algn="tl"/>
          </a:blipFill>
        </p:spPr>
        <p:txBody>
          <a:bodyPr>
            <a:noAutofit/>
          </a:bodyPr>
          <a:lstStyle/>
          <a:p>
            <a:pPr marL="365760" lvl="0" indent="-283464" fontAlgn="auto">
              <a:lnSpc>
                <a:spcPct val="80000"/>
              </a:lnSpc>
              <a:spcBef>
                <a:spcPts val="600"/>
              </a:spcBef>
              <a:spcAft>
                <a:spcPts val="0"/>
              </a:spcAft>
              <a:buClr>
                <a:schemeClr val="accent1"/>
              </a:buClr>
              <a:buSzPct val="80000"/>
              <a:buFont typeface="Wingdings 2"/>
              <a:buChar char=""/>
              <a:defRPr/>
            </a:pPr>
            <a:r>
              <a:rPr kumimoji="0" lang="es-ES" sz="2000" b="0" i="0" u="none" strike="noStrike" kern="1200" cap="none" spc="0" normalizeH="0" baseline="0" noProof="0" dirty="0">
                <a:ln>
                  <a:noFill/>
                </a:ln>
                <a:solidFill>
                  <a:schemeClr val="tx1"/>
                </a:solidFill>
                <a:effectLst/>
                <a:uLnTx/>
                <a:uFillTx/>
                <a:latin typeface="+mn-lt"/>
                <a:ea typeface="+mn-ea"/>
                <a:cs typeface="+mn-cs"/>
              </a:rPr>
              <a:t>Utilizar </a:t>
            </a:r>
            <a:r>
              <a:rPr lang="es-ES" sz="2000" dirty="0">
                <a:latin typeface="+mn-lt"/>
              </a:rPr>
              <a:t>el bloc de notas, para </a:t>
            </a:r>
            <a:r>
              <a:rPr kumimoji="0" lang="es-ES" sz="2000" b="0" i="0" u="none" strike="noStrike" kern="1200" cap="none" spc="0" normalizeH="0" baseline="0" noProof="0" dirty="0">
                <a:ln>
                  <a:noFill/>
                </a:ln>
                <a:solidFill>
                  <a:schemeClr val="tx1"/>
                </a:solidFill>
                <a:effectLst/>
                <a:uLnTx/>
                <a:uFillTx/>
                <a:latin typeface="+mn-lt"/>
                <a:ea typeface="+mn-ea"/>
                <a:cs typeface="+mn-cs"/>
              </a:rPr>
              <a:t>escribir nuestra página</a:t>
            </a:r>
            <a:r>
              <a:rPr lang="es-ES" sz="2000" dirty="0">
                <a:latin typeface="+mn-lt"/>
              </a:rPr>
              <a:t>,</a:t>
            </a:r>
            <a:endParaRPr kumimoji="0" lang="es-E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3"/>
          <p:cNvSpPr>
            <a:spLocks noGrp="1" noChangeArrowheads="1"/>
          </p:cNvSpPr>
          <p:nvPr>
            <p:ph idx="1"/>
          </p:nvPr>
        </p:nvSpPr>
        <p:spPr>
          <a:xfrm>
            <a:off x="1285852" y="1413988"/>
            <a:ext cx="7560000" cy="4301028"/>
          </a:xfrm>
          <a:solidFill>
            <a:schemeClr val="accent4">
              <a:lumMod val="20000"/>
              <a:lumOff val="80000"/>
            </a:schemeClr>
          </a:solidFill>
        </p:spPr>
        <p:txBody>
          <a:bodyPr>
            <a:noAutofit/>
          </a:bodyPr>
          <a:lstStyle/>
          <a:p>
            <a:pPr>
              <a:lnSpc>
                <a:spcPct val="90000"/>
              </a:lnSpc>
              <a:buNone/>
            </a:pPr>
            <a:r>
              <a:rPr lang="es-ES" sz="1800" b="1" dirty="0">
                <a:solidFill>
                  <a:srgbClr val="3333CC"/>
                </a:solidFill>
              </a:rPr>
              <a:t>&lt; FRAMESET </a:t>
            </a:r>
            <a:r>
              <a:rPr lang="es-ES" sz="1800" dirty="0" err="1">
                <a:solidFill>
                  <a:srgbClr val="FF0000"/>
                </a:solidFill>
              </a:rPr>
              <a:t>rows</a:t>
            </a:r>
            <a:r>
              <a:rPr lang="es-ES" sz="1800" dirty="0">
                <a:solidFill>
                  <a:srgbClr val="3333CC"/>
                </a:solidFill>
              </a:rPr>
              <a:t>=“64,*,64”</a:t>
            </a:r>
            <a:r>
              <a:rPr lang="es-ES" sz="1800" b="1" dirty="0">
                <a:solidFill>
                  <a:srgbClr val="3333CC"/>
                </a:solidFill>
              </a:rPr>
              <a:t> &gt;</a:t>
            </a:r>
            <a:endParaRPr lang="es-ES" sz="1800" i="1" dirty="0"/>
          </a:p>
          <a:p>
            <a:pPr>
              <a:lnSpc>
                <a:spcPct val="90000"/>
              </a:lnSpc>
              <a:buNone/>
            </a:pPr>
            <a:r>
              <a:rPr lang="es-ES" sz="1800" b="1" dirty="0">
                <a:solidFill>
                  <a:srgbClr val="3333CC"/>
                </a:solidFill>
              </a:rPr>
              <a:t>	&lt;FRAME </a:t>
            </a:r>
            <a:r>
              <a:rPr lang="es-ES" sz="1800" dirty="0" err="1">
                <a:solidFill>
                  <a:srgbClr val="FF0000"/>
                </a:solidFill>
              </a:rPr>
              <a:t>name</a:t>
            </a:r>
            <a:r>
              <a:rPr lang="es-ES" sz="1800" dirty="0">
                <a:solidFill>
                  <a:srgbClr val="3333CC"/>
                </a:solidFill>
              </a:rPr>
              <a:t>="superior" </a:t>
            </a:r>
            <a:r>
              <a:rPr lang="es-ES" sz="1800" dirty="0" err="1">
                <a:solidFill>
                  <a:srgbClr val="FF0000"/>
                </a:solidFill>
              </a:rPr>
              <a:t>border</a:t>
            </a:r>
            <a:r>
              <a:rPr lang="es-ES" sz="1800" dirty="0">
                <a:solidFill>
                  <a:srgbClr val="3333CC"/>
                </a:solidFill>
              </a:rPr>
              <a:t>=“2" </a:t>
            </a:r>
            <a:r>
              <a:rPr lang="es-ES" sz="1800" dirty="0" err="1">
                <a:solidFill>
                  <a:srgbClr val="FF0000"/>
                </a:solidFill>
              </a:rPr>
              <a:t>src</a:t>
            </a:r>
            <a:r>
              <a:rPr lang="es-ES" sz="1800" dirty="0">
                <a:solidFill>
                  <a:srgbClr val="3333CC"/>
                </a:solidFill>
              </a:rPr>
              <a:t>=“mipagina1.html"</a:t>
            </a:r>
            <a:r>
              <a:rPr lang="es-ES" sz="1800" b="1" dirty="0">
                <a:solidFill>
                  <a:srgbClr val="3333CC"/>
                </a:solidFill>
              </a:rPr>
              <a:t>&gt;</a:t>
            </a:r>
          </a:p>
          <a:p>
            <a:pPr>
              <a:lnSpc>
                <a:spcPct val="90000"/>
              </a:lnSpc>
              <a:buNone/>
            </a:pPr>
            <a:r>
              <a:rPr lang="es-ES" sz="1800" b="1" dirty="0">
                <a:solidFill>
                  <a:srgbClr val="3333CC"/>
                </a:solidFill>
              </a:rPr>
              <a:t>	&lt;FRAMESET </a:t>
            </a:r>
            <a:r>
              <a:rPr lang="es-ES" sz="1800" dirty="0" err="1">
                <a:solidFill>
                  <a:srgbClr val="FF0000"/>
                </a:solidFill>
              </a:rPr>
              <a:t>cols</a:t>
            </a:r>
            <a:r>
              <a:rPr lang="es-ES" sz="1800" dirty="0">
                <a:solidFill>
                  <a:srgbClr val="3333CC"/>
                </a:solidFill>
              </a:rPr>
              <a:t>="150,*"</a:t>
            </a:r>
            <a:r>
              <a:rPr lang="es-ES" sz="1800" b="1" dirty="0">
                <a:solidFill>
                  <a:srgbClr val="3333CC"/>
                </a:solidFill>
              </a:rPr>
              <a:t>&gt;</a:t>
            </a:r>
          </a:p>
          <a:p>
            <a:pPr>
              <a:lnSpc>
                <a:spcPct val="90000"/>
              </a:lnSpc>
              <a:buNone/>
            </a:pPr>
            <a:r>
              <a:rPr lang="es-ES" sz="1800" b="1" dirty="0">
                <a:solidFill>
                  <a:srgbClr val="3333CC"/>
                </a:solidFill>
              </a:rPr>
              <a:t>		&lt;FRAME </a:t>
            </a:r>
            <a:r>
              <a:rPr lang="es-ES" sz="1800" dirty="0" err="1">
                <a:solidFill>
                  <a:srgbClr val="FF0000"/>
                </a:solidFill>
              </a:rPr>
              <a:t>name</a:t>
            </a:r>
            <a:r>
              <a:rPr lang="es-ES" sz="1800" dirty="0">
                <a:solidFill>
                  <a:srgbClr val="3333CC"/>
                </a:solidFill>
              </a:rPr>
              <a:t>="contenido" </a:t>
            </a:r>
            <a:r>
              <a:rPr lang="es-ES" sz="1800" dirty="0" err="1">
                <a:solidFill>
                  <a:srgbClr val="FF0000"/>
                </a:solidFill>
              </a:rPr>
              <a:t>scrolling</a:t>
            </a:r>
            <a:r>
              <a:rPr lang="es-ES" sz="1800" dirty="0">
                <a:solidFill>
                  <a:srgbClr val="3333CC"/>
                </a:solidFill>
              </a:rPr>
              <a:t>="no“ </a:t>
            </a:r>
            <a:r>
              <a:rPr lang="es-ES" sz="1800" dirty="0" err="1">
                <a:solidFill>
                  <a:srgbClr val="FF0000"/>
                </a:solidFill>
              </a:rPr>
              <a:t>src</a:t>
            </a:r>
            <a:r>
              <a:rPr lang="es-ES" sz="1800" dirty="0">
                <a:solidFill>
                  <a:srgbClr val="3333CC"/>
                </a:solidFill>
              </a:rPr>
              <a:t>=" mipagina2.html "</a:t>
            </a:r>
            <a:r>
              <a:rPr lang="es-ES" sz="1800" b="1" dirty="0">
                <a:solidFill>
                  <a:srgbClr val="3333CC"/>
                </a:solidFill>
              </a:rPr>
              <a:t>&gt;</a:t>
            </a:r>
          </a:p>
          <a:p>
            <a:pPr>
              <a:lnSpc>
                <a:spcPct val="90000"/>
              </a:lnSpc>
              <a:buNone/>
            </a:pPr>
            <a:r>
              <a:rPr lang="es-ES" sz="1800" b="1" dirty="0">
                <a:solidFill>
                  <a:srgbClr val="3333CC"/>
                </a:solidFill>
              </a:rPr>
              <a:t>		&lt;FRAME </a:t>
            </a:r>
            <a:r>
              <a:rPr lang="es-ES" sz="1800" dirty="0" err="1">
                <a:solidFill>
                  <a:srgbClr val="FF0000"/>
                </a:solidFill>
              </a:rPr>
              <a:t>name</a:t>
            </a:r>
            <a:r>
              <a:rPr lang="es-ES" sz="1800" dirty="0">
                <a:solidFill>
                  <a:srgbClr val="3333CC"/>
                </a:solidFill>
              </a:rPr>
              <a:t>="principal" </a:t>
            </a:r>
            <a:r>
              <a:rPr lang="es-ES" sz="1800" dirty="0" err="1">
                <a:solidFill>
                  <a:srgbClr val="FF0000"/>
                </a:solidFill>
              </a:rPr>
              <a:t>noresize</a:t>
            </a:r>
            <a:r>
              <a:rPr lang="es-ES" sz="1800" dirty="0">
                <a:solidFill>
                  <a:srgbClr val="3333CC"/>
                </a:solidFill>
              </a:rPr>
              <a:t>  </a:t>
            </a:r>
            <a:r>
              <a:rPr lang="es-ES" sz="1800" dirty="0" err="1">
                <a:solidFill>
                  <a:srgbClr val="FF0000"/>
                </a:solidFill>
              </a:rPr>
              <a:t>src</a:t>
            </a:r>
            <a:r>
              <a:rPr lang="es-ES" sz="1800" dirty="0">
                <a:solidFill>
                  <a:srgbClr val="3333CC"/>
                </a:solidFill>
              </a:rPr>
              <a:t>=" mipagina3.html "</a:t>
            </a:r>
            <a:r>
              <a:rPr lang="es-ES" sz="1800" b="1" dirty="0">
                <a:solidFill>
                  <a:srgbClr val="3333CC"/>
                </a:solidFill>
              </a:rPr>
              <a:t>&gt;</a:t>
            </a:r>
          </a:p>
          <a:p>
            <a:pPr>
              <a:lnSpc>
                <a:spcPct val="90000"/>
              </a:lnSpc>
              <a:buNone/>
            </a:pPr>
            <a:r>
              <a:rPr lang="es-ES" sz="1800" b="1" dirty="0">
                <a:solidFill>
                  <a:srgbClr val="3333CC"/>
                </a:solidFill>
              </a:rPr>
              <a:t>	&lt;/FRAMESET&gt;</a:t>
            </a:r>
          </a:p>
          <a:p>
            <a:pPr>
              <a:lnSpc>
                <a:spcPct val="90000"/>
              </a:lnSpc>
              <a:buNone/>
            </a:pPr>
            <a:r>
              <a:rPr lang="es-ES" sz="1800" b="1" dirty="0">
                <a:solidFill>
                  <a:srgbClr val="3333CC"/>
                </a:solidFill>
              </a:rPr>
              <a:t>	&lt;FRAME </a:t>
            </a:r>
            <a:r>
              <a:rPr lang="es-ES" sz="1800" dirty="0" err="1">
                <a:solidFill>
                  <a:srgbClr val="FF0000"/>
                </a:solidFill>
              </a:rPr>
              <a:t>name</a:t>
            </a:r>
            <a:r>
              <a:rPr lang="es-ES" sz="1800" dirty="0">
                <a:solidFill>
                  <a:srgbClr val="3333CC"/>
                </a:solidFill>
              </a:rPr>
              <a:t>="inferior“ </a:t>
            </a:r>
            <a:r>
              <a:rPr lang="es-ES" sz="1800" dirty="0" err="1">
                <a:solidFill>
                  <a:srgbClr val="FF0000"/>
                </a:solidFill>
              </a:rPr>
              <a:t>marginheight</a:t>
            </a:r>
            <a:r>
              <a:rPr lang="es-ES" sz="1800" dirty="0">
                <a:solidFill>
                  <a:srgbClr val="3333CC"/>
                </a:solidFill>
              </a:rPr>
              <a:t>=“2” </a:t>
            </a:r>
            <a:r>
              <a:rPr lang="es-ES" sz="1800" dirty="0" err="1">
                <a:solidFill>
                  <a:srgbClr val="FF0000"/>
                </a:solidFill>
              </a:rPr>
              <a:t>src</a:t>
            </a:r>
            <a:r>
              <a:rPr lang="es-ES" sz="1800" dirty="0">
                <a:solidFill>
                  <a:srgbClr val="3333CC"/>
                </a:solidFill>
              </a:rPr>
              <a:t>=" mipagina4.html "</a:t>
            </a:r>
            <a:r>
              <a:rPr lang="es-ES" sz="1800" b="1" dirty="0">
                <a:solidFill>
                  <a:srgbClr val="3333CC"/>
                </a:solidFill>
              </a:rPr>
              <a:t>&gt;</a:t>
            </a:r>
          </a:p>
          <a:p>
            <a:pPr>
              <a:lnSpc>
                <a:spcPct val="90000"/>
              </a:lnSpc>
              <a:buNone/>
            </a:pPr>
            <a:r>
              <a:rPr lang="es-ES" sz="1800" b="1" dirty="0">
                <a:solidFill>
                  <a:srgbClr val="3333CC"/>
                </a:solidFill>
              </a:rPr>
              <a:t>	&lt;NOFRAMES&gt;</a:t>
            </a:r>
          </a:p>
          <a:p>
            <a:pPr lvl="1">
              <a:lnSpc>
                <a:spcPct val="90000"/>
              </a:lnSpc>
              <a:buNone/>
            </a:pPr>
            <a:r>
              <a:rPr lang="es-ES" sz="1800" b="1" dirty="0">
                <a:solidFill>
                  <a:srgbClr val="3333CC"/>
                </a:solidFill>
              </a:rPr>
              <a:t>	&lt;BODY&gt;</a:t>
            </a:r>
          </a:p>
          <a:p>
            <a:pPr lvl="1">
              <a:lnSpc>
                <a:spcPct val="90000"/>
              </a:lnSpc>
              <a:buNone/>
            </a:pPr>
            <a:r>
              <a:rPr lang="es-ES" sz="1800" b="1" dirty="0">
                <a:solidFill>
                  <a:srgbClr val="3333CC"/>
                </a:solidFill>
              </a:rPr>
              <a:t>		&lt;P&gt; </a:t>
            </a:r>
            <a:r>
              <a:rPr lang="es-ES" sz="1800" dirty="0"/>
              <a:t>Esta pagina utiliza marcos, </a:t>
            </a:r>
            <a:r>
              <a:rPr lang="es-ES" sz="1800" b="1" dirty="0">
                <a:solidFill>
                  <a:srgbClr val="3333CC"/>
                </a:solidFill>
              </a:rPr>
              <a:t>&lt;BR&gt; </a:t>
            </a:r>
            <a:endParaRPr lang="es-ES" sz="1800" dirty="0"/>
          </a:p>
          <a:p>
            <a:pPr lvl="1">
              <a:lnSpc>
                <a:spcPct val="90000"/>
              </a:lnSpc>
              <a:buNone/>
            </a:pPr>
            <a:r>
              <a:rPr lang="es-ES" sz="1800" dirty="0"/>
              <a:t>		        pero su explorador no las admite </a:t>
            </a:r>
            <a:r>
              <a:rPr lang="es-ES" sz="1800" b="1" dirty="0">
                <a:solidFill>
                  <a:srgbClr val="3333CC"/>
                </a:solidFill>
              </a:rPr>
              <a:t>&lt;/P&gt;</a:t>
            </a:r>
          </a:p>
          <a:p>
            <a:pPr lvl="1">
              <a:lnSpc>
                <a:spcPct val="90000"/>
              </a:lnSpc>
              <a:buNone/>
            </a:pPr>
            <a:r>
              <a:rPr lang="es-ES" sz="1800" b="1" dirty="0">
                <a:solidFill>
                  <a:srgbClr val="3333CC"/>
                </a:solidFill>
              </a:rPr>
              <a:t>	&lt;/BODY&gt;</a:t>
            </a:r>
          </a:p>
          <a:p>
            <a:pPr>
              <a:lnSpc>
                <a:spcPct val="90000"/>
              </a:lnSpc>
              <a:buNone/>
            </a:pPr>
            <a:r>
              <a:rPr lang="es-ES" sz="1800" b="1" dirty="0">
                <a:solidFill>
                  <a:srgbClr val="3333CC"/>
                </a:solidFill>
              </a:rPr>
              <a:t>&lt;</a:t>
            </a:r>
            <a:r>
              <a:rPr lang="es-ES" sz="1800" dirty="0">
                <a:solidFill>
                  <a:srgbClr val="FF0000"/>
                </a:solidFill>
              </a:rPr>
              <a:t>/</a:t>
            </a:r>
            <a:r>
              <a:rPr lang="es-ES" sz="1800" b="1" dirty="0">
                <a:solidFill>
                  <a:srgbClr val="3333CC"/>
                </a:solidFill>
              </a:rPr>
              <a:t> FRAMESET&gt;</a:t>
            </a:r>
            <a:endParaRPr lang="es-ES" sz="1800" i="1" dirty="0"/>
          </a:p>
        </p:txBody>
      </p:sp>
      <p:sp>
        <p:nvSpPr>
          <p:cNvPr id="5" name="Rectangle 3"/>
          <p:cNvSpPr txBox="1">
            <a:spLocks noChangeArrowheads="1"/>
          </p:cNvSpPr>
          <p:nvPr/>
        </p:nvSpPr>
        <p:spPr>
          <a:xfrm>
            <a:off x="1285852" y="5740098"/>
            <a:ext cx="7560000" cy="716492"/>
          </a:xfrm>
          <a:prstGeom prst="rect">
            <a:avLst/>
          </a:prstGeom>
          <a:blipFill>
            <a:blip r:embed="rId2"/>
            <a:tile tx="0" ty="0" sx="100000" sy="100000" flip="none" algn="tl"/>
          </a:blipFill>
        </p:spPr>
        <p:txBody>
          <a:bodyPr>
            <a:noAutofit/>
          </a:bodyPr>
          <a:lstStyle/>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Char char=""/>
              <a:tabLst/>
              <a:defRPr/>
            </a:pPr>
            <a:r>
              <a:rPr kumimoji="0" lang="es-ES" sz="2000" b="0" i="0" u="none" strike="noStrike" kern="1200" cap="none" spc="0" normalizeH="0" baseline="0" noProof="0" dirty="0">
                <a:ln>
                  <a:noFill/>
                </a:ln>
                <a:solidFill>
                  <a:schemeClr val="tx1"/>
                </a:solidFill>
                <a:effectLst/>
                <a:uLnTx/>
                <a:uFillTx/>
                <a:latin typeface="+mn-lt"/>
                <a:ea typeface="+mn-ea"/>
                <a:cs typeface="+mn-cs"/>
              </a:rPr>
              <a:t>Guardar el archivo como </a:t>
            </a:r>
            <a:r>
              <a:rPr kumimoji="0" lang="es-ES" sz="2000" i="1" u="none" strike="noStrike" kern="1200" cap="none" spc="0" normalizeH="0" baseline="0" noProof="0" dirty="0">
                <a:ln>
                  <a:noFill/>
                </a:ln>
                <a:solidFill>
                  <a:schemeClr val="tx1"/>
                </a:solidFill>
                <a:effectLst/>
                <a:uLnTx/>
                <a:uFillTx/>
                <a:latin typeface="+mn-lt"/>
                <a:ea typeface="+mn-ea"/>
                <a:cs typeface="+mn-cs"/>
              </a:rPr>
              <a:t>mipagina10.html</a:t>
            </a:r>
          </a:p>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Char char=""/>
              <a:tabLst/>
              <a:defRPr/>
            </a:pPr>
            <a:r>
              <a:rPr lang="es-ES" sz="2000" dirty="0">
                <a:latin typeface="+mn-lt"/>
              </a:rPr>
              <a:t>Ingresar al programa Internet Explorer y abrir la </a:t>
            </a:r>
            <a:r>
              <a:rPr lang="es-ES" sz="2000" i="1" dirty="0">
                <a:latin typeface="+mn-lt"/>
              </a:rPr>
              <a:t>mipagina10.html</a:t>
            </a:r>
            <a:r>
              <a:rPr kumimoji="0" lang="es-ES" sz="2400" b="0" i="0" u="none" strike="noStrike" kern="1200" cap="none" spc="0" normalizeH="0" baseline="0" noProof="0" dirty="0">
                <a:ln>
                  <a:noFill/>
                </a:ln>
                <a:solidFill>
                  <a:schemeClr val="tx1"/>
                </a:solidFill>
                <a:effectLst/>
                <a:uLnTx/>
                <a:uFillTx/>
                <a:latin typeface="+mn-lt"/>
                <a:ea typeface="+mn-ea"/>
                <a:cs typeface="+mn-cs"/>
              </a:rPr>
              <a:t/>
            </a:r>
            <a:br>
              <a:rPr kumimoji="0" lang="es-ES" sz="2400" b="0" i="0" u="none" strike="noStrike" kern="1200" cap="none" spc="0" normalizeH="0" baseline="0" noProof="0" dirty="0">
                <a:ln>
                  <a:noFill/>
                </a:ln>
                <a:solidFill>
                  <a:schemeClr val="tx1"/>
                </a:solidFill>
                <a:effectLst/>
                <a:uLnTx/>
                <a:uFillTx/>
                <a:latin typeface="+mn-lt"/>
                <a:ea typeface="+mn-ea"/>
                <a:cs typeface="+mn-cs"/>
              </a:rPr>
            </a:br>
            <a:r>
              <a:rPr kumimoji="0" lang="es-ES" sz="2400" b="0" i="0" u="none" strike="noStrike" kern="1200" cap="none" spc="0" normalizeH="0" baseline="0" noProof="0" dirty="0">
                <a:ln>
                  <a:noFill/>
                </a:ln>
                <a:solidFill>
                  <a:schemeClr val="tx1"/>
                </a:solidFill>
                <a:effectLst/>
                <a:uLnTx/>
                <a:uFillTx/>
                <a:latin typeface="+mn-lt"/>
                <a:ea typeface="+mn-ea"/>
                <a:cs typeface="+mn-cs"/>
              </a:rPr>
              <a:t/>
            </a:r>
            <a:br>
              <a:rPr kumimoji="0" lang="es-ES" sz="2400" b="0" i="0" u="none" strike="noStrike" kern="1200" cap="none" spc="0" normalizeH="0" baseline="0" noProof="0" dirty="0">
                <a:ln>
                  <a:noFill/>
                </a:ln>
                <a:solidFill>
                  <a:schemeClr val="tx1"/>
                </a:solidFill>
                <a:effectLst/>
                <a:uLnTx/>
                <a:uFillTx/>
                <a:latin typeface="+mn-lt"/>
                <a:ea typeface="+mn-ea"/>
                <a:cs typeface="+mn-cs"/>
              </a:rPr>
            </a:br>
            <a:endParaRPr kumimoji="0" lang="es-E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pPr algn="ctr"/>
            <a:r>
              <a:rPr lang="es-ES" dirty="0"/>
              <a:t>Clase de APOYO</a:t>
            </a:r>
          </a:p>
        </p:txBody>
      </p:sp>
      <p:sp>
        <p:nvSpPr>
          <p:cNvPr id="3" name="2 Marcador de contenido"/>
          <p:cNvSpPr>
            <a:spLocks noGrp="1"/>
          </p:cNvSpPr>
          <p:nvPr>
            <p:ph idx="1"/>
          </p:nvPr>
        </p:nvSpPr>
        <p:spPr/>
        <p:txBody>
          <a:bodyPr/>
          <a:lstStyle/>
          <a:p>
            <a:endParaRPr lang="es-E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285852" y="274638"/>
            <a:ext cx="7560000" cy="1080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noAutofit/>
          </a:bodyPr>
          <a:lstStyle/>
          <a:p>
            <a:pPr algn="ctr"/>
            <a:r>
              <a:rPr lang="es-ES" sz="3200" b="1" u="sng" dirty="0"/>
              <a:t>Estructura Básica </a:t>
            </a:r>
            <a:br>
              <a:rPr lang="es-ES" sz="3200" b="1" u="sng" dirty="0"/>
            </a:br>
            <a:r>
              <a:rPr lang="es-ES" sz="3200" b="1" u="sng" dirty="0"/>
              <a:t>de un Documento HTML</a:t>
            </a:r>
            <a:endParaRPr lang="es-ES" sz="3200" u="sng" dirty="0"/>
          </a:p>
        </p:txBody>
      </p:sp>
      <p:sp>
        <p:nvSpPr>
          <p:cNvPr id="4" name="Rectangle 3"/>
          <p:cNvSpPr txBox="1">
            <a:spLocks noChangeArrowheads="1"/>
          </p:cNvSpPr>
          <p:nvPr/>
        </p:nvSpPr>
        <p:spPr>
          <a:xfrm>
            <a:off x="1285852" y="1428736"/>
            <a:ext cx="7560000" cy="5109222"/>
          </a:xfrm>
          <a:prstGeom prst="rect">
            <a:avLst/>
          </a:prstGeom>
          <a:solidFill>
            <a:schemeClr val="accent4">
              <a:lumMod val="20000"/>
              <a:lumOff val="80000"/>
            </a:schemeClr>
          </a:solidFill>
        </p:spPr>
        <p:txBody>
          <a:bodyPr>
            <a:noAutofit/>
          </a:bodyPr>
          <a:lstStyle/>
          <a:p>
            <a:pPr marL="92075" marR="0" lvl="0" indent="0" algn="just" defTabSz="914400" rtl="0" eaLnBrk="1" fontAlgn="auto" latinLnBrk="0" hangingPunct="1">
              <a:lnSpc>
                <a:spcPct val="90000"/>
              </a:lnSpc>
              <a:spcBef>
                <a:spcPts val="600"/>
              </a:spcBef>
              <a:spcAft>
                <a:spcPts val="0"/>
              </a:spcAft>
              <a:buClr>
                <a:schemeClr val="accent1"/>
              </a:buClr>
              <a:buSzPct val="80000"/>
              <a:buFont typeface="Wingdings" pitchFamily="2" charset="2"/>
              <a:buNone/>
              <a:tabLst/>
              <a:defRPr/>
            </a:pPr>
            <a:r>
              <a:rPr kumimoji="0" lang="es-ES" sz="2000" b="1" i="0" u="none" strike="noStrike" kern="1200" cap="none" spc="0" normalizeH="0" baseline="0" noProof="0" dirty="0">
                <a:ln>
                  <a:noFill/>
                </a:ln>
                <a:solidFill>
                  <a:srgbClr val="3333CC"/>
                </a:solidFill>
                <a:effectLst/>
                <a:uLnTx/>
                <a:uFillTx/>
                <a:latin typeface="+mn-lt"/>
                <a:ea typeface="+mn-ea"/>
                <a:cs typeface="+mn-cs"/>
              </a:rPr>
              <a:t>&lt;HTML&gt;   </a:t>
            </a:r>
            <a:r>
              <a:rPr kumimoji="0" lang="es-ES" sz="2000" b="0" i="0" u="none" strike="noStrike" kern="1200" cap="none" spc="0" normalizeH="0" baseline="0" noProof="0" dirty="0">
                <a:ln>
                  <a:noFill/>
                </a:ln>
                <a:solidFill>
                  <a:schemeClr val="tx1"/>
                </a:solidFill>
                <a:effectLst/>
                <a:uLnTx/>
                <a:uFillTx/>
                <a:latin typeface="+mn-lt"/>
                <a:ea typeface="+mn-ea"/>
                <a:cs typeface="+mn-cs"/>
              </a:rPr>
              <a:t>indica el comienzo de la pagina</a:t>
            </a:r>
          </a:p>
          <a:p>
            <a:pPr marL="92075" marR="0" lvl="0" indent="0" algn="just" defTabSz="914400" rtl="0" eaLnBrk="1" fontAlgn="auto" latinLnBrk="0" hangingPunct="1">
              <a:lnSpc>
                <a:spcPct val="90000"/>
              </a:lnSpc>
              <a:spcBef>
                <a:spcPts val="600"/>
              </a:spcBef>
              <a:spcAft>
                <a:spcPts val="0"/>
              </a:spcAft>
              <a:buClr>
                <a:schemeClr val="accent1"/>
              </a:buClr>
              <a:buSzPct val="80000"/>
              <a:buFont typeface="Wingdings" pitchFamily="2" charset="2"/>
              <a:buNone/>
              <a:tabLst/>
              <a:defRPr/>
            </a:pPr>
            <a:r>
              <a:rPr kumimoji="0" lang="es-ES" sz="2000" b="1" i="0" u="none" strike="noStrike" kern="1200" cap="none" spc="0" normalizeH="0" baseline="0" noProof="0" dirty="0">
                <a:ln>
                  <a:noFill/>
                </a:ln>
                <a:solidFill>
                  <a:srgbClr val="FFC000"/>
                </a:solidFill>
                <a:effectLst/>
                <a:uLnTx/>
                <a:uFillTx/>
                <a:latin typeface="+mn-lt"/>
                <a:ea typeface="+mn-ea"/>
                <a:cs typeface="+mn-cs"/>
              </a:rPr>
              <a:t>	</a:t>
            </a:r>
            <a:r>
              <a:rPr kumimoji="0" lang="es-ES" sz="2000" b="1" i="0" u="none" strike="noStrike" kern="1200" cap="none" spc="0" normalizeH="0" baseline="0" noProof="0" dirty="0">
                <a:ln>
                  <a:noFill/>
                </a:ln>
                <a:solidFill>
                  <a:srgbClr val="3333CC"/>
                </a:solidFill>
                <a:effectLst/>
                <a:uLnTx/>
                <a:uFillTx/>
                <a:latin typeface="+mn-lt"/>
                <a:ea typeface="+mn-ea"/>
                <a:cs typeface="+mn-cs"/>
              </a:rPr>
              <a:t>&lt;HEAD&gt;   </a:t>
            </a:r>
            <a:r>
              <a:rPr kumimoji="0" lang="es-ES" sz="2000" b="0" i="0" u="none" strike="noStrike" kern="1200" cap="none" spc="0" normalizeH="0" baseline="0" noProof="0" dirty="0">
                <a:ln>
                  <a:noFill/>
                </a:ln>
                <a:solidFill>
                  <a:schemeClr val="tx1"/>
                </a:solidFill>
                <a:effectLst/>
                <a:uLnTx/>
                <a:uFillTx/>
                <a:latin typeface="+mn-lt"/>
                <a:ea typeface="+mn-ea"/>
                <a:cs typeface="+mn-cs"/>
              </a:rPr>
              <a:t>indica el comienzo del encabezado</a:t>
            </a:r>
          </a:p>
          <a:p>
            <a:pPr marL="92075" marR="0" lvl="0" indent="0" algn="just" defTabSz="914400" rtl="0" eaLnBrk="1" fontAlgn="auto" latinLnBrk="0" hangingPunct="1">
              <a:lnSpc>
                <a:spcPct val="90000"/>
              </a:lnSpc>
              <a:spcBef>
                <a:spcPts val="600"/>
              </a:spcBef>
              <a:spcAft>
                <a:spcPts val="0"/>
              </a:spcAft>
              <a:buClr>
                <a:schemeClr val="accent1"/>
              </a:buClr>
              <a:buSzPct val="80000"/>
              <a:buFont typeface="Wingdings" pitchFamily="2" charset="2"/>
              <a:buNone/>
              <a:tabLst/>
              <a:defRPr/>
            </a:pPr>
            <a:r>
              <a:rPr kumimoji="0" lang="es-ES" sz="2000" b="1" i="0" u="none" strike="noStrike" kern="1200" cap="none" spc="0" normalizeH="0" baseline="0" noProof="0" dirty="0">
                <a:ln>
                  <a:noFill/>
                </a:ln>
                <a:solidFill>
                  <a:srgbClr val="FFC000"/>
                </a:solidFill>
                <a:effectLst/>
                <a:uLnTx/>
                <a:uFillTx/>
                <a:latin typeface="+mn-lt"/>
                <a:ea typeface="+mn-ea"/>
                <a:cs typeface="+mn-cs"/>
              </a:rPr>
              <a:t>		</a:t>
            </a:r>
            <a:r>
              <a:rPr kumimoji="0" lang="es-ES" sz="2000" b="1" i="0" u="none" strike="noStrike" kern="1200" cap="none" spc="0" normalizeH="0" baseline="0" noProof="0" dirty="0">
                <a:ln>
                  <a:noFill/>
                </a:ln>
                <a:solidFill>
                  <a:srgbClr val="3333CC"/>
                </a:solidFill>
                <a:effectLst/>
                <a:uLnTx/>
                <a:uFillTx/>
                <a:latin typeface="+mn-lt"/>
                <a:ea typeface="+mn-ea"/>
                <a:cs typeface="+mn-cs"/>
              </a:rPr>
              <a:t>&lt;TITLE&gt; </a:t>
            </a:r>
            <a:r>
              <a:rPr kumimoji="0" lang="es-ES" sz="2000" b="0" i="0" u="none" strike="noStrike" kern="1200" cap="none" spc="0" normalizeH="0" baseline="0" noProof="0" dirty="0">
                <a:ln>
                  <a:noFill/>
                </a:ln>
                <a:solidFill>
                  <a:schemeClr val="tx1"/>
                </a:solidFill>
                <a:effectLst/>
                <a:uLnTx/>
                <a:uFillTx/>
                <a:latin typeface="+mn-lt"/>
                <a:ea typeface="+mn-ea"/>
                <a:cs typeface="+mn-cs"/>
              </a:rPr>
              <a:t>Título de la página </a:t>
            </a:r>
            <a:r>
              <a:rPr kumimoji="0" lang="es-ES" sz="2000" b="1" i="0" u="none" strike="noStrike" kern="1200" cap="none" spc="0" normalizeH="0" baseline="0" noProof="0" dirty="0">
                <a:ln>
                  <a:noFill/>
                </a:ln>
                <a:solidFill>
                  <a:srgbClr val="3333CC"/>
                </a:solidFill>
                <a:effectLst/>
                <a:uLnTx/>
                <a:uFillTx/>
                <a:latin typeface="+mn-lt"/>
                <a:ea typeface="+mn-ea"/>
                <a:cs typeface="+mn-cs"/>
              </a:rPr>
              <a:t>&lt;/TITLE&gt;</a:t>
            </a:r>
            <a:r>
              <a:rPr kumimoji="0" lang="es-ES" sz="2000" b="0" i="0" u="none" strike="noStrike" kern="1200" cap="none" spc="0" normalizeH="0" baseline="0" noProof="0" dirty="0">
                <a:ln>
                  <a:noFill/>
                </a:ln>
                <a:solidFill>
                  <a:schemeClr val="tx1"/>
                </a:solidFill>
                <a:effectLst/>
                <a:uLnTx/>
                <a:uFillTx/>
                <a:latin typeface="+mn-lt"/>
                <a:ea typeface="+mn-ea"/>
                <a:cs typeface="+mn-cs"/>
              </a:rPr>
              <a:t> </a:t>
            </a:r>
          </a:p>
          <a:p>
            <a:pPr marL="92075" marR="0" lvl="0" indent="0" algn="just" defTabSz="914400" rtl="0" eaLnBrk="1" fontAlgn="auto" latinLnBrk="0" hangingPunct="1">
              <a:lnSpc>
                <a:spcPct val="90000"/>
              </a:lnSpc>
              <a:spcBef>
                <a:spcPts val="600"/>
              </a:spcBef>
              <a:spcAft>
                <a:spcPts val="0"/>
              </a:spcAft>
              <a:buClr>
                <a:schemeClr val="accent1"/>
              </a:buClr>
              <a:buSzPct val="80000"/>
              <a:buFont typeface="Wingdings" pitchFamily="2" charset="2"/>
              <a:buNone/>
              <a:tabLst/>
              <a:defRPr/>
            </a:pPr>
            <a:endParaRPr kumimoji="0" lang="es-ES" sz="2000" b="0" i="0" u="none" strike="noStrike" kern="1200" cap="none" spc="0" normalizeH="0" baseline="0" noProof="0" dirty="0">
              <a:ln>
                <a:noFill/>
              </a:ln>
              <a:solidFill>
                <a:schemeClr val="tx1"/>
              </a:solidFill>
              <a:effectLst/>
              <a:uLnTx/>
              <a:uFillTx/>
              <a:latin typeface="+mn-lt"/>
              <a:ea typeface="+mn-ea"/>
              <a:cs typeface="+mn-cs"/>
            </a:endParaRPr>
          </a:p>
          <a:p>
            <a:pPr marL="92075" marR="0" lvl="0" indent="0" algn="just" defTabSz="914400" rtl="0" eaLnBrk="1" fontAlgn="auto" latinLnBrk="0" hangingPunct="1">
              <a:lnSpc>
                <a:spcPct val="90000"/>
              </a:lnSpc>
              <a:spcBef>
                <a:spcPts val="600"/>
              </a:spcBef>
              <a:spcAft>
                <a:spcPts val="0"/>
              </a:spcAft>
              <a:buClr>
                <a:schemeClr val="accent1"/>
              </a:buClr>
              <a:buSzPct val="80000"/>
              <a:buFont typeface="Wingdings" pitchFamily="2" charset="2"/>
              <a:buNone/>
              <a:tabLst/>
              <a:defRPr/>
            </a:pPr>
            <a:r>
              <a:rPr kumimoji="0" lang="es-ES" sz="2000" b="1" i="0" u="none" strike="noStrike" kern="1200" cap="none" spc="0" normalizeH="0" baseline="0" noProof="0" dirty="0">
                <a:ln>
                  <a:noFill/>
                </a:ln>
                <a:solidFill>
                  <a:srgbClr val="FFC000"/>
                </a:solidFill>
                <a:effectLst/>
                <a:uLnTx/>
                <a:uFillTx/>
                <a:latin typeface="+mn-lt"/>
                <a:ea typeface="+mn-ea"/>
                <a:cs typeface="+mn-cs"/>
              </a:rPr>
              <a:t>	</a:t>
            </a:r>
            <a:r>
              <a:rPr kumimoji="0" lang="es-ES" sz="2000" b="1" i="0" u="none" strike="noStrike" kern="1200" cap="none" spc="0" normalizeH="0" baseline="0" noProof="0" dirty="0">
                <a:ln>
                  <a:noFill/>
                </a:ln>
                <a:solidFill>
                  <a:srgbClr val="3333CC"/>
                </a:solidFill>
                <a:effectLst/>
                <a:uLnTx/>
                <a:uFillTx/>
                <a:latin typeface="+mn-lt"/>
                <a:ea typeface="+mn-ea"/>
                <a:cs typeface="+mn-cs"/>
              </a:rPr>
              <a:t>&lt;/HEAD&gt; </a:t>
            </a:r>
            <a:r>
              <a:rPr kumimoji="0" lang="es-ES" sz="2000" b="0" i="0" u="none" strike="noStrike" kern="1200" cap="none" spc="0" normalizeH="0" baseline="0" noProof="0" dirty="0">
                <a:ln>
                  <a:noFill/>
                </a:ln>
                <a:solidFill>
                  <a:schemeClr val="tx1"/>
                </a:solidFill>
                <a:effectLst/>
                <a:uLnTx/>
                <a:uFillTx/>
                <a:latin typeface="+mn-lt"/>
                <a:ea typeface="+mn-ea"/>
                <a:cs typeface="+mn-cs"/>
              </a:rPr>
              <a:t>fin del encabezado </a:t>
            </a:r>
          </a:p>
          <a:p>
            <a:pPr marL="92075" marR="0" lvl="0" indent="0" algn="just" defTabSz="914400" rtl="0" eaLnBrk="1" fontAlgn="auto" latinLnBrk="0" hangingPunct="1">
              <a:lnSpc>
                <a:spcPct val="90000"/>
              </a:lnSpc>
              <a:spcBef>
                <a:spcPts val="600"/>
              </a:spcBef>
              <a:spcAft>
                <a:spcPts val="0"/>
              </a:spcAft>
              <a:buClr>
                <a:schemeClr val="accent1"/>
              </a:buClr>
              <a:buSzPct val="80000"/>
              <a:buFont typeface="Wingdings" pitchFamily="2" charset="2"/>
              <a:buNone/>
              <a:tabLst/>
              <a:defRPr/>
            </a:pPr>
            <a:r>
              <a:rPr kumimoji="0" lang="es-ES" sz="2000" b="1" i="0" u="none" strike="noStrike" kern="1200" cap="none" spc="0" normalizeH="0" baseline="0" noProof="0" dirty="0">
                <a:ln>
                  <a:noFill/>
                </a:ln>
                <a:solidFill>
                  <a:srgbClr val="FFC000"/>
                </a:solidFill>
                <a:effectLst/>
                <a:uLnTx/>
                <a:uFillTx/>
                <a:latin typeface="+mn-lt"/>
                <a:ea typeface="+mn-ea"/>
                <a:cs typeface="+mn-cs"/>
              </a:rPr>
              <a:t>	</a:t>
            </a:r>
            <a:r>
              <a:rPr kumimoji="0" lang="es-ES" sz="2000" b="1" i="0" u="none" strike="noStrike" kern="1200" cap="none" spc="0" normalizeH="0" baseline="0" noProof="0" dirty="0">
                <a:ln>
                  <a:noFill/>
                </a:ln>
                <a:solidFill>
                  <a:srgbClr val="3333CC"/>
                </a:solidFill>
                <a:effectLst/>
                <a:uLnTx/>
                <a:uFillTx/>
                <a:latin typeface="+mn-lt"/>
                <a:ea typeface="+mn-ea"/>
                <a:cs typeface="+mn-cs"/>
              </a:rPr>
              <a:t>&lt;BODY&gt; </a:t>
            </a:r>
            <a:r>
              <a:rPr kumimoji="0" lang="es-ES" sz="2000" b="0" i="0" u="none" strike="noStrike" kern="1200" cap="none" spc="0" normalizeH="0" baseline="0" noProof="0" dirty="0">
                <a:ln>
                  <a:noFill/>
                </a:ln>
                <a:solidFill>
                  <a:schemeClr val="tx1"/>
                </a:solidFill>
                <a:effectLst/>
                <a:uLnTx/>
                <a:uFillTx/>
                <a:latin typeface="+mn-lt"/>
                <a:ea typeface="+mn-ea"/>
                <a:cs typeface="+mn-cs"/>
              </a:rPr>
              <a:t>comienzo del cuerpo de la pagina</a:t>
            </a:r>
          </a:p>
          <a:p>
            <a:pPr marL="92075" marR="0" lvl="0" indent="0" algn="just" defTabSz="914400" rtl="0" eaLnBrk="1" fontAlgn="auto" latinLnBrk="0" hangingPunct="1">
              <a:lnSpc>
                <a:spcPct val="90000"/>
              </a:lnSpc>
              <a:spcBef>
                <a:spcPts val="600"/>
              </a:spcBef>
              <a:spcAft>
                <a:spcPts val="0"/>
              </a:spcAft>
              <a:buClr>
                <a:schemeClr val="accent1"/>
              </a:buClr>
              <a:buSzPct val="80000"/>
              <a:buFont typeface="Wingdings" pitchFamily="2" charset="2"/>
              <a:buNone/>
              <a:tabLst/>
              <a:defRPr/>
            </a:pPr>
            <a:endParaRPr kumimoji="0" lang="es-ES" sz="2000" b="0" i="0" u="none" strike="noStrike" kern="1200" cap="none" spc="0" normalizeH="0" baseline="0" noProof="0" dirty="0">
              <a:ln>
                <a:noFill/>
              </a:ln>
              <a:solidFill>
                <a:schemeClr val="tx1"/>
              </a:solidFill>
              <a:effectLst/>
              <a:uLnTx/>
              <a:uFillTx/>
              <a:latin typeface="+mn-lt"/>
              <a:ea typeface="+mn-ea"/>
              <a:cs typeface="+mn-cs"/>
            </a:endParaRPr>
          </a:p>
          <a:p>
            <a:pPr marL="92075" marR="0" lvl="0" indent="0" algn="just" defTabSz="914400" rtl="0" eaLnBrk="1" fontAlgn="auto" latinLnBrk="0" hangingPunct="1">
              <a:lnSpc>
                <a:spcPct val="90000"/>
              </a:lnSpc>
              <a:spcBef>
                <a:spcPts val="600"/>
              </a:spcBef>
              <a:spcAft>
                <a:spcPts val="0"/>
              </a:spcAft>
              <a:buClr>
                <a:schemeClr val="accent1"/>
              </a:buClr>
              <a:buSzPct val="80000"/>
              <a:buFont typeface="Wingdings" pitchFamily="2" charset="2"/>
              <a:buNone/>
              <a:tabLst/>
              <a:defRPr/>
            </a:pPr>
            <a:r>
              <a:rPr kumimoji="0" lang="es-ES" sz="2000" b="0" i="0" u="none" strike="noStrike" kern="1200" cap="none" spc="0" normalizeH="0" baseline="0" noProof="0" dirty="0">
                <a:ln>
                  <a:noFill/>
                </a:ln>
                <a:solidFill>
                  <a:schemeClr val="tx1"/>
                </a:solidFill>
                <a:effectLst/>
                <a:uLnTx/>
                <a:uFillTx/>
                <a:latin typeface="+mn-lt"/>
                <a:ea typeface="+mn-ea"/>
                <a:cs typeface="+mn-cs"/>
              </a:rPr>
              <a:t>		[Aquí van las etiquetas que visualizan la página]</a:t>
            </a:r>
          </a:p>
          <a:p>
            <a:pPr marL="92075" marR="0" lvl="0" indent="0" algn="just" defTabSz="914400" rtl="0" eaLnBrk="1" fontAlgn="auto" latinLnBrk="0" hangingPunct="1">
              <a:lnSpc>
                <a:spcPct val="90000"/>
              </a:lnSpc>
              <a:spcBef>
                <a:spcPts val="600"/>
              </a:spcBef>
              <a:spcAft>
                <a:spcPts val="0"/>
              </a:spcAft>
              <a:buClr>
                <a:schemeClr val="accent1"/>
              </a:buClr>
              <a:buSzPct val="80000"/>
              <a:buFont typeface="Wingdings" pitchFamily="2" charset="2"/>
              <a:buNone/>
              <a:tabLst/>
              <a:defRPr/>
            </a:pPr>
            <a:endParaRPr kumimoji="0" lang="es-ES" sz="2000" b="0" i="0" u="none" strike="noStrike" kern="1200" cap="none" spc="0" normalizeH="0" baseline="0" noProof="0" dirty="0">
              <a:ln>
                <a:noFill/>
              </a:ln>
              <a:solidFill>
                <a:schemeClr val="tx1"/>
              </a:solidFill>
              <a:effectLst/>
              <a:uLnTx/>
              <a:uFillTx/>
              <a:latin typeface="+mn-lt"/>
              <a:ea typeface="+mn-ea"/>
              <a:cs typeface="+mn-cs"/>
            </a:endParaRPr>
          </a:p>
          <a:p>
            <a:pPr marL="92075" marR="0" lvl="0" indent="0" algn="just" defTabSz="914400" rtl="0" eaLnBrk="1" fontAlgn="auto" latinLnBrk="0" hangingPunct="1">
              <a:lnSpc>
                <a:spcPct val="90000"/>
              </a:lnSpc>
              <a:spcBef>
                <a:spcPts val="600"/>
              </a:spcBef>
              <a:spcAft>
                <a:spcPts val="0"/>
              </a:spcAft>
              <a:buClr>
                <a:schemeClr val="accent1"/>
              </a:buClr>
              <a:buSzPct val="80000"/>
              <a:buFont typeface="Wingdings" pitchFamily="2" charset="2"/>
              <a:buNone/>
              <a:tabLst/>
              <a:defRPr/>
            </a:pPr>
            <a:r>
              <a:rPr kumimoji="0" lang="es-ES" sz="2000" b="1" i="0" u="none" strike="noStrike" kern="1200" cap="none" spc="0" normalizeH="0" baseline="0" noProof="0" dirty="0">
                <a:ln>
                  <a:noFill/>
                </a:ln>
                <a:solidFill>
                  <a:srgbClr val="FFC000"/>
                </a:solidFill>
                <a:effectLst/>
                <a:uLnTx/>
                <a:uFillTx/>
                <a:latin typeface="+mn-lt"/>
                <a:ea typeface="+mn-ea"/>
                <a:cs typeface="+mn-cs"/>
              </a:rPr>
              <a:t>	</a:t>
            </a:r>
            <a:r>
              <a:rPr kumimoji="0" lang="es-ES" sz="2000" b="1" i="0" u="none" strike="noStrike" kern="1200" cap="none" spc="0" normalizeH="0" baseline="0" noProof="0" dirty="0">
                <a:ln>
                  <a:noFill/>
                </a:ln>
                <a:solidFill>
                  <a:srgbClr val="3333CC"/>
                </a:solidFill>
                <a:effectLst/>
                <a:uLnTx/>
                <a:uFillTx/>
                <a:latin typeface="+mn-lt"/>
                <a:ea typeface="+mn-ea"/>
                <a:cs typeface="+mn-cs"/>
              </a:rPr>
              <a:t>&lt;/BODY&gt;</a:t>
            </a:r>
            <a:r>
              <a:rPr kumimoji="0" lang="es-ES" sz="2000" b="0" i="0" u="none" strike="noStrike" kern="1200" cap="none" spc="0" normalizeH="0" baseline="0" noProof="0" dirty="0">
                <a:ln>
                  <a:noFill/>
                </a:ln>
                <a:solidFill>
                  <a:srgbClr val="3333CC"/>
                </a:solidFill>
                <a:effectLst/>
                <a:uLnTx/>
                <a:uFillTx/>
                <a:latin typeface="+mn-lt"/>
                <a:ea typeface="+mn-ea"/>
                <a:cs typeface="+mn-cs"/>
              </a:rPr>
              <a:t> </a:t>
            </a:r>
            <a:r>
              <a:rPr kumimoji="0" lang="es-ES" sz="2000" b="0" i="0" u="none" strike="noStrike" kern="1200" cap="none" spc="0" normalizeH="0" baseline="0" noProof="0" dirty="0">
                <a:ln>
                  <a:noFill/>
                </a:ln>
                <a:solidFill>
                  <a:schemeClr val="tx1"/>
                </a:solidFill>
                <a:effectLst/>
                <a:uLnTx/>
                <a:uFillTx/>
                <a:latin typeface="+mn-lt"/>
                <a:ea typeface="+mn-ea"/>
                <a:cs typeface="+mn-cs"/>
              </a:rPr>
              <a:t>fin del cuerpo de la pagina</a:t>
            </a:r>
          </a:p>
          <a:p>
            <a:pPr marL="92075" marR="0" lvl="0" indent="0" algn="just" defTabSz="914400" rtl="0" eaLnBrk="1" fontAlgn="auto" latinLnBrk="0" hangingPunct="1">
              <a:lnSpc>
                <a:spcPct val="90000"/>
              </a:lnSpc>
              <a:spcBef>
                <a:spcPts val="600"/>
              </a:spcBef>
              <a:spcAft>
                <a:spcPts val="0"/>
              </a:spcAft>
              <a:buClr>
                <a:schemeClr val="accent1"/>
              </a:buClr>
              <a:buSzPct val="80000"/>
              <a:buFont typeface="Wingdings" pitchFamily="2" charset="2"/>
              <a:buNone/>
              <a:tabLst/>
              <a:defRPr/>
            </a:pPr>
            <a:r>
              <a:rPr kumimoji="0" lang="es-ES" sz="2000" b="1" i="0" u="none" strike="noStrike" kern="1200" cap="none" spc="0" normalizeH="0" baseline="0" noProof="0" dirty="0">
                <a:ln>
                  <a:noFill/>
                </a:ln>
                <a:solidFill>
                  <a:srgbClr val="3333CC"/>
                </a:solidFill>
                <a:effectLst/>
                <a:uLnTx/>
                <a:uFillTx/>
                <a:latin typeface="+mn-lt"/>
                <a:ea typeface="+mn-ea"/>
                <a:cs typeface="+mn-cs"/>
              </a:rPr>
              <a:t>&lt;/HTML&gt; </a:t>
            </a:r>
            <a:r>
              <a:rPr kumimoji="0" lang="es-ES" sz="2000" b="0" i="0" u="none" strike="noStrike" kern="1200" cap="none" spc="0" normalizeH="0" baseline="0" noProof="0" dirty="0">
                <a:ln>
                  <a:noFill/>
                </a:ln>
                <a:solidFill>
                  <a:schemeClr val="tx1"/>
                </a:solidFill>
                <a:effectLst/>
                <a:uLnTx/>
                <a:uFillTx/>
                <a:latin typeface="+mn-lt"/>
                <a:ea typeface="+mn-ea"/>
                <a:cs typeface="+mn-cs"/>
              </a:rPr>
              <a:t>final de la pagina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1285852" y="274638"/>
            <a:ext cx="7560000" cy="540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noAutofit/>
          </a:bodyPr>
          <a:lstStyle/>
          <a:p>
            <a:pPr algn="ctr"/>
            <a:r>
              <a:rPr lang="es-ES" sz="3200" b="1" u="sng" dirty="0"/>
              <a:t>Lista de Etiquetas HTML</a:t>
            </a:r>
          </a:p>
        </p:txBody>
      </p:sp>
      <p:graphicFrame>
        <p:nvGraphicFramePr>
          <p:cNvPr id="4" name="3 Marcador de contenido"/>
          <p:cNvGraphicFramePr>
            <a:graphicFrameLocks noGrp="1"/>
          </p:cNvGraphicFramePr>
          <p:nvPr>
            <p:ph idx="1"/>
          </p:nvPr>
        </p:nvGraphicFramePr>
        <p:xfrm>
          <a:off x="1285875" y="857232"/>
          <a:ext cx="7559676" cy="5883607"/>
        </p:xfrm>
        <a:graphic>
          <a:graphicData uri="http://schemas.openxmlformats.org/drawingml/2006/table">
            <a:tbl>
              <a:tblPr firstRow="1" bandRow="1">
                <a:tableStyleId>{5C22544A-7EE6-4342-B048-85BDC9FD1C3A}</a:tableStyleId>
              </a:tblPr>
              <a:tblGrid>
                <a:gridCol w="2519892">
                  <a:extLst>
                    <a:ext uri="{9D8B030D-6E8A-4147-A177-3AD203B41FA5}">
                      <a16:colId xmlns:a16="http://schemas.microsoft.com/office/drawing/2014/main" val="20000"/>
                    </a:ext>
                  </a:extLst>
                </a:gridCol>
                <a:gridCol w="1552051">
                  <a:extLst>
                    <a:ext uri="{9D8B030D-6E8A-4147-A177-3AD203B41FA5}">
                      <a16:colId xmlns:a16="http://schemas.microsoft.com/office/drawing/2014/main" val="20001"/>
                    </a:ext>
                  </a:extLst>
                </a:gridCol>
                <a:gridCol w="3487733">
                  <a:extLst>
                    <a:ext uri="{9D8B030D-6E8A-4147-A177-3AD203B41FA5}">
                      <a16:colId xmlns:a16="http://schemas.microsoft.com/office/drawing/2014/main" val="20002"/>
                    </a:ext>
                  </a:extLst>
                </a:gridCol>
              </a:tblGrid>
              <a:tr h="379588">
                <a:tc>
                  <a:txBody>
                    <a:bodyPr/>
                    <a:lstStyle/>
                    <a:p>
                      <a:r>
                        <a:rPr lang="es-ES" dirty="0"/>
                        <a:t>Etiqueta</a:t>
                      </a:r>
                    </a:p>
                  </a:txBody>
                  <a:tcPr/>
                </a:tc>
                <a:tc>
                  <a:txBody>
                    <a:bodyPr/>
                    <a:lstStyle/>
                    <a:p>
                      <a:r>
                        <a:rPr lang="es-ES" dirty="0"/>
                        <a:t>Parámetro</a:t>
                      </a:r>
                    </a:p>
                  </a:txBody>
                  <a:tcPr/>
                </a:tc>
                <a:tc>
                  <a:txBody>
                    <a:bodyPr/>
                    <a:lstStyle/>
                    <a:p>
                      <a:r>
                        <a:rPr lang="es-ES" dirty="0"/>
                        <a:t>Valor</a:t>
                      </a:r>
                    </a:p>
                  </a:txBody>
                  <a:tcPr/>
                </a:tc>
                <a:extLst>
                  <a:ext uri="{0D108BD9-81ED-4DB2-BD59-A6C34878D82A}">
                    <a16:rowId xmlns:a16="http://schemas.microsoft.com/office/drawing/2014/main" val="10000"/>
                  </a:ext>
                </a:extLst>
              </a:tr>
              <a:tr h="5504019">
                <a:tc>
                  <a:txBody>
                    <a:bodyPr/>
                    <a:lstStyle/>
                    <a:p>
                      <a:r>
                        <a:rPr lang="es-ES" sz="1800" b="1" dirty="0">
                          <a:solidFill>
                            <a:srgbClr val="3333CC"/>
                          </a:solidFill>
                        </a:rPr>
                        <a:t>&lt;HTML&gt;</a:t>
                      </a:r>
                    </a:p>
                    <a:p>
                      <a:r>
                        <a:rPr lang="es-ES" sz="1800" b="1" dirty="0">
                          <a:solidFill>
                            <a:srgbClr val="3333CC"/>
                          </a:solidFill>
                        </a:rPr>
                        <a:t>&lt;HEAD&gt;</a:t>
                      </a:r>
                    </a:p>
                    <a:p>
                      <a:r>
                        <a:rPr lang="es-ES" sz="1800" b="1" dirty="0">
                          <a:solidFill>
                            <a:srgbClr val="3333CC"/>
                          </a:solidFill>
                        </a:rPr>
                        <a:t>&lt;TITLE&gt;</a:t>
                      </a:r>
                    </a:p>
                    <a:p>
                      <a:pPr marL="0" marR="0" indent="0" algn="l" defTabSz="914400" rtl="0" eaLnBrk="1" fontAlgn="auto" latinLnBrk="0" hangingPunct="1">
                        <a:lnSpc>
                          <a:spcPct val="100000"/>
                        </a:lnSpc>
                        <a:spcBef>
                          <a:spcPts val="0"/>
                        </a:spcBef>
                        <a:spcAft>
                          <a:spcPts val="0"/>
                        </a:spcAft>
                        <a:buClrTx/>
                        <a:buSzTx/>
                        <a:buFontTx/>
                        <a:buNone/>
                        <a:tabLst/>
                        <a:defRPr/>
                      </a:pPr>
                      <a:r>
                        <a:rPr lang="es-ES" sz="1800" b="1" dirty="0">
                          <a:solidFill>
                            <a:srgbClr val="3333CC"/>
                          </a:solidFill>
                        </a:rPr>
                        <a:t>&lt;BASEFONT&gt;</a:t>
                      </a:r>
                    </a:p>
                    <a:p>
                      <a:r>
                        <a:rPr lang="es-ES" sz="1800" b="1" dirty="0">
                          <a:solidFill>
                            <a:srgbClr val="3333CC"/>
                          </a:solidFill>
                        </a:rPr>
                        <a:t>&lt;BODY&gt;</a:t>
                      </a:r>
                    </a:p>
                    <a:p>
                      <a:r>
                        <a:rPr lang="es-ES" sz="1800" b="1" dirty="0">
                          <a:solidFill>
                            <a:srgbClr val="3333CC"/>
                          </a:solidFill>
                        </a:rPr>
                        <a:t>&lt;BR&gt;</a:t>
                      </a:r>
                    </a:p>
                    <a:p>
                      <a:r>
                        <a:rPr lang="es-ES" sz="1800" b="1" dirty="0">
                          <a:solidFill>
                            <a:srgbClr val="3333CC"/>
                          </a:solidFill>
                        </a:rPr>
                        <a:t>&lt;DIV&gt;</a:t>
                      </a:r>
                    </a:p>
                    <a:p>
                      <a:r>
                        <a:rPr lang="es-ES" sz="1800" b="1" dirty="0">
                          <a:solidFill>
                            <a:srgbClr val="3333CC"/>
                          </a:solidFill>
                        </a:rPr>
                        <a:t>&lt;P&gt;</a:t>
                      </a:r>
                    </a:p>
                    <a:p>
                      <a:pPr marL="0" marR="0" indent="0" algn="l" defTabSz="914400" rtl="0" eaLnBrk="1" fontAlgn="auto" latinLnBrk="0" hangingPunct="1">
                        <a:lnSpc>
                          <a:spcPct val="100000"/>
                        </a:lnSpc>
                        <a:spcBef>
                          <a:spcPts val="0"/>
                        </a:spcBef>
                        <a:spcAft>
                          <a:spcPts val="0"/>
                        </a:spcAft>
                        <a:buClrTx/>
                        <a:buSzTx/>
                        <a:buFontTx/>
                        <a:buNone/>
                        <a:tabLst/>
                        <a:defRPr/>
                      </a:pPr>
                      <a:r>
                        <a:rPr lang="es-ES" sz="1800" b="1" dirty="0">
                          <a:solidFill>
                            <a:srgbClr val="3333CC"/>
                          </a:solidFill>
                        </a:rPr>
                        <a:t>&lt;CENTER&gt;</a:t>
                      </a:r>
                    </a:p>
                    <a:p>
                      <a:r>
                        <a:rPr lang="es-ES" sz="1800" b="1" dirty="0">
                          <a:solidFill>
                            <a:srgbClr val="3333CC"/>
                          </a:solidFill>
                        </a:rPr>
                        <a:t>&lt;</a:t>
                      </a:r>
                      <a:r>
                        <a:rPr lang="es-ES" sz="1800" b="1" dirty="0" err="1">
                          <a:solidFill>
                            <a:srgbClr val="3333CC"/>
                          </a:solidFill>
                        </a:rPr>
                        <a:t>Hx</a:t>
                      </a:r>
                      <a:r>
                        <a:rPr lang="es-ES" sz="1800" b="1" dirty="0">
                          <a:solidFill>
                            <a:srgbClr val="3333CC"/>
                          </a:solidFill>
                        </a:rPr>
                        <a:t>&gt;</a:t>
                      </a:r>
                    </a:p>
                    <a:p>
                      <a:r>
                        <a:rPr lang="es-ES" sz="1800" b="1" dirty="0">
                          <a:solidFill>
                            <a:srgbClr val="3333CC"/>
                          </a:solidFill>
                        </a:rPr>
                        <a:t>&lt;HR&gt;</a:t>
                      </a:r>
                    </a:p>
                    <a:p>
                      <a:r>
                        <a:rPr lang="es-ES" sz="1800" b="1" dirty="0">
                          <a:solidFill>
                            <a:srgbClr val="3333CC"/>
                          </a:solidFill>
                        </a:rPr>
                        <a:t>&lt;FONT&gt;</a:t>
                      </a:r>
                    </a:p>
                    <a:p>
                      <a:r>
                        <a:rPr lang="es-ES" sz="1800" b="1" dirty="0">
                          <a:solidFill>
                            <a:srgbClr val="3333CC"/>
                          </a:solidFill>
                        </a:rPr>
                        <a:t>&lt;B&gt;</a:t>
                      </a:r>
                    </a:p>
                    <a:p>
                      <a:r>
                        <a:rPr lang="es-ES" sz="1800" b="1" dirty="0">
                          <a:solidFill>
                            <a:srgbClr val="3333CC"/>
                          </a:solidFill>
                        </a:rPr>
                        <a:t>&lt;I&gt;</a:t>
                      </a:r>
                    </a:p>
                    <a:p>
                      <a:r>
                        <a:rPr lang="es-ES" sz="1800" b="1" dirty="0">
                          <a:solidFill>
                            <a:srgbClr val="3333CC"/>
                          </a:solidFill>
                        </a:rPr>
                        <a:t>&lt;U&gt;</a:t>
                      </a:r>
                    </a:p>
                    <a:p>
                      <a:r>
                        <a:rPr lang="es-ES" sz="1800" b="1" dirty="0">
                          <a:solidFill>
                            <a:srgbClr val="3333CC"/>
                          </a:solidFill>
                        </a:rPr>
                        <a:t>&lt;S&gt;</a:t>
                      </a:r>
                      <a:endParaRPr lang="es-ES" dirty="0"/>
                    </a:p>
                    <a:p>
                      <a:r>
                        <a:rPr lang="es-ES" sz="1800" b="1" dirty="0">
                          <a:solidFill>
                            <a:srgbClr val="3333CC"/>
                          </a:solidFill>
                        </a:rPr>
                        <a:t>&lt;OL&gt;</a:t>
                      </a:r>
                    </a:p>
                    <a:p>
                      <a:r>
                        <a:rPr lang="es-ES" sz="1800" b="1" dirty="0">
                          <a:solidFill>
                            <a:srgbClr val="3333CC"/>
                          </a:solidFill>
                        </a:rPr>
                        <a:t>&lt;UL&gt;</a:t>
                      </a:r>
                    </a:p>
                    <a:p>
                      <a:r>
                        <a:rPr lang="es-ES" sz="1800" b="1" dirty="0">
                          <a:solidFill>
                            <a:srgbClr val="3333CC"/>
                          </a:solidFill>
                        </a:rPr>
                        <a:t>&lt;LI&gt;</a:t>
                      </a:r>
                    </a:p>
                  </a:txBody>
                  <a:tcPr>
                    <a:solidFill>
                      <a:schemeClr val="bg2"/>
                    </a:solidFill>
                  </a:tcPr>
                </a:tc>
                <a:tc>
                  <a:txBody>
                    <a:bodyPr/>
                    <a:lstStyle/>
                    <a:p>
                      <a:r>
                        <a:rPr lang="es-ES" dirty="0"/>
                        <a:t>Color=</a:t>
                      </a:r>
                    </a:p>
                    <a:p>
                      <a:r>
                        <a:rPr lang="es-ES" dirty="0" err="1"/>
                        <a:t>Face</a:t>
                      </a:r>
                      <a:r>
                        <a:rPr lang="es-ES" dirty="0"/>
                        <a:t>=</a:t>
                      </a:r>
                    </a:p>
                    <a:p>
                      <a:r>
                        <a:rPr lang="es-ES" dirty="0" err="1"/>
                        <a:t>Size</a:t>
                      </a:r>
                      <a:r>
                        <a:rPr lang="es-ES" dirty="0"/>
                        <a:t>=</a:t>
                      </a:r>
                    </a:p>
                    <a:p>
                      <a:r>
                        <a:rPr lang="es-ES" dirty="0" err="1"/>
                        <a:t>Align</a:t>
                      </a:r>
                      <a:r>
                        <a:rPr lang="es-ES" dirty="0"/>
                        <a:t>=</a:t>
                      </a:r>
                    </a:p>
                    <a:p>
                      <a:r>
                        <a:rPr lang="es-ES" dirty="0" err="1"/>
                        <a:t>Bgcolor</a:t>
                      </a:r>
                      <a:r>
                        <a:rPr lang="es-ES" dirty="0"/>
                        <a:t>=</a:t>
                      </a:r>
                    </a:p>
                    <a:p>
                      <a:r>
                        <a:rPr lang="es-ES" dirty="0" err="1"/>
                        <a:t>Text</a:t>
                      </a:r>
                      <a:r>
                        <a:rPr lang="es-ES" dirty="0"/>
                        <a:t>=</a:t>
                      </a:r>
                    </a:p>
                    <a:p>
                      <a:r>
                        <a:rPr lang="es-ES" dirty="0" err="1"/>
                        <a:t>Background</a:t>
                      </a:r>
                      <a:r>
                        <a:rPr lang="es-ES" dirty="0"/>
                        <a:t>=</a:t>
                      </a:r>
                    </a:p>
                    <a:p>
                      <a:r>
                        <a:rPr lang="es-ES" dirty="0" err="1"/>
                        <a:t>Type</a:t>
                      </a:r>
                      <a:r>
                        <a:rPr lang="es-ES" dirty="0"/>
                        <a:t>=</a:t>
                      </a:r>
                    </a:p>
                    <a:p>
                      <a:endParaRPr lang="es-ES" dirty="0"/>
                    </a:p>
                  </a:txBody>
                  <a:tcPr>
                    <a:solidFill>
                      <a:schemeClr val="bg1">
                        <a:lumMod val="95000"/>
                      </a:schemeClr>
                    </a:solidFill>
                  </a:tcPr>
                </a:tc>
                <a:tc>
                  <a:txBody>
                    <a:bodyPr/>
                    <a:lstStyle/>
                    <a:p>
                      <a:r>
                        <a:rPr lang="es-ES" dirty="0"/>
                        <a:t>“red”</a:t>
                      </a:r>
                    </a:p>
                    <a:p>
                      <a:r>
                        <a:rPr lang="es-ES" dirty="0"/>
                        <a:t>“</a:t>
                      </a:r>
                      <a:r>
                        <a:rPr lang="es-ES" dirty="0" err="1"/>
                        <a:t>arial</a:t>
                      </a:r>
                      <a:r>
                        <a:rPr lang="es-ES" dirty="0"/>
                        <a:t>”</a:t>
                      </a:r>
                    </a:p>
                    <a:p>
                      <a:r>
                        <a:rPr lang="es-ES" dirty="0"/>
                        <a:t>“1”   …   “6”,   “7”</a:t>
                      </a:r>
                    </a:p>
                    <a:p>
                      <a:pPr marL="0" marR="0" indent="0" algn="l" defTabSz="914400" rtl="0" eaLnBrk="1" fontAlgn="auto" latinLnBrk="0" hangingPunct="1">
                        <a:lnSpc>
                          <a:spcPct val="100000"/>
                        </a:lnSpc>
                        <a:spcBef>
                          <a:spcPts val="0"/>
                        </a:spcBef>
                        <a:spcAft>
                          <a:spcPts val="0"/>
                        </a:spcAft>
                        <a:buClrTx/>
                        <a:buSzTx/>
                        <a:buFontTx/>
                        <a:buNone/>
                        <a:tabLst/>
                        <a:defRPr/>
                      </a:pPr>
                      <a:r>
                        <a:rPr lang="es-ES" dirty="0"/>
                        <a:t>“</a:t>
                      </a:r>
                      <a:r>
                        <a:rPr lang="es-ES" dirty="0" err="1"/>
                        <a:t>left</a:t>
                      </a:r>
                      <a:r>
                        <a:rPr lang="es-ES" dirty="0"/>
                        <a:t>”,</a:t>
                      </a:r>
                      <a:r>
                        <a:rPr lang="es-ES" baseline="0" dirty="0"/>
                        <a:t>   </a:t>
                      </a:r>
                      <a:r>
                        <a:rPr lang="es-ES" dirty="0"/>
                        <a:t>“</a:t>
                      </a:r>
                      <a:r>
                        <a:rPr lang="es-ES" dirty="0" err="1"/>
                        <a:t>right</a:t>
                      </a:r>
                      <a:r>
                        <a:rPr lang="es-ES" dirty="0"/>
                        <a:t>”,  “center”,   “</a:t>
                      </a:r>
                      <a:r>
                        <a:rPr lang="es-ES" dirty="0" err="1"/>
                        <a:t>justify</a:t>
                      </a:r>
                      <a:r>
                        <a:rPr lang="es-ES" dirty="0"/>
                        <a:t>”</a:t>
                      </a:r>
                    </a:p>
                    <a:p>
                      <a:r>
                        <a:rPr lang="es-ES" dirty="0"/>
                        <a:t>“#</a:t>
                      </a:r>
                      <a:r>
                        <a:rPr lang="es-ES" dirty="0" err="1"/>
                        <a:t>abcdef</a:t>
                      </a:r>
                      <a:r>
                        <a:rPr lang="es-ES"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s-ES" dirty="0"/>
                        <a:t>“</a:t>
                      </a:r>
                      <a:r>
                        <a:rPr lang="es-ES" dirty="0" err="1"/>
                        <a:t>green</a:t>
                      </a:r>
                      <a:r>
                        <a:rPr lang="es-ES" dirty="0"/>
                        <a:t>”</a:t>
                      </a:r>
                    </a:p>
                    <a:p>
                      <a:pPr marL="0" marR="0" indent="0" algn="l" defTabSz="914400" rtl="0" eaLnBrk="1" fontAlgn="auto" latinLnBrk="0" hangingPunct="1">
                        <a:lnSpc>
                          <a:spcPct val="100000"/>
                        </a:lnSpc>
                        <a:spcBef>
                          <a:spcPts val="0"/>
                        </a:spcBef>
                        <a:spcAft>
                          <a:spcPts val="0"/>
                        </a:spcAft>
                        <a:buClrTx/>
                        <a:buSzTx/>
                        <a:buFontTx/>
                        <a:buNone/>
                        <a:tabLst/>
                        <a:defRPr/>
                      </a:pPr>
                      <a:r>
                        <a:rPr lang="es-ES" dirty="0"/>
                        <a:t>“</a:t>
                      </a:r>
                      <a:r>
                        <a:rPr lang="es-ES" dirty="0" err="1"/>
                        <a:t>blue</a:t>
                      </a:r>
                      <a:r>
                        <a:rPr lang="es-ES" dirty="0"/>
                        <a:t>”</a:t>
                      </a:r>
                    </a:p>
                    <a:p>
                      <a:r>
                        <a:rPr lang="es-ES" dirty="0"/>
                        <a:t>“1” ,</a:t>
                      </a:r>
                      <a:r>
                        <a:rPr lang="es-ES" baseline="0" dirty="0"/>
                        <a:t>   </a:t>
                      </a:r>
                      <a:r>
                        <a:rPr lang="es-ES" dirty="0"/>
                        <a:t>“A”,   “a”,   “i”</a:t>
                      </a:r>
                    </a:p>
                    <a:p>
                      <a:r>
                        <a:rPr lang="es-ES" dirty="0"/>
                        <a:t>“</a:t>
                      </a:r>
                      <a:r>
                        <a:rPr lang="es-ES" dirty="0" err="1"/>
                        <a:t>circle</a:t>
                      </a:r>
                      <a:r>
                        <a:rPr lang="es-ES" dirty="0"/>
                        <a:t>”,</a:t>
                      </a:r>
                      <a:r>
                        <a:rPr lang="es-ES" baseline="0" dirty="0"/>
                        <a:t>  </a:t>
                      </a:r>
                      <a:r>
                        <a:rPr lang="es-ES" dirty="0"/>
                        <a:t>“disc”,  “</a:t>
                      </a:r>
                      <a:r>
                        <a:rPr lang="es-ES" dirty="0" err="1"/>
                        <a:t>square</a:t>
                      </a:r>
                      <a:r>
                        <a:rPr lang="es-ES" dirty="0"/>
                        <a:t>”</a:t>
                      </a:r>
                    </a:p>
                    <a:p>
                      <a:endParaRPr lang="es-ES" dirty="0"/>
                    </a:p>
                  </a:txBody>
                  <a:tcPr>
                    <a:solidFill>
                      <a:schemeClr val="accent5">
                        <a:lumMod val="20000"/>
                        <a:lumOff val="80000"/>
                      </a:schemeClr>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1285852" y="274638"/>
            <a:ext cx="7560000" cy="720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normAutofit/>
          </a:bodyPr>
          <a:lstStyle/>
          <a:p>
            <a:pPr algn="ctr"/>
            <a:r>
              <a:rPr lang="es-ES" sz="3200" b="1" u="sng" dirty="0"/>
              <a:t>Código HTML</a:t>
            </a:r>
          </a:p>
        </p:txBody>
      </p:sp>
      <p:sp>
        <p:nvSpPr>
          <p:cNvPr id="89091" name="Rectangle 3"/>
          <p:cNvSpPr>
            <a:spLocks noGrp="1" noChangeArrowheads="1"/>
          </p:cNvSpPr>
          <p:nvPr>
            <p:ph idx="1"/>
          </p:nvPr>
        </p:nvSpPr>
        <p:spPr>
          <a:xfrm>
            <a:off x="1285852" y="1071546"/>
            <a:ext cx="7560000" cy="1714512"/>
          </a:xfrm>
          <a:blipFill>
            <a:blip r:embed="rId2"/>
            <a:tile tx="0" ty="0" sx="100000" sy="100000" flip="none" algn="tl"/>
          </a:blipFill>
        </p:spPr>
        <p:txBody>
          <a:bodyPr>
            <a:noAutofit/>
          </a:bodyPr>
          <a:lstStyle/>
          <a:p>
            <a:pPr algn="just"/>
            <a:r>
              <a:rPr lang="es-ES" sz="2400" dirty="0"/>
              <a:t>HTML (</a:t>
            </a:r>
            <a:r>
              <a:rPr lang="es-ES" sz="2400" b="1" dirty="0"/>
              <a:t>H</a:t>
            </a:r>
            <a:r>
              <a:rPr lang="es-ES" sz="2400" b="1" dirty="0">
                <a:solidFill>
                  <a:srgbClr val="3333CC"/>
                </a:solidFill>
              </a:rPr>
              <a:t>yper</a:t>
            </a:r>
            <a:r>
              <a:rPr lang="es-ES" sz="2400" b="1" dirty="0"/>
              <a:t>T</a:t>
            </a:r>
            <a:r>
              <a:rPr lang="es-ES" sz="2400" b="1" dirty="0">
                <a:solidFill>
                  <a:srgbClr val="3333CC"/>
                </a:solidFill>
              </a:rPr>
              <a:t>ext</a:t>
            </a:r>
            <a:r>
              <a:rPr lang="es-ES" sz="2400" b="1" dirty="0">
                <a:solidFill>
                  <a:srgbClr val="FFC000"/>
                </a:solidFill>
              </a:rPr>
              <a:t> </a:t>
            </a:r>
            <a:r>
              <a:rPr lang="es-ES" sz="2400" b="1" dirty="0"/>
              <a:t>M</a:t>
            </a:r>
            <a:r>
              <a:rPr lang="es-ES" sz="2400" b="1" dirty="0">
                <a:solidFill>
                  <a:srgbClr val="3333CC"/>
                </a:solidFill>
              </a:rPr>
              <a:t>arkup</a:t>
            </a:r>
            <a:r>
              <a:rPr lang="es-ES" sz="2400" b="1" dirty="0">
                <a:solidFill>
                  <a:srgbClr val="FFC000"/>
                </a:solidFill>
              </a:rPr>
              <a:t> </a:t>
            </a:r>
            <a:r>
              <a:rPr lang="es-ES" sz="2400" b="1" dirty="0"/>
              <a:t>L</a:t>
            </a:r>
            <a:r>
              <a:rPr lang="es-ES" sz="2400" b="1" dirty="0">
                <a:solidFill>
                  <a:srgbClr val="3333CC"/>
                </a:solidFill>
              </a:rPr>
              <a:t>anguage</a:t>
            </a:r>
            <a:r>
              <a:rPr lang="es-ES" sz="2400" dirty="0"/>
              <a:t>) es un lenguaje que se utiliza para la creación de páginas web. </a:t>
            </a:r>
          </a:p>
          <a:p>
            <a:pPr algn="just"/>
            <a:r>
              <a:rPr lang="es-ES" sz="2400" dirty="0"/>
              <a:t>Es muy fácil de utilizar y está basado en el uso de </a:t>
            </a:r>
            <a:r>
              <a:rPr lang="es-ES" sz="2400" b="1" dirty="0"/>
              <a:t>etiquetas</a:t>
            </a:r>
            <a:r>
              <a:rPr lang="es-ES" sz="2400" dirty="0"/>
              <a:t> (o </a:t>
            </a:r>
            <a:r>
              <a:rPr lang="es-ES" sz="2400" i="1" dirty="0"/>
              <a:t>tags</a:t>
            </a:r>
            <a:r>
              <a:rPr lang="es-ES" sz="2400" dirty="0"/>
              <a:t>, en inglés),</a:t>
            </a:r>
          </a:p>
        </p:txBody>
      </p:sp>
      <p:sp>
        <p:nvSpPr>
          <p:cNvPr id="4" name="Rectangle 3"/>
          <p:cNvSpPr txBox="1">
            <a:spLocks noChangeArrowheads="1"/>
          </p:cNvSpPr>
          <p:nvPr/>
        </p:nvSpPr>
        <p:spPr>
          <a:xfrm>
            <a:off x="1285852" y="3571876"/>
            <a:ext cx="7560000" cy="3060000"/>
          </a:xfrm>
          <a:prstGeom prst="rect">
            <a:avLst/>
          </a:prstGeom>
          <a:blipFill>
            <a:blip r:embed="rId2"/>
            <a:tile tx="0" ty="0" sx="100000" sy="100000" flip="none" algn="tl"/>
          </a:blipFill>
        </p:spPr>
        <p:txBody>
          <a:bodyPr>
            <a:noAutofit/>
          </a:bodyPr>
          <a:lstStyle/>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kumimoji="0" lang="es-ES" sz="2400" b="0" i="0" u="none" strike="noStrike" kern="1200" cap="none" spc="0" normalizeH="0" baseline="0" noProof="0" dirty="0">
                <a:ln>
                  <a:noFill/>
                </a:ln>
                <a:solidFill>
                  <a:schemeClr val="tx1"/>
                </a:solidFill>
                <a:effectLst/>
                <a:uLnTx/>
                <a:uFillTx/>
                <a:latin typeface="+mn-lt"/>
                <a:ea typeface="+mn-ea"/>
                <a:cs typeface="+mn-cs"/>
              </a:rPr>
              <a:t>Las etiquetas definen la forma del documento HTML,</a:t>
            </a:r>
          </a:p>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Char char=""/>
              <a:tabLst/>
              <a:defRPr/>
            </a:pPr>
            <a:r>
              <a:rPr lang="es-MX" sz="2400" dirty="0">
                <a:latin typeface="+mn-lt"/>
              </a:rPr>
              <a:t>Son textos que indican una acción que se desea ejecutar en la página y </a:t>
            </a:r>
            <a:r>
              <a:rPr lang="es-ES" sz="2400" dirty="0">
                <a:latin typeface="+mn-lt"/>
              </a:rPr>
              <a:t>funcionan de la siguiente manera: </a:t>
            </a:r>
          </a:p>
          <a:p>
            <a:pPr marL="365760" marR="0" lvl="0" indent="-283464" algn="just" defTabSz="914400" rtl="0" eaLnBrk="1" fontAlgn="auto" latinLnBrk="0" hangingPunct="1">
              <a:lnSpc>
                <a:spcPct val="100000"/>
              </a:lnSpc>
              <a:spcBef>
                <a:spcPts val="600"/>
              </a:spcBef>
              <a:spcAft>
                <a:spcPts val="0"/>
              </a:spcAft>
              <a:buClr>
                <a:schemeClr val="accent1"/>
              </a:buClr>
              <a:buSzPct val="80000"/>
              <a:tabLst/>
              <a:defRPr/>
            </a:pPr>
            <a:endParaRPr lang="es-ES" sz="2000" dirty="0">
              <a:latin typeface="+mn-lt"/>
            </a:endParaRPr>
          </a:p>
          <a:p>
            <a:pPr lvl="1" algn="just">
              <a:lnSpc>
                <a:spcPct val="90000"/>
              </a:lnSpc>
            </a:pPr>
            <a:r>
              <a:rPr lang="es-ES" sz="2000" dirty="0">
                <a:solidFill>
                  <a:srgbClr val="3333CC"/>
                </a:solidFill>
                <a:latin typeface="+mn-lt"/>
              </a:rPr>
              <a:t>	&lt; Etiqueta &gt; </a:t>
            </a:r>
            <a:r>
              <a:rPr lang="es-ES" sz="2000" i="1" dirty="0">
                <a:latin typeface="+mn-lt"/>
              </a:rPr>
              <a:t>Este es el inicio de una etiqueta (o acción)</a:t>
            </a:r>
          </a:p>
          <a:p>
            <a:pPr lvl="1" algn="just">
              <a:lnSpc>
                <a:spcPct val="90000"/>
              </a:lnSpc>
              <a:buNone/>
            </a:pPr>
            <a:r>
              <a:rPr lang="es-ES" sz="2000" dirty="0">
                <a:latin typeface="+mn-lt"/>
              </a:rPr>
              <a:t>	</a:t>
            </a:r>
          </a:p>
          <a:p>
            <a:pPr lvl="1" algn="just">
              <a:lnSpc>
                <a:spcPct val="90000"/>
              </a:lnSpc>
            </a:pPr>
            <a:r>
              <a:rPr lang="es-ES" sz="2000" dirty="0">
                <a:solidFill>
                  <a:srgbClr val="3333CC"/>
                </a:solidFill>
                <a:latin typeface="+mn-lt"/>
              </a:rPr>
              <a:t>	&lt;</a:t>
            </a:r>
            <a:r>
              <a:rPr lang="es-ES" sz="2000" b="1" dirty="0">
                <a:solidFill>
                  <a:srgbClr val="FF0000"/>
                </a:solidFill>
                <a:latin typeface="+mn-lt"/>
              </a:rPr>
              <a:t>/</a:t>
            </a:r>
            <a:r>
              <a:rPr lang="es-ES" sz="2000" b="1" dirty="0">
                <a:solidFill>
                  <a:srgbClr val="3333CC"/>
                </a:solidFill>
                <a:latin typeface="+mn-lt"/>
              </a:rPr>
              <a:t> </a:t>
            </a:r>
            <a:r>
              <a:rPr lang="es-ES" sz="2000" dirty="0">
                <a:solidFill>
                  <a:srgbClr val="3333CC"/>
                </a:solidFill>
                <a:latin typeface="+mn-lt"/>
              </a:rPr>
              <a:t>Etiqueta &gt;</a:t>
            </a:r>
            <a:r>
              <a:rPr lang="es-ES" sz="2000" dirty="0">
                <a:solidFill>
                  <a:srgbClr val="FFC000"/>
                </a:solidFill>
                <a:latin typeface="+mn-lt"/>
              </a:rPr>
              <a:t> </a:t>
            </a:r>
            <a:r>
              <a:rPr lang="es-ES" sz="2000" i="1" dirty="0">
                <a:latin typeface="+mn-lt"/>
              </a:rPr>
              <a:t>Este es el cierre de una etiqueta (o acción)</a:t>
            </a:r>
          </a:p>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s-ES" sz="2400" b="0" i="0" u="none" strike="noStrike" kern="1200" cap="none" spc="0" normalizeH="0" baseline="0" noProof="0" dirty="0">
              <a:ln>
                <a:noFill/>
              </a:ln>
              <a:solidFill>
                <a:schemeClr val="tx1"/>
              </a:solidFill>
              <a:effectLst/>
              <a:uLnTx/>
              <a:uFillTx/>
              <a:latin typeface="+mn-lt"/>
              <a:ea typeface="+mn-ea"/>
              <a:cs typeface="+mn-cs"/>
            </a:endParaRPr>
          </a:p>
          <a:p>
            <a:pPr marL="365760" marR="0" lvl="0" indent="-283464" algn="just" defTabSz="914400" rtl="0" eaLnBrk="1" fontAlgn="auto" latinLnBrk="0" hangingPunct="1">
              <a:lnSpc>
                <a:spcPct val="100000"/>
              </a:lnSpc>
              <a:spcBef>
                <a:spcPts val="600"/>
              </a:spcBef>
              <a:spcAft>
                <a:spcPts val="0"/>
              </a:spcAft>
              <a:buClr>
                <a:schemeClr val="accent1"/>
              </a:buClr>
              <a:buSzPct val="80000"/>
              <a:buFont typeface="Wingdings 2"/>
              <a:buChar char=""/>
              <a:tabLst/>
              <a:defRPr/>
            </a:pPr>
            <a:endParaRPr kumimoji="0" lang="es-E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Rectangle 2"/>
          <p:cNvSpPr txBox="1">
            <a:spLocks noChangeArrowheads="1"/>
          </p:cNvSpPr>
          <p:nvPr/>
        </p:nvSpPr>
        <p:spPr>
          <a:xfrm>
            <a:off x="1285852" y="2822380"/>
            <a:ext cx="7560000" cy="720000"/>
          </a:xfrm>
          <a:prstGeom prst="rect">
            <a:avLst/>
          </a:prstGeom>
          <a:solidFill>
            <a:schemeClr val="bg2"/>
          </a:solidFill>
        </p:spPr>
        <p:txBody>
          <a:bodyPr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ES" sz="2800" b="1" i="0" strike="noStrike" kern="1200" cap="none" spc="0" normalizeH="0" baseline="0" noProof="0" dirty="0">
                <a:ln>
                  <a:noFill/>
                </a:ln>
                <a:solidFill>
                  <a:srgbClr val="3333CC"/>
                </a:solidFill>
                <a:effectLst>
                  <a:outerShdw blurRad="50000" dist="30000" dir="5400000" algn="tl" rotWithShape="0">
                    <a:srgbClr val="000000">
                      <a:alpha val="30000"/>
                    </a:srgbClr>
                  </a:outerShdw>
                </a:effectLst>
                <a:uLnTx/>
                <a:uFillTx/>
                <a:latin typeface="+mj-lt"/>
                <a:ea typeface="+mj-ea"/>
                <a:cs typeface="+mj-cs"/>
              </a:rPr>
              <a:t>Etiquetas</a:t>
            </a:r>
            <a:endParaRPr kumimoji="0" lang="es-ES" sz="3200" b="1" i="0" strike="noStrike" kern="1200" cap="none" spc="0" normalizeH="0" baseline="0" noProof="0" dirty="0">
              <a:ln>
                <a:noFill/>
              </a:ln>
              <a:solidFill>
                <a:srgbClr val="3333CC"/>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285852" y="274638"/>
            <a:ext cx="7560000" cy="540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noAutofit/>
          </a:bodyPr>
          <a:lstStyle/>
          <a:p>
            <a:pPr algn="ctr"/>
            <a:r>
              <a:rPr lang="es-ES" sz="3200" b="1" u="sng" dirty="0"/>
              <a:t>Práctica</a:t>
            </a:r>
            <a:endParaRPr lang="es-ES" sz="3200" u="sng" dirty="0"/>
          </a:p>
        </p:txBody>
      </p:sp>
      <p:sp>
        <p:nvSpPr>
          <p:cNvPr id="4" name="Rectangle 3"/>
          <p:cNvSpPr txBox="1">
            <a:spLocks noChangeArrowheads="1"/>
          </p:cNvSpPr>
          <p:nvPr/>
        </p:nvSpPr>
        <p:spPr>
          <a:xfrm>
            <a:off x="1285852" y="857232"/>
            <a:ext cx="7560000" cy="5030156"/>
          </a:xfrm>
          <a:prstGeom prst="rect">
            <a:avLst/>
          </a:prstGeom>
          <a:solidFill>
            <a:schemeClr val="accent4">
              <a:lumMod val="20000"/>
              <a:lumOff val="80000"/>
            </a:schemeClr>
          </a:solidFill>
        </p:spPr>
        <p:txBody>
          <a:bodyPr>
            <a:noAutofit/>
          </a:bodyPr>
          <a:lstStyle/>
          <a:p>
            <a:pPr algn="ctr"/>
            <a:r>
              <a:rPr lang="es-ES" sz="1600" b="1" dirty="0"/>
              <a:t>MI PAGINA WEB</a:t>
            </a:r>
          </a:p>
          <a:p>
            <a:pPr algn="ctr"/>
            <a:r>
              <a:rPr lang="es-ES" sz="1600" dirty="0"/>
              <a:t>_________________________________________________________________</a:t>
            </a:r>
          </a:p>
          <a:p>
            <a:pPr algn="r"/>
            <a:r>
              <a:rPr lang="es-ES" sz="1600" b="1" dirty="0"/>
              <a:t>Una Página Web puede ser creada por diferentes:</a:t>
            </a:r>
            <a:endParaRPr lang="es-ES" sz="1600" dirty="0"/>
          </a:p>
          <a:p>
            <a:pPr marL="342900" lvl="0" indent="-342900">
              <a:buFont typeface="+mj-lt"/>
              <a:buAutoNum type="arabicPeriod"/>
            </a:pPr>
            <a:r>
              <a:rPr lang="es-ES" sz="1600" dirty="0"/>
              <a:t>Editores de texto y </a:t>
            </a:r>
          </a:p>
          <a:p>
            <a:pPr marL="342900" lvl="0" indent="-342900">
              <a:buFont typeface="+mj-lt"/>
              <a:buAutoNum type="arabicPeriod"/>
            </a:pPr>
            <a:r>
              <a:rPr lang="es-ES" sz="1600" dirty="0"/>
              <a:t>Editores visuales </a:t>
            </a:r>
          </a:p>
          <a:p>
            <a:pPr marL="342900" lvl="0" indent="-342900"/>
            <a:r>
              <a:rPr lang="es-ES" sz="1600" dirty="0"/>
              <a:t>_________________________________________________________________</a:t>
            </a:r>
          </a:p>
          <a:p>
            <a:pPr algn="ctr"/>
            <a:r>
              <a:rPr lang="es-ES" sz="1600" b="1" dirty="0"/>
              <a:t>Una Página Web siempre contiene código </a:t>
            </a:r>
            <a:r>
              <a:rPr lang="es-ES" sz="1600" b="1" dirty="0" err="1"/>
              <a:t>html</a:t>
            </a:r>
            <a:r>
              <a:rPr lang="es-ES" sz="1600" b="1" dirty="0"/>
              <a:t>:</a:t>
            </a:r>
            <a:endParaRPr lang="es-ES" sz="1600" dirty="0"/>
          </a:p>
          <a:p>
            <a:pPr algn="r"/>
            <a:r>
              <a:rPr lang="es-ES" sz="1600" dirty="0"/>
              <a:t>El </a:t>
            </a:r>
            <a:r>
              <a:rPr lang="es-ES" sz="1600" dirty="0" err="1"/>
              <a:t>html</a:t>
            </a:r>
            <a:r>
              <a:rPr lang="es-ES" sz="1600" dirty="0"/>
              <a:t> tiene diferentes etiquetas para elaborar una Página Web </a:t>
            </a:r>
            <a:br>
              <a:rPr lang="es-ES" sz="1600" dirty="0"/>
            </a:br>
            <a:r>
              <a:rPr lang="es-ES" sz="1600" dirty="0"/>
              <a:t>Las etiquetas del </a:t>
            </a:r>
            <a:r>
              <a:rPr lang="es-ES" sz="1600" dirty="0" err="1"/>
              <a:t>html</a:t>
            </a:r>
            <a:r>
              <a:rPr lang="es-ES" sz="1600" dirty="0"/>
              <a:t> nos permiten: </a:t>
            </a:r>
          </a:p>
          <a:p>
            <a:pPr marL="265113" lvl="0" indent="-265113">
              <a:buFont typeface="Arial" pitchFamily="34" charset="0"/>
              <a:buChar char="•"/>
            </a:pPr>
            <a:r>
              <a:rPr lang="es-ES" sz="1600" b="1" dirty="0"/>
              <a:t>Escribir párrafos con diferentes alineaciones </a:t>
            </a:r>
          </a:p>
          <a:p>
            <a:pPr marL="722313" lvl="1" indent="-265113">
              <a:buFont typeface="Courier New" pitchFamily="49" charset="0"/>
              <a:buChar char="o"/>
            </a:pPr>
            <a:r>
              <a:rPr lang="es-ES" sz="1600" u="sng" dirty="0"/>
              <a:t>Asignar color tamaño y fuente a los texto </a:t>
            </a:r>
            <a:endParaRPr lang="es-ES" sz="1600" dirty="0"/>
          </a:p>
          <a:p>
            <a:pPr marL="1165225" lvl="2" indent="-250825">
              <a:buFont typeface="Wingdings" pitchFamily="2" charset="2"/>
              <a:buChar char="§"/>
            </a:pPr>
            <a:r>
              <a:rPr lang="es-ES" sz="1600" i="1" dirty="0"/>
              <a:t>Aplicar formatos al texto </a:t>
            </a:r>
          </a:p>
          <a:p>
            <a:pPr marL="1165225" lvl="2" indent="-250825">
              <a:buFont typeface="Wingdings" pitchFamily="2" charset="2"/>
              <a:buChar char="§"/>
            </a:pPr>
            <a:r>
              <a:rPr lang="es-ES" sz="1600" i="1" dirty="0"/>
              <a:t>Trabajar con imágenes </a:t>
            </a:r>
            <a:endParaRPr lang="es-ES" sz="1600" dirty="0"/>
          </a:p>
          <a:p>
            <a:pPr marL="722313" lvl="1" indent="-265113">
              <a:buFont typeface="Courier New" pitchFamily="49" charset="0"/>
              <a:buChar char="o"/>
            </a:pPr>
            <a:r>
              <a:rPr lang="es-ES" sz="1600" u="sng" dirty="0"/>
              <a:t>Utilizar vínculos o enlaces a los textos o imágenes </a:t>
            </a:r>
            <a:endParaRPr lang="es-ES" sz="1600" dirty="0"/>
          </a:p>
          <a:p>
            <a:pPr marL="265113" lvl="0" indent="-265113">
              <a:buFont typeface="Arial" pitchFamily="34" charset="0"/>
              <a:buChar char="•"/>
            </a:pPr>
            <a:r>
              <a:rPr lang="es-ES" sz="1600" b="1" dirty="0"/>
              <a:t>Trabajar con tablas y formularios</a:t>
            </a:r>
          </a:p>
          <a:p>
            <a:pPr lvl="0"/>
            <a:r>
              <a:rPr lang="es-ES" sz="1600" dirty="0"/>
              <a:t>_________________________________________________________________</a:t>
            </a:r>
          </a:p>
          <a:p>
            <a:r>
              <a:rPr lang="es-ES" sz="1600" b="1" i="1" u="sng" dirty="0"/>
              <a:t>Mi Imagen</a:t>
            </a:r>
            <a:endParaRPr lang="es-ES" sz="1600" dirty="0"/>
          </a:p>
          <a:p>
            <a:r>
              <a:rPr lang="es-ES" sz="1600" dirty="0"/>
              <a:t> </a:t>
            </a:r>
          </a:p>
        </p:txBody>
      </p:sp>
      <p:sp>
        <p:nvSpPr>
          <p:cNvPr id="5" name="Rectangle 3"/>
          <p:cNvSpPr txBox="1">
            <a:spLocks noChangeArrowheads="1"/>
          </p:cNvSpPr>
          <p:nvPr/>
        </p:nvSpPr>
        <p:spPr>
          <a:xfrm>
            <a:off x="1285852" y="5929330"/>
            <a:ext cx="7560000" cy="716492"/>
          </a:xfrm>
          <a:prstGeom prst="rect">
            <a:avLst/>
          </a:prstGeom>
          <a:blipFill>
            <a:blip r:embed="rId2"/>
            <a:tile tx="0" ty="0" sx="100000" sy="100000" flip="none" algn="tl"/>
          </a:blipFill>
        </p:spPr>
        <p:txBody>
          <a:bodyPr>
            <a:noAutofit/>
          </a:bodyPr>
          <a:lstStyle/>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Char char=""/>
              <a:tabLst/>
              <a:defRPr/>
            </a:pPr>
            <a:r>
              <a:rPr kumimoji="0" lang="es-ES" sz="2000" b="0" i="0" u="none" strike="noStrike" kern="1200" cap="none" spc="0" normalizeH="0" baseline="0" noProof="0" dirty="0">
                <a:ln>
                  <a:noFill/>
                </a:ln>
                <a:solidFill>
                  <a:schemeClr val="tx1"/>
                </a:solidFill>
                <a:effectLst/>
                <a:uLnTx/>
                <a:uFillTx/>
                <a:latin typeface="+mn-lt"/>
                <a:ea typeface="+mn-ea"/>
                <a:cs typeface="+mn-cs"/>
              </a:rPr>
              <a:t>Guardar el archivo como </a:t>
            </a:r>
            <a:r>
              <a:rPr kumimoji="0" lang="es-ES" sz="2000" i="1" u="none" strike="noStrike" kern="1200" cap="none" spc="0" normalizeH="0" baseline="0" noProof="0" dirty="0">
                <a:ln>
                  <a:noFill/>
                </a:ln>
                <a:solidFill>
                  <a:schemeClr val="tx1"/>
                </a:solidFill>
                <a:effectLst/>
                <a:uLnTx/>
                <a:uFillTx/>
                <a:latin typeface="+mn-lt"/>
                <a:ea typeface="+mn-ea"/>
                <a:cs typeface="+mn-cs"/>
              </a:rPr>
              <a:t>mipractica1.html</a:t>
            </a:r>
          </a:p>
          <a:p>
            <a:pPr marL="365760" marR="0" lvl="0" indent="-283464" algn="l" defTabSz="914400" rtl="0" eaLnBrk="1" fontAlgn="auto" latinLnBrk="0" hangingPunct="1">
              <a:lnSpc>
                <a:spcPct val="80000"/>
              </a:lnSpc>
              <a:spcBef>
                <a:spcPts val="600"/>
              </a:spcBef>
              <a:spcAft>
                <a:spcPts val="0"/>
              </a:spcAft>
              <a:buClr>
                <a:schemeClr val="accent1"/>
              </a:buClr>
              <a:buSzPct val="80000"/>
              <a:buFont typeface="Wingdings 2"/>
              <a:buChar char=""/>
              <a:tabLst/>
              <a:defRPr/>
            </a:pPr>
            <a:r>
              <a:rPr lang="es-ES" sz="2000" dirty="0">
                <a:latin typeface="+mn-lt"/>
              </a:rPr>
              <a:t>Ingresar al programa Internet Explorer y abrir la </a:t>
            </a:r>
            <a:r>
              <a:rPr lang="es-ES" sz="2000" i="1" dirty="0">
                <a:latin typeface="+mn-lt"/>
              </a:rPr>
              <a:t>mipractca1.html</a:t>
            </a:r>
            <a:r>
              <a:rPr kumimoji="0" lang="es-ES" sz="2400" b="0" i="0" u="none" strike="noStrike" kern="1200" cap="none" spc="0" normalizeH="0" baseline="0" noProof="0" dirty="0">
                <a:ln>
                  <a:noFill/>
                </a:ln>
                <a:solidFill>
                  <a:schemeClr val="tx1"/>
                </a:solidFill>
                <a:effectLst/>
                <a:uLnTx/>
                <a:uFillTx/>
                <a:latin typeface="+mn-lt"/>
                <a:ea typeface="+mn-ea"/>
                <a:cs typeface="+mn-cs"/>
              </a:rPr>
              <a:t/>
            </a:r>
            <a:br>
              <a:rPr kumimoji="0" lang="es-ES" sz="2400" b="0" i="0" u="none" strike="noStrike" kern="1200" cap="none" spc="0" normalizeH="0" baseline="0" noProof="0" dirty="0">
                <a:ln>
                  <a:noFill/>
                </a:ln>
                <a:solidFill>
                  <a:schemeClr val="tx1"/>
                </a:solidFill>
                <a:effectLst/>
                <a:uLnTx/>
                <a:uFillTx/>
                <a:latin typeface="+mn-lt"/>
                <a:ea typeface="+mn-ea"/>
                <a:cs typeface="+mn-cs"/>
              </a:rPr>
            </a:br>
            <a:r>
              <a:rPr kumimoji="0" lang="es-ES" sz="2400" b="0" i="0" u="none" strike="noStrike" kern="1200" cap="none" spc="0" normalizeH="0" baseline="0" noProof="0" dirty="0">
                <a:ln>
                  <a:noFill/>
                </a:ln>
                <a:solidFill>
                  <a:schemeClr val="tx1"/>
                </a:solidFill>
                <a:effectLst/>
                <a:uLnTx/>
                <a:uFillTx/>
                <a:latin typeface="+mn-lt"/>
                <a:ea typeface="+mn-ea"/>
                <a:cs typeface="+mn-cs"/>
              </a:rPr>
              <a:t/>
            </a:r>
            <a:br>
              <a:rPr kumimoji="0" lang="es-ES" sz="2400" b="0" i="0" u="none" strike="noStrike" kern="1200" cap="none" spc="0" normalizeH="0" baseline="0" noProof="0" dirty="0">
                <a:ln>
                  <a:noFill/>
                </a:ln>
                <a:solidFill>
                  <a:schemeClr val="tx1"/>
                </a:solidFill>
                <a:effectLst/>
                <a:uLnTx/>
                <a:uFillTx/>
                <a:latin typeface="+mn-lt"/>
                <a:ea typeface="+mn-ea"/>
                <a:cs typeface="+mn-cs"/>
              </a:rPr>
            </a:br>
            <a:endParaRPr kumimoji="0" lang="es-E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7 CuadroTexto"/>
          <p:cNvSpPr txBox="1"/>
          <p:nvPr/>
        </p:nvSpPr>
        <p:spPr>
          <a:xfrm>
            <a:off x="214282" y="285728"/>
            <a:ext cx="428628" cy="5016758"/>
          </a:xfrm>
          <a:prstGeom prst="rect">
            <a:avLst/>
          </a:prstGeom>
          <a:solidFill>
            <a:schemeClr val="accent4">
              <a:lumMod val="60000"/>
              <a:lumOff val="40000"/>
            </a:schemeClr>
          </a:solidFill>
        </p:spPr>
        <p:txBody>
          <a:bodyPr wrap="square" rtlCol="0">
            <a:spAutoFit/>
          </a:bodyPr>
          <a:lstStyle/>
          <a:p>
            <a:r>
              <a:rPr lang="es-ES" sz="3200" dirty="0">
                <a:solidFill>
                  <a:srgbClr val="FF0000"/>
                </a:solidFill>
              </a:rPr>
              <a:t>encabezado</a:t>
            </a:r>
            <a:endParaRPr lang="es-ES" sz="2800" dirty="0">
              <a:solidFill>
                <a:srgbClr val="FF0000"/>
              </a:solidFill>
            </a:endParaRPr>
          </a:p>
        </p:txBody>
      </p:sp>
      <p:cxnSp>
        <p:nvCxnSpPr>
          <p:cNvPr id="10" name="9 Conector recto de flecha"/>
          <p:cNvCxnSpPr/>
          <p:nvPr/>
        </p:nvCxnSpPr>
        <p:spPr>
          <a:xfrm>
            <a:off x="642910" y="1000108"/>
            <a:ext cx="3500462" cy="1588"/>
          </a:xfrm>
          <a:prstGeom prst="straightConnector1">
            <a:avLst/>
          </a:prstGeom>
          <a:ln w="28575">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1" name="10 Conector recto de flecha"/>
          <p:cNvCxnSpPr/>
          <p:nvPr/>
        </p:nvCxnSpPr>
        <p:spPr>
          <a:xfrm>
            <a:off x="642910" y="4929198"/>
            <a:ext cx="642942" cy="1588"/>
          </a:xfrm>
          <a:prstGeom prst="straightConnector1">
            <a:avLst/>
          </a:prstGeom>
          <a:ln w="28575">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2" name="11 Conector recto de flecha"/>
          <p:cNvCxnSpPr/>
          <p:nvPr/>
        </p:nvCxnSpPr>
        <p:spPr>
          <a:xfrm>
            <a:off x="642910" y="2500306"/>
            <a:ext cx="2000264" cy="1588"/>
          </a:xfrm>
          <a:prstGeom prst="straightConnector1">
            <a:avLst/>
          </a:prstGeom>
          <a:ln w="28575">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3" name="12 Conector recto de flecha"/>
          <p:cNvCxnSpPr/>
          <p:nvPr/>
        </p:nvCxnSpPr>
        <p:spPr>
          <a:xfrm>
            <a:off x="642910" y="1500174"/>
            <a:ext cx="3214710" cy="1588"/>
          </a:xfrm>
          <a:prstGeom prst="straightConnector1">
            <a:avLst/>
          </a:prstGeom>
          <a:ln w="28575">
            <a:solidFill>
              <a:srgbClr val="FF0000"/>
            </a:solidFill>
            <a:prstDash val="sysDot"/>
            <a:tailEnd type="arrow"/>
          </a:ln>
        </p:spPr>
        <p:style>
          <a:lnRef idx="1">
            <a:schemeClr val="accent1"/>
          </a:lnRef>
          <a:fillRef idx="0">
            <a:schemeClr val="accent1"/>
          </a:fillRef>
          <a:effectRef idx="0">
            <a:schemeClr val="accent1"/>
          </a:effectRef>
          <a:fontRef idx="minor">
            <a:schemeClr val="tx1"/>
          </a:fontRef>
        </p:style>
      </p:cxnSp>
      <p:pic>
        <p:nvPicPr>
          <p:cNvPr id="1029" name="Picture 5" descr="j0199036"/>
          <p:cNvPicPr>
            <a:picLocks noChangeAspect="1" noChangeArrowheads="1"/>
          </p:cNvPicPr>
          <p:nvPr/>
        </p:nvPicPr>
        <p:blipFill>
          <a:blip r:embed="rId3"/>
          <a:srcRect/>
          <a:stretch>
            <a:fillRect/>
          </a:stretch>
        </p:blipFill>
        <p:spPr bwMode="auto">
          <a:xfrm>
            <a:off x="3968749" y="5143512"/>
            <a:ext cx="531813" cy="590550"/>
          </a:xfrm>
          <a:prstGeom prst="rect">
            <a:avLst/>
          </a:prstGeom>
          <a:noFill/>
          <a:ln w="9525">
            <a:noFill/>
            <a:miter lim="800000"/>
            <a:headEnd/>
            <a:tailEnd/>
          </a:ln>
        </p:spPr>
      </p:pic>
      <p:pic>
        <p:nvPicPr>
          <p:cNvPr id="18" name="Picture 5" descr="j0199036"/>
          <p:cNvPicPr>
            <a:picLocks noChangeAspect="1" noChangeArrowheads="1"/>
          </p:cNvPicPr>
          <p:nvPr/>
        </p:nvPicPr>
        <p:blipFill>
          <a:blip r:embed="rId3"/>
          <a:srcRect/>
          <a:stretch>
            <a:fillRect/>
          </a:stretch>
        </p:blipFill>
        <p:spPr bwMode="auto">
          <a:xfrm flipH="1">
            <a:off x="4572000" y="5143512"/>
            <a:ext cx="531813" cy="590550"/>
          </a:xfrm>
          <a:prstGeom prst="rect">
            <a:avLst/>
          </a:prstGeom>
          <a:noFill/>
          <a:ln w="9525">
            <a:noFill/>
            <a:miter lim="800000"/>
            <a:headEnd/>
            <a:tailEnd/>
          </a:ln>
        </p:spPr>
      </p:pic>
      <p:sp>
        <p:nvSpPr>
          <p:cNvPr id="21" name="20 CuadroTexto"/>
          <p:cNvSpPr txBox="1"/>
          <p:nvPr/>
        </p:nvSpPr>
        <p:spPr>
          <a:xfrm>
            <a:off x="714348" y="571480"/>
            <a:ext cx="428628" cy="369332"/>
          </a:xfrm>
          <a:prstGeom prst="rect">
            <a:avLst/>
          </a:prstGeom>
          <a:solidFill>
            <a:schemeClr val="bg1">
              <a:lumMod val="75000"/>
            </a:schemeClr>
          </a:solidFill>
        </p:spPr>
        <p:txBody>
          <a:bodyPr wrap="square" rtlCol="0">
            <a:spAutoFit/>
          </a:bodyPr>
          <a:lstStyle/>
          <a:p>
            <a:r>
              <a:rPr lang="es-ES" b="1" dirty="0">
                <a:solidFill>
                  <a:srgbClr val="3333CC"/>
                </a:solidFill>
              </a:rPr>
              <a:t>1</a:t>
            </a:r>
          </a:p>
        </p:txBody>
      </p:sp>
      <p:sp>
        <p:nvSpPr>
          <p:cNvPr id="22" name="21 CuadroTexto"/>
          <p:cNvSpPr txBox="1"/>
          <p:nvPr/>
        </p:nvSpPr>
        <p:spPr>
          <a:xfrm>
            <a:off x="714348" y="1071546"/>
            <a:ext cx="428628" cy="369332"/>
          </a:xfrm>
          <a:prstGeom prst="rect">
            <a:avLst/>
          </a:prstGeom>
          <a:solidFill>
            <a:schemeClr val="bg1">
              <a:lumMod val="75000"/>
            </a:schemeClr>
          </a:solidFill>
        </p:spPr>
        <p:txBody>
          <a:bodyPr wrap="square" rtlCol="0">
            <a:spAutoFit/>
          </a:bodyPr>
          <a:lstStyle/>
          <a:p>
            <a:r>
              <a:rPr lang="es-ES" b="1" dirty="0">
                <a:solidFill>
                  <a:srgbClr val="3333CC"/>
                </a:solidFill>
              </a:rPr>
              <a:t>2</a:t>
            </a:r>
          </a:p>
        </p:txBody>
      </p:sp>
      <p:sp>
        <p:nvSpPr>
          <p:cNvPr id="23" name="22 CuadroTexto"/>
          <p:cNvSpPr txBox="1"/>
          <p:nvPr/>
        </p:nvSpPr>
        <p:spPr>
          <a:xfrm>
            <a:off x="714348" y="2071678"/>
            <a:ext cx="428628" cy="369332"/>
          </a:xfrm>
          <a:prstGeom prst="rect">
            <a:avLst/>
          </a:prstGeom>
          <a:solidFill>
            <a:schemeClr val="bg1">
              <a:lumMod val="75000"/>
            </a:schemeClr>
          </a:solidFill>
        </p:spPr>
        <p:txBody>
          <a:bodyPr wrap="square" rtlCol="0">
            <a:spAutoFit/>
          </a:bodyPr>
          <a:lstStyle/>
          <a:p>
            <a:r>
              <a:rPr lang="es-ES" b="1" dirty="0">
                <a:solidFill>
                  <a:srgbClr val="3333CC"/>
                </a:solidFill>
              </a:rPr>
              <a:t>3</a:t>
            </a:r>
          </a:p>
        </p:txBody>
      </p:sp>
      <p:sp>
        <p:nvSpPr>
          <p:cNvPr id="24" name="23 CuadroTexto"/>
          <p:cNvSpPr txBox="1"/>
          <p:nvPr/>
        </p:nvSpPr>
        <p:spPr>
          <a:xfrm>
            <a:off x="714348" y="4500570"/>
            <a:ext cx="428628" cy="369332"/>
          </a:xfrm>
          <a:prstGeom prst="rect">
            <a:avLst/>
          </a:prstGeom>
          <a:solidFill>
            <a:schemeClr val="bg1">
              <a:lumMod val="75000"/>
            </a:schemeClr>
          </a:solidFill>
        </p:spPr>
        <p:txBody>
          <a:bodyPr wrap="square" rtlCol="0">
            <a:spAutoFit/>
          </a:bodyPr>
          <a:lstStyle/>
          <a:p>
            <a:r>
              <a:rPr lang="es-ES" b="1" dirty="0">
                <a:solidFill>
                  <a:srgbClr val="3333CC"/>
                </a:solidFill>
              </a:rPr>
              <a:t>4</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285852" y="131786"/>
            <a:ext cx="7560000" cy="540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noAutofit/>
          </a:bodyPr>
          <a:lstStyle/>
          <a:p>
            <a:pPr algn="ctr"/>
            <a:r>
              <a:rPr lang="es-ES" sz="3200" b="1" u="sng" dirty="0"/>
              <a:t>Preguntas a Resolver</a:t>
            </a:r>
          </a:p>
        </p:txBody>
      </p:sp>
      <p:sp>
        <p:nvSpPr>
          <p:cNvPr id="5" name="Rectangle 3"/>
          <p:cNvSpPr txBox="1">
            <a:spLocks noChangeArrowheads="1"/>
          </p:cNvSpPr>
          <p:nvPr/>
        </p:nvSpPr>
        <p:spPr>
          <a:xfrm>
            <a:off x="1285852" y="687186"/>
            <a:ext cx="7560000" cy="5170706"/>
          </a:xfrm>
          <a:prstGeom prst="rect">
            <a:avLst/>
          </a:prstGeom>
          <a:solidFill>
            <a:srgbClr val="FFFF00">
              <a:alpha val="20000"/>
            </a:srgbClr>
          </a:solidFill>
        </p:spPr>
        <p:txBody>
          <a:bodyPr>
            <a:noAutofit/>
          </a:bodyPr>
          <a:lstStyle/>
          <a:p>
            <a:pPr marL="265113" lvl="0" indent="-265113">
              <a:buFont typeface="Arial" pitchFamily="34" charset="0"/>
              <a:buChar char="•"/>
            </a:pPr>
            <a:r>
              <a:rPr lang="es-ES" sz="1600" dirty="0">
                <a:latin typeface="Verdana" pitchFamily="34" charset="0"/>
              </a:rPr>
              <a:t>¿A qué se denomina Multimedia, hipermedia, e hipertexto?</a:t>
            </a:r>
          </a:p>
          <a:p>
            <a:pPr marL="265113" lvl="0" indent="-265113">
              <a:buFont typeface="Arial" pitchFamily="34" charset="0"/>
              <a:buChar char="•"/>
            </a:pPr>
            <a:r>
              <a:rPr lang="es-ES" sz="1600" dirty="0">
                <a:latin typeface="Verdana" pitchFamily="34" charset="0"/>
              </a:rPr>
              <a:t>¿Qué es una Pagina Web? Y ¿Qué editores de texto, se usan para crear las paginas web?</a:t>
            </a:r>
          </a:p>
          <a:p>
            <a:pPr marL="265113" lvl="0" indent="-265113">
              <a:buFont typeface="Arial" pitchFamily="34" charset="0"/>
              <a:buChar char="•"/>
            </a:pPr>
            <a:r>
              <a:rPr lang="es-ES" sz="1600" dirty="0">
                <a:latin typeface="Verdana" pitchFamily="34" charset="0"/>
              </a:rPr>
              <a:t>¿Qué significa HTML y para qué se lo utiliza?</a:t>
            </a:r>
          </a:p>
          <a:p>
            <a:pPr marL="265113" lvl="0" indent="-265113" algn="just">
              <a:buFont typeface="Arial" pitchFamily="34" charset="0"/>
              <a:buChar char="•"/>
            </a:pPr>
            <a:r>
              <a:rPr lang="es-ES" sz="1600" dirty="0"/>
              <a:t>¿Qué </a:t>
            </a:r>
            <a:r>
              <a:rPr lang="es-ES" sz="1600" dirty="0">
                <a:latin typeface="Verdana" pitchFamily="34" charset="0"/>
              </a:rPr>
              <a:t>etiquetas marcan el inicio y final de un documento HTML?</a:t>
            </a:r>
          </a:p>
          <a:p>
            <a:pPr marL="265113" lvl="0" indent="-265113" algn="just">
              <a:buFont typeface="Arial" pitchFamily="34" charset="0"/>
              <a:buChar char="•"/>
            </a:pPr>
            <a:r>
              <a:rPr lang="es-ES" sz="1600" dirty="0">
                <a:latin typeface="Verdana" pitchFamily="34" charset="0"/>
              </a:rPr>
              <a:t>¿Las etiquetas &lt;BODY&gt;  y &lt;/BODY&gt;, que indican dentro del documento HTML?</a:t>
            </a:r>
          </a:p>
          <a:p>
            <a:pPr marL="265113" lvl="0" indent="-265113" algn="just">
              <a:buFont typeface="Arial" pitchFamily="34" charset="0"/>
              <a:buChar char="•"/>
            </a:pPr>
            <a:r>
              <a:rPr lang="es-ES" sz="1600" dirty="0">
                <a:latin typeface="Verdana" pitchFamily="34" charset="0"/>
              </a:rPr>
              <a:t>¿Cuales etiquetas se han declarado dentro de &lt;HEAD&gt;  y &lt;/HEAD&gt;?</a:t>
            </a:r>
          </a:p>
          <a:p>
            <a:pPr marL="265113" lvl="0" indent="-265113" algn="just">
              <a:buFont typeface="Arial" pitchFamily="34" charset="0"/>
              <a:buChar char="•"/>
            </a:pPr>
            <a:r>
              <a:rPr lang="es-ES" sz="1600" dirty="0">
                <a:latin typeface="Verdana" pitchFamily="34" charset="0"/>
              </a:rPr>
              <a:t>¿Cuales son las etiquetas de los atributos de texto?, realizar un ejemplo con cada uno de ellos</a:t>
            </a:r>
          </a:p>
          <a:p>
            <a:pPr marL="265113" lvl="0" indent="-265113" algn="just">
              <a:buFont typeface="Arial" pitchFamily="34" charset="0"/>
              <a:buChar char="•"/>
            </a:pPr>
            <a:r>
              <a:rPr lang="es-ES" sz="1600" dirty="0">
                <a:latin typeface="Verdana" pitchFamily="34" charset="0"/>
              </a:rPr>
              <a:t>¿Cuál es la etiqueta que participa como parámetro en otras etiquetas? y ¿Que función cumple?</a:t>
            </a:r>
          </a:p>
          <a:p>
            <a:pPr marL="265113" lvl="0" indent="-265113" algn="just">
              <a:buFont typeface="Arial" pitchFamily="34" charset="0"/>
              <a:buChar char="•"/>
            </a:pPr>
            <a:r>
              <a:rPr lang="es-ES" sz="1600" dirty="0">
                <a:latin typeface="Verdana" pitchFamily="34" charset="0"/>
              </a:rPr>
              <a:t>¿Cuáles son las formas de utilizar de las etiquetas de listas?, Describir cada una a través de ejemplos reales</a:t>
            </a:r>
          </a:p>
          <a:p>
            <a:pPr marL="265113" lvl="0" indent="-265113" algn="just">
              <a:buFont typeface="Arial" pitchFamily="34" charset="0"/>
              <a:buChar char="•"/>
            </a:pPr>
            <a:r>
              <a:rPr lang="es-ES" sz="1600" dirty="0">
                <a:latin typeface="Verdana" pitchFamily="34" charset="0"/>
              </a:rPr>
              <a:t>¿Cuál sería la forma de colocar un color de fondo a la pagina web?</a:t>
            </a:r>
          </a:p>
          <a:p>
            <a:pPr marL="265113" lvl="0" indent="-265113" algn="just">
              <a:buFont typeface="Arial" pitchFamily="34" charset="0"/>
              <a:buChar char="•"/>
            </a:pPr>
            <a:r>
              <a:rPr lang="es-ES" sz="1600" dirty="0">
                <a:latin typeface="Verdana" pitchFamily="34" charset="0"/>
              </a:rPr>
              <a:t>¿Para que se utiliza la etiqueta &lt;FONT …&gt; en la pagina web?, aplicar en un ejemplo</a:t>
            </a:r>
          </a:p>
          <a:p>
            <a:pPr marL="265113" lvl="0" indent="-265113" algn="just">
              <a:buFont typeface="Arial" pitchFamily="34" charset="0"/>
              <a:buChar char="•"/>
            </a:pPr>
            <a:r>
              <a:rPr lang="es-ES" sz="1600" dirty="0">
                <a:latin typeface="Verdana" pitchFamily="34" charset="0"/>
              </a:rPr>
              <a:t>¿Qué diferencia hay en utilizar la etiqueta &lt;P&gt; o la etiqueta &lt;DIV&gt;?</a:t>
            </a:r>
          </a:p>
          <a:p>
            <a:pPr marL="265113" lvl="0" indent="-265113" algn="just">
              <a:buFont typeface="Arial" pitchFamily="34" charset="0"/>
              <a:buChar char="•"/>
            </a:pPr>
            <a:r>
              <a:rPr lang="es-ES" sz="1600" dirty="0">
                <a:latin typeface="Verdana" pitchFamily="34" charset="0"/>
              </a:rPr>
              <a:t> ¿Cuál es la estructura básica del código HTML? </a:t>
            </a:r>
          </a:p>
          <a:p>
            <a:pPr marL="265113" lvl="0" indent="-265113" algn="just">
              <a:buFont typeface="Arial" pitchFamily="34" charset="0"/>
              <a:buChar char="•"/>
            </a:pPr>
            <a:r>
              <a:rPr lang="es-ES" sz="1600" dirty="0">
                <a:latin typeface="Verdana" pitchFamily="34" charset="0"/>
              </a:rPr>
              <a:t>¿Cuáles son las etiquetas de encabezamiento o título? Explicar cada una por medio de ejemplos  usando su nombre completo de usted</a:t>
            </a:r>
          </a:p>
          <a:p>
            <a:pPr lvl="0" algn="just">
              <a:buFont typeface="Arial" pitchFamily="34" charset="0"/>
              <a:buChar char="•"/>
            </a:pPr>
            <a:endParaRPr lang="es-ES" sz="1600" dirty="0"/>
          </a:p>
        </p:txBody>
      </p:sp>
      <p:sp>
        <p:nvSpPr>
          <p:cNvPr id="4" name="Rectangle 3"/>
          <p:cNvSpPr txBox="1">
            <a:spLocks noChangeArrowheads="1"/>
          </p:cNvSpPr>
          <p:nvPr/>
        </p:nvSpPr>
        <p:spPr>
          <a:xfrm>
            <a:off x="1285852" y="5929330"/>
            <a:ext cx="7560000" cy="716492"/>
          </a:xfrm>
          <a:prstGeom prst="rect">
            <a:avLst/>
          </a:prstGeom>
          <a:blipFill>
            <a:blip r:embed="rId2"/>
            <a:tile tx="0" ty="0" sx="100000" sy="100000" flip="none" algn="tl"/>
          </a:blipFill>
        </p:spPr>
        <p:txBody>
          <a:bodyPr>
            <a:noAutofit/>
          </a:bodyPr>
          <a:lstStyle/>
          <a:p>
            <a:pPr marL="365760" marR="0" lvl="0" indent="-283464" algn="dist" defTabSz="914400" rtl="0" eaLnBrk="1" fontAlgn="auto" latinLnBrk="0" hangingPunct="1">
              <a:lnSpc>
                <a:spcPct val="80000"/>
              </a:lnSpc>
              <a:spcBef>
                <a:spcPts val="600"/>
              </a:spcBef>
              <a:spcAft>
                <a:spcPts val="0"/>
              </a:spcAft>
              <a:buClr>
                <a:schemeClr val="accent1"/>
              </a:buClr>
              <a:buSzPct val="80000"/>
              <a:buFont typeface="Wingdings 2"/>
              <a:buChar char=""/>
              <a:tabLst/>
              <a:defRPr/>
            </a:pPr>
            <a:r>
              <a:rPr kumimoji="0" lang="es-ES" sz="2000" b="1" i="0" u="none" strike="noStrike" kern="1200" cap="none" spc="0" normalizeH="0" baseline="0" noProof="0" dirty="0">
                <a:ln>
                  <a:noFill/>
                </a:ln>
                <a:solidFill>
                  <a:schemeClr val="tx1"/>
                </a:solidFill>
                <a:effectLst/>
                <a:uLnTx/>
                <a:uFillTx/>
                <a:latin typeface="+mn-lt"/>
                <a:ea typeface="+mn-ea"/>
                <a:cs typeface="+mn-cs"/>
              </a:rPr>
              <a:t>Sus respuestas </a:t>
            </a:r>
            <a:r>
              <a:rPr kumimoji="0" lang="es-ES" sz="2000" b="0" i="0" u="none" strike="noStrike" kern="1200" cap="none" spc="0" normalizeH="0" baseline="0" noProof="0" dirty="0">
                <a:ln>
                  <a:noFill/>
                </a:ln>
                <a:solidFill>
                  <a:schemeClr val="tx1"/>
                </a:solidFill>
                <a:effectLst/>
                <a:uLnTx/>
                <a:uFillTx/>
                <a:latin typeface="+mn-lt"/>
                <a:ea typeface="+mn-ea"/>
                <a:cs typeface="+mn-cs"/>
              </a:rPr>
              <a:t>deben </a:t>
            </a:r>
            <a:r>
              <a:rPr lang="es-ES" sz="2000" dirty="0">
                <a:latin typeface="+mn-lt"/>
              </a:rPr>
              <a:t>de ser Escritas y aplicadas en el programa Ms. FrontPage. </a:t>
            </a:r>
            <a:r>
              <a:rPr kumimoji="0" lang="es-ES" sz="2000" b="0" i="0" u="none" strike="noStrike" kern="1200" cap="none" spc="0" normalizeH="0" baseline="0" noProof="0" dirty="0">
                <a:ln>
                  <a:noFill/>
                </a:ln>
                <a:solidFill>
                  <a:schemeClr val="tx1"/>
                </a:solidFill>
                <a:effectLst/>
                <a:uLnTx/>
                <a:uFillTx/>
                <a:latin typeface="+mn-lt"/>
                <a:ea typeface="+mn-ea"/>
                <a:cs typeface="+mn-cs"/>
              </a:rPr>
              <a:t>Guardar como </a:t>
            </a:r>
            <a:r>
              <a:rPr kumimoji="0" lang="es-ES" sz="2000" i="1" u="none" strike="noStrike" kern="1200" cap="none" spc="0" normalizeH="0" baseline="0" noProof="0" dirty="0" err="1">
                <a:ln>
                  <a:noFill/>
                </a:ln>
                <a:solidFill>
                  <a:schemeClr val="tx1"/>
                </a:solidFill>
                <a:effectLst/>
                <a:uLnTx/>
                <a:uFillTx/>
                <a:latin typeface="+mn-lt"/>
                <a:ea typeface="+mn-ea"/>
                <a:cs typeface="+mn-cs"/>
              </a:rPr>
              <a:t>Practica_I</a:t>
            </a:r>
            <a:r>
              <a:rPr lang="es-ES" sz="2000" i="1">
                <a:latin typeface="+mn-lt"/>
              </a:rPr>
              <a:t>nicial</a:t>
            </a:r>
            <a:r>
              <a:rPr kumimoji="0" lang="es-ES" sz="2000" i="1" u="none" strike="noStrike" kern="1200" cap="none" spc="0" normalizeH="0" baseline="0" noProof="0">
                <a:ln>
                  <a:noFill/>
                </a:ln>
                <a:solidFill>
                  <a:schemeClr val="tx1"/>
                </a:solidFill>
                <a:effectLst/>
                <a:uLnTx/>
                <a:uFillTx/>
                <a:latin typeface="+mn-lt"/>
                <a:ea typeface="+mn-ea"/>
                <a:cs typeface="+mn-cs"/>
              </a:rPr>
              <a:t>. </a:t>
            </a:r>
            <a:r>
              <a:rPr kumimoji="0" lang="es-ES" sz="2000" i="1" u="none" strike="noStrike" kern="1200" cap="none" spc="0" normalizeH="0" baseline="0" noProof="0" dirty="0">
                <a:ln>
                  <a:noFill/>
                </a:ln>
                <a:solidFill>
                  <a:schemeClr val="tx1"/>
                </a:solidFill>
                <a:effectLst/>
                <a:uLnTx/>
                <a:uFillTx/>
                <a:latin typeface="+mn-lt"/>
                <a:ea typeface="+mn-ea"/>
                <a:cs typeface="+mn-cs"/>
              </a:rPr>
              <a:t>Mostrar en la web</a:t>
            </a:r>
            <a:endParaRPr kumimoji="0" lang="es-ES" sz="2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285852" y="131786"/>
            <a:ext cx="7560000" cy="540000"/>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txBody>
          <a:bodyPr>
            <a:noAutofit/>
          </a:bodyPr>
          <a:lstStyle/>
          <a:p>
            <a:pPr lvl="0" algn="ctr">
              <a:defRPr/>
            </a:pPr>
            <a:r>
              <a:rPr lang="es-ES" sz="3200" b="1" u="sng" dirty="0"/>
              <a:t>Preguntas para investigar</a:t>
            </a:r>
          </a:p>
        </p:txBody>
      </p:sp>
      <p:sp>
        <p:nvSpPr>
          <p:cNvPr id="6" name="Rectangle 3"/>
          <p:cNvSpPr txBox="1">
            <a:spLocks noChangeArrowheads="1"/>
          </p:cNvSpPr>
          <p:nvPr/>
        </p:nvSpPr>
        <p:spPr>
          <a:xfrm>
            <a:off x="1285852" y="714356"/>
            <a:ext cx="7560000" cy="6000792"/>
          </a:xfrm>
          <a:prstGeom prst="rect">
            <a:avLst/>
          </a:prstGeom>
          <a:solidFill>
            <a:schemeClr val="bg1">
              <a:lumMod val="95000"/>
            </a:schemeClr>
          </a:solidFill>
        </p:spPr>
        <p:txBody>
          <a:bodyPr>
            <a:noAutofit/>
          </a:bodyPr>
          <a:lstStyle/>
          <a:p>
            <a:pPr marL="354013" lvl="0" indent="-354013" algn="just">
              <a:lnSpc>
                <a:spcPct val="200000"/>
              </a:lnSpc>
              <a:buFont typeface="Arial" pitchFamily="34" charset="0"/>
              <a:buChar char="•"/>
            </a:pPr>
            <a:r>
              <a:rPr lang="es-ES" b="1" dirty="0"/>
              <a:t>¿</a:t>
            </a:r>
            <a:r>
              <a:rPr lang="es-ES" dirty="0"/>
              <a:t>Cuál es la estructura básica de las tablas</a:t>
            </a:r>
            <a:r>
              <a:rPr lang="es-ES" b="1" dirty="0"/>
              <a:t>? </a:t>
            </a:r>
          </a:p>
          <a:p>
            <a:pPr marL="354013" lvl="0" indent="-354013" algn="just">
              <a:lnSpc>
                <a:spcPct val="200000"/>
              </a:lnSpc>
              <a:buFont typeface="Arial" pitchFamily="34" charset="0"/>
              <a:buChar char="•"/>
            </a:pPr>
            <a:r>
              <a:rPr lang="es-ES" b="1" dirty="0"/>
              <a:t>¿</a:t>
            </a:r>
            <a:r>
              <a:rPr lang="es-ES" dirty="0"/>
              <a:t>Cuál es la estructura básica de los formularios</a:t>
            </a:r>
            <a:r>
              <a:rPr lang="es-ES" b="1" dirty="0"/>
              <a:t>? </a:t>
            </a:r>
          </a:p>
          <a:p>
            <a:pPr marL="354013" lvl="0" indent="-354013" algn="just">
              <a:lnSpc>
                <a:spcPct val="200000"/>
              </a:lnSpc>
              <a:buFont typeface="Arial" pitchFamily="34" charset="0"/>
              <a:buChar char="•"/>
            </a:pPr>
            <a:r>
              <a:rPr lang="es-ES" b="1" dirty="0"/>
              <a:t>¿</a:t>
            </a:r>
            <a:r>
              <a:rPr lang="es-ES" dirty="0"/>
              <a:t>Cuál es la estructura básica de los marcos</a:t>
            </a:r>
            <a:r>
              <a:rPr lang="es-ES" b="1" dirty="0"/>
              <a:t>? </a:t>
            </a:r>
          </a:p>
          <a:p>
            <a:pPr marL="354013" lvl="0" indent="-354013" algn="just">
              <a:lnSpc>
                <a:spcPct val="200000"/>
              </a:lnSpc>
              <a:buFont typeface="Arial" pitchFamily="34" charset="0"/>
              <a:buChar char="•"/>
            </a:pPr>
            <a:r>
              <a:rPr lang="es-ES" b="1" dirty="0"/>
              <a:t>¿</a:t>
            </a:r>
            <a:r>
              <a:rPr lang="es-ES" dirty="0"/>
              <a:t>Qué significa DHTML</a:t>
            </a:r>
            <a:r>
              <a:rPr lang="es-ES" b="1" dirty="0"/>
              <a:t>? </a:t>
            </a:r>
          </a:p>
          <a:p>
            <a:pPr marL="354013" lvl="0" indent="-354013" algn="just">
              <a:lnSpc>
                <a:spcPct val="200000"/>
              </a:lnSpc>
              <a:buFont typeface="Arial" pitchFamily="34" charset="0"/>
              <a:buChar char="•"/>
            </a:pPr>
            <a:r>
              <a:rPr lang="es-ES" b="1" dirty="0"/>
              <a:t>¿</a:t>
            </a:r>
            <a:r>
              <a:rPr lang="es-ES" dirty="0"/>
              <a:t>Qué es un sitio Web</a:t>
            </a:r>
            <a:r>
              <a:rPr lang="es-ES" b="1" dirty="0"/>
              <a:t>? </a:t>
            </a:r>
          </a:p>
          <a:p>
            <a:pPr marL="354013" lvl="0" indent="-354013" algn="just">
              <a:lnSpc>
                <a:spcPct val="200000"/>
              </a:lnSpc>
              <a:buFont typeface="Arial" pitchFamily="34" charset="0"/>
              <a:buChar char="•"/>
            </a:pPr>
            <a:r>
              <a:rPr lang="es-ES" b="1" dirty="0"/>
              <a:t>¿</a:t>
            </a:r>
            <a:r>
              <a:rPr lang="es-ES" dirty="0"/>
              <a:t>Cómo se crea un marco</a:t>
            </a:r>
            <a:r>
              <a:rPr lang="es-ES" b="1" dirty="0"/>
              <a:t>? </a:t>
            </a:r>
          </a:p>
          <a:p>
            <a:pPr marL="354013" lvl="0" indent="-354013" algn="just">
              <a:lnSpc>
                <a:spcPct val="200000"/>
              </a:lnSpc>
              <a:buFont typeface="Arial" pitchFamily="34" charset="0"/>
              <a:buChar char="•"/>
            </a:pPr>
            <a:r>
              <a:rPr lang="es-ES" b="1" dirty="0"/>
              <a:t>¿</a:t>
            </a:r>
            <a:r>
              <a:rPr lang="es-ES" dirty="0"/>
              <a:t>Para qué se utilizan los temas</a:t>
            </a:r>
            <a:r>
              <a:rPr lang="es-ES" b="1" dirty="0"/>
              <a:t>? </a:t>
            </a:r>
          </a:p>
          <a:p>
            <a:pPr marL="354013" lvl="0" indent="-354013" algn="just">
              <a:lnSpc>
                <a:spcPct val="200000"/>
              </a:lnSpc>
              <a:buFont typeface="Arial" pitchFamily="34" charset="0"/>
              <a:buChar char="•"/>
            </a:pPr>
            <a:r>
              <a:rPr lang="es-ES" b="1" dirty="0"/>
              <a:t>¿</a:t>
            </a:r>
            <a:r>
              <a:rPr lang="es-ES" dirty="0"/>
              <a:t>Cómo se crea un sitio web</a:t>
            </a:r>
            <a:r>
              <a:rPr lang="es-ES" b="1" dirty="0"/>
              <a:t>? </a:t>
            </a:r>
          </a:p>
          <a:p>
            <a:pPr marL="354013" lvl="0" indent="-354013" algn="just">
              <a:lnSpc>
                <a:spcPct val="200000"/>
              </a:lnSpc>
              <a:buFont typeface="Arial" pitchFamily="34" charset="0"/>
              <a:buChar char="•"/>
            </a:pPr>
            <a:r>
              <a:rPr lang="es-ES" b="1" dirty="0"/>
              <a:t>¿</a:t>
            </a:r>
            <a:r>
              <a:rPr lang="es-ES" dirty="0"/>
              <a:t>Crear un marco con tres secciones</a:t>
            </a:r>
            <a:r>
              <a:rPr lang="es-ES" b="1" dirty="0"/>
              <a:t>?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pic>
        <p:nvPicPr>
          <p:cNvPr id="4" name="Marcador de contenido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7704" y="1844824"/>
            <a:ext cx="6211473" cy="4464496"/>
          </a:xfrm>
        </p:spPr>
      </p:pic>
    </p:spTree>
    <p:extLst>
      <p:ext uri="{BB962C8B-B14F-4D97-AF65-F5344CB8AC3E}">
        <p14:creationId xmlns:p14="http://schemas.microsoft.com/office/powerpoint/2010/main" val="232998951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32560" y="548680"/>
            <a:ext cx="7406640" cy="851354"/>
          </a:xfrm>
        </p:spPr>
        <p:txBody>
          <a:bodyPr/>
          <a:lstStyle/>
          <a:p>
            <a:pPr algn="ctr"/>
            <a:r>
              <a:rPr lang="es-ES" sz="4400" b="1" u="sng" dirty="0"/>
              <a:t>Introducción al CSS</a:t>
            </a:r>
            <a:endParaRPr lang="es-ES" dirty="0"/>
          </a:p>
        </p:txBody>
      </p:sp>
      <p:sp>
        <p:nvSpPr>
          <p:cNvPr id="3" name="Subtítulo 2"/>
          <p:cNvSpPr>
            <a:spLocks noGrp="1"/>
          </p:cNvSpPr>
          <p:nvPr>
            <p:ph type="subTitle" idx="1"/>
          </p:nvPr>
        </p:nvSpPr>
        <p:spPr>
          <a:xfrm>
            <a:off x="1432560" y="1850064"/>
            <a:ext cx="7406640" cy="4531264"/>
          </a:xfrm>
        </p:spPr>
        <p:txBody>
          <a:bodyPr>
            <a:normAutofit fontScale="92500" lnSpcReduction="10000"/>
          </a:bodyPr>
          <a:lstStyle/>
          <a:p>
            <a:r>
              <a:rPr lang="es-ES" dirty="0"/>
              <a:t>CSS es un lenguaje de hojas de estilos creado para controlar el aspecto o presentación de los documentos electrónicos definidos con HTML y XHTML. CSS es la mejor forma de separar los contenidos y su presentación y es imprescindible para crear páginas web complejas.</a:t>
            </a:r>
          </a:p>
          <a:p>
            <a:endParaRPr lang="es-ES" dirty="0"/>
          </a:p>
          <a:p>
            <a:r>
              <a:rPr lang="es-ES" b="1" dirty="0"/>
              <a:t>Objetivos:</a:t>
            </a:r>
          </a:p>
          <a:p>
            <a:endParaRPr lang="es-ES" dirty="0"/>
          </a:p>
          <a:p>
            <a:pPr marL="541782" indent="-514350">
              <a:buFont typeface="+mj-lt"/>
              <a:buAutoNum type="arabicPeriod"/>
            </a:pPr>
            <a:r>
              <a:rPr lang="es-ES" dirty="0"/>
              <a:t>Dar formato a páginas web</a:t>
            </a:r>
          </a:p>
          <a:p>
            <a:pPr marL="541782" indent="-514350">
              <a:buFont typeface="+mj-lt"/>
              <a:buAutoNum type="arabicPeriod"/>
            </a:pPr>
            <a:r>
              <a:rPr lang="es-ES" dirty="0"/>
              <a:t>Separar diseño – contenido</a:t>
            </a:r>
          </a:p>
          <a:p>
            <a:pPr marL="541782" indent="-514350">
              <a:buFont typeface="+mj-lt"/>
              <a:buAutoNum type="arabicPeriod"/>
            </a:pPr>
            <a:r>
              <a:rPr lang="es-ES" dirty="0"/>
              <a:t>Centralizar propiedades aspectos</a:t>
            </a:r>
          </a:p>
          <a:p>
            <a:pPr marL="541782" indent="-514350">
              <a:buFont typeface="+mj-lt"/>
              <a:buAutoNum type="arabicPeriod"/>
            </a:pPr>
            <a:r>
              <a:rPr lang="es-ES" dirty="0"/>
              <a:t>Facilitar mantenimiento diseño</a:t>
            </a:r>
          </a:p>
          <a:p>
            <a:endParaRPr lang="es-ES" dirty="0"/>
          </a:p>
          <a:p>
            <a:endParaRPr lang="es-ES" dirty="0"/>
          </a:p>
        </p:txBody>
      </p:sp>
    </p:spTree>
    <p:extLst>
      <p:ext uri="{BB962C8B-B14F-4D97-AF65-F5344CB8AC3E}">
        <p14:creationId xmlns:p14="http://schemas.microsoft.com/office/powerpoint/2010/main" val="228763597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859516" y="332656"/>
            <a:ext cx="6552728" cy="1080120"/>
          </a:xfrm>
        </p:spPr>
        <p:txBody>
          <a:bodyPr>
            <a:noAutofit/>
          </a:bodyPr>
          <a:lstStyle/>
          <a:p>
            <a:r>
              <a:rPr lang="es-ES" sz="2800" b="1" dirty="0"/>
              <a:t>1. Por que separar el contenido de la presentación</a:t>
            </a:r>
          </a:p>
        </p:txBody>
      </p:sp>
      <p:sp>
        <p:nvSpPr>
          <p:cNvPr id="3" name="Subtítulo 2"/>
          <p:cNvSpPr>
            <a:spLocks noGrp="1"/>
          </p:cNvSpPr>
          <p:nvPr>
            <p:ph type="subTitle" idx="1"/>
          </p:nvPr>
        </p:nvSpPr>
        <p:spPr>
          <a:xfrm>
            <a:off x="1432560" y="1850064"/>
            <a:ext cx="7406640" cy="4603272"/>
          </a:xfrm>
        </p:spPr>
        <p:txBody>
          <a:bodyPr>
            <a:normAutofit/>
          </a:bodyPr>
          <a:lstStyle/>
          <a:p>
            <a:r>
              <a:rPr lang="es-ES" b="1" dirty="0"/>
              <a:t>El contenido </a:t>
            </a:r>
            <a:r>
              <a:rPr lang="es-ES" dirty="0"/>
              <a:t>es lo que se escribe con el HTML . Es aquella información que se presenta en una pagina, tanto texto como imágenes, banners, interfaces de usuarios, formularios, barras de navegación, así como cualquier otro elemento que encontramos dentro de una web.</a:t>
            </a:r>
          </a:p>
          <a:p>
            <a:r>
              <a:rPr lang="es-ES" b="1" dirty="0"/>
              <a:t>La presentación </a:t>
            </a:r>
            <a:r>
              <a:rPr lang="es-ES" dirty="0"/>
              <a:t>o diseño es como deseamos que este contenido se muestre en la página. Los colores, distancias de márgenes, colocación de los elementos, tipografías, fondos, etc.</a:t>
            </a:r>
          </a:p>
        </p:txBody>
      </p:sp>
    </p:spTree>
    <p:extLst>
      <p:ext uri="{BB962C8B-B14F-4D97-AF65-F5344CB8AC3E}">
        <p14:creationId xmlns:p14="http://schemas.microsoft.com/office/powerpoint/2010/main" val="9696862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432560" y="548680"/>
            <a:ext cx="7406640" cy="5904656"/>
          </a:xfrm>
        </p:spPr>
        <p:txBody>
          <a:bodyPr>
            <a:normAutofit fontScale="92500" lnSpcReduction="10000"/>
          </a:bodyPr>
          <a:lstStyle/>
          <a:p>
            <a:r>
              <a:rPr lang="es-ES" dirty="0"/>
              <a:t>El archivo CSS es independiente del archivo HTML, y suele tener extensión .</a:t>
            </a:r>
            <a:r>
              <a:rPr lang="es-ES" dirty="0" err="1"/>
              <a:t>css</a:t>
            </a:r>
            <a:endParaRPr lang="es-ES" dirty="0"/>
          </a:p>
          <a:p>
            <a:r>
              <a:rPr lang="es-ES" dirty="0"/>
              <a:t>Para incluir un archivo CSS a una pagina </a:t>
            </a:r>
            <a:r>
              <a:rPr lang="es-ES" dirty="0" err="1"/>
              <a:t>html</a:t>
            </a:r>
            <a:r>
              <a:rPr lang="es-ES" dirty="0"/>
              <a:t> o </a:t>
            </a:r>
            <a:r>
              <a:rPr lang="es-ES" dirty="0" err="1"/>
              <a:t>xhtml</a:t>
            </a:r>
            <a:r>
              <a:rPr lang="es-ES" dirty="0"/>
              <a:t> se incluye un código como este en </a:t>
            </a:r>
          </a:p>
          <a:p>
            <a:r>
              <a:rPr lang="es-ES" dirty="0"/>
              <a:t>&lt;head&gt;</a:t>
            </a:r>
          </a:p>
          <a:p>
            <a:r>
              <a:rPr lang="es-ES" dirty="0"/>
              <a:t>&lt;</a:t>
            </a:r>
            <a:r>
              <a:rPr lang="es-ES" sz="2000" dirty="0"/>
              <a:t>link </a:t>
            </a:r>
            <a:r>
              <a:rPr lang="es-ES" sz="2000" dirty="0" err="1"/>
              <a:t>rel</a:t>
            </a:r>
            <a:r>
              <a:rPr lang="es-ES" sz="2000" dirty="0"/>
              <a:t>=“</a:t>
            </a:r>
            <a:r>
              <a:rPr lang="es-ES" sz="2000" dirty="0" err="1"/>
              <a:t>stylesheet</a:t>
            </a:r>
            <a:r>
              <a:rPr lang="es-ES" sz="2000" dirty="0"/>
              <a:t>” </a:t>
            </a:r>
            <a:r>
              <a:rPr lang="es-ES" sz="2000" dirty="0" err="1"/>
              <a:t>title</a:t>
            </a:r>
            <a:r>
              <a:rPr lang="es-ES" sz="2000" dirty="0"/>
              <a:t>=“Nombre del </a:t>
            </a:r>
            <a:r>
              <a:rPr lang="es-ES" sz="2000" dirty="0" err="1"/>
              <a:t>css</a:t>
            </a:r>
            <a:r>
              <a:rPr lang="es-ES" sz="2000" dirty="0"/>
              <a:t>” </a:t>
            </a:r>
            <a:r>
              <a:rPr lang="es-ES" sz="2000" dirty="0" err="1"/>
              <a:t>type</a:t>
            </a:r>
            <a:r>
              <a:rPr lang="es-ES" sz="2000" dirty="0"/>
              <a:t>=“</a:t>
            </a:r>
            <a:r>
              <a:rPr lang="es-ES" sz="2000" dirty="0" err="1"/>
              <a:t>text</a:t>
            </a:r>
            <a:r>
              <a:rPr lang="es-ES" sz="2000" dirty="0"/>
              <a:t>/</a:t>
            </a:r>
            <a:r>
              <a:rPr lang="es-ES" sz="2000" dirty="0" err="1"/>
              <a:t>css</a:t>
            </a:r>
            <a:r>
              <a:rPr lang="es-ES" sz="2000" dirty="0"/>
              <a:t>” </a:t>
            </a:r>
            <a:r>
              <a:rPr lang="es-ES" sz="2000" dirty="0" err="1"/>
              <a:t>href</a:t>
            </a:r>
            <a:r>
              <a:rPr lang="es-ES" sz="2000" dirty="0"/>
              <a:t>=“estilo.css”&gt;</a:t>
            </a:r>
          </a:p>
          <a:p>
            <a:r>
              <a:rPr lang="es-ES" sz="2800" b="1" dirty="0"/>
              <a:t>Redefinir una etiqueta HTML</a:t>
            </a:r>
          </a:p>
          <a:p>
            <a:r>
              <a:rPr lang="es-ES" sz="2000" dirty="0"/>
              <a:t>Si lo que queremos es dar formato o redefinir una etiqueta HTML, ésta es la sintaxis.</a:t>
            </a:r>
          </a:p>
          <a:p>
            <a:r>
              <a:rPr lang="es-ES" dirty="0"/>
              <a:t>Etiqueta {</a:t>
            </a:r>
          </a:p>
          <a:p>
            <a:r>
              <a:rPr lang="es-ES" dirty="0"/>
              <a:t>&lt;estilos CSS&gt;</a:t>
            </a:r>
          </a:p>
          <a:p>
            <a:r>
              <a:rPr lang="es-ES" dirty="0"/>
              <a:t>}</a:t>
            </a:r>
          </a:p>
          <a:p>
            <a:r>
              <a:rPr lang="es-ES" dirty="0"/>
              <a:t>Los contenidos se agrupan entre llaves o corchetes, en la etiqueta pondríamos el nombre de la etiqueta ( por ej. “p”, “div”…) pero sin los signos &lt;&gt;</a:t>
            </a:r>
          </a:p>
        </p:txBody>
      </p:sp>
    </p:spTree>
    <p:extLst>
      <p:ext uri="{BB962C8B-B14F-4D97-AF65-F5344CB8AC3E}">
        <p14:creationId xmlns:p14="http://schemas.microsoft.com/office/powerpoint/2010/main" val="268616398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331640" y="635261"/>
            <a:ext cx="7406640" cy="5818075"/>
          </a:xfrm>
        </p:spPr>
        <p:txBody>
          <a:bodyPr>
            <a:normAutofit fontScale="77500" lnSpcReduction="20000"/>
          </a:bodyPr>
          <a:lstStyle/>
          <a:p>
            <a:r>
              <a:rPr lang="es-ES" dirty="0"/>
              <a:t>También podemos redefinir varias etiquetas a la vez, separándolas por comas:</a:t>
            </a:r>
          </a:p>
          <a:p>
            <a:r>
              <a:rPr lang="es-ES" dirty="0" err="1"/>
              <a:t>Etiquetauno,etiquetados,etiquetatres</a:t>
            </a:r>
            <a:r>
              <a:rPr lang="es-ES" dirty="0"/>
              <a:t> {</a:t>
            </a:r>
          </a:p>
          <a:p>
            <a:r>
              <a:rPr lang="es-ES" dirty="0"/>
              <a:t>&lt;estilos CSS&gt;</a:t>
            </a:r>
          </a:p>
          <a:p>
            <a:r>
              <a:rPr lang="es-ES" dirty="0"/>
              <a:t>}</a:t>
            </a:r>
          </a:p>
          <a:p>
            <a:r>
              <a:rPr lang="es-ES" b="1" dirty="0"/>
              <a:t>Redefinir una etiqueta “hija” de otra etiqueta</a:t>
            </a:r>
          </a:p>
          <a:p>
            <a:r>
              <a:rPr lang="es-ES" dirty="0"/>
              <a:t>Esto nos sirve para definir etiquetas que </a:t>
            </a:r>
            <a:r>
              <a:rPr lang="es-ES" dirty="0" err="1"/>
              <a:t>son”hijas</a:t>
            </a:r>
            <a:r>
              <a:rPr lang="es-ES" dirty="0"/>
              <a:t>” (es decir, que dependen de “</a:t>
            </a:r>
            <a:r>
              <a:rPr lang="es-ES" dirty="0" err="1"/>
              <a:t>ol</a:t>
            </a:r>
            <a:r>
              <a:rPr lang="es-ES" dirty="0"/>
              <a:t>” y “</a:t>
            </a:r>
            <a:r>
              <a:rPr lang="es-ES" dirty="0" err="1"/>
              <a:t>ul</a:t>
            </a:r>
            <a:r>
              <a:rPr lang="es-ES" dirty="0"/>
              <a:t>”).</a:t>
            </a:r>
          </a:p>
          <a:p>
            <a:r>
              <a:rPr lang="es-ES" dirty="0"/>
              <a:t>Padre&gt;hija {</a:t>
            </a:r>
          </a:p>
          <a:p>
            <a:r>
              <a:rPr lang="es-ES" dirty="0"/>
              <a:t>&lt;estilos CSS&gt;</a:t>
            </a:r>
          </a:p>
          <a:p>
            <a:r>
              <a:rPr lang="es-ES" dirty="0"/>
              <a:t>}</a:t>
            </a:r>
          </a:p>
          <a:p>
            <a:r>
              <a:rPr lang="es-ES" dirty="0"/>
              <a:t>En este caso se aplicarían los estilos a las etiquetas “hija” sólo son “hijas” de “padre”</a:t>
            </a:r>
          </a:p>
          <a:p>
            <a:r>
              <a:rPr lang="es-ES" b="1" dirty="0"/>
              <a:t>Redefinir etiquetas dentro de otras etiquetas</a:t>
            </a:r>
          </a:p>
          <a:p>
            <a:r>
              <a:rPr lang="es-ES" dirty="0"/>
              <a:t>Muy parecido al anterior , serviría para aplicar estilos CSS a “etiqueta” sólo si está dentro de “contenedor”. ( ej. </a:t>
            </a:r>
            <a:r>
              <a:rPr lang="es-ES" dirty="0" err="1"/>
              <a:t>Span</a:t>
            </a:r>
            <a:r>
              <a:rPr lang="es-ES" dirty="0"/>
              <a:t> dentro de un p, etc.)</a:t>
            </a:r>
          </a:p>
          <a:p>
            <a:r>
              <a:rPr lang="es-ES" dirty="0"/>
              <a:t>Contenedor etiqueta {</a:t>
            </a:r>
          </a:p>
          <a:p>
            <a:r>
              <a:rPr lang="es-ES" dirty="0"/>
              <a:t>&lt;estilos CSS&gt;</a:t>
            </a:r>
          </a:p>
          <a:p>
            <a:r>
              <a:rPr lang="es-ES" dirty="0"/>
              <a:t>}</a:t>
            </a:r>
          </a:p>
          <a:p>
            <a:endParaRPr lang="es-ES" dirty="0"/>
          </a:p>
        </p:txBody>
      </p:sp>
    </p:spTree>
    <p:extLst>
      <p:ext uri="{BB962C8B-B14F-4D97-AF65-F5344CB8AC3E}">
        <p14:creationId xmlns:p14="http://schemas.microsoft.com/office/powerpoint/2010/main" val="13738988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259632" y="895978"/>
            <a:ext cx="7406640" cy="5629366"/>
          </a:xfrm>
        </p:spPr>
        <p:txBody>
          <a:bodyPr>
            <a:normAutofit fontScale="92500" lnSpcReduction="10000"/>
          </a:bodyPr>
          <a:lstStyle/>
          <a:p>
            <a:r>
              <a:rPr lang="es-ES" dirty="0"/>
              <a:t>Cuando se tiene varias etiquetas del mismo tipo pero se quiere aplicar diferentes estilos según donde se estén. Para esto usamos identificadores y clases.</a:t>
            </a:r>
          </a:p>
          <a:p>
            <a:r>
              <a:rPr lang="es-ES" dirty="0"/>
              <a:t>La principal diferencia entre ellos es que los </a:t>
            </a:r>
            <a:r>
              <a:rPr lang="es-ES" dirty="0" err="1"/>
              <a:t>Ids</a:t>
            </a:r>
            <a:r>
              <a:rPr lang="es-ES" dirty="0"/>
              <a:t> tienen que ser únicos en todo el documento HTML mientras que las clases pueden repetirse en varias etiquetas.</a:t>
            </a:r>
          </a:p>
          <a:p>
            <a:r>
              <a:rPr lang="es-ES" dirty="0"/>
              <a:t>Los </a:t>
            </a:r>
            <a:r>
              <a:rPr lang="es-ES" dirty="0" err="1"/>
              <a:t>Ids</a:t>
            </a:r>
            <a:r>
              <a:rPr lang="es-ES" dirty="0"/>
              <a:t> se suelen usar mucho con etiquetas “neutras” como div y </a:t>
            </a:r>
            <a:r>
              <a:rPr lang="es-ES" dirty="0" err="1"/>
              <a:t>span</a:t>
            </a:r>
            <a:r>
              <a:rPr lang="es-ES" dirty="0"/>
              <a:t> para marcar las diferentes partes del documento y después aplicar diferentes estilos a cada una.</a:t>
            </a:r>
          </a:p>
          <a:p>
            <a:r>
              <a:rPr lang="es-ES" dirty="0"/>
              <a:t>Incluir </a:t>
            </a:r>
            <a:r>
              <a:rPr lang="es-ES" dirty="0" err="1"/>
              <a:t>Ids</a:t>
            </a:r>
            <a:r>
              <a:rPr lang="es-ES" dirty="0"/>
              <a:t> y clases en un documento HTML</a:t>
            </a:r>
          </a:p>
          <a:p>
            <a:r>
              <a:rPr lang="es-ES" dirty="0"/>
              <a:t>Se hace con los parámetros id y </a:t>
            </a:r>
            <a:r>
              <a:rPr lang="es-ES" dirty="0" err="1"/>
              <a:t>class</a:t>
            </a:r>
            <a:r>
              <a:rPr lang="es-ES" dirty="0"/>
              <a:t> respectivamente que se pueden aplicar a cualquier etiqueta:</a:t>
            </a:r>
          </a:p>
          <a:p>
            <a:r>
              <a:rPr lang="es-ES" dirty="0"/>
              <a:t>&lt;div id=“</a:t>
            </a:r>
            <a:r>
              <a:rPr lang="es-ES" dirty="0" err="1"/>
              <a:t>capitulodos</a:t>
            </a:r>
            <a:r>
              <a:rPr lang="es-ES" dirty="0"/>
              <a:t>”&gt;</a:t>
            </a:r>
          </a:p>
          <a:p>
            <a:r>
              <a:rPr lang="es-ES" dirty="0"/>
              <a:t>&lt;p&gt;Párrafo uno&lt;/p&gt;</a:t>
            </a:r>
          </a:p>
          <a:p>
            <a:r>
              <a:rPr lang="es-ES" dirty="0"/>
              <a:t>&lt;p clases=“</a:t>
            </a:r>
            <a:r>
              <a:rPr lang="es-ES" dirty="0" err="1"/>
              <a:t>parrafoverde</a:t>
            </a:r>
            <a:r>
              <a:rPr lang="es-ES" dirty="0"/>
              <a:t>”&gt;párrafo dos&lt;/p&gt;</a:t>
            </a:r>
          </a:p>
          <a:p>
            <a:endParaRPr lang="es-ES" dirty="0"/>
          </a:p>
        </p:txBody>
      </p:sp>
      <p:sp>
        <p:nvSpPr>
          <p:cNvPr id="4" name="Título 3"/>
          <p:cNvSpPr>
            <a:spLocks noGrp="1"/>
          </p:cNvSpPr>
          <p:nvPr>
            <p:ph type="ctrTitle"/>
          </p:nvPr>
        </p:nvSpPr>
        <p:spPr>
          <a:xfrm>
            <a:off x="1259632" y="188640"/>
            <a:ext cx="7406640" cy="707338"/>
          </a:xfrm>
        </p:spPr>
        <p:txBody>
          <a:bodyPr>
            <a:normAutofit fontScale="90000"/>
          </a:bodyPr>
          <a:lstStyle/>
          <a:p>
            <a:r>
              <a:rPr lang="es-ES" dirty="0"/>
              <a:t>Identificadores y clases</a:t>
            </a:r>
          </a:p>
        </p:txBody>
      </p:sp>
    </p:spTree>
    <p:extLst>
      <p:ext uri="{BB962C8B-B14F-4D97-AF65-F5344CB8AC3E}">
        <p14:creationId xmlns:p14="http://schemas.microsoft.com/office/powerpoint/2010/main" val="63649282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87624" y="260648"/>
            <a:ext cx="7406640" cy="779346"/>
          </a:xfrm>
        </p:spPr>
        <p:txBody>
          <a:bodyPr>
            <a:normAutofit fontScale="90000"/>
          </a:bodyPr>
          <a:lstStyle/>
          <a:p>
            <a:r>
              <a:rPr lang="es-ES" dirty="0"/>
              <a:t>Aplicar estilos a estos </a:t>
            </a:r>
            <a:r>
              <a:rPr lang="es-ES" dirty="0" err="1"/>
              <a:t>Ids</a:t>
            </a:r>
            <a:r>
              <a:rPr lang="es-ES" dirty="0"/>
              <a:t> y clases</a:t>
            </a:r>
          </a:p>
        </p:txBody>
      </p:sp>
      <p:sp>
        <p:nvSpPr>
          <p:cNvPr id="3" name="Subtítulo 2"/>
          <p:cNvSpPr>
            <a:spLocks noGrp="1"/>
          </p:cNvSpPr>
          <p:nvPr>
            <p:ph type="subTitle" idx="1"/>
          </p:nvPr>
        </p:nvSpPr>
        <p:spPr>
          <a:xfrm>
            <a:off x="1187624" y="1268760"/>
            <a:ext cx="7406640" cy="5112568"/>
          </a:xfrm>
        </p:spPr>
        <p:txBody>
          <a:bodyPr>
            <a:normAutofit fontScale="70000" lnSpcReduction="20000"/>
          </a:bodyPr>
          <a:lstStyle/>
          <a:p>
            <a:r>
              <a:rPr lang="es-ES" dirty="0"/>
              <a:t>Para aplicar estilos </a:t>
            </a:r>
            <a:r>
              <a:rPr lang="es-ES" dirty="0" err="1"/>
              <a:t>Css</a:t>
            </a:r>
            <a:r>
              <a:rPr lang="es-ES" dirty="0"/>
              <a:t> a identificadores esta es la sintaxis CSS:</a:t>
            </a:r>
          </a:p>
          <a:p>
            <a:r>
              <a:rPr lang="es-ES" dirty="0"/>
              <a:t>#identificador {</a:t>
            </a:r>
          </a:p>
          <a:p>
            <a:r>
              <a:rPr lang="es-ES" dirty="0"/>
              <a:t>&lt;estilos CSS&gt;</a:t>
            </a:r>
          </a:p>
          <a:p>
            <a:r>
              <a:rPr lang="es-ES" dirty="0"/>
              <a:t>}</a:t>
            </a:r>
          </a:p>
          <a:p>
            <a:r>
              <a:rPr lang="es-ES" dirty="0"/>
              <a:t>Aplicando al anterior ej.</a:t>
            </a:r>
          </a:p>
          <a:p>
            <a:r>
              <a:rPr lang="es-ES" dirty="0"/>
              <a:t>#identificador etiqueta {</a:t>
            </a:r>
          </a:p>
          <a:p>
            <a:r>
              <a:rPr lang="es-ES" dirty="0"/>
              <a:t>&lt;estilos CSS&gt;</a:t>
            </a:r>
          </a:p>
          <a:p>
            <a:r>
              <a:rPr lang="es-ES" dirty="0"/>
              <a:t>}</a:t>
            </a:r>
          </a:p>
          <a:p>
            <a:r>
              <a:rPr lang="es-ES" dirty="0"/>
              <a:t>Para aplicar a clases es parecido pero con un punto(.) en ves de almohadilla ej.</a:t>
            </a:r>
          </a:p>
          <a:p>
            <a:r>
              <a:rPr lang="es-ES" dirty="0"/>
              <a:t>.clase {</a:t>
            </a:r>
          </a:p>
          <a:p>
            <a:r>
              <a:rPr lang="es-ES" dirty="0"/>
              <a:t>&lt;estilos CSS&gt;</a:t>
            </a:r>
          </a:p>
          <a:p>
            <a:r>
              <a:rPr lang="es-ES" dirty="0"/>
              <a:t>}</a:t>
            </a:r>
          </a:p>
          <a:p>
            <a:r>
              <a:rPr lang="es-ES" dirty="0"/>
              <a:t>Aplicando lo anterior</a:t>
            </a:r>
          </a:p>
          <a:p>
            <a:r>
              <a:rPr lang="es-ES" dirty="0" err="1"/>
              <a:t>etiqueta.clase</a:t>
            </a:r>
            <a:r>
              <a:rPr lang="es-ES" dirty="0"/>
              <a:t> { </a:t>
            </a:r>
          </a:p>
          <a:p>
            <a:r>
              <a:rPr lang="es-ES" dirty="0"/>
              <a:t>&lt;estilos CSS&gt;</a:t>
            </a:r>
          </a:p>
          <a:p>
            <a:r>
              <a:rPr lang="es-ES" dirty="0"/>
              <a:t>}</a:t>
            </a:r>
          </a:p>
          <a:p>
            <a:endParaRPr lang="es-ES" dirty="0"/>
          </a:p>
        </p:txBody>
      </p:sp>
    </p:spTree>
    <p:extLst>
      <p:ext uri="{BB962C8B-B14F-4D97-AF65-F5344CB8AC3E}">
        <p14:creationId xmlns:p14="http://schemas.microsoft.com/office/powerpoint/2010/main" val="3636008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5" name="Rectangle 3"/>
          <p:cNvSpPr>
            <a:spLocks noGrp="1" noChangeArrowheads="1"/>
          </p:cNvSpPr>
          <p:nvPr>
            <p:ph idx="1"/>
          </p:nvPr>
        </p:nvSpPr>
        <p:spPr>
          <a:xfrm>
            <a:off x="1285852" y="1071546"/>
            <a:ext cx="7560000" cy="5400000"/>
          </a:xfrm>
          <a:blipFill>
            <a:blip r:embed="rId2"/>
            <a:tile tx="0" ty="0" sx="100000" sy="100000" flip="none" algn="tl"/>
          </a:blipFill>
        </p:spPr>
        <p:txBody>
          <a:bodyPr>
            <a:noAutofit/>
          </a:bodyPr>
          <a:lstStyle/>
          <a:p>
            <a:pPr algn="just">
              <a:lnSpc>
                <a:spcPct val="90000"/>
              </a:lnSpc>
            </a:pPr>
            <a:r>
              <a:rPr lang="es-ES" sz="2400" dirty="0"/>
              <a:t>Las letras de la etiqueta pueden estar en mayúsculas o minúsculas,</a:t>
            </a:r>
          </a:p>
          <a:p>
            <a:pPr>
              <a:lnSpc>
                <a:spcPct val="90000"/>
              </a:lnSpc>
            </a:pPr>
            <a:r>
              <a:rPr lang="es-ES" sz="2400" dirty="0"/>
              <a:t>Se escriben encerrado entre los signos </a:t>
            </a:r>
            <a:r>
              <a:rPr lang="es-ES" sz="2400" dirty="0">
                <a:solidFill>
                  <a:srgbClr val="3333CC"/>
                </a:solidFill>
              </a:rPr>
              <a:t>&lt; </a:t>
            </a:r>
            <a:r>
              <a:rPr lang="es-ES" sz="2400" dirty="0"/>
              <a:t>y </a:t>
            </a:r>
            <a:r>
              <a:rPr lang="es-ES" sz="2400" dirty="0">
                <a:solidFill>
                  <a:srgbClr val="3333CC"/>
                </a:solidFill>
              </a:rPr>
              <a:t>&gt;</a:t>
            </a:r>
            <a:r>
              <a:rPr lang="es-ES" sz="2400" dirty="0"/>
              <a:t> (menor y mayor), para indicar que son comandos del HTML,</a:t>
            </a:r>
          </a:p>
          <a:p>
            <a:pPr>
              <a:lnSpc>
                <a:spcPct val="90000"/>
              </a:lnSpc>
            </a:pPr>
            <a:r>
              <a:rPr lang="es-ES" sz="2400" dirty="0"/>
              <a:t>Las etiquetas de cierre </a:t>
            </a:r>
            <a:r>
              <a:rPr lang="es-ES" sz="2000" dirty="0">
                <a:solidFill>
                  <a:srgbClr val="3333CC"/>
                </a:solidFill>
              </a:rPr>
              <a:t>&lt;</a:t>
            </a:r>
            <a:r>
              <a:rPr lang="es-ES" sz="2000" dirty="0">
                <a:solidFill>
                  <a:srgbClr val="FF0000"/>
                </a:solidFill>
              </a:rPr>
              <a:t>/ </a:t>
            </a:r>
            <a:r>
              <a:rPr lang="es-ES" sz="2000" dirty="0">
                <a:solidFill>
                  <a:srgbClr val="3333CC"/>
                </a:solidFill>
              </a:rPr>
              <a:t>ETIQUETA &gt;</a:t>
            </a:r>
            <a:r>
              <a:rPr lang="es-ES" sz="2400" dirty="0"/>
              <a:t>,  se diferencia de  las etiquetas de inicio   </a:t>
            </a:r>
            <a:r>
              <a:rPr lang="es-ES" sz="2000" dirty="0">
                <a:solidFill>
                  <a:srgbClr val="3333CC"/>
                </a:solidFill>
              </a:rPr>
              <a:t>&lt; ETIQUETA &gt;</a:t>
            </a:r>
            <a:r>
              <a:rPr lang="es-ES" sz="2400" dirty="0"/>
              <a:t>,  por que tiene agregado una barra</a:t>
            </a:r>
            <a:r>
              <a:rPr lang="es-ES" sz="2400" dirty="0">
                <a:solidFill>
                  <a:srgbClr val="FF0000"/>
                </a:solidFill>
              </a:rPr>
              <a:t> / </a:t>
            </a:r>
          </a:p>
          <a:p>
            <a:pPr>
              <a:lnSpc>
                <a:spcPct val="90000"/>
              </a:lnSpc>
            </a:pPr>
            <a:r>
              <a:rPr lang="es-ES" sz="2400" dirty="0"/>
              <a:t>La estructura sería:</a:t>
            </a:r>
          </a:p>
          <a:p>
            <a:pPr>
              <a:lnSpc>
                <a:spcPct val="90000"/>
              </a:lnSpc>
            </a:pPr>
            <a:endParaRPr lang="es-ES" sz="2000" dirty="0"/>
          </a:p>
          <a:p>
            <a:pPr lvl="1">
              <a:lnSpc>
                <a:spcPct val="90000"/>
              </a:lnSpc>
              <a:buNone/>
            </a:pPr>
            <a:r>
              <a:rPr lang="es-ES" sz="2000" dirty="0">
                <a:solidFill>
                  <a:srgbClr val="3333CC"/>
                </a:solidFill>
              </a:rPr>
              <a:t>		&lt; ETIQUETA &gt; </a:t>
            </a:r>
            <a:r>
              <a:rPr lang="es-ES" sz="2000" dirty="0"/>
              <a:t>Lo que deseamos hacer </a:t>
            </a:r>
            <a:r>
              <a:rPr lang="es-ES" sz="2000" dirty="0">
                <a:solidFill>
                  <a:srgbClr val="3333CC"/>
                </a:solidFill>
              </a:rPr>
              <a:t>&lt;</a:t>
            </a:r>
            <a:r>
              <a:rPr lang="es-ES" sz="2000" dirty="0">
                <a:solidFill>
                  <a:srgbClr val="FF0000"/>
                </a:solidFill>
              </a:rPr>
              <a:t>/</a:t>
            </a:r>
            <a:r>
              <a:rPr lang="es-ES" sz="2000" dirty="0">
                <a:solidFill>
                  <a:srgbClr val="3333CC"/>
                </a:solidFill>
              </a:rPr>
              <a:t> ETIQUETA &gt;</a:t>
            </a:r>
          </a:p>
          <a:p>
            <a:pPr lvl="1">
              <a:lnSpc>
                <a:spcPct val="90000"/>
              </a:lnSpc>
              <a:buNone/>
            </a:pPr>
            <a:endParaRPr lang="es-ES" sz="2000" dirty="0">
              <a:solidFill>
                <a:srgbClr val="3333CC"/>
              </a:solidFill>
            </a:endParaRPr>
          </a:p>
          <a:p>
            <a:pPr>
              <a:lnSpc>
                <a:spcPct val="90000"/>
              </a:lnSpc>
            </a:pPr>
            <a:r>
              <a:rPr lang="es-ES" sz="2400" dirty="0"/>
              <a:t>El dato que este entre ambas etiquetas estará influenciada por ellas</a:t>
            </a:r>
          </a:p>
          <a:p>
            <a:pPr algn="just">
              <a:lnSpc>
                <a:spcPct val="90000"/>
              </a:lnSpc>
            </a:pPr>
            <a:endParaRPr lang="es-ES" sz="2400" dirty="0"/>
          </a:p>
        </p:txBody>
      </p:sp>
      <p:sp>
        <p:nvSpPr>
          <p:cNvPr id="5" name="Rectangle 2"/>
          <p:cNvSpPr txBox="1">
            <a:spLocks noChangeArrowheads="1"/>
          </p:cNvSpPr>
          <p:nvPr/>
        </p:nvSpPr>
        <p:spPr>
          <a:xfrm>
            <a:off x="1285852" y="285728"/>
            <a:ext cx="7560000" cy="720000"/>
          </a:xfrm>
          <a:prstGeom prst="rect">
            <a:avLst/>
          </a:prstGeom>
          <a:solidFill>
            <a:schemeClr val="bg2"/>
          </a:solidFill>
        </p:spPr>
        <p:txBody>
          <a:bodyPr anchor="ctr">
            <a:norm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s-ES" sz="2800" b="1" i="0" strike="noStrike" kern="1200" cap="none" spc="0" normalizeH="0" baseline="0" noProof="0" dirty="0">
                <a:ln>
                  <a:noFill/>
                </a:ln>
                <a:solidFill>
                  <a:srgbClr val="3333CC"/>
                </a:solidFill>
                <a:effectLst>
                  <a:outerShdw blurRad="50000" dist="30000" dir="5400000" algn="tl" rotWithShape="0">
                    <a:srgbClr val="000000">
                      <a:alpha val="30000"/>
                    </a:srgbClr>
                  </a:outerShdw>
                </a:effectLst>
                <a:uLnTx/>
                <a:uFillTx/>
                <a:latin typeface="+mj-lt"/>
                <a:ea typeface="+mj-ea"/>
                <a:cs typeface="+mj-cs"/>
              </a:rPr>
              <a:t>Etiquetas</a:t>
            </a:r>
            <a:endParaRPr kumimoji="0" lang="es-ES" sz="3200" b="1" i="0" strike="noStrike" kern="1200" cap="none" spc="0" normalizeH="0" baseline="0" noProof="0" dirty="0">
              <a:ln>
                <a:noFill/>
              </a:ln>
              <a:solidFill>
                <a:srgbClr val="3333CC"/>
              </a:solidFill>
              <a:effectLst>
                <a:outerShdw blurRad="50000" dist="30000" dir="5400000" algn="tl" rotWithShape="0">
                  <a:srgbClr val="000000">
                    <a:alpha val="30000"/>
                  </a:srgbClr>
                </a:outerShdw>
              </a:effectLst>
              <a:uLnTx/>
              <a:uFillTx/>
              <a:latin typeface="+mj-lt"/>
              <a:ea typeface="+mj-ea"/>
              <a:cs typeface="+mj-cs"/>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03648" y="188640"/>
            <a:ext cx="7406640" cy="764846"/>
          </a:xfrm>
        </p:spPr>
        <p:txBody>
          <a:bodyPr/>
          <a:lstStyle/>
          <a:p>
            <a:r>
              <a:rPr lang="es-ES" dirty="0"/>
              <a:t>Aplicando Estilos</a:t>
            </a:r>
          </a:p>
        </p:txBody>
      </p:sp>
      <p:sp>
        <p:nvSpPr>
          <p:cNvPr id="3" name="Subtítulo 2"/>
          <p:cNvSpPr>
            <a:spLocks noGrp="1"/>
          </p:cNvSpPr>
          <p:nvPr>
            <p:ph type="subTitle" idx="1"/>
          </p:nvPr>
        </p:nvSpPr>
        <p:spPr>
          <a:xfrm>
            <a:off x="1115616" y="953486"/>
            <a:ext cx="7694672" cy="5904514"/>
          </a:xfrm>
        </p:spPr>
        <p:txBody>
          <a:bodyPr>
            <a:normAutofit fontScale="85000" lnSpcReduction="20000"/>
          </a:bodyPr>
          <a:lstStyle/>
          <a:p>
            <a:r>
              <a:rPr lang="es-ES" b="1" dirty="0"/>
              <a:t>Sintaxis para atributos:</a:t>
            </a:r>
          </a:p>
          <a:p>
            <a:r>
              <a:rPr lang="es-ES" dirty="0"/>
              <a:t>atributo: valor;</a:t>
            </a:r>
          </a:p>
          <a:p>
            <a:r>
              <a:rPr lang="es-ES" b="1" dirty="0"/>
              <a:t>Fuente:</a:t>
            </a:r>
          </a:p>
          <a:p>
            <a:r>
              <a:rPr lang="es-ES" dirty="0"/>
              <a:t>La forma básica de declarar un tipo de letra es:</a:t>
            </a:r>
          </a:p>
          <a:p>
            <a:r>
              <a:rPr lang="es-ES" dirty="0"/>
              <a:t>Font-</a:t>
            </a:r>
            <a:r>
              <a:rPr lang="es-ES" dirty="0" err="1"/>
              <a:t>family</a:t>
            </a:r>
            <a:r>
              <a:rPr lang="es-ES" dirty="0"/>
              <a:t>: &lt;fuente&gt;;</a:t>
            </a:r>
          </a:p>
          <a:p>
            <a:r>
              <a:rPr lang="es-ES" dirty="0" err="1"/>
              <a:t>Ej</a:t>
            </a:r>
            <a:r>
              <a:rPr lang="es-ES" dirty="0"/>
              <a:t>:</a:t>
            </a:r>
          </a:p>
          <a:p>
            <a:r>
              <a:rPr lang="es-ES" dirty="0" err="1"/>
              <a:t>font-family</a:t>
            </a:r>
            <a:r>
              <a:rPr lang="es-ES" dirty="0"/>
              <a:t>: Georgia, “Book Antigua”, Palatino, Times;</a:t>
            </a:r>
          </a:p>
          <a:p>
            <a:r>
              <a:rPr lang="es-ES" b="1" dirty="0"/>
              <a:t>Definiendo color:</a:t>
            </a:r>
          </a:p>
          <a:p>
            <a:r>
              <a:rPr lang="es-ES" dirty="0"/>
              <a:t>Los colores de CSS se pueden definir de varias formas:</a:t>
            </a:r>
          </a:p>
          <a:p>
            <a:pPr marL="484632" indent="-457200">
              <a:buFont typeface="Wingdings" panose="05000000000000000000" pitchFamily="2" charset="2"/>
              <a:buChar char="§"/>
            </a:pPr>
            <a:r>
              <a:rPr lang="es-ES" dirty="0"/>
              <a:t>Hexadecimal: #RRGGBB.  (rojo, verde y azul)  negro es #000000, rojo #FF0000, gris oscuro #333333</a:t>
            </a:r>
          </a:p>
          <a:p>
            <a:pPr marL="484632" indent="-457200">
              <a:buFont typeface="Wingdings" panose="05000000000000000000" pitchFamily="2" charset="2"/>
              <a:buChar char="§"/>
            </a:pPr>
            <a:r>
              <a:rPr lang="es-ES" dirty="0"/>
              <a:t>Hexadecimal abreviado: #RGB. Si en el caso anterior se puede abreviar dejando solo uno ej. Negro: #000, rojo #F00</a:t>
            </a:r>
          </a:p>
          <a:p>
            <a:pPr marL="484632" indent="-457200">
              <a:buFont typeface="Wingdings" panose="05000000000000000000" pitchFamily="2" charset="2"/>
              <a:buChar char="§"/>
            </a:pPr>
            <a:r>
              <a:rPr lang="es-ES" dirty="0"/>
              <a:t>Combinaciones predefinidas en ingles: negro: </a:t>
            </a:r>
            <a:r>
              <a:rPr lang="es-ES" dirty="0" err="1"/>
              <a:t>black</a:t>
            </a:r>
            <a:r>
              <a:rPr lang="es-ES" dirty="0"/>
              <a:t>; rojo: red</a:t>
            </a:r>
          </a:p>
          <a:p>
            <a:pPr marL="484632" indent="-457200">
              <a:buFont typeface="Wingdings" panose="05000000000000000000" pitchFamily="2" charset="2"/>
              <a:buChar char="§"/>
            </a:pPr>
            <a:r>
              <a:rPr lang="es-ES" dirty="0"/>
              <a:t>Cantidades de color en RGB: </a:t>
            </a:r>
            <a:r>
              <a:rPr lang="es-ES" dirty="0" err="1"/>
              <a:t>rgb</a:t>
            </a:r>
            <a:r>
              <a:rPr lang="es-ES" dirty="0"/>
              <a:t> (rojo, verde, azul) con esta función podemos indicar el color con números del 0 al 255 (máximo). Ej. Negro es </a:t>
            </a:r>
            <a:r>
              <a:rPr lang="es-ES" dirty="0" err="1"/>
              <a:t>rgb</a:t>
            </a:r>
            <a:r>
              <a:rPr lang="es-ES" dirty="0"/>
              <a:t>(0,0,0); rojo es </a:t>
            </a:r>
            <a:r>
              <a:rPr lang="es-ES" dirty="0" err="1"/>
              <a:t>rgb</a:t>
            </a:r>
            <a:r>
              <a:rPr lang="es-ES" dirty="0"/>
              <a:t>(255,0,0); gris oscuro es </a:t>
            </a:r>
            <a:r>
              <a:rPr lang="es-ES" dirty="0" err="1"/>
              <a:t>rgb</a:t>
            </a:r>
            <a:r>
              <a:rPr lang="es-ES" dirty="0"/>
              <a:t>(100,100,100) y blanco: </a:t>
            </a:r>
            <a:r>
              <a:rPr lang="es-ES" dirty="0" err="1"/>
              <a:t>rgb</a:t>
            </a:r>
            <a:r>
              <a:rPr lang="es-ES" dirty="0"/>
              <a:t>(255,255,255)</a:t>
            </a:r>
          </a:p>
          <a:p>
            <a:endParaRPr lang="es-ES" dirty="0"/>
          </a:p>
        </p:txBody>
      </p:sp>
    </p:spTree>
    <p:extLst>
      <p:ext uri="{BB962C8B-B14F-4D97-AF65-F5344CB8AC3E}">
        <p14:creationId xmlns:p14="http://schemas.microsoft.com/office/powerpoint/2010/main" val="68091356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187624" y="260648"/>
            <a:ext cx="7406640" cy="692838"/>
          </a:xfrm>
        </p:spPr>
        <p:txBody>
          <a:bodyPr>
            <a:normAutofit/>
          </a:bodyPr>
          <a:lstStyle/>
          <a:p>
            <a:r>
              <a:rPr lang="es-ES" sz="2800" b="1" dirty="0"/>
              <a:t>Modificar el tamaño de la fuente</a:t>
            </a:r>
          </a:p>
        </p:txBody>
      </p:sp>
      <p:sp>
        <p:nvSpPr>
          <p:cNvPr id="3" name="Subtítulo 2"/>
          <p:cNvSpPr>
            <a:spLocks noGrp="1"/>
          </p:cNvSpPr>
          <p:nvPr>
            <p:ph type="subTitle" idx="1"/>
          </p:nvPr>
        </p:nvSpPr>
        <p:spPr>
          <a:xfrm>
            <a:off x="1187624" y="1268760"/>
            <a:ext cx="7651576" cy="5184576"/>
          </a:xfrm>
        </p:spPr>
        <p:txBody>
          <a:bodyPr>
            <a:normAutofit fontScale="85000" lnSpcReduction="20000"/>
          </a:bodyPr>
          <a:lstStyle/>
          <a:p>
            <a:r>
              <a:rPr lang="es-ES" dirty="0"/>
              <a:t>Font-</a:t>
            </a:r>
            <a:r>
              <a:rPr lang="es-ES" dirty="0" err="1"/>
              <a:t>size</a:t>
            </a:r>
            <a:r>
              <a:rPr lang="es-ES" dirty="0"/>
              <a:t>: &lt;tamaño&gt;;</a:t>
            </a:r>
          </a:p>
          <a:p>
            <a:r>
              <a:rPr lang="es-ES" dirty="0"/>
              <a:t>Con </a:t>
            </a:r>
            <a:r>
              <a:rPr lang="es-ES" dirty="0" err="1"/>
              <a:t>Css</a:t>
            </a:r>
            <a:r>
              <a:rPr lang="es-ES" dirty="0"/>
              <a:t> hay mucha libertad a la hora de especificar tamaños, ya que estos se pueden expresar en muchas medidas: por ej. </a:t>
            </a:r>
            <a:r>
              <a:rPr lang="es-ES" dirty="0" err="1"/>
              <a:t>px</a:t>
            </a:r>
            <a:r>
              <a:rPr lang="es-ES" dirty="0"/>
              <a:t>, pt, </a:t>
            </a:r>
            <a:r>
              <a:rPr lang="es-ES" dirty="0" err="1"/>
              <a:t>em</a:t>
            </a:r>
            <a:r>
              <a:rPr lang="es-ES" dirty="0"/>
              <a:t>, cm, mm, …)</a:t>
            </a:r>
          </a:p>
          <a:p>
            <a:r>
              <a:rPr lang="es-ES" dirty="0"/>
              <a:t>Ej.</a:t>
            </a:r>
          </a:p>
          <a:p>
            <a:r>
              <a:rPr lang="es-ES" dirty="0"/>
              <a:t>Font-</a:t>
            </a:r>
            <a:r>
              <a:rPr lang="es-ES" dirty="0" err="1"/>
              <a:t>size</a:t>
            </a:r>
            <a:r>
              <a:rPr lang="es-ES" dirty="0"/>
              <a:t>: 16px;</a:t>
            </a:r>
          </a:p>
          <a:p>
            <a:r>
              <a:rPr lang="es-ES" b="1" dirty="0"/>
              <a:t>Decoración a un texto</a:t>
            </a:r>
            <a:r>
              <a:rPr lang="es-ES" dirty="0"/>
              <a:t>:</a:t>
            </a:r>
          </a:p>
          <a:p>
            <a:r>
              <a:rPr lang="es-ES" dirty="0"/>
              <a:t>Para decorar nuestro texto Utilizaremos el atributo:</a:t>
            </a:r>
          </a:p>
          <a:p>
            <a:r>
              <a:rPr lang="es-ES" dirty="0" err="1"/>
              <a:t>text-decoration</a:t>
            </a:r>
            <a:r>
              <a:rPr lang="es-ES" dirty="0"/>
              <a:t>: &lt;decoración&gt;</a:t>
            </a:r>
          </a:p>
          <a:p>
            <a:r>
              <a:rPr lang="es-ES" dirty="0"/>
              <a:t>Donde &lt;decoración&gt;puede valer lo siguiente:</a:t>
            </a:r>
          </a:p>
          <a:p>
            <a:pPr marL="484632" indent="-457200">
              <a:buFont typeface="Wingdings" panose="05000000000000000000" pitchFamily="2" charset="2"/>
              <a:buChar char="§"/>
            </a:pPr>
            <a:r>
              <a:rPr lang="es-ES" dirty="0" err="1"/>
              <a:t>Underline</a:t>
            </a:r>
            <a:r>
              <a:rPr lang="es-ES" dirty="0"/>
              <a:t>: Subraya el texto.</a:t>
            </a:r>
          </a:p>
          <a:p>
            <a:pPr marL="484632" indent="-457200">
              <a:buFont typeface="Wingdings" panose="05000000000000000000" pitchFamily="2" charset="2"/>
              <a:buChar char="§"/>
            </a:pPr>
            <a:r>
              <a:rPr lang="es-ES" dirty="0" err="1"/>
              <a:t>Overline</a:t>
            </a:r>
            <a:r>
              <a:rPr lang="es-ES" dirty="0"/>
              <a:t>: línea por encima del texto</a:t>
            </a:r>
          </a:p>
          <a:p>
            <a:pPr marL="484632" indent="-457200">
              <a:buFont typeface="Wingdings" panose="05000000000000000000" pitchFamily="2" charset="2"/>
              <a:buChar char="§"/>
            </a:pPr>
            <a:r>
              <a:rPr lang="es-ES" dirty="0"/>
              <a:t>Line-</a:t>
            </a:r>
            <a:r>
              <a:rPr lang="es-ES" dirty="0" err="1"/>
              <a:t>through</a:t>
            </a:r>
            <a:r>
              <a:rPr lang="es-ES" dirty="0"/>
              <a:t>: tacha el texto.</a:t>
            </a:r>
          </a:p>
          <a:p>
            <a:pPr marL="484632" indent="-457200">
              <a:buFont typeface="Wingdings" panose="05000000000000000000" pitchFamily="2" charset="2"/>
              <a:buChar char="§"/>
            </a:pPr>
            <a:r>
              <a:rPr lang="es-ES" dirty="0" err="1"/>
              <a:t>None</a:t>
            </a:r>
            <a:r>
              <a:rPr lang="es-ES" dirty="0"/>
              <a:t>: modo normal, se puede poner </a:t>
            </a:r>
            <a:r>
              <a:rPr lang="es-ES" dirty="0" err="1"/>
              <a:t>none</a:t>
            </a:r>
            <a:r>
              <a:rPr lang="es-ES" dirty="0"/>
              <a:t> si no se quiere subrayar los enlaces</a:t>
            </a:r>
          </a:p>
          <a:p>
            <a:endParaRPr lang="es-ES" dirty="0"/>
          </a:p>
        </p:txBody>
      </p:sp>
    </p:spTree>
    <p:extLst>
      <p:ext uri="{BB962C8B-B14F-4D97-AF65-F5344CB8AC3E}">
        <p14:creationId xmlns:p14="http://schemas.microsoft.com/office/powerpoint/2010/main" val="237925259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32560" y="359898"/>
            <a:ext cx="7406640" cy="764846"/>
          </a:xfrm>
        </p:spPr>
        <p:txBody>
          <a:bodyPr/>
          <a:lstStyle/>
          <a:p>
            <a:r>
              <a:rPr lang="es-ES" dirty="0"/>
              <a:t>Texto en cursiva</a:t>
            </a:r>
          </a:p>
        </p:txBody>
      </p:sp>
      <p:sp>
        <p:nvSpPr>
          <p:cNvPr id="3" name="Subtítulo 2"/>
          <p:cNvSpPr>
            <a:spLocks noGrp="1"/>
          </p:cNvSpPr>
          <p:nvPr>
            <p:ph type="subTitle" idx="1"/>
          </p:nvPr>
        </p:nvSpPr>
        <p:spPr>
          <a:xfrm>
            <a:off x="1432560" y="1124744"/>
            <a:ext cx="7406640" cy="5544616"/>
          </a:xfrm>
        </p:spPr>
        <p:txBody>
          <a:bodyPr>
            <a:normAutofit fontScale="85000" lnSpcReduction="20000"/>
          </a:bodyPr>
          <a:lstStyle/>
          <a:p>
            <a:r>
              <a:rPr lang="es-ES" dirty="0" err="1"/>
              <a:t>font-style</a:t>
            </a:r>
            <a:r>
              <a:rPr lang="es-ES" dirty="0"/>
              <a:t>: &lt;estilo&gt;</a:t>
            </a:r>
          </a:p>
          <a:p>
            <a:r>
              <a:rPr lang="es-ES" dirty="0"/>
              <a:t>Donde &lt;estilo&gt; puede valer lo siguiente:</a:t>
            </a:r>
          </a:p>
          <a:p>
            <a:pPr marL="484632" indent="-457200">
              <a:buFont typeface="Wingdings" panose="05000000000000000000" pitchFamily="2" charset="2"/>
              <a:buChar char="§"/>
            </a:pPr>
            <a:r>
              <a:rPr lang="es-ES" dirty="0"/>
              <a:t>Italic: pone el texto en cursiva</a:t>
            </a:r>
          </a:p>
          <a:p>
            <a:pPr marL="484632" indent="-457200">
              <a:buFont typeface="Wingdings" panose="05000000000000000000" pitchFamily="2" charset="2"/>
              <a:buChar char="§"/>
            </a:pPr>
            <a:r>
              <a:rPr lang="es-ES" dirty="0"/>
              <a:t>Oblique: pone el texto en </a:t>
            </a:r>
            <a:r>
              <a:rPr lang="es-ES" dirty="0" err="1"/>
              <a:t>oblícuo</a:t>
            </a:r>
            <a:r>
              <a:rPr lang="es-ES" dirty="0"/>
              <a:t> (casi idéntico a la cursiva)</a:t>
            </a:r>
          </a:p>
          <a:p>
            <a:pPr marL="484632" indent="-457200">
              <a:buFont typeface="Wingdings" panose="05000000000000000000" pitchFamily="2" charset="2"/>
              <a:buChar char="§"/>
            </a:pPr>
            <a:r>
              <a:rPr lang="es-ES" dirty="0"/>
              <a:t>Normal: modo normal</a:t>
            </a:r>
          </a:p>
          <a:p>
            <a:r>
              <a:rPr lang="es-ES" dirty="0"/>
              <a:t>Grosor:</a:t>
            </a:r>
          </a:p>
          <a:p>
            <a:r>
              <a:rPr lang="es-ES" dirty="0"/>
              <a:t>Font-</a:t>
            </a:r>
            <a:r>
              <a:rPr lang="es-ES" dirty="0" err="1"/>
              <a:t>weight</a:t>
            </a:r>
            <a:r>
              <a:rPr lang="es-ES" dirty="0"/>
              <a:t>: &lt;grosor&gt;</a:t>
            </a:r>
          </a:p>
          <a:p>
            <a:r>
              <a:rPr lang="es-ES" dirty="0"/>
              <a:t>Donde &lt;grosor&gt;;</a:t>
            </a:r>
          </a:p>
          <a:p>
            <a:r>
              <a:rPr lang="es-ES" dirty="0"/>
              <a:t>Donde grosor puede valer lo siguiente:</a:t>
            </a:r>
          </a:p>
          <a:p>
            <a:pPr marL="484632" indent="-457200">
              <a:buFont typeface="Wingdings" panose="05000000000000000000" pitchFamily="2" charset="2"/>
              <a:buChar char="§"/>
            </a:pPr>
            <a:r>
              <a:rPr lang="es-ES" dirty="0"/>
              <a:t>Bold: la típica negrita</a:t>
            </a:r>
          </a:p>
          <a:p>
            <a:pPr marL="484632" indent="-457200">
              <a:buFont typeface="Wingdings" panose="05000000000000000000" pitchFamily="2" charset="2"/>
              <a:buChar char="§"/>
            </a:pPr>
            <a:r>
              <a:rPr lang="es-ES" dirty="0" err="1"/>
              <a:t>bolder</a:t>
            </a:r>
            <a:r>
              <a:rPr lang="es-ES" dirty="0"/>
              <a:t>.: mas grueso que la </a:t>
            </a:r>
            <a:r>
              <a:rPr lang="es-ES" dirty="0" err="1"/>
              <a:t>tipica</a:t>
            </a:r>
            <a:r>
              <a:rPr lang="es-ES" dirty="0"/>
              <a:t> negrita</a:t>
            </a:r>
          </a:p>
          <a:p>
            <a:pPr marL="484632" indent="-457200">
              <a:buFont typeface="Wingdings" panose="05000000000000000000" pitchFamily="2" charset="2"/>
              <a:buChar char="§"/>
            </a:pPr>
            <a:r>
              <a:rPr lang="es-ES" dirty="0" err="1"/>
              <a:t>Lighter</a:t>
            </a:r>
            <a:r>
              <a:rPr lang="es-ES" dirty="0"/>
              <a:t>: ligero</a:t>
            </a:r>
          </a:p>
          <a:p>
            <a:pPr marL="484632" indent="-457200">
              <a:buFont typeface="Wingdings" panose="05000000000000000000" pitchFamily="2" charset="2"/>
              <a:buChar char="§"/>
            </a:pPr>
            <a:r>
              <a:rPr lang="es-ES" dirty="0"/>
              <a:t>Un numero del 100 al 900: diferentes valores desde el </a:t>
            </a:r>
            <a:r>
              <a:rPr lang="es-ES" dirty="0" err="1"/>
              <a:t>minimo</a:t>
            </a:r>
            <a:r>
              <a:rPr lang="es-ES" dirty="0"/>
              <a:t> (100) al máximo (900). Ej. Valor 100</a:t>
            </a:r>
          </a:p>
          <a:p>
            <a:pPr marL="484632" indent="-457200">
              <a:buFont typeface="Wingdings" panose="05000000000000000000" pitchFamily="2" charset="2"/>
              <a:buChar char="§"/>
            </a:pPr>
            <a:r>
              <a:rPr lang="es-ES" dirty="0"/>
              <a:t>Normal: grosor normal</a:t>
            </a:r>
          </a:p>
          <a:p>
            <a:endParaRPr lang="es-ES" dirty="0"/>
          </a:p>
          <a:p>
            <a:pPr marL="484632" indent="-457200">
              <a:buFont typeface="Wingdings" panose="05000000000000000000" pitchFamily="2" charset="2"/>
              <a:buChar char="§"/>
            </a:pPr>
            <a:endParaRPr lang="es-ES" dirty="0"/>
          </a:p>
          <a:p>
            <a:pPr marL="484632" indent="-457200">
              <a:buFont typeface="Wingdings" panose="05000000000000000000" pitchFamily="2" charset="2"/>
              <a:buChar char="§"/>
            </a:pPr>
            <a:endParaRPr lang="es-ES" dirty="0"/>
          </a:p>
          <a:p>
            <a:pPr marL="484632" indent="-457200">
              <a:buFont typeface="Wingdings" panose="05000000000000000000" pitchFamily="2" charset="2"/>
              <a:buChar char="§"/>
            </a:pPr>
            <a:endParaRPr lang="es-ES" dirty="0"/>
          </a:p>
        </p:txBody>
      </p:sp>
    </p:spTree>
    <p:extLst>
      <p:ext uri="{BB962C8B-B14F-4D97-AF65-F5344CB8AC3E}">
        <p14:creationId xmlns:p14="http://schemas.microsoft.com/office/powerpoint/2010/main" val="315725066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32560" y="359898"/>
            <a:ext cx="7406640" cy="764846"/>
          </a:xfrm>
        </p:spPr>
        <p:txBody>
          <a:bodyPr/>
          <a:lstStyle/>
          <a:p>
            <a:r>
              <a:rPr lang="es-ES" dirty="0"/>
              <a:t>Formateado de textos </a:t>
            </a:r>
            <a:r>
              <a:rPr lang="es-ES" dirty="0" err="1"/>
              <a:t>Css</a:t>
            </a:r>
            <a:endParaRPr lang="es-ES" dirty="0"/>
          </a:p>
        </p:txBody>
      </p:sp>
      <p:sp>
        <p:nvSpPr>
          <p:cNvPr id="3" name="Subtítulo 2"/>
          <p:cNvSpPr>
            <a:spLocks noGrp="1"/>
          </p:cNvSpPr>
          <p:nvPr>
            <p:ph type="subTitle" idx="1"/>
          </p:nvPr>
        </p:nvSpPr>
        <p:spPr>
          <a:xfrm>
            <a:off x="1432560" y="1268760"/>
            <a:ext cx="7406640" cy="5256584"/>
          </a:xfrm>
        </p:spPr>
        <p:txBody>
          <a:bodyPr/>
          <a:lstStyle/>
          <a:p>
            <a:r>
              <a:rPr lang="es-ES" dirty="0"/>
              <a:t>Con CSS se puede especificar el tamaño entre letras</a:t>
            </a:r>
          </a:p>
          <a:p>
            <a:r>
              <a:rPr lang="es-ES" dirty="0" err="1"/>
              <a:t>Letter-sapcing</a:t>
            </a:r>
            <a:r>
              <a:rPr lang="es-ES" dirty="0"/>
              <a:t>: &lt;tamaño&gt;;</a:t>
            </a:r>
          </a:p>
          <a:p>
            <a:r>
              <a:rPr lang="es-ES" dirty="0"/>
              <a:t>El tamaño se especifica de la misma forma que como veíamos en Font-</a:t>
            </a:r>
            <a:r>
              <a:rPr lang="es-ES" dirty="0" err="1"/>
              <a:t>size</a:t>
            </a:r>
            <a:endParaRPr lang="es-ES" dirty="0"/>
          </a:p>
          <a:p>
            <a:r>
              <a:rPr lang="es-ES" dirty="0" err="1"/>
              <a:t>Letter-sapacing</a:t>
            </a:r>
            <a:r>
              <a:rPr lang="es-ES" dirty="0"/>
              <a:t>: 5px;</a:t>
            </a:r>
          </a:p>
          <a:p>
            <a:r>
              <a:rPr lang="es-ES" dirty="0"/>
              <a:t>Especificar el tamaño entre palabras:</a:t>
            </a:r>
          </a:p>
          <a:p>
            <a:r>
              <a:rPr lang="es-ES" dirty="0"/>
              <a:t>Word-</a:t>
            </a:r>
            <a:r>
              <a:rPr lang="es-ES" dirty="0" err="1"/>
              <a:t>spacing</a:t>
            </a:r>
            <a:r>
              <a:rPr lang="es-ES" dirty="0"/>
              <a:t>: &lt;tamaño&gt;;</a:t>
            </a:r>
          </a:p>
          <a:p>
            <a:r>
              <a:rPr lang="es-ES" dirty="0"/>
              <a:t>Espaciar un texto:</a:t>
            </a:r>
          </a:p>
          <a:p>
            <a:r>
              <a:rPr lang="es-ES" dirty="0"/>
              <a:t>Text-</a:t>
            </a:r>
            <a:r>
              <a:rPr lang="es-ES" dirty="0" err="1"/>
              <a:t>indent</a:t>
            </a:r>
            <a:r>
              <a:rPr lang="es-ES" dirty="0"/>
              <a:t>: &lt;tamaño&gt;;</a:t>
            </a:r>
          </a:p>
          <a:p>
            <a:r>
              <a:rPr lang="es-ES" dirty="0"/>
              <a:t>Text-</a:t>
            </a:r>
            <a:r>
              <a:rPr lang="es-ES" dirty="0" err="1"/>
              <a:t>indent</a:t>
            </a:r>
            <a:r>
              <a:rPr lang="es-ES"/>
              <a:t>: 3cm;</a:t>
            </a:r>
            <a:endParaRPr lang="es-ES" dirty="0"/>
          </a:p>
          <a:p>
            <a:endParaRPr lang="es-ES" dirty="0"/>
          </a:p>
        </p:txBody>
      </p:sp>
    </p:spTree>
    <p:extLst>
      <p:ext uri="{BB962C8B-B14F-4D97-AF65-F5344CB8AC3E}">
        <p14:creationId xmlns:p14="http://schemas.microsoft.com/office/powerpoint/2010/main" val="22745624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43443" y="155257"/>
            <a:ext cx="7498080" cy="1143000"/>
          </a:xfrm>
        </p:spPr>
        <p:txBody>
          <a:bodyPr>
            <a:normAutofit/>
          </a:bodyPr>
          <a:lstStyle/>
          <a:p>
            <a:r>
              <a:rPr lang="es-ES" dirty="0" smtClean="0"/>
              <a:t>Menús desplegables HTML</a:t>
            </a:r>
            <a:endParaRPr lang="en-US" dirty="0"/>
          </a:p>
        </p:txBody>
      </p:sp>
      <p:sp>
        <p:nvSpPr>
          <p:cNvPr id="6" name="Rectángulo 5"/>
          <p:cNvSpPr/>
          <p:nvPr/>
        </p:nvSpPr>
        <p:spPr>
          <a:xfrm>
            <a:off x="1691680" y="1298258"/>
            <a:ext cx="5832648" cy="2862322"/>
          </a:xfrm>
          <a:prstGeom prst="rect">
            <a:avLst/>
          </a:prstGeom>
        </p:spPr>
        <p:txBody>
          <a:bodyPr wrap="square">
            <a:spAutoFit/>
          </a:bodyPr>
          <a:lstStyle/>
          <a:p>
            <a:r>
              <a:rPr lang="en-US" sz="2000" dirty="0"/>
              <a:t>&lt;label for="so"&gt;Sistema </a:t>
            </a:r>
            <a:r>
              <a:rPr lang="en-US" sz="2000" dirty="0" err="1"/>
              <a:t>operativo</a:t>
            </a:r>
            <a:r>
              <a:rPr lang="en-US" sz="2000" dirty="0"/>
              <a:t>&lt;/label&gt; &lt;</a:t>
            </a:r>
            <a:r>
              <a:rPr lang="en-US" sz="2000" dirty="0" err="1"/>
              <a:t>br</a:t>
            </a:r>
            <a:r>
              <a:rPr lang="en-US" sz="2000" dirty="0"/>
              <a:t>/&gt;</a:t>
            </a:r>
          </a:p>
          <a:p>
            <a:r>
              <a:rPr lang="en-US" sz="2000" dirty="0"/>
              <a:t>&lt;select id="so" name="so"&gt;</a:t>
            </a:r>
          </a:p>
          <a:p>
            <a:r>
              <a:rPr lang="en-US" sz="2000" dirty="0"/>
              <a:t>  &lt;option value="" selected="selected"&gt;- </a:t>
            </a:r>
            <a:r>
              <a:rPr lang="en-US" sz="2000" dirty="0" err="1"/>
              <a:t>selecciona</a:t>
            </a:r>
            <a:r>
              <a:rPr lang="en-US" sz="2000" dirty="0"/>
              <a:t> -&lt;/option&gt;</a:t>
            </a:r>
          </a:p>
          <a:p>
            <a:r>
              <a:rPr lang="en-US" sz="2000" dirty="0"/>
              <a:t>  &lt;option value="windows"&gt;Windows&lt;/option&gt;</a:t>
            </a:r>
          </a:p>
          <a:p>
            <a:r>
              <a:rPr lang="en-US" sz="2000" dirty="0"/>
              <a:t>  &lt;option value="mac"&gt;Mac&lt;/option&gt;</a:t>
            </a:r>
          </a:p>
          <a:p>
            <a:r>
              <a:rPr lang="en-US" sz="2000" dirty="0"/>
              <a:t>  &lt;option value="</a:t>
            </a:r>
            <a:r>
              <a:rPr lang="en-US" sz="2000" dirty="0" err="1"/>
              <a:t>linux</a:t>
            </a:r>
            <a:r>
              <a:rPr lang="en-US" sz="2000" dirty="0"/>
              <a:t>"&gt;Linux&lt;/option&gt;</a:t>
            </a:r>
          </a:p>
          <a:p>
            <a:r>
              <a:rPr lang="en-US" sz="2000" dirty="0"/>
              <a:t>  &lt;option value="</a:t>
            </a:r>
            <a:r>
              <a:rPr lang="en-US" sz="2000" dirty="0" err="1"/>
              <a:t>otro</a:t>
            </a:r>
            <a:r>
              <a:rPr lang="en-US" sz="2000" dirty="0"/>
              <a:t>"&gt;</a:t>
            </a:r>
            <a:r>
              <a:rPr lang="en-US" sz="2000" dirty="0" err="1"/>
              <a:t>Otro</a:t>
            </a:r>
            <a:r>
              <a:rPr lang="en-US" sz="2000" dirty="0"/>
              <a:t>&lt;/option&gt;</a:t>
            </a:r>
          </a:p>
          <a:p>
            <a:r>
              <a:rPr lang="en-US" sz="2000" dirty="0"/>
              <a:t>&lt;/select&gt;</a:t>
            </a:r>
          </a:p>
        </p:txBody>
      </p:sp>
      <p:pic>
        <p:nvPicPr>
          <p:cNvPr id="7" name="Imagen 6"/>
          <p:cNvPicPr>
            <a:picLocks noChangeAspect="1"/>
          </p:cNvPicPr>
          <p:nvPr/>
        </p:nvPicPr>
        <p:blipFill rotWithShape="1">
          <a:blip r:embed="rId2"/>
          <a:srcRect l="61" t="984" r="68455" b="67516"/>
          <a:stretch/>
        </p:blipFill>
        <p:spPr>
          <a:xfrm>
            <a:off x="3453734" y="4005064"/>
            <a:ext cx="4096490" cy="2304256"/>
          </a:xfrm>
          <a:prstGeom prst="rect">
            <a:avLst/>
          </a:prstGeom>
        </p:spPr>
      </p:pic>
    </p:spTree>
    <p:extLst>
      <p:ext uri="{BB962C8B-B14F-4D97-AF65-F5344CB8AC3E}">
        <p14:creationId xmlns:p14="http://schemas.microsoft.com/office/powerpoint/2010/main" val="265267059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spTree>
    <p:extLst>
      <p:ext uri="{BB962C8B-B14F-4D97-AF65-F5344CB8AC3E}">
        <p14:creationId xmlns:p14="http://schemas.microsoft.com/office/powerpoint/2010/main" val="145151105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spTree>
    <p:extLst>
      <p:ext uri="{BB962C8B-B14F-4D97-AF65-F5344CB8AC3E}">
        <p14:creationId xmlns:p14="http://schemas.microsoft.com/office/powerpoint/2010/main" val="126034553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p:txBody>
          <a:bodyPr/>
          <a:lstStyle/>
          <a:p>
            <a:r>
              <a:rPr lang="es-ES" dirty="0" smtClean="0"/>
              <a:t>ESTA EN EL BLOC</a:t>
            </a:r>
            <a:endParaRPr lang="en-US" dirty="0"/>
          </a:p>
        </p:txBody>
      </p:sp>
      <p:sp>
        <p:nvSpPr>
          <p:cNvPr id="4" name="Título 1"/>
          <p:cNvSpPr>
            <a:spLocks noGrp="1"/>
          </p:cNvSpPr>
          <p:nvPr>
            <p:ph type="title"/>
          </p:nvPr>
        </p:nvSpPr>
        <p:spPr/>
        <p:txBody>
          <a:bodyPr>
            <a:normAutofit fontScale="90000"/>
          </a:bodyPr>
          <a:lstStyle/>
          <a:p>
            <a:r>
              <a:rPr lang="es-ES" dirty="0" smtClean="0"/>
              <a:t>Menús desplegables HTML y CSS</a:t>
            </a:r>
            <a:endParaRPr lang="en-US" dirty="0"/>
          </a:p>
        </p:txBody>
      </p:sp>
    </p:spTree>
    <p:extLst>
      <p:ext uri="{BB962C8B-B14F-4D97-AF65-F5344CB8AC3E}">
        <p14:creationId xmlns:p14="http://schemas.microsoft.com/office/powerpoint/2010/main" val="31195824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io">
  <a:themeElements>
    <a:clrScheme name="Solsticio">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io">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io">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1577</TotalTime>
  <Words>5213</Words>
  <Application>Microsoft Office PowerPoint</Application>
  <PresentationFormat>Presentación en pantalla (4:3)</PresentationFormat>
  <Paragraphs>1032</Paragraphs>
  <Slides>97</Slides>
  <Notes>2</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97</vt:i4>
      </vt:variant>
    </vt:vector>
  </HeadingPairs>
  <TitlesOfParts>
    <vt:vector size="106" baseType="lpstr">
      <vt:lpstr>Arial</vt:lpstr>
      <vt:lpstr>Calibri</vt:lpstr>
      <vt:lpstr>Courier New</vt:lpstr>
      <vt:lpstr>Gill Sans MT</vt:lpstr>
      <vt:lpstr>Times New Roman</vt:lpstr>
      <vt:lpstr>Verdana</vt:lpstr>
      <vt:lpstr>Wingdings</vt:lpstr>
      <vt:lpstr>Wingdings 2</vt:lpstr>
      <vt:lpstr>Solsticio</vt:lpstr>
      <vt:lpstr>Primera clase</vt:lpstr>
      <vt:lpstr>Conceptos Básicos</vt:lpstr>
      <vt:lpstr>Multimedia Interactiva</vt:lpstr>
      <vt:lpstr>Páginas Web</vt:lpstr>
      <vt:lpstr>World Wide Web</vt:lpstr>
      <vt:lpstr>Editores de Páginas Web</vt:lpstr>
      <vt:lpstr>Presentación de PowerPoint</vt:lpstr>
      <vt:lpstr>Código HTML</vt:lpstr>
      <vt:lpstr>Presentación de PowerPoint</vt:lpstr>
      <vt:lpstr>Etiquetas Básicas</vt:lpstr>
      <vt:lpstr>Etiqueta: HEAD</vt:lpstr>
      <vt:lpstr>Etiqueta: BODY</vt:lpstr>
      <vt:lpstr>Estructura Básica  de un Documento HTML</vt:lpstr>
      <vt:lpstr>Ejercicio1: Nuestra Primera Página </vt:lpstr>
      <vt:lpstr>Ejercicio1: Nuestra Primera Página </vt:lpstr>
      <vt:lpstr>Segunda clase</vt:lpstr>
      <vt:lpstr>TRABAJANDO CON  TEXTO </vt:lpstr>
      <vt:lpstr>Presentación de PowerPoint</vt:lpstr>
      <vt:lpstr>Ejercicio2: Nuestra Segunda Página </vt:lpstr>
      <vt:lpstr>Ejercicio2: Nuestra Segunda Página </vt:lpstr>
      <vt:lpstr>Tercera clase</vt:lpstr>
      <vt:lpstr>TRABAJANDO CON TEXTO</vt:lpstr>
      <vt:lpstr>Etiqueta de Párrafo: DIV</vt:lpstr>
      <vt:lpstr>Etiqueta de Párrafo: P</vt:lpstr>
      <vt:lpstr>Ejercicio3: Nuestra Tercera Página </vt:lpstr>
      <vt:lpstr>Ejercicio3: Nuestra Tercera Página </vt:lpstr>
      <vt:lpstr>Presentación de PowerPoint</vt:lpstr>
      <vt:lpstr>Cuarta clase</vt:lpstr>
      <vt:lpstr>Coloreando la Página</vt:lpstr>
      <vt:lpstr>Coloreando la Página</vt:lpstr>
      <vt:lpstr>TABLA DE COLORES  (SOLO  ALGUNOS)</vt:lpstr>
      <vt:lpstr>Coloreando la Página</vt:lpstr>
      <vt:lpstr>Coloreando la Página</vt:lpstr>
      <vt:lpstr>Ejercicio4: Nuestra Cuarta Página </vt:lpstr>
      <vt:lpstr>Presentación de PowerPoint</vt:lpstr>
      <vt:lpstr>Quinta clase</vt:lpstr>
      <vt:lpstr>Textos con Listas</vt:lpstr>
      <vt:lpstr>Textos con Listas</vt:lpstr>
      <vt:lpstr>Ejercicio5: Nuestra Quinta Página </vt:lpstr>
      <vt:lpstr>Presentación de PowerPoint</vt:lpstr>
      <vt:lpstr>Sexta clase</vt:lpstr>
      <vt:lpstr>AGREGANDO IMÁGENES</vt:lpstr>
      <vt:lpstr>Presentación de PowerPoint</vt:lpstr>
      <vt:lpstr>Presentación de PowerPoint</vt:lpstr>
      <vt:lpstr>Ejercicio6: Nuestra Sexta Página </vt:lpstr>
      <vt:lpstr>Séptima clase</vt:lpstr>
      <vt:lpstr>Agregando enlaces a nuestra página</vt:lpstr>
      <vt:lpstr>Enlaces Internos</vt:lpstr>
      <vt:lpstr>Enlaces Externos</vt:lpstr>
      <vt:lpstr>Ejercicio7: Nuestra Septima Página </vt:lpstr>
      <vt:lpstr>Octava clase</vt:lpstr>
      <vt:lpstr>Agregando Tablas</vt:lpstr>
      <vt:lpstr>Estructura básica de Tablas</vt:lpstr>
      <vt:lpstr>Etiqueta:  TABLE  con parámetros</vt:lpstr>
      <vt:lpstr>Etiqueta:  TR con parámetros</vt:lpstr>
      <vt:lpstr>Etiqueta:  TD y TH con parámetros</vt:lpstr>
      <vt:lpstr>Ejercicio8: Nuestra Octava Página </vt:lpstr>
      <vt:lpstr>Novena clase</vt:lpstr>
      <vt:lpstr>Trabajando con Formularios</vt:lpstr>
      <vt:lpstr>Trabajando con Formularios</vt:lpstr>
      <vt:lpstr>Trabajando con Formularios</vt:lpstr>
      <vt:lpstr>Estructura básica de Formularios</vt:lpstr>
      <vt:lpstr>Ejercicio9: Nuestra Octava Página </vt:lpstr>
      <vt:lpstr>Ejercicio9: Nuestra Novena Página </vt:lpstr>
      <vt:lpstr>Decima clase</vt:lpstr>
      <vt:lpstr>Marcos</vt:lpstr>
      <vt:lpstr>Trabajando con Marcos</vt:lpstr>
      <vt:lpstr>Trabajando con Marcos</vt:lpstr>
      <vt:lpstr> Continuando con la Etiqueta: FRAME </vt:lpstr>
      <vt:lpstr>Presentación de PowerPoint</vt:lpstr>
      <vt:lpstr>EJEMPLOS</vt:lpstr>
      <vt:lpstr>Presentación de PowerPoint</vt:lpstr>
      <vt:lpstr>Presentación de PowerPoint</vt:lpstr>
      <vt:lpstr>Trabajando con Marcos</vt:lpstr>
      <vt:lpstr>Estructura básica de Marcos</vt:lpstr>
      <vt:lpstr>Ejercicio10: Nuestra Decima Página </vt:lpstr>
      <vt:lpstr>Clase de APOYO</vt:lpstr>
      <vt:lpstr>Estructura Básica  de un Documento HTML</vt:lpstr>
      <vt:lpstr>Lista de Etiquetas HTML</vt:lpstr>
      <vt:lpstr>Práctica</vt:lpstr>
      <vt:lpstr>Preguntas a Resolver</vt:lpstr>
      <vt:lpstr>Preguntas para investigar</vt:lpstr>
      <vt:lpstr>Presentación de PowerPoint</vt:lpstr>
      <vt:lpstr>Introducción al CSS</vt:lpstr>
      <vt:lpstr>1. Por que separar el contenido de la presentación</vt:lpstr>
      <vt:lpstr>Presentación de PowerPoint</vt:lpstr>
      <vt:lpstr>Presentación de PowerPoint</vt:lpstr>
      <vt:lpstr>Identificadores y clases</vt:lpstr>
      <vt:lpstr>Aplicar estilos a estos Ids y clases</vt:lpstr>
      <vt:lpstr>Aplicando Estilos</vt:lpstr>
      <vt:lpstr>Modificar el tamaño de la fuente</vt:lpstr>
      <vt:lpstr>Texto en cursiva</vt:lpstr>
      <vt:lpstr>Formateado de textos Css</vt:lpstr>
      <vt:lpstr>Menús desplegables HTML</vt:lpstr>
      <vt:lpstr>Presentación de PowerPoint</vt:lpstr>
      <vt:lpstr>Presentación de PowerPoint</vt:lpstr>
      <vt:lpstr>Menús desplegables HTML y CSS</vt:lpstr>
    </vt:vector>
  </TitlesOfParts>
  <Company>domingo savio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Curso de HTML:</dc:title>
  <dc:creator>labc</dc:creator>
  <cp:lastModifiedBy>Lily</cp:lastModifiedBy>
  <cp:revision>163</cp:revision>
  <dcterms:created xsi:type="dcterms:W3CDTF">2005-10-11T21:24:05Z</dcterms:created>
  <dcterms:modified xsi:type="dcterms:W3CDTF">2024-04-09T05:00:08Z</dcterms:modified>
</cp:coreProperties>
</file>