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3"/>
  </p:notesMasterIdLst>
  <p:sldIdLst>
    <p:sldId id="256" r:id="rId2"/>
    <p:sldId id="257" r:id="rId3"/>
    <p:sldId id="303" r:id="rId4"/>
    <p:sldId id="296" r:id="rId5"/>
    <p:sldId id="297" r:id="rId6"/>
    <p:sldId id="298" r:id="rId7"/>
    <p:sldId id="299" r:id="rId8"/>
    <p:sldId id="300" r:id="rId9"/>
    <p:sldId id="301" r:id="rId10"/>
    <p:sldId id="305" r:id="rId11"/>
    <p:sldId id="304" r:id="rId12"/>
    <p:sldId id="307" r:id="rId13"/>
    <p:sldId id="308" r:id="rId14"/>
    <p:sldId id="309" r:id="rId15"/>
    <p:sldId id="310" r:id="rId16"/>
    <p:sldId id="306" r:id="rId17"/>
    <p:sldId id="316" r:id="rId18"/>
    <p:sldId id="317" r:id="rId19"/>
    <p:sldId id="315" r:id="rId20"/>
    <p:sldId id="337" r:id="rId21"/>
    <p:sldId id="332" r:id="rId22"/>
    <p:sldId id="333" r:id="rId23"/>
    <p:sldId id="318" r:id="rId24"/>
    <p:sldId id="302" r:id="rId25"/>
    <p:sldId id="312" r:id="rId26"/>
    <p:sldId id="313" r:id="rId27"/>
    <p:sldId id="319" r:id="rId28"/>
    <p:sldId id="323" r:id="rId29"/>
    <p:sldId id="322" r:id="rId30"/>
    <p:sldId id="311" r:id="rId31"/>
    <p:sldId id="321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4" r:id="rId41"/>
    <p:sldId id="33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开 开" initials="开" lastIdx="3" clrIdx="0">
    <p:extLst>
      <p:ext uri="{19B8F6BF-5375-455C-9EA6-DF929625EA0E}">
        <p15:presenceInfo xmlns:p15="http://schemas.microsoft.com/office/powerpoint/2012/main" userId="19a0fc29272aa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9T19:30:24.453" idx="2">
    <p:pos x="3556" y="2251"/>
    <p:text>f1内容加上字符串“var2”</p:text>
    <p:extLst>
      <p:ext uri="{C676402C-5697-4E1C-873F-D02D1690AC5C}">
        <p15:threadingInfo xmlns:p15="http://schemas.microsoft.com/office/powerpoint/2012/main" timeZoneBias="-480"/>
      </p:ext>
    </p:extLst>
  </p:cm>
  <p:cm authorId="1" dt="2019-10-09T19:31:52.998" idx="3">
    <p:pos x="3556" y="2387"/>
    <p:text>输出行数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逻辑表达为真返回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逻辑表达为假返回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第三章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/>
              <a:t>Shell</a:t>
            </a:r>
            <a:r>
              <a:rPr lang="zh-CN" altLang="en-US" sz="5400" dirty="0"/>
              <a:t>编程入门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`</a:t>
            </a:r>
            <a:r>
              <a:rPr lang="zh-CN" altLang="en-US" dirty="0"/>
              <a:t>命令</a:t>
            </a:r>
            <a:r>
              <a:rPr lang="en-US" altLang="zh-CN" dirty="0"/>
              <a:t>`</a:t>
            </a:r>
            <a:r>
              <a:rPr lang="zh-CN" altLang="en-US" dirty="0"/>
              <a:t>：使用命令的结果来替换命令</a:t>
            </a:r>
            <a:endParaRPr lang="en-US" altLang="zh-CN" dirty="0"/>
          </a:p>
          <a:p>
            <a:pPr lvl="1"/>
            <a:r>
              <a:rPr lang="en-US" altLang="zh-CN" dirty="0"/>
              <a:t>echo –e “The user list is \n `who`”</a:t>
            </a:r>
          </a:p>
          <a:p>
            <a:pPr lvl="1"/>
            <a:r>
              <a:rPr lang="en-US" altLang="zh-CN" dirty="0"/>
              <a:t>echo The current time is `date`</a:t>
            </a:r>
          </a:p>
          <a:p>
            <a:r>
              <a:rPr lang="en-US" altLang="zh-CN" dirty="0"/>
              <a:t>$(</a:t>
            </a:r>
            <a:r>
              <a:rPr lang="zh-CN" altLang="en-US" dirty="0"/>
              <a:t>命令）：整个替换成括号中命令的结果</a:t>
            </a:r>
            <a:endParaRPr lang="en-US" altLang="zh-CN" dirty="0"/>
          </a:p>
          <a:p>
            <a:pPr lvl="1"/>
            <a:r>
              <a:rPr lang="en-US" altLang="zh-CN" dirty="0"/>
              <a:t>echo The current time is $(date)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9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命令的输入输出流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输入和输出终端</a:t>
            </a:r>
            <a:endParaRPr lang="en-US" altLang="zh-CN" dirty="0"/>
          </a:p>
          <a:p>
            <a:pPr lvl="1"/>
            <a:r>
              <a:rPr lang="zh-CN" altLang="en-US" dirty="0"/>
              <a:t>键盘、显示器</a:t>
            </a:r>
            <a:endParaRPr lang="en-US" altLang="zh-CN" dirty="0"/>
          </a:p>
          <a:p>
            <a:r>
              <a:rPr lang="zh-CN" altLang="en-US" dirty="0"/>
              <a:t>命令的输入和输出字符流</a:t>
            </a:r>
            <a:endParaRPr lang="en-US" altLang="zh-CN" dirty="0"/>
          </a:p>
          <a:p>
            <a:pPr lvl="1"/>
            <a:r>
              <a:rPr lang="zh-CN" altLang="en-US" dirty="0"/>
              <a:t>标准输入流：连接到键盘的输入</a:t>
            </a:r>
            <a:endParaRPr lang="en-US" altLang="zh-CN" dirty="0"/>
          </a:p>
          <a:p>
            <a:pPr lvl="1"/>
            <a:r>
              <a:rPr lang="zh-CN" altLang="en-US" dirty="0"/>
              <a:t>标准输出流：连接到显示器的输出</a:t>
            </a:r>
            <a:endParaRPr lang="en-US" altLang="zh-CN" dirty="0"/>
          </a:p>
          <a:p>
            <a:pPr lvl="1"/>
            <a:r>
              <a:rPr lang="zh-CN" altLang="en-US" dirty="0"/>
              <a:t>标准错误流：连接到显示器的错误消息输出</a:t>
            </a:r>
            <a:endParaRPr lang="en-US" altLang="zh-CN" dirty="0"/>
          </a:p>
          <a:p>
            <a:r>
              <a:rPr lang="zh-CN" altLang="en-US" dirty="0"/>
              <a:t>三种标准输入输出源</a:t>
            </a:r>
            <a:endParaRPr lang="en-US" altLang="zh-CN" dirty="0"/>
          </a:p>
          <a:p>
            <a:pPr lvl="1"/>
            <a:r>
              <a:rPr lang="zh-CN" altLang="en-US" dirty="0"/>
              <a:t>终端</a:t>
            </a:r>
            <a:endParaRPr lang="en-US" altLang="zh-CN" dirty="0"/>
          </a:p>
          <a:p>
            <a:pPr lvl="1"/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管道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138985" y="5329782"/>
            <a:ext cx="1037966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29" y="5329782"/>
            <a:ext cx="914400" cy="609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7109254" y="5469924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09" y="4451645"/>
            <a:ext cx="703820" cy="703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 rot="1756672">
            <a:off x="7132609" y="4891822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图: 直接访问存储器 10"/>
          <p:cNvSpPr/>
          <p:nvPr/>
        </p:nvSpPr>
        <p:spPr>
          <a:xfrm>
            <a:off x="6229600" y="6180363"/>
            <a:ext cx="660829" cy="3102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127" y="4665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7523" y="5364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键盘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453922" y="6172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sp>
        <p:nvSpPr>
          <p:cNvPr id="15" name="右箭头 14"/>
          <p:cNvSpPr/>
          <p:nvPr/>
        </p:nvSpPr>
        <p:spPr>
          <a:xfrm rot="20294679">
            <a:off x="7125247" y="6048558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65" y="4411887"/>
            <a:ext cx="703820" cy="703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流程图: 直接访问存储器 18"/>
          <p:cNvSpPr/>
          <p:nvPr/>
        </p:nvSpPr>
        <p:spPr>
          <a:xfrm>
            <a:off x="10355800" y="6148758"/>
            <a:ext cx="660829" cy="3102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19"/>
          <p:cNvSpPr/>
          <p:nvPr/>
        </p:nvSpPr>
        <p:spPr>
          <a:xfrm rot="19995124">
            <a:off x="9252866" y="4902808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9305339" y="5469924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 rot="1789556">
            <a:off x="9271608" y="5998170"/>
            <a:ext cx="922638" cy="2636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148931" y="4495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067786" y="5416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显示器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067786" y="6115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65" y="5218648"/>
            <a:ext cx="776882" cy="7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输入输出重定向到文件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-  </a:t>
            </a:r>
            <a:r>
              <a:rPr lang="zh-CN" altLang="en-US" dirty="0"/>
              <a:t>标准输入</a:t>
            </a:r>
            <a:endParaRPr lang="en-US" altLang="zh-CN" dirty="0"/>
          </a:p>
          <a:p>
            <a:pPr lvl="1"/>
            <a:r>
              <a:rPr lang="en-US" altLang="zh-CN" dirty="0"/>
              <a:t>cat - foo</a:t>
            </a:r>
          </a:p>
          <a:p>
            <a:r>
              <a:rPr lang="en-US" altLang="zh-CN" dirty="0"/>
              <a:t>&gt; </a:t>
            </a:r>
            <a:r>
              <a:rPr lang="zh-CN" altLang="en-US" dirty="0"/>
              <a:t>输出重定向</a:t>
            </a:r>
            <a:endParaRPr lang="en-US" altLang="zh-CN" dirty="0"/>
          </a:p>
          <a:p>
            <a:pPr lvl="1"/>
            <a:r>
              <a:rPr lang="en-US" altLang="zh-CN" dirty="0"/>
              <a:t>echo content &gt; file</a:t>
            </a:r>
          </a:p>
          <a:p>
            <a:r>
              <a:rPr lang="en-US" altLang="zh-CN" dirty="0"/>
              <a:t>&gt;&gt; </a:t>
            </a:r>
            <a:r>
              <a:rPr lang="zh-CN" altLang="en-US" dirty="0"/>
              <a:t>追加输出重定向</a:t>
            </a:r>
            <a:endParaRPr lang="en-US" altLang="zh-CN" dirty="0"/>
          </a:p>
          <a:p>
            <a:pPr lvl="1"/>
            <a:r>
              <a:rPr lang="en-US" altLang="zh-CN" dirty="0"/>
              <a:t>echo content &gt;&gt; file</a:t>
            </a:r>
          </a:p>
          <a:p>
            <a:r>
              <a:rPr lang="en-US" altLang="zh-CN" dirty="0"/>
              <a:t>&lt; </a:t>
            </a:r>
            <a:r>
              <a:rPr lang="zh-CN" altLang="en-US" dirty="0"/>
              <a:t>输入重定向</a:t>
            </a:r>
            <a:endParaRPr lang="en-US" altLang="zh-CN" dirty="0"/>
          </a:p>
          <a:p>
            <a:pPr lvl="1"/>
            <a:r>
              <a:rPr lang="en-US" altLang="zh-CN" dirty="0" err="1"/>
              <a:t>wc</a:t>
            </a:r>
            <a:r>
              <a:rPr lang="en-US" altLang="zh-CN" dirty="0"/>
              <a:t> &lt; file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标准错误输出重定向</a:t>
            </a:r>
            <a:endParaRPr lang="en-US" altLang="zh-CN" dirty="0"/>
          </a:p>
          <a:p>
            <a:pPr lvl="1"/>
            <a:r>
              <a:rPr lang="en-US" altLang="zh-CN" dirty="0"/>
              <a:t>cat foo 2&gt; </a:t>
            </a:r>
            <a:r>
              <a:rPr lang="en-US" altLang="zh-CN" dirty="0" err="1"/>
              <a:t>errorfile</a:t>
            </a:r>
            <a:endParaRPr lang="en-US" altLang="zh-CN" dirty="0"/>
          </a:p>
          <a:p>
            <a:r>
              <a:rPr lang="zh-CN" altLang="en-US" dirty="0"/>
              <a:t>相互重定向</a:t>
            </a:r>
            <a:endParaRPr lang="en-US" altLang="zh-CN" dirty="0"/>
          </a:p>
          <a:p>
            <a:pPr lvl="1"/>
            <a:r>
              <a:rPr lang="en-US" altLang="zh-CN" dirty="0"/>
              <a:t>1&gt;&amp;2</a:t>
            </a:r>
          </a:p>
          <a:p>
            <a:pPr lvl="1"/>
            <a:r>
              <a:rPr lang="en-US" altLang="zh-CN" dirty="0"/>
              <a:t>2&gt;&amp;1</a:t>
            </a:r>
          </a:p>
          <a:p>
            <a:pPr lvl="1"/>
            <a:endParaRPr lang="zh-CN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0646"/>
              </p:ext>
            </p:extLst>
          </p:nvPr>
        </p:nvGraphicFramePr>
        <p:xfrm>
          <a:off x="7093629" y="4084928"/>
          <a:ext cx="2795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文件描述符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标准输入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标准输出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标准错误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同时用到输入和输出流的命令</a:t>
            </a:r>
            <a:endParaRPr lang="en-US" altLang="zh-CN" dirty="0"/>
          </a:p>
          <a:p>
            <a:r>
              <a:rPr lang="zh-CN" altLang="en-US" dirty="0"/>
              <a:t>对于过滤器来说，输入输出流的顺序是不重要的</a:t>
            </a:r>
            <a:endParaRPr lang="en-US" altLang="zh-CN" dirty="0"/>
          </a:p>
          <a:p>
            <a:pPr lvl="1"/>
            <a:r>
              <a:rPr lang="en-US" altLang="zh-CN" dirty="0" err="1"/>
              <a:t>wc</a:t>
            </a:r>
            <a:r>
              <a:rPr lang="en-US" altLang="zh-CN" dirty="0"/>
              <a:t> &lt; </a:t>
            </a:r>
            <a:r>
              <a:rPr lang="en-US" altLang="zh-CN" dirty="0" err="1"/>
              <a:t>infile</a:t>
            </a:r>
            <a:r>
              <a:rPr lang="en-US" altLang="zh-CN" dirty="0"/>
              <a:t> &gt; </a:t>
            </a:r>
            <a:r>
              <a:rPr lang="en-US" altLang="zh-CN" dirty="0" err="1"/>
              <a:t>outfile</a:t>
            </a:r>
            <a:endParaRPr lang="en-US" altLang="zh-CN" dirty="0"/>
          </a:p>
          <a:p>
            <a:pPr lvl="1"/>
            <a:r>
              <a:rPr lang="en-US" dirty="0" err="1"/>
              <a:t>wc</a:t>
            </a:r>
            <a:r>
              <a:rPr lang="en-US" dirty="0"/>
              <a:t> &gt; </a:t>
            </a:r>
            <a:r>
              <a:rPr lang="en-US" dirty="0" err="1"/>
              <a:t>outfile</a:t>
            </a:r>
            <a:r>
              <a:rPr lang="en-US" dirty="0"/>
              <a:t> &lt; </a:t>
            </a:r>
            <a:r>
              <a:rPr lang="en-US" dirty="0" err="1"/>
              <a:t>infile</a:t>
            </a:r>
            <a:endParaRPr lang="en-US" dirty="0"/>
          </a:p>
          <a:p>
            <a:pPr lvl="1"/>
            <a:r>
              <a:rPr lang="en-US" dirty="0"/>
              <a:t>&gt;</a:t>
            </a:r>
            <a:r>
              <a:rPr lang="en-US" dirty="0" err="1"/>
              <a:t>outfile</a:t>
            </a:r>
            <a:r>
              <a:rPr lang="en-US" dirty="0"/>
              <a:t> &lt; </a:t>
            </a:r>
            <a:r>
              <a:rPr lang="en-US" dirty="0" err="1"/>
              <a:t>infile</a:t>
            </a:r>
            <a:r>
              <a:rPr lang="en-US" dirty="0"/>
              <a:t> </a:t>
            </a:r>
            <a:r>
              <a:rPr lang="en-US" dirty="0" err="1"/>
              <a:t>wc</a:t>
            </a:r>
            <a:endParaRPr lang="en-US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cat – f2 &lt; f1 &gt; f3 2&gt; f4 </a:t>
            </a:r>
          </a:p>
          <a:p>
            <a:pPr marL="457200" lvl="1" indent="0">
              <a:buNone/>
            </a:pPr>
            <a:r>
              <a:rPr lang="zh-CN" altLang="en-US" dirty="0"/>
              <a:t>拼接</a:t>
            </a:r>
            <a:r>
              <a:rPr lang="en-US" altLang="zh-CN" dirty="0"/>
              <a:t>f2</a:t>
            </a:r>
            <a:r>
              <a:rPr lang="zh-CN" altLang="en-US" dirty="0"/>
              <a:t>、</a:t>
            </a:r>
            <a:r>
              <a:rPr lang="en-US" altLang="zh-CN" dirty="0"/>
              <a:t>f1</a:t>
            </a:r>
            <a:r>
              <a:rPr lang="zh-CN" altLang="en-US" dirty="0"/>
              <a:t>内容重输入到</a:t>
            </a:r>
            <a:r>
              <a:rPr lang="en-US" altLang="zh-CN" dirty="0"/>
              <a:t>f3</a:t>
            </a:r>
            <a:r>
              <a:rPr lang="zh-CN" altLang="en-US" dirty="0"/>
              <a:t>，如果有错误信息则输入</a:t>
            </a:r>
            <a:r>
              <a:rPr lang="en-US" altLang="zh-CN" dirty="0"/>
              <a:t>f4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命令组合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使用圆括号</a:t>
            </a:r>
            <a:r>
              <a:rPr lang="en-US" altLang="zh-CN" dirty="0"/>
              <a:t>( )</a:t>
            </a:r>
            <a:r>
              <a:rPr lang="zh-CN" altLang="en-US" dirty="0"/>
              <a:t>和花括号</a:t>
            </a:r>
            <a:r>
              <a:rPr lang="en-US" altLang="zh-CN" dirty="0"/>
              <a:t>{ }</a:t>
            </a:r>
            <a:r>
              <a:rPr lang="zh-CN" altLang="en-US" dirty="0"/>
              <a:t>将多个命令组合起来</a:t>
            </a:r>
            <a:endParaRPr lang="en-US" altLang="zh-CN" dirty="0"/>
          </a:p>
          <a:p>
            <a:r>
              <a:rPr lang="zh-CN" altLang="en-US" dirty="0"/>
              <a:t>组合命令由一个子</a:t>
            </a:r>
            <a:r>
              <a:rPr lang="en-US" altLang="zh-CN" dirty="0"/>
              <a:t>shell</a:t>
            </a:r>
            <a:r>
              <a:rPr lang="zh-CN" altLang="en-US" dirty="0"/>
              <a:t>执行，共享输入和输出源</a:t>
            </a:r>
            <a:endParaRPr lang="en-US" altLang="zh-CN" dirty="0"/>
          </a:p>
          <a:p>
            <a:r>
              <a:rPr lang="zh-CN" altLang="en-US" dirty="0"/>
              <a:t>组合命令能够共享同一个重定向符号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( ls –l *.txt; </a:t>
            </a:r>
            <a:r>
              <a:rPr lang="en-US" dirty="0" err="1"/>
              <a:t>wc</a:t>
            </a:r>
            <a:r>
              <a:rPr lang="en-US" dirty="0"/>
              <a:t> *.txt ) &gt; all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将一条命令的输出作为另一条命令的输入</a:t>
            </a:r>
            <a:endParaRPr lang="en-US" altLang="zh-CN" dirty="0"/>
          </a:p>
          <a:p>
            <a:r>
              <a:rPr lang="zh-CN" altLang="en-US" dirty="0"/>
              <a:t>格式：命令</a:t>
            </a:r>
            <a:r>
              <a:rPr lang="en-US" altLang="zh-CN" dirty="0"/>
              <a:t>1 | </a:t>
            </a:r>
            <a:r>
              <a:rPr lang="zh-CN" altLang="en-US" dirty="0"/>
              <a:t>命令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| </a:t>
            </a:r>
            <a:r>
              <a:rPr lang="zh-CN" altLang="en-US" dirty="0"/>
              <a:t>左边的命令使用标准输出，</a:t>
            </a:r>
            <a:r>
              <a:rPr lang="en-US" altLang="zh-CN" dirty="0"/>
              <a:t>| </a:t>
            </a:r>
            <a:r>
              <a:rPr lang="zh-CN" altLang="en-US" dirty="0"/>
              <a:t>右边的命令使用标准输入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who –a | cat &gt; </a:t>
            </a:r>
            <a:r>
              <a:rPr lang="en-US" altLang="zh-CN" dirty="0" err="1"/>
              <a:t>userlist</a:t>
            </a:r>
            <a:endParaRPr lang="en-US" altLang="zh-CN" dirty="0"/>
          </a:p>
          <a:p>
            <a:pPr lvl="1"/>
            <a:r>
              <a:rPr lang="en-US" altLang="zh-CN" dirty="0"/>
              <a:t>(cat f1; echo var2) | </a:t>
            </a:r>
            <a:r>
              <a:rPr lang="en-US" altLang="zh-CN" dirty="0" err="1"/>
              <a:t>wc</a:t>
            </a:r>
            <a:r>
              <a:rPr lang="en-US" altLang="zh-CN" dirty="0"/>
              <a:t> –l </a:t>
            </a:r>
          </a:p>
          <a:p>
            <a:pPr lvl="1"/>
            <a:r>
              <a:rPr lang="en-US" altLang="zh-CN" dirty="0"/>
              <a:t>ls | cat – file | </a:t>
            </a:r>
            <a:r>
              <a:rPr lang="en-US" altLang="zh-CN" dirty="0" err="1"/>
              <a:t>wc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处理速度快</a:t>
            </a:r>
            <a:endParaRPr lang="en-US" altLang="zh-CN" dirty="0"/>
          </a:p>
          <a:p>
            <a:pPr lvl="1"/>
            <a:r>
              <a:rPr lang="zh-CN" altLang="en-US" dirty="0"/>
              <a:t>不产生中间文件结果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89970" y="4376617"/>
            <a:ext cx="1070708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59816" y="4376615"/>
            <a:ext cx="1070708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>
            <a:off x="7877908" y="4540738"/>
            <a:ext cx="1703754" cy="2735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773187" y="4118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35331" y="41206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环境变量：</a:t>
            </a:r>
            <a:r>
              <a:rPr lang="en-US" altLang="zh-CN" dirty="0"/>
              <a:t>shell</a:t>
            </a:r>
            <a:r>
              <a:rPr lang="zh-CN" altLang="en-US" dirty="0"/>
              <a:t>已经定义的变量，如</a:t>
            </a:r>
            <a:r>
              <a:rPr lang="en-US" altLang="zh-CN" dirty="0"/>
              <a:t>HOME</a:t>
            </a:r>
            <a:r>
              <a:rPr lang="zh-CN" altLang="en-US" dirty="0"/>
              <a:t>，</a:t>
            </a:r>
            <a:r>
              <a:rPr lang="en-US" altLang="zh-CN" dirty="0"/>
              <a:t>SHELL</a:t>
            </a:r>
            <a:r>
              <a:rPr lang="zh-CN" altLang="en-US" dirty="0"/>
              <a:t>，</a:t>
            </a:r>
            <a:r>
              <a:rPr lang="en-US" altLang="zh-CN" dirty="0"/>
              <a:t>PATH</a:t>
            </a:r>
          </a:p>
          <a:p>
            <a:r>
              <a:rPr lang="zh-CN" altLang="en-US" dirty="0"/>
              <a:t>用户自定义变量：</a:t>
            </a:r>
            <a:endParaRPr lang="en-US" altLang="zh-CN" dirty="0"/>
          </a:p>
          <a:p>
            <a:pPr lvl="1"/>
            <a:r>
              <a:rPr lang="zh-CN" altLang="en-US" dirty="0"/>
              <a:t>变量名：必须以字母开头，其他可以是数字和</a:t>
            </a:r>
            <a:r>
              <a:rPr lang="en-US" altLang="zh-CN" dirty="0"/>
              <a:t>_</a:t>
            </a:r>
            <a:r>
              <a:rPr lang="zh-CN" altLang="en-US" dirty="0"/>
              <a:t>，区分大小写</a:t>
            </a:r>
            <a:endParaRPr lang="en-US" altLang="zh-CN" dirty="0"/>
          </a:p>
          <a:p>
            <a:pPr lvl="1"/>
            <a:r>
              <a:rPr lang="zh-CN" altLang="en-US" dirty="0"/>
              <a:t>变量类型：</a:t>
            </a:r>
            <a:r>
              <a:rPr lang="en-US" altLang="zh-CN" dirty="0"/>
              <a:t>shell</a:t>
            </a:r>
            <a:r>
              <a:rPr lang="zh-CN" altLang="en-US" dirty="0"/>
              <a:t>变量都是字符串类型</a:t>
            </a:r>
            <a:endParaRPr lang="en-US" altLang="zh-CN" dirty="0"/>
          </a:p>
          <a:p>
            <a:pPr lvl="1"/>
            <a:r>
              <a:rPr lang="zh-CN" altLang="en-US" dirty="0"/>
              <a:t>变量不需要提前声明</a:t>
            </a:r>
            <a:endParaRPr lang="en-US" altLang="zh-CN" dirty="0"/>
          </a:p>
          <a:p>
            <a:pPr lvl="1"/>
            <a:r>
              <a:rPr lang="zh-CN" altLang="en-US" dirty="0"/>
              <a:t>变量赋值：</a:t>
            </a:r>
            <a:r>
              <a:rPr lang="en-US" altLang="zh-CN" dirty="0"/>
              <a:t>variable=value</a:t>
            </a:r>
          </a:p>
          <a:p>
            <a:pPr lvl="1"/>
            <a:r>
              <a:rPr lang="zh-CN" altLang="en-US" dirty="0"/>
              <a:t>变量引用：</a:t>
            </a:r>
            <a:r>
              <a:rPr lang="en-US" altLang="zh-CN" dirty="0"/>
              <a:t>$</a:t>
            </a:r>
            <a:r>
              <a:rPr lang="en-US" altLang="zh-CN" dirty="0" err="1"/>
              <a:t>var_name</a:t>
            </a:r>
            <a:r>
              <a:rPr lang="en-US" altLang="zh-CN" dirty="0"/>
              <a:t> </a:t>
            </a:r>
            <a:r>
              <a:rPr lang="zh-CN" altLang="en-US" dirty="0"/>
              <a:t>（可使用转义符 </a:t>
            </a:r>
            <a:r>
              <a:rPr lang="en-US" altLang="zh-CN" dirty="0"/>
              <a:t>\ </a:t>
            </a:r>
            <a:r>
              <a:rPr lang="zh-CN" altLang="en-US" dirty="0"/>
              <a:t>和单引号来避免替换）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50" y="5165897"/>
            <a:ext cx="6886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设置环境变量：</a:t>
            </a:r>
            <a:r>
              <a:rPr lang="en-US" altLang="zh-CN" dirty="0"/>
              <a:t>export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变量值</a:t>
            </a:r>
            <a:endParaRPr lang="en-US" altLang="zh-CN" dirty="0"/>
          </a:p>
          <a:p>
            <a:r>
              <a:rPr lang="zh-CN" altLang="en-US" dirty="0"/>
              <a:t>引用环境变量：</a:t>
            </a:r>
            <a:r>
              <a:rPr lang="en-US" altLang="zh-CN" dirty="0"/>
              <a:t>$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zh-CN" altLang="en-US" dirty="0"/>
              <a:t>查看环境变量：</a:t>
            </a:r>
            <a:r>
              <a:rPr lang="en-US" altLang="zh-CN" dirty="0" err="1"/>
              <a:t>env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常用环境变量：</a:t>
            </a:r>
            <a:endParaRPr lang="en-US" altLang="zh-CN" dirty="0"/>
          </a:p>
          <a:p>
            <a:pPr lvl="1"/>
            <a:r>
              <a:rPr lang="en-US" altLang="zh-CN" dirty="0"/>
              <a:t>HOME  </a:t>
            </a:r>
            <a:r>
              <a:rPr lang="zh-CN" altLang="en-US" dirty="0"/>
              <a:t>用户目录</a:t>
            </a:r>
            <a:endParaRPr lang="en-US" altLang="zh-CN" dirty="0"/>
          </a:p>
          <a:p>
            <a:pPr lvl="1"/>
            <a:r>
              <a:rPr lang="en-US" altLang="zh-CN" dirty="0"/>
              <a:t>PATH    </a:t>
            </a:r>
            <a:r>
              <a:rPr lang="zh-CN" altLang="en-US" dirty="0"/>
              <a:t>命令执行路径，用冒号分隔，</a:t>
            </a:r>
            <a:r>
              <a:rPr lang="en-US" altLang="zh-CN" dirty="0"/>
              <a:t>Shell</a:t>
            </a:r>
            <a:r>
              <a:rPr lang="zh-CN" altLang="en-US" dirty="0"/>
              <a:t>会按</a:t>
            </a:r>
            <a:r>
              <a:rPr lang="en-US" altLang="zh-CN" dirty="0"/>
              <a:t>PATH</a:t>
            </a:r>
            <a:r>
              <a:rPr lang="zh-CN" altLang="en-US" dirty="0"/>
              <a:t>中给出的顺序搜索目录</a:t>
            </a:r>
            <a:endParaRPr lang="en-US" altLang="zh-CN" dirty="0"/>
          </a:p>
          <a:p>
            <a:pPr lvl="1"/>
            <a:r>
              <a:rPr lang="en-US" altLang="zh-CN" dirty="0"/>
              <a:t>PWD     </a:t>
            </a:r>
            <a:r>
              <a:rPr lang="zh-CN" altLang="en-US" dirty="0"/>
              <a:t>当前工作目录的绝对路径名</a:t>
            </a:r>
            <a:endParaRPr lang="en-US" altLang="zh-CN" dirty="0"/>
          </a:p>
          <a:p>
            <a:pPr lvl="1"/>
            <a:r>
              <a:rPr lang="en-US" altLang="zh-CN" dirty="0"/>
              <a:t>UID        </a:t>
            </a:r>
            <a:r>
              <a:rPr lang="zh-CN" altLang="en-US" dirty="0"/>
              <a:t>当前用户的识别号</a:t>
            </a:r>
            <a:endParaRPr lang="en-US" altLang="zh-CN" dirty="0"/>
          </a:p>
          <a:p>
            <a:pPr lvl="1"/>
            <a:r>
              <a:rPr lang="en-US" altLang="zh-CN" dirty="0"/>
              <a:t>RANDOM   </a:t>
            </a:r>
            <a:r>
              <a:rPr lang="zh-CN" altLang="en-US" dirty="0"/>
              <a:t>一个随机数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1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设置和修改环境变量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中直接修改，在</a:t>
            </a:r>
            <a:r>
              <a:rPr lang="en-US" altLang="zh-CN" dirty="0"/>
              <a:t>shell</a:t>
            </a:r>
            <a:r>
              <a:rPr lang="zh-CN" altLang="en-US" dirty="0"/>
              <a:t>中生效</a:t>
            </a:r>
            <a:endParaRPr lang="en-US" altLang="zh-CN" dirty="0"/>
          </a:p>
          <a:p>
            <a:r>
              <a:rPr lang="zh-CN" altLang="en-US" dirty="0"/>
              <a:t>在启动配置文件中修改，在每次登录后生效</a:t>
            </a:r>
            <a:endParaRPr lang="en-US" altLang="zh-CN" dirty="0"/>
          </a:p>
          <a:p>
            <a:pPr lvl="1"/>
            <a:r>
              <a:rPr lang="zh-CN" altLang="en-US" dirty="0"/>
              <a:t>系统配置文件：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pPr lvl="1"/>
            <a:r>
              <a:rPr lang="zh-CN" altLang="en-US" dirty="0"/>
              <a:t>用户配置文件：</a:t>
            </a:r>
            <a:r>
              <a:rPr lang="en-US" altLang="zh-CN" dirty="0"/>
              <a:t>~/.profile</a:t>
            </a:r>
            <a:r>
              <a:rPr lang="zh-CN" altLang="en-US" dirty="0"/>
              <a:t>，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zh-CN" altLang="en-US" dirty="0"/>
              <a:t>设置路径变量</a:t>
            </a:r>
            <a:r>
              <a:rPr lang="en-US" altLang="zh-CN" dirty="0"/>
              <a:t>PATH</a:t>
            </a:r>
          </a:p>
          <a:p>
            <a:pPr lvl="1"/>
            <a:r>
              <a:rPr lang="en-US" altLang="zh-CN" dirty="0"/>
              <a:t>export PATH=“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en-US" altLang="zh-CN" dirty="0" err="1">
                <a:solidFill>
                  <a:srgbClr val="FF0000"/>
                </a:solidFill>
              </a:rPr>
              <a:t>PATH:</a:t>
            </a:r>
            <a:r>
              <a:rPr lang="en-US" altLang="zh-CN" dirty="0" err="1"/>
              <a:t>newpath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用户自定义变量的引用和赋值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55254"/>
              </p:ext>
            </p:extLst>
          </p:nvPr>
        </p:nvGraphicFramePr>
        <p:xfrm>
          <a:off x="2431393" y="1473570"/>
          <a:ext cx="6649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变量引用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zh-CN" altLang="en-US" dirty="0"/>
                        <a:t>变量名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${#</a:t>
                      </a:r>
                      <a:r>
                        <a:rPr lang="zh-CN" altLang="en-US" dirty="0"/>
                        <a:t>变量名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变量值长度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33331"/>
              </p:ext>
            </p:extLst>
          </p:nvPr>
        </p:nvGraphicFramePr>
        <p:xfrm>
          <a:off x="2431393" y="3462882"/>
          <a:ext cx="8593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赋值语义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y=${x-value}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有值，则</a:t>
                      </a:r>
                      <a:r>
                        <a:rPr lang="en-US" altLang="zh-CN" dirty="0"/>
                        <a:t>y=x</a:t>
                      </a:r>
                      <a:r>
                        <a:rPr lang="zh-CN" altLang="en-US" dirty="0"/>
                        <a:t>，否则</a:t>
                      </a:r>
                      <a:r>
                        <a:rPr lang="en-US" altLang="zh-CN" dirty="0"/>
                        <a:t>y=value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y=${x=value}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没有值，则</a:t>
                      </a:r>
                      <a:r>
                        <a:rPr lang="en-US" altLang="zh-CN" dirty="0"/>
                        <a:t>y=x=value</a:t>
                      </a:r>
                      <a:r>
                        <a:rPr lang="zh-CN" altLang="en-US" dirty="0"/>
                        <a:t>，否则</a:t>
                      </a:r>
                      <a:r>
                        <a:rPr lang="en-US" altLang="zh-CN" dirty="0"/>
                        <a:t>y=x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y=${</a:t>
                      </a:r>
                      <a:r>
                        <a:rPr lang="en-US" altLang="zh-CN" dirty="0" err="1"/>
                        <a:t>x+value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有值，则</a:t>
                      </a:r>
                      <a:r>
                        <a:rPr lang="en-US" altLang="zh-CN" dirty="0"/>
                        <a:t>y=value</a:t>
                      </a:r>
                      <a:r>
                        <a:rPr lang="zh-CN" altLang="en-US" dirty="0"/>
                        <a:t>，否则不操作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y=${</a:t>
                      </a:r>
                      <a:r>
                        <a:rPr lang="en-US" altLang="zh-CN" dirty="0" err="1"/>
                        <a:t>x?value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若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有值，则</a:t>
                      </a:r>
                      <a:r>
                        <a:rPr lang="en-US" altLang="zh-CN" dirty="0"/>
                        <a:t>y=x</a:t>
                      </a:r>
                      <a:r>
                        <a:rPr lang="zh-CN" altLang="en-US" dirty="0"/>
                        <a:t>，否则在标准错误输出</a:t>
                      </a:r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2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的工作原理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命令元字符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  <a:endParaRPr lang="en-US" dirty="0"/>
          </a:p>
          <a:p>
            <a:r>
              <a:rPr lang="en-US" altLang="zh-CN" dirty="0"/>
              <a:t>Shell</a:t>
            </a:r>
            <a:r>
              <a:rPr lang="zh-CN" altLang="en-US" dirty="0"/>
              <a:t>程序变量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程序语句</a:t>
            </a:r>
            <a:endParaRPr lang="en-US" dirty="0"/>
          </a:p>
          <a:p>
            <a:r>
              <a:rPr lang="en-US" altLang="zh-CN" dirty="0"/>
              <a:t>Shell</a:t>
            </a:r>
            <a:r>
              <a:rPr lang="zh-CN" altLang="en-US" dirty="0"/>
              <a:t>输入输出流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变量操作命令</a:t>
            </a:r>
            <a:r>
              <a:rPr lang="en-US" altLang="zh-CN" dirty="0"/>
              <a:t>${</a:t>
            </a:r>
            <a:r>
              <a:rPr lang="en-US" altLang="zh-CN" dirty="0" err="1"/>
              <a:t>var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给定变量名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${x}</a:t>
            </a:r>
            <a:r>
              <a:rPr lang="zh-CN" altLang="en-US" dirty="0"/>
              <a:t>返回变量的值（与</a:t>
            </a:r>
            <a:r>
              <a:rPr lang="en-US" altLang="zh-CN" dirty="0"/>
              <a:t>$x</a:t>
            </a:r>
            <a:r>
              <a:rPr lang="zh-CN" altLang="en-US" dirty="0"/>
              <a:t>相同）</a:t>
            </a:r>
            <a:endParaRPr lang="en-US" altLang="zh-CN" dirty="0"/>
          </a:p>
          <a:p>
            <a:r>
              <a:rPr lang="zh-CN" altLang="en-US" dirty="0"/>
              <a:t>字符串截断和提取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字符串替换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172"/>
              </p:ext>
            </p:extLst>
          </p:nvPr>
        </p:nvGraphicFramePr>
        <p:xfrm>
          <a:off x="2167743" y="243210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788">
                  <a:extLst>
                    <a:ext uri="{9D8B030D-6E8A-4147-A177-3AD203B41FA5}">
                      <a16:colId xmlns:a16="http://schemas.microsoft.com/office/drawing/2014/main" val="3076879569"/>
                    </a:ext>
                  </a:extLst>
                </a:gridCol>
                <a:gridCol w="4123112">
                  <a:extLst>
                    <a:ext uri="{9D8B030D-6E8A-4147-A177-3AD203B41FA5}">
                      <a16:colId xmlns:a16="http://schemas.microsoft.com/office/drawing/2014/main" val="1301149023"/>
                    </a:ext>
                  </a:extLst>
                </a:gridCol>
                <a:gridCol w="2756100">
                  <a:extLst>
                    <a:ext uri="{9D8B030D-6E8A-4147-A177-3AD203B41FA5}">
                      <a16:colId xmlns:a16="http://schemas.microsoft.com/office/drawing/2014/main" val="100166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  <a:r>
                        <a:rPr lang="en-US" altLang="zh-CN" dirty="0"/>
                        <a:t>: 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=~/my/file.txt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var#s</a:t>
                      </a:r>
                      <a:r>
                        <a:rPr lang="en-US" altLang="zh-CN" dirty="0"/>
                        <a:t>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去掉从左边开始第一个匹配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的子串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#*/}=my/file.txt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##s}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去掉从左边开始最后一个匹配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的子串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##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/}=file.txt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4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var%s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去掉从右边开始第一个匹配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的子串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%/*}=~/my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%%s}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去掉从右边开始最后一个匹配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的子串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%%/*}=~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0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var:m:n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提取从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位置开始往后的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个连续字符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${var:2:5}=my/fi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282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51995"/>
              </p:ext>
            </p:extLst>
          </p:nvPr>
        </p:nvGraphicFramePr>
        <p:xfrm>
          <a:off x="2167743" y="544422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788">
                  <a:extLst>
                    <a:ext uri="{9D8B030D-6E8A-4147-A177-3AD203B41FA5}">
                      <a16:colId xmlns:a16="http://schemas.microsoft.com/office/drawing/2014/main" val="3076879569"/>
                    </a:ext>
                  </a:extLst>
                </a:gridCol>
                <a:gridCol w="4123112">
                  <a:extLst>
                    <a:ext uri="{9D8B030D-6E8A-4147-A177-3AD203B41FA5}">
                      <a16:colId xmlns:a16="http://schemas.microsoft.com/office/drawing/2014/main" val="1301149023"/>
                    </a:ext>
                  </a:extLst>
                </a:gridCol>
                <a:gridCol w="2756100">
                  <a:extLst>
                    <a:ext uri="{9D8B030D-6E8A-4147-A177-3AD203B41FA5}">
                      <a16:colId xmlns:a16="http://schemas.microsoft.com/office/drawing/2014/main" val="100166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  <a:r>
                        <a:rPr lang="en-US" altLang="zh-CN" dirty="0"/>
                        <a:t>: 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=~/my/file.txt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/s/t}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把第一个匹配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的串替换成</a:t>
                      </a:r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/t/e}=~/my/</a:t>
                      </a:r>
                      <a:r>
                        <a:rPr lang="en-US" altLang="zh-CN" dirty="0" err="1"/>
                        <a:t>file.ext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//s/t}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把所有的匹配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的串都替换成</a:t>
                      </a:r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${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//t/e}=~/my/file.exe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4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7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en-US" altLang="zh-CN" dirty="0"/>
          </a:p>
          <a:p>
            <a:pPr lvl="1"/>
            <a:r>
              <a:rPr lang="en-US" altLang="zh-CN" dirty="0"/>
              <a:t>let </a:t>
            </a:r>
            <a:r>
              <a:rPr lang="zh-CN" altLang="en-US" dirty="0"/>
              <a:t>命令（</a:t>
            </a:r>
            <a:r>
              <a:rPr lang="en-US" altLang="zh-CN" dirty="0"/>
              <a:t>shell</a:t>
            </a:r>
            <a:r>
              <a:rPr lang="zh-CN" altLang="en-US" dirty="0"/>
              <a:t>内部命令）   </a:t>
            </a:r>
            <a:endParaRPr lang="en-US" altLang="zh-CN" dirty="0"/>
          </a:p>
          <a:p>
            <a:pPr lvl="1"/>
            <a:r>
              <a:rPr lang="en-US" altLang="zh-CN" dirty="0"/>
              <a:t>$(( </a:t>
            </a:r>
            <a:r>
              <a:rPr lang="zh-CN" altLang="en-US" dirty="0"/>
              <a:t>表达式 </a:t>
            </a:r>
            <a:r>
              <a:rPr lang="en-US" altLang="zh-CN" dirty="0"/>
              <a:t>))  </a:t>
            </a:r>
            <a:r>
              <a:rPr lang="zh-CN" altLang="en-US" dirty="0"/>
              <a:t>（</a:t>
            </a:r>
            <a:r>
              <a:rPr lang="en-US" altLang="zh-CN" dirty="0"/>
              <a:t>shell</a:t>
            </a:r>
            <a:r>
              <a:rPr lang="zh-CN" altLang="en-US" dirty="0"/>
              <a:t>扩展命令）</a:t>
            </a:r>
            <a:endParaRPr lang="en-US" altLang="zh-CN" dirty="0"/>
          </a:p>
          <a:p>
            <a:pPr lvl="1"/>
            <a:r>
              <a:rPr lang="en-US" altLang="zh-CN" dirty="0"/>
              <a:t>expr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 err="1"/>
              <a:t>bc</a:t>
            </a:r>
            <a:r>
              <a:rPr lang="en-US" altLang="zh-CN" dirty="0"/>
              <a:t> </a:t>
            </a:r>
            <a:r>
              <a:rPr lang="zh-CN" altLang="en-US" dirty="0"/>
              <a:t>浮点数计算器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45" y="4230968"/>
            <a:ext cx="4740067" cy="756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45" y="5115037"/>
            <a:ext cx="4183354" cy="9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bc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一个支持浮点数运算的计算器</a:t>
            </a:r>
            <a:endParaRPr lang="en-US" altLang="zh-CN" dirty="0"/>
          </a:p>
          <a:p>
            <a:r>
              <a:rPr lang="zh-CN" altLang="en-US" dirty="0"/>
              <a:t>通常采用管道的方式接受输入并返回计算结果</a:t>
            </a:r>
            <a:endParaRPr lang="en-US" altLang="zh-CN" dirty="0"/>
          </a:p>
          <a:p>
            <a:r>
              <a:rPr lang="zh-CN" altLang="en-US" dirty="0"/>
              <a:t>常用参数</a:t>
            </a:r>
            <a:endParaRPr lang="en-US" altLang="zh-CN" dirty="0"/>
          </a:p>
          <a:p>
            <a:pPr lvl="1"/>
            <a:r>
              <a:rPr lang="en-US" altLang="zh-CN" dirty="0"/>
              <a:t>scale=n  </a:t>
            </a:r>
            <a:r>
              <a:rPr lang="zh-CN" altLang="en-US" dirty="0"/>
              <a:t>保留小数点后</a:t>
            </a:r>
            <a:r>
              <a:rPr lang="en-US" altLang="zh-CN" dirty="0"/>
              <a:t>n</a:t>
            </a:r>
            <a:r>
              <a:rPr lang="zh-CN" altLang="en-US" dirty="0"/>
              <a:t>位 </a:t>
            </a:r>
            <a:r>
              <a:rPr lang="en-US" altLang="zh-CN" dirty="0"/>
              <a:t>(</a:t>
            </a:r>
            <a:r>
              <a:rPr lang="zh-CN" altLang="en-US" dirty="0"/>
              <a:t>整型数运算中无效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ibase</a:t>
            </a:r>
            <a:r>
              <a:rPr lang="en-US" altLang="zh-CN" dirty="0"/>
              <a:t>=k  </a:t>
            </a:r>
            <a:r>
              <a:rPr lang="zh-CN" altLang="en-US" dirty="0"/>
              <a:t>指定输入为</a:t>
            </a:r>
            <a:r>
              <a:rPr lang="en-US" altLang="zh-CN" dirty="0"/>
              <a:t>k</a:t>
            </a:r>
            <a:r>
              <a:rPr lang="zh-CN" altLang="en-US" dirty="0"/>
              <a:t>进制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obase</a:t>
            </a:r>
            <a:r>
              <a:rPr lang="en-US" altLang="zh-CN" dirty="0"/>
              <a:t>=k  </a:t>
            </a:r>
            <a:r>
              <a:rPr lang="zh-CN" altLang="en-US" dirty="0"/>
              <a:t>指定输出为</a:t>
            </a:r>
            <a:r>
              <a:rPr lang="en-US" altLang="zh-CN" dirty="0"/>
              <a:t>k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常用运算符：</a:t>
            </a:r>
            <a:r>
              <a:rPr lang="en-US" altLang="zh-CN" dirty="0"/>
              <a:t>+, -, *, /, ^, % 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09" y="5255674"/>
            <a:ext cx="6021604" cy="466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10" y="5841764"/>
            <a:ext cx="6702434" cy="4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数组的声明</a:t>
            </a:r>
            <a:endParaRPr lang="en-US" altLang="zh-CN" dirty="0"/>
          </a:p>
          <a:p>
            <a:pPr lvl="1"/>
            <a:r>
              <a:rPr lang="en-US" altLang="zh-CN" dirty="0"/>
              <a:t>declare –a </a:t>
            </a:r>
            <a:r>
              <a:rPr lang="zh-CN" altLang="en-US" dirty="0"/>
              <a:t>数组变量名</a:t>
            </a:r>
            <a:endParaRPr lang="en-US" altLang="zh-CN" dirty="0"/>
          </a:p>
          <a:p>
            <a:r>
              <a:rPr lang="zh-CN" altLang="en-US" dirty="0"/>
              <a:t>数组赋值</a:t>
            </a:r>
            <a:endParaRPr lang="en-US" altLang="zh-CN" dirty="0"/>
          </a:p>
          <a:p>
            <a:pPr lvl="1"/>
            <a:r>
              <a:rPr lang="en-US" altLang="zh-CN" dirty="0"/>
              <a:t>array[0]=value0</a:t>
            </a:r>
          </a:p>
          <a:p>
            <a:pPr lvl="1"/>
            <a:r>
              <a:rPr lang="en-US" altLang="zh-CN" dirty="0"/>
              <a:t>array=(0 1 2 3)</a:t>
            </a:r>
          </a:p>
          <a:p>
            <a:pPr lvl="1"/>
            <a:r>
              <a:rPr lang="en-US" altLang="zh-CN" dirty="0"/>
              <a:t>array=(0 [3]=1 2)</a:t>
            </a:r>
          </a:p>
          <a:p>
            <a:pPr lvl="1"/>
            <a:r>
              <a:rPr lang="zh-CN" altLang="en-US" dirty="0"/>
              <a:t>使用循环语句赋值</a:t>
            </a:r>
            <a:endParaRPr lang="en-US" altLang="zh-CN" dirty="0"/>
          </a:p>
          <a:p>
            <a:r>
              <a:rPr lang="zh-CN" altLang="en-US" dirty="0"/>
              <a:t>数组引用</a:t>
            </a:r>
            <a:endParaRPr lang="en-US" altLang="zh-CN" dirty="0"/>
          </a:p>
          <a:p>
            <a:pPr lvl="1"/>
            <a:r>
              <a:rPr lang="en-US" altLang="zh-CN" dirty="0"/>
              <a:t>${array[</a:t>
            </a:r>
            <a:r>
              <a:rPr lang="en-US" altLang="zh-CN" dirty="0" err="1"/>
              <a:t>i</a:t>
            </a:r>
            <a:r>
              <a:rPr lang="en-US" altLang="zh-CN" dirty="0"/>
              <a:t>]}  </a:t>
            </a:r>
            <a:r>
              <a:rPr lang="zh-CN" altLang="en-US" dirty="0"/>
              <a:t>访问数组</a:t>
            </a:r>
            <a:r>
              <a:rPr lang="en-US" altLang="zh-CN" dirty="0"/>
              <a:t>array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en-US" altLang="zh-CN" dirty="0"/>
              <a:t>${array[*]}</a:t>
            </a:r>
            <a:r>
              <a:rPr lang="zh-CN" altLang="en-US" dirty="0"/>
              <a:t>或</a:t>
            </a:r>
            <a:r>
              <a:rPr lang="en-US" altLang="zh-CN" dirty="0"/>
              <a:t>${array[@]}  </a:t>
            </a:r>
            <a:r>
              <a:rPr lang="zh-CN" altLang="en-US" dirty="0"/>
              <a:t>访问数组</a:t>
            </a:r>
            <a:r>
              <a:rPr lang="en-US" altLang="zh-CN" dirty="0"/>
              <a:t>array</a:t>
            </a:r>
            <a:r>
              <a:rPr lang="zh-CN" altLang="en-US" dirty="0"/>
              <a:t>的所有元素</a:t>
            </a:r>
            <a:endParaRPr lang="en-US" altLang="zh-CN" dirty="0"/>
          </a:p>
          <a:p>
            <a:pPr lvl="1"/>
            <a:r>
              <a:rPr lang="en-US" altLang="zh-CN" dirty="0"/>
              <a:t>${#array[*]}</a:t>
            </a:r>
            <a:r>
              <a:rPr lang="zh-CN" altLang="en-US" dirty="0"/>
              <a:t>或</a:t>
            </a:r>
            <a:r>
              <a:rPr lang="en-US" altLang="zh-CN" dirty="0"/>
              <a:t>${#array[@]}  </a:t>
            </a:r>
            <a:r>
              <a:rPr lang="zh-CN" altLang="en-US" dirty="0"/>
              <a:t>数组</a:t>
            </a:r>
            <a:r>
              <a:rPr lang="en-US" altLang="zh-CN" dirty="0"/>
              <a:t>array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r>
              <a:rPr lang="zh-CN" altLang="en-US" dirty="0"/>
              <a:t>数组销毁</a:t>
            </a:r>
            <a:endParaRPr lang="en-US" altLang="zh-CN" dirty="0"/>
          </a:p>
          <a:p>
            <a:pPr lvl="1"/>
            <a:r>
              <a:rPr lang="en-US" altLang="zh-CN" dirty="0"/>
              <a:t>unset array   </a:t>
            </a:r>
            <a:r>
              <a:rPr lang="zh-CN" altLang="en-US" dirty="0"/>
              <a:t>销毁数组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unset array[</a:t>
            </a:r>
            <a:r>
              <a:rPr lang="en-US" altLang="zh-CN" dirty="0" err="1"/>
              <a:t>i</a:t>
            </a:r>
            <a:r>
              <a:rPr lang="en-US" altLang="zh-CN" dirty="0"/>
              <a:t>]  </a:t>
            </a:r>
            <a:r>
              <a:rPr lang="zh-CN" altLang="en-US" dirty="0"/>
              <a:t>销毁数组</a:t>
            </a:r>
            <a:r>
              <a:rPr lang="en-US" altLang="zh-CN" dirty="0"/>
              <a:t>array</a:t>
            </a:r>
            <a:r>
              <a:rPr lang="zh-CN" altLang="en-US" dirty="0"/>
              <a:t>中的第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zh-CN" altLang="en-US" dirty="0"/>
              <a:t>脚本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将一组命令保存在文件中，然后逐条执行，类似于</a:t>
            </a:r>
            <a:r>
              <a:rPr lang="en-US" altLang="zh-CN" dirty="0"/>
              <a:t>Windows</a:t>
            </a:r>
            <a:r>
              <a:rPr lang="zh-CN" altLang="en-US" dirty="0"/>
              <a:t>的批处理文件</a:t>
            </a:r>
            <a:endParaRPr lang="en-US" altLang="zh-CN" dirty="0"/>
          </a:p>
          <a:p>
            <a:r>
              <a:rPr lang="zh-CN" altLang="en-US" dirty="0"/>
              <a:t>可以使用各种文件编辑软件来编写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创建文件后使用</a:t>
            </a:r>
            <a:r>
              <a:rPr lang="en-US" altLang="zh-CN" dirty="0" err="1"/>
              <a:t>chmod</a:t>
            </a:r>
            <a:r>
              <a:rPr lang="zh-CN" altLang="en-US" dirty="0"/>
              <a:t>命令使其具有执行权限</a:t>
            </a:r>
            <a:endParaRPr lang="en-US" altLang="zh-CN" dirty="0"/>
          </a:p>
          <a:p>
            <a:r>
              <a:rPr lang="zh-CN" altLang="en-US" dirty="0"/>
              <a:t>执行该文件：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44" y="2846688"/>
            <a:ext cx="661035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44" y="5377407"/>
            <a:ext cx="7267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解释器行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#!/bin/bash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脚本的第一行</a:t>
            </a:r>
            <a:endParaRPr lang="en-US" altLang="zh-CN" dirty="0"/>
          </a:p>
          <a:p>
            <a:r>
              <a:rPr lang="zh-CN" altLang="en-US" dirty="0"/>
              <a:t>用来指定运行该脚本的</a:t>
            </a:r>
            <a:r>
              <a:rPr lang="en-US" altLang="zh-CN" dirty="0"/>
              <a:t>shell</a:t>
            </a:r>
            <a:r>
              <a:rPr lang="zh-CN" altLang="en-US" dirty="0"/>
              <a:t>种类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2" y="3088803"/>
            <a:ext cx="6353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9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命令行位置参数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运行脚本时给定的用户输入参数</a:t>
            </a:r>
            <a:endParaRPr lang="en-US" altLang="zh-CN" dirty="0"/>
          </a:p>
          <a:p>
            <a:r>
              <a:rPr lang="zh-CN" altLang="en-US" dirty="0"/>
              <a:t>可以通过特定的形式在脚本中引用这些参数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超过</a:t>
            </a:r>
            <a:r>
              <a:rPr lang="en-US" altLang="zh-CN" dirty="0"/>
              <a:t>9</a:t>
            </a:r>
            <a:r>
              <a:rPr lang="zh-CN" altLang="en-US" dirty="0"/>
              <a:t>个参数时，可使用</a:t>
            </a:r>
            <a:r>
              <a:rPr lang="en-US" altLang="zh-CN" dirty="0"/>
              <a:t>shift</a:t>
            </a:r>
            <a:r>
              <a:rPr lang="zh-CN" altLang="en-US" dirty="0"/>
              <a:t>命令将参数移位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36621"/>
              </p:ext>
            </p:extLst>
          </p:nvPr>
        </p:nvGraphicFramePr>
        <p:xfrm>
          <a:off x="2852614" y="2493759"/>
          <a:ext cx="57755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所执行命令的名字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$1--$9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命令行参数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的名字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所有命令行参数组合成的字符串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命令行参数的个数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的进程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最近一次命令的退出状态（正常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最近一次后台进程的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读取用户输入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 </a:t>
            </a:r>
            <a:r>
              <a:rPr lang="zh-CN" altLang="en-US" dirty="0"/>
              <a:t>变量表</a:t>
            </a:r>
            <a:endParaRPr lang="en-US" altLang="zh-CN" dirty="0"/>
          </a:p>
          <a:p>
            <a:r>
              <a:rPr lang="zh-CN" altLang="en-US" dirty="0"/>
              <a:t>从标准输入读取用户的输入，存入变量表中的变量</a:t>
            </a:r>
            <a:endParaRPr lang="en-US" altLang="zh-CN" dirty="0"/>
          </a:p>
          <a:p>
            <a:r>
              <a:rPr lang="en-US" altLang="zh-CN" dirty="0"/>
              <a:t>-p  </a:t>
            </a:r>
            <a:r>
              <a:rPr lang="zh-CN" altLang="en-US" dirty="0"/>
              <a:t>提示字符串</a:t>
            </a:r>
            <a:endParaRPr lang="en-US" altLang="zh-CN" dirty="0"/>
          </a:p>
          <a:p>
            <a:r>
              <a:rPr lang="en-US" altLang="zh-CN" dirty="0"/>
              <a:t>-n  </a:t>
            </a:r>
            <a:r>
              <a:rPr lang="zh-CN" altLang="en-US" dirty="0"/>
              <a:t>指定数量读取</a:t>
            </a:r>
            <a:endParaRPr lang="en-US" altLang="zh-CN" dirty="0"/>
          </a:p>
          <a:p>
            <a:r>
              <a:rPr lang="en-US" altLang="zh-CN" dirty="0"/>
              <a:t>-t   </a:t>
            </a:r>
            <a:r>
              <a:rPr lang="zh-CN" altLang="en-US" dirty="0"/>
              <a:t>指定时间读取</a:t>
            </a:r>
            <a:endParaRPr lang="en-US" altLang="zh-CN" dirty="0"/>
          </a:p>
          <a:p>
            <a:r>
              <a:rPr lang="en-US" altLang="zh-CN" dirty="0"/>
              <a:t>-s   </a:t>
            </a:r>
            <a:r>
              <a:rPr lang="zh-CN" altLang="en-US" dirty="0"/>
              <a:t>隐藏显示输入字符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read –n 2 –t 10 –p “Input your name and age: ” name 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7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命令退出状态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所有命令和程序都会返回一个退出状态值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exit</a:t>
            </a:r>
            <a:r>
              <a:rPr lang="zh-CN" altLang="en-US" dirty="0"/>
              <a:t>命令显示指定脚本的退出状态值</a:t>
            </a:r>
            <a:endParaRPr lang="en-US" altLang="zh-CN" dirty="0"/>
          </a:p>
          <a:p>
            <a:pPr lvl="1"/>
            <a:r>
              <a:rPr lang="zh-CN" altLang="en-US" dirty="0"/>
              <a:t>正常退出 </a:t>
            </a:r>
            <a:r>
              <a:rPr lang="en-US" altLang="zh-CN" dirty="0"/>
              <a:t>exit 0</a:t>
            </a:r>
          </a:p>
          <a:p>
            <a:pPr lvl="1"/>
            <a:r>
              <a:rPr lang="zh-CN" altLang="en-US" dirty="0"/>
              <a:t>出错退出 </a:t>
            </a:r>
            <a:r>
              <a:rPr lang="en-US" altLang="zh-CN" dirty="0"/>
              <a:t>exit 1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exit</a:t>
            </a:r>
            <a:r>
              <a:rPr lang="zh-CN" altLang="en-US" dirty="0"/>
              <a:t>命令是一种好的编程习惯</a:t>
            </a:r>
            <a:endParaRPr lang="en-US" altLang="zh-CN" dirty="0"/>
          </a:p>
          <a:p>
            <a:r>
              <a:rPr lang="zh-CN" altLang="en-US" dirty="0"/>
              <a:t>可以使用参数</a:t>
            </a:r>
            <a:r>
              <a:rPr lang="en-US" altLang="zh-CN" dirty="0"/>
              <a:t>$?</a:t>
            </a:r>
            <a:r>
              <a:rPr lang="zh-CN" altLang="en-US" dirty="0"/>
              <a:t>查看上一条命令的退出状态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4880586"/>
            <a:ext cx="4170485" cy="627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5758086"/>
            <a:ext cx="4438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1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  <a:r>
              <a:rPr lang="zh-CN" altLang="en-US" dirty="0"/>
              <a:t>控制结构语句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顺序执行：在同一行内使用</a:t>
            </a:r>
            <a:r>
              <a:rPr lang="en-US" altLang="zh-CN" dirty="0"/>
              <a:t>;</a:t>
            </a:r>
            <a:r>
              <a:rPr lang="zh-CN" altLang="en-US" dirty="0"/>
              <a:t>分隔命令</a:t>
            </a:r>
            <a:endParaRPr lang="en-US" altLang="zh-CN" dirty="0"/>
          </a:p>
          <a:p>
            <a:r>
              <a:rPr lang="zh-CN" altLang="en-US" dirty="0"/>
              <a:t>条件执行：使用逻辑运算符</a:t>
            </a:r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分隔命令</a:t>
            </a:r>
            <a:endParaRPr lang="en-US" altLang="zh-CN" dirty="0"/>
          </a:p>
          <a:p>
            <a:pPr lvl="1"/>
            <a:r>
              <a:rPr lang="en-US" altLang="zh-CN" dirty="0"/>
              <a:t>cmd1 &amp;&amp; cmd2   </a:t>
            </a:r>
            <a:r>
              <a:rPr lang="zh-CN" altLang="en-US" dirty="0"/>
              <a:t>若</a:t>
            </a:r>
            <a:r>
              <a:rPr lang="en-US" altLang="zh-CN" dirty="0"/>
              <a:t>cmd1</a:t>
            </a:r>
            <a:r>
              <a:rPr lang="zh-CN" altLang="en-US" dirty="0"/>
              <a:t>成功，则执行</a:t>
            </a:r>
            <a:r>
              <a:rPr lang="en-US" altLang="zh-CN" dirty="0"/>
              <a:t>cmd2</a:t>
            </a:r>
          </a:p>
          <a:p>
            <a:pPr lvl="1"/>
            <a:r>
              <a:rPr lang="en-US" altLang="zh-CN" dirty="0"/>
              <a:t>cmd1 || cmd2      </a:t>
            </a:r>
            <a:r>
              <a:rPr lang="zh-CN" altLang="en-US" dirty="0"/>
              <a:t>若</a:t>
            </a:r>
            <a:r>
              <a:rPr lang="en-US" altLang="zh-CN" dirty="0"/>
              <a:t>cmd1</a:t>
            </a:r>
            <a:r>
              <a:rPr lang="zh-CN" altLang="en-US" dirty="0"/>
              <a:t>失败，则执行</a:t>
            </a:r>
            <a:r>
              <a:rPr lang="en-US" altLang="zh-CN" dirty="0"/>
              <a:t>cmd2</a:t>
            </a:r>
          </a:p>
          <a:p>
            <a:r>
              <a:rPr lang="zh-CN" altLang="en-US" dirty="0"/>
              <a:t>命令的成功与否取决于命令的退出状态值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29" y="4352193"/>
            <a:ext cx="581025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29" y="5271110"/>
            <a:ext cx="5448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407848" y="1294038"/>
            <a:ext cx="6624637" cy="4886325"/>
            <a:chOff x="839" y="1033"/>
            <a:chExt cx="4173" cy="307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55" y="2405"/>
              <a:ext cx="1141" cy="37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文件子系统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630" y="1033"/>
              <a:ext cx="395" cy="2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431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333" y="2776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343" y="3258"/>
              <a:ext cx="0" cy="4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05" y="3702"/>
              <a:ext cx="2021" cy="14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硬  件  控  制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05" y="3962"/>
              <a:ext cx="2021" cy="14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硬            件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39" y="2924"/>
              <a:ext cx="572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ahoma" panose="020B0604030504040204" pitchFamily="34" charset="0"/>
                </a:rPr>
                <a:t>内核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552" y="2590"/>
              <a:ext cx="351" cy="2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18" y="1404"/>
              <a:ext cx="2021" cy="186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Tahoma" panose="020B0604030504040204" pitchFamily="34" charset="0"/>
                </a:rPr>
                <a:t>Shell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60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77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93" y="1257"/>
              <a:ext cx="0" cy="14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113" y="1033"/>
              <a:ext cx="395" cy="2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96" y="1033"/>
              <a:ext cx="395" cy="2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11" y="1033"/>
              <a:ext cx="395" cy="2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latin typeface="Tahoma" panose="020B0604030504040204" pitchFamily="34" charset="0"/>
                </a:rPr>
                <a:t>用户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079" y="1182"/>
              <a:ext cx="13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18" y="1738"/>
              <a:ext cx="2021" cy="18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高级语言和实用程序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18" y="2071"/>
              <a:ext cx="2021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latin typeface="Tahoma" panose="020B0604030504040204" pitchFamily="34" charset="0"/>
                </a:rPr>
                <a:t>系统调用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2860" y="2405"/>
              <a:ext cx="1586" cy="853"/>
              <a:chOff x="2860" y="2405"/>
              <a:chExt cx="1586" cy="853"/>
            </a:xfrm>
          </p:grpSpPr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2860" y="2405"/>
                <a:ext cx="1586" cy="853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Tahoma" panose="020B0604030504040204" pitchFamily="34" charset="0"/>
                  </a:rPr>
                  <a:t>进程</a:t>
                </a:r>
              </a:p>
              <a:p>
                <a:r>
                  <a:rPr lang="zh-CN" altLang="en-US">
                    <a:latin typeface="Tahoma" panose="020B0604030504040204" pitchFamily="34" charset="0"/>
                  </a:rPr>
                  <a:t>管理</a:t>
                </a:r>
              </a:p>
              <a:p>
                <a:r>
                  <a:rPr lang="zh-CN" altLang="en-US">
                    <a:latin typeface="Tahoma" panose="020B0604030504040204" pitchFamily="34" charset="0"/>
                  </a:rPr>
                  <a:t>子系统</a:t>
                </a:r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3606" y="2504"/>
                <a:ext cx="703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Tahoma" panose="020B0604030504040204" pitchFamily="34" charset="0"/>
                  </a:rPr>
                  <a:t>进程间通信</a:t>
                </a: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3606" y="2969"/>
                <a:ext cx="703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存储管理</a:t>
                </a: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3606" y="2729"/>
                <a:ext cx="703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调度程序</a:t>
                </a:r>
              </a:p>
            </p:txBody>
          </p:sp>
        </p:grp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728" y="1590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728" y="1923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113" y="2257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255" y="2257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1455" y="3258"/>
              <a:ext cx="1141" cy="333"/>
              <a:chOff x="1455" y="3258"/>
              <a:chExt cx="1141" cy="333"/>
            </a:xfrm>
          </p:grpSpPr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1455" y="3406"/>
                <a:ext cx="1141" cy="18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设备驱动程序</a:t>
                </a:r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1455" y="3258"/>
                <a:ext cx="658" cy="14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字符设备</a:t>
                </a:r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2113" y="3258"/>
                <a:ext cx="483" cy="14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Tahoma" panose="020B0604030504040204" pitchFamily="34" charset="0"/>
                  </a:rPr>
                  <a:t>块设备</a:t>
                </a:r>
              </a:p>
            </p:txBody>
          </p:sp>
        </p:grp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2025" y="2924"/>
              <a:ext cx="658" cy="18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ahoma" panose="020B0604030504040204" pitchFamily="34" charset="0"/>
                </a:rPr>
                <a:t>高速缓存</a:t>
              </a:r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2333" y="3109"/>
              <a:ext cx="0" cy="14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1762" y="2776"/>
              <a:ext cx="0" cy="4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2816" y="3851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2070" y="3591"/>
              <a:ext cx="0" cy="1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927" y="2071"/>
              <a:ext cx="5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927" y="3888"/>
              <a:ext cx="5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927" y="1923"/>
              <a:ext cx="5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927" y="1404"/>
              <a:ext cx="5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839" y="1590"/>
              <a:ext cx="659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Tahoma" panose="020B0604030504040204" pitchFamily="34" charset="0"/>
                </a:rPr>
                <a:t>核外程序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1147" y="3109"/>
              <a:ext cx="0" cy="77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147" y="2071"/>
              <a:ext cx="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147" y="1404"/>
              <a:ext cx="0" cy="1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147" y="1738"/>
              <a:ext cx="0" cy="18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 flipH="1">
              <a:off x="3431" y="1479"/>
              <a:ext cx="4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958" y="1293"/>
              <a:ext cx="1054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folHlink"/>
                  </a:solidFill>
                  <a:latin typeface="Tahoma" panose="020B0604030504040204" pitchFamily="34" charset="0"/>
                </a:rPr>
                <a:t>Shell: </a:t>
              </a:r>
              <a:r>
                <a:rPr lang="zh-CN" altLang="en-US" sz="2000" b="1">
                  <a:solidFill>
                    <a:schemeClr val="folHlink"/>
                  </a:solidFill>
                  <a:latin typeface="Tahoma" panose="020B0604030504040204" pitchFamily="34" charset="0"/>
                </a:rPr>
                <a:t>用户和操作系统之间的接口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6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条件选择语句 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if </a:t>
            </a:r>
            <a:r>
              <a:rPr lang="zh-CN" altLang="en-US" dirty="0"/>
              <a:t>条件测试命令</a:t>
            </a:r>
            <a:br>
              <a:rPr lang="en-US" altLang="zh-CN" dirty="0"/>
            </a:br>
            <a:r>
              <a:rPr lang="en-US" altLang="zh-CN" dirty="0"/>
              <a:t>				then</a:t>
            </a:r>
            <a:br>
              <a:rPr lang="en-US" altLang="zh-CN" dirty="0"/>
            </a:br>
            <a:r>
              <a:rPr lang="en-US" altLang="zh-CN" dirty="0"/>
              <a:t>					</a:t>
            </a:r>
            <a:r>
              <a:rPr lang="zh-CN" altLang="en-US" dirty="0"/>
              <a:t>条件为真时的命令串</a:t>
            </a:r>
            <a:br>
              <a:rPr lang="en-US" altLang="zh-CN" dirty="0"/>
            </a:br>
            <a:r>
              <a:rPr lang="en-US" altLang="zh-CN" dirty="0"/>
              <a:t>				else</a:t>
            </a:r>
            <a:br>
              <a:rPr lang="en-US" altLang="zh-CN" dirty="0"/>
            </a:br>
            <a:r>
              <a:rPr lang="en-US" altLang="zh-CN" dirty="0"/>
              <a:t>					</a:t>
            </a:r>
            <a:r>
              <a:rPr lang="zh-CN" altLang="en-US" dirty="0"/>
              <a:t>条件为假时的命令串</a:t>
            </a:r>
            <a:br>
              <a:rPr lang="en-US" altLang="zh-CN" dirty="0"/>
            </a:br>
            <a:r>
              <a:rPr lang="en-US" altLang="zh-CN" dirty="0"/>
              <a:t>		    	fi</a:t>
            </a:r>
          </a:p>
          <a:p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if </a:t>
            </a:r>
            <a:r>
              <a:rPr lang="zh-CN" altLang="en-US" dirty="0"/>
              <a:t>条件测试命令</a:t>
            </a:r>
            <a:br>
              <a:rPr lang="en-US" altLang="zh-CN" dirty="0"/>
            </a:br>
            <a:r>
              <a:rPr lang="en-US" altLang="zh-CN" dirty="0"/>
              <a:t>				then</a:t>
            </a:r>
            <a:br>
              <a:rPr lang="en-US" altLang="zh-CN" dirty="0"/>
            </a:br>
            <a:r>
              <a:rPr lang="en-US" altLang="zh-CN" dirty="0"/>
              <a:t>					</a:t>
            </a:r>
            <a:r>
              <a:rPr lang="zh-CN" altLang="en-US" dirty="0"/>
              <a:t>条件为真时的命令串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 err="1"/>
              <a:t>elif</a:t>
            </a:r>
            <a:r>
              <a:rPr lang="en-US" altLang="zh-CN" dirty="0"/>
              <a:t>  </a:t>
            </a:r>
            <a:r>
              <a:rPr lang="zh-CN" altLang="en-US" dirty="0"/>
              <a:t>条件测试命令</a:t>
            </a:r>
            <a:br>
              <a:rPr lang="en-US" altLang="zh-CN" dirty="0"/>
            </a:br>
            <a:r>
              <a:rPr lang="en-US" altLang="zh-CN" dirty="0"/>
              <a:t>					then  </a:t>
            </a:r>
            <a:r>
              <a:rPr lang="zh-CN" altLang="en-US" dirty="0"/>
              <a:t>条件为真时的命令串</a:t>
            </a:r>
            <a:br>
              <a:rPr lang="en-US" altLang="zh-CN" dirty="0"/>
            </a:br>
            <a:r>
              <a:rPr lang="en-US" altLang="zh-CN" dirty="0"/>
              <a:t>					else</a:t>
            </a:r>
            <a:r>
              <a:rPr lang="zh-CN" altLang="en-US" dirty="0"/>
              <a:t>条件为假时的命令串</a:t>
            </a:r>
            <a:br>
              <a:rPr lang="en-US" altLang="zh-CN" dirty="0"/>
            </a:br>
            <a:r>
              <a:rPr lang="en-US" altLang="zh-CN" dirty="0"/>
              <a:t>		    	fi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8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命令 （缩写</a:t>
            </a:r>
            <a:r>
              <a:rPr lang="en-US" altLang="zh-CN" dirty="0"/>
              <a:t>[ ]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比较两个数值</a:t>
            </a:r>
            <a:endParaRPr lang="en-US" altLang="zh-CN" dirty="0"/>
          </a:p>
          <a:p>
            <a:pPr lvl="1"/>
            <a:r>
              <a:rPr lang="zh-CN" altLang="en-US" dirty="0"/>
              <a:t>比较两个字符串，或与</a:t>
            </a:r>
            <a:r>
              <a:rPr lang="en-US" altLang="zh-CN" dirty="0"/>
              <a:t>null</a:t>
            </a:r>
            <a:r>
              <a:rPr lang="zh-CN" altLang="en-US" dirty="0"/>
              <a:t>进行比较</a:t>
            </a:r>
            <a:endParaRPr lang="en-US" altLang="zh-CN" dirty="0"/>
          </a:p>
          <a:p>
            <a:pPr lvl="1"/>
            <a:r>
              <a:rPr lang="zh-CN" altLang="en-US" dirty="0"/>
              <a:t>查看文件特性</a:t>
            </a:r>
            <a:endParaRPr lang="en-US" altLang="zh-CN" dirty="0"/>
          </a:p>
          <a:p>
            <a:r>
              <a:rPr lang="en-US" altLang="zh-CN" dirty="0"/>
              <a:t>test</a:t>
            </a:r>
            <a:r>
              <a:rPr lang="zh-CN" altLang="en-US" dirty="0"/>
              <a:t>没有任何输入，只记录退出状态值</a:t>
            </a:r>
            <a:r>
              <a:rPr lang="en-US" altLang="zh-CN" dirty="0"/>
              <a:t>$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92574"/>
              </p:ext>
            </p:extLst>
          </p:nvPr>
        </p:nvGraphicFramePr>
        <p:xfrm>
          <a:off x="8182708" y="1147927"/>
          <a:ext cx="32718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18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数值比较运算符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/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dirty="0"/>
                        <a:t>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61702"/>
              </p:ext>
            </p:extLst>
          </p:nvPr>
        </p:nvGraphicFramePr>
        <p:xfrm>
          <a:off x="8166320" y="3826601"/>
          <a:ext cx="348566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18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字符串比较运算符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/>
                        <a:t>-n </a:t>
                      </a:r>
                      <a:r>
                        <a:rPr lang="en-US" altLang="zh-CN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zh-CN" altLang="en-US" dirty="0"/>
                        <a:t>不为空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/>
                        <a:t>-z </a:t>
                      </a:r>
                      <a:r>
                        <a:rPr lang="en-US" altLang="zh-CN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zh-CN" altLang="en-US" dirty="0"/>
                        <a:t>为空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1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zh-CN" altLang="en-US" dirty="0"/>
                        <a:t>被赋值且不为空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40" y="4322885"/>
            <a:ext cx="4240946" cy="7539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641" y="5204734"/>
            <a:ext cx="4436346" cy="7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文件特性检查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命令检查文件特性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4625"/>
              </p:ext>
            </p:extLst>
          </p:nvPr>
        </p:nvGraphicFramePr>
        <p:xfrm>
          <a:off x="2188307" y="1962313"/>
          <a:ext cx="66196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-e file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r>
                        <a:rPr lang="zh-CN" altLang="en-US" dirty="0"/>
                        <a:t>存在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-f</a:t>
                      </a:r>
                      <a:r>
                        <a:rPr lang="en-US" baseline="0" dirty="0"/>
                        <a:t>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r>
                        <a:rPr lang="zh-CN" altLang="en-US" dirty="0"/>
                        <a:t>存在并是一个常规文件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aseline="0" dirty="0"/>
                        <a:t> -d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存在并是一个目录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aseline="0" dirty="0"/>
                        <a:t> -L file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r>
                        <a:rPr lang="zh-CN" altLang="en-US" dirty="0"/>
                        <a:t>存在并是一个符号链接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-</a:t>
                      </a:r>
                      <a:r>
                        <a:rPr lang="en-US" dirty="0" err="1"/>
                        <a:t>rwx</a:t>
                      </a:r>
                      <a:r>
                        <a:rPr lang="en-US" dirty="0"/>
                        <a:t> file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r>
                        <a:rPr lang="zh-CN" altLang="en-US" dirty="0"/>
                        <a:t>存在且可读可写可执行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-s file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存在且大小大于</a:t>
                      </a: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f1 –</a:t>
                      </a:r>
                      <a:r>
                        <a:rPr lang="en-US" dirty="0" err="1"/>
                        <a:t>nt</a:t>
                      </a:r>
                      <a:r>
                        <a:rPr lang="en-US" dirty="0"/>
                        <a:t> f2 ]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  <a:r>
                        <a:rPr lang="zh-CN" altLang="en-US" dirty="0"/>
                        <a:t>比</a:t>
                      </a:r>
                      <a:r>
                        <a:rPr lang="en-US" altLang="zh-CN" dirty="0"/>
                        <a:t>f2</a:t>
                      </a:r>
                      <a:r>
                        <a:rPr lang="zh-CN" altLang="en-US" dirty="0"/>
                        <a:t>更新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aseline="0" dirty="0"/>
                        <a:t> f1 –</a:t>
                      </a:r>
                      <a:r>
                        <a:rPr lang="en-US" baseline="0" dirty="0" err="1"/>
                        <a:t>ot</a:t>
                      </a:r>
                      <a:r>
                        <a:rPr lang="en-US" baseline="0" dirty="0"/>
                        <a:t> f2 ]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比</a:t>
                      </a:r>
                      <a:r>
                        <a:rPr lang="en-US" altLang="zh-CN" dirty="0"/>
                        <a:t>f2</a:t>
                      </a:r>
                      <a:r>
                        <a:rPr lang="zh-CN" altLang="en-US" dirty="0"/>
                        <a:t>更旧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f1 –</a:t>
                      </a:r>
                      <a:r>
                        <a:rPr lang="en-US" dirty="0" err="1"/>
                        <a:t>ef</a:t>
                      </a:r>
                      <a:r>
                        <a:rPr lang="en-US" dirty="0"/>
                        <a:t> f2 ]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  <a:r>
                        <a:rPr lang="zh-CN" altLang="en-US" dirty="0"/>
                        <a:t>被链接到</a:t>
                      </a:r>
                      <a:r>
                        <a:rPr lang="en-US" altLang="zh-CN" dirty="0"/>
                        <a:t>f2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3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复合条件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/>
              <a:t>if</a:t>
            </a:r>
            <a:r>
              <a:rPr lang="zh-CN" altLang="en-US" dirty="0"/>
              <a:t>中使用复合条件运算符</a:t>
            </a:r>
            <a:endParaRPr lang="en-US" altLang="zh-CN" dirty="0"/>
          </a:p>
          <a:p>
            <a:pPr lvl="1"/>
            <a:r>
              <a:rPr lang="en-US" altLang="zh-CN" dirty="0"/>
              <a:t>&amp;&amp; </a:t>
            </a:r>
            <a:r>
              <a:rPr lang="zh-CN" altLang="en-US" dirty="0"/>
              <a:t>和 </a:t>
            </a:r>
            <a:r>
              <a:rPr lang="en-US" altLang="zh-CN" dirty="0"/>
              <a:t>||  </a:t>
            </a:r>
          </a:p>
          <a:p>
            <a:pPr lvl="1"/>
            <a:r>
              <a:rPr lang="en-US" altLang="zh-CN" dirty="0"/>
              <a:t>if [ “$0”=“</a:t>
            </a:r>
            <a:r>
              <a:rPr lang="en-US" altLang="zh-CN" dirty="0" err="1"/>
              <a:t>cmd</a:t>
            </a:r>
            <a:r>
              <a:rPr lang="en-US" altLang="zh-CN"/>
              <a:t>” ] </a:t>
            </a:r>
            <a:r>
              <a:rPr lang="en-US" altLang="zh-CN" dirty="0"/>
              <a:t>|| [ “$0”=“./</a:t>
            </a:r>
            <a:r>
              <a:rPr lang="en-US" altLang="zh-CN" dirty="0" err="1"/>
              <a:t>cmd</a:t>
            </a:r>
            <a:r>
              <a:rPr lang="en-US" altLang="zh-CN" dirty="0"/>
              <a:t>” ]</a:t>
            </a:r>
          </a:p>
          <a:p>
            <a:pPr lvl="1"/>
            <a:r>
              <a:rPr lang="en-US" dirty="0"/>
              <a:t>-a </a:t>
            </a:r>
            <a:r>
              <a:rPr lang="zh-CN" altLang="en-US" dirty="0"/>
              <a:t>和 </a:t>
            </a:r>
            <a:r>
              <a:rPr lang="en-US" altLang="zh-CN" dirty="0"/>
              <a:t>–o</a:t>
            </a:r>
          </a:p>
          <a:p>
            <a:pPr lvl="1"/>
            <a:r>
              <a:rPr lang="en-US" dirty="0"/>
              <a:t>if [ “$0”=“</a:t>
            </a:r>
            <a:r>
              <a:rPr lang="en-US" dirty="0" err="1"/>
              <a:t>cmd</a:t>
            </a:r>
            <a:r>
              <a:rPr lang="en-US" dirty="0"/>
              <a:t>” –o “$0”=“./</a:t>
            </a:r>
            <a:r>
              <a:rPr lang="en-US" dirty="0" err="1"/>
              <a:t>cmd</a:t>
            </a:r>
            <a:r>
              <a:rPr lang="en-US" dirty="0"/>
              <a:t>” 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case </a:t>
            </a:r>
            <a:r>
              <a:rPr lang="zh-CN" altLang="en-US" dirty="0"/>
              <a:t>表达式 </a:t>
            </a:r>
            <a:r>
              <a:rPr lang="en-US" altLang="zh-CN" dirty="0"/>
              <a:t>in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模式</a:t>
            </a:r>
            <a:r>
              <a:rPr lang="en-US" altLang="zh-CN" dirty="0"/>
              <a:t>1) </a:t>
            </a:r>
            <a:r>
              <a:rPr lang="zh-CN" altLang="en-US" dirty="0"/>
              <a:t>命令串</a:t>
            </a:r>
            <a:r>
              <a:rPr lang="en-US" altLang="zh-CN" dirty="0"/>
              <a:t>1 ;;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模式</a:t>
            </a:r>
            <a:r>
              <a:rPr lang="en-US" altLang="zh-CN" dirty="0"/>
              <a:t>2) </a:t>
            </a:r>
            <a:r>
              <a:rPr lang="zh-CN" altLang="en-US" dirty="0"/>
              <a:t>命令串</a:t>
            </a:r>
            <a:r>
              <a:rPr lang="en-US" altLang="zh-CN" dirty="0"/>
              <a:t>2 ;;</a:t>
            </a:r>
            <a:br>
              <a:rPr lang="en-US" altLang="zh-CN" dirty="0"/>
            </a:br>
            <a:r>
              <a:rPr lang="en-US" altLang="zh-CN" dirty="0"/>
              <a:t>					…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模式 </a:t>
            </a:r>
            <a:r>
              <a:rPr lang="en-US" altLang="zh-CN" dirty="0"/>
              <a:t>*) </a:t>
            </a:r>
            <a:r>
              <a:rPr lang="zh-CN" altLang="en-US" dirty="0"/>
              <a:t>命令串</a:t>
            </a:r>
            <a:r>
              <a:rPr lang="en-US" altLang="zh-CN" dirty="0"/>
              <a:t>n </a:t>
            </a:r>
            <a:br>
              <a:rPr lang="en-US" altLang="zh-CN" dirty="0"/>
            </a:br>
            <a:r>
              <a:rPr lang="en-US" altLang="zh-CN" dirty="0"/>
              <a:t>		    </a:t>
            </a:r>
            <a:r>
              <a:rPr lang="en-US" altLang="zh-CN" dirty="0" err="1"/>
              <a:t>esac</a:t>
            </a:r>
            <a:endParaRPr lang="en-US" altLang="zh-CN" dirty="0"/>
          </a:p>
          <a:p>
            <a:r>
              <a:rPr lang="zh-CN" altLang="en-US" dirty="0"/>
              <a:t>按照从上到下的顺序匹配表达式的值，如匹配成功则执行相应的命令串</a:t>
            </a:r>
            <a:endParaRPr lang="en-US" altLang="zh-CN" dirty="0"/>
          </a:p>
          <a:p>
            <a:r>
              <a:rPr lang="zh-CN" altLang="en-US" dirty="0"/>
              <a:t>最后一个模式匹配任何未与之前匹配的表达式</a:t>
            </a:r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语句也支持通配符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srt_case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34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 </a:t>
            </a:r>
            <a:r>
              <a:rPr lang="en-US" altLang="zh-CN" dirty="0"/>
              <a:t>for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列表</a:t>
            </a:r>
            <a:br>
              <a:rPr lang="en-US" altLang="zh-CN" dirty="0"/>
            </a:br>
            <a:r>
              <a:rPr lang="en-US" altLang="zh-CN" dirty="0"/>
              <a:t>		    do  </a:t>
            </a:r>
            <a:br>
              <a:rPr lang="en-US" altLang="zh-CN" dirty="0"/>
            </a:br>
            <a:r>
              <a:rPr lang="en-US" altLang="zh-CN" dirty="0"/>
              <a:t>			   </a:t>
            </a:r>
            <a:r>
              <a:rPr lang="zh-CN" altLang="en-US" dirty="0"/>
              <a:t>命令串</a:t>
            </a:r>
            <a:br>
              <a:rPr lang="en-US" altLang="zh-CN" dirty="0"/>
            </a:br>
            <a:r>
              <a:rPr lang="en-US" altLang="zh-CN" dirty="0"/>
              <a:t>		    done</a:t>
            </a:r>
          </a:p>
          <a:p>
            <a:r>
              <a:rPr lang="zh-CN" altLang="en-US" dirty="0"/>
              <a:t>每次迭代中列表中的值被依次赋给变量，并执行循环体</a:t>
            </a:r>
            <a:endParaRPr lang="en-US" altLang="zh-CN" dirty="0"/>
          </a:p>
          <a:p>
            <a:r>
              <a:rPr lang="zh-CN" altLang="en-US" dirty="0"/>
              <a:t>当列表结束时，循环结束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srt_for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6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r>
              <a:rPr lang="en-US" altLang="zh-CN" dirty="0"/>
              <a:t>while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while </a:t>
            </a:r>
            <a:r>
              <a:rPr lang="zh-CN" altLang="en-US" dirty="0"/>
              <a:t>条件测试命令</a:t>
            </a:r>
            <a:br>
              <a:rPr lang="en-US" altLang="zh-CN" dirty="0"/>
            </a:br>
            <a:r>
              <a:rPr lang="en-US" altLang="zh-CN" dirty="0"/>
              <a:t>			do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zh-CN" altLang="en-US" dirty="0"/>
              <a:t>命令串</a:t>
            </a:r>
            <a:br>
              <a:rPr lang="en-US" altLang="zh-CN" dirty="0"/>
            </a:br>
            <a:r>
              <a:rPr lang="en-US" altLang="zh-CN" dirty="0"/>
              <a:t>			done</a:t>
            </a:r>
          </a:p>
          <a:p>
            <a:r>
              <a:rPr lang="zh-CN" altLang="en-US" dirty="0"/>
              <a:t>当条件测试命令返回真时，执行循环体</a:t>
            </a:r>
            <a:endParaRPr lang="en-US" altLang="zh-CN" dirty="0"/>
          </a:p>
          <a:p>
            <a:r>
              <a:rPr lang="zh-CN" altLang="en-US" dirty="0"/>
              <a:t>当条件测试命令返回假时，循环结束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srt_while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3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r>
              <a:rPr lang="en-US" altLang="zh-CN" dirty="0"/>
              <a:t>until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until </a:t>
            </a:r>
            <a:r>
              <a:rPr lang="zh-CN" altLang="en-US" dirty="0"/>
              <a:t>条件测试命令</a:t>
            </a:r>
            <a:br>
              <a:rPr lang="en-US" altLang="zh-CN" dirty="0"/>
            </a:br>
            <a:r>
              <a:rPr lang="en-US" altLang="zh-CN" dirty="0"/>
              <a:t>			do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zh-CN" altLang="en-US" dirty="0"/>
              <a:t>命令串</a:t>
            </a:r>
            <a:br>
              <a:rPr lang="en-US" altLang="zh-CN" dirty="0"/>
            </a:br>
            <a:r>
              <a:rPr lang="en-US" altLang="zh-CN" dirty="0"/>
              <a:t>			done</a:t>
            </a:r>
          </a:p>
          <a:p>
            <a:r>
              <a:rPr lang="zh-CN" altLang="en-US" dirty="0"/>
              <a:t>当条件测试命令返回假时，执行循环体</a:t>
            </a:r>
            <a:endParaRPr lang="en-US" altLang="zh-CN" dirty="0"/>
          </a:p>
          <a:p>
            <a:r>
              <a:rPr lang="zh-CN" altLang="en-US" dirty="0"/>
              <a:t>当条件测试命令返回真时，循环结束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srt_until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语句：跳出循环体，执行</a:t>
            </a:r>
            <a:r>
              <a:rPr lang="en-US" altLang="zh-CN" dirty="0"/>
              <a:t>done</a:t>
            </a:r>
            <a:r>
              <a:rPr lang="zh-CN" altLang="en-US" dirty="0"/>
              <a:t>之后的语句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语句：跳到</a:t>
            </a:r>
            <a:r>
              <a:rPr lang="en-US" altLang="zh-CN" dirty="0"/>
              <a:t>done</a:t>
            </a:r>
            <a:r>
              <a:rPr lang="zh-CN" altLang="en-US" dirty="0"/>
              <a:t>的位置，重新执行循环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95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函数声明：</a:t>
            </a:r>
            <a:r>
              <a:rPr lang="en-US" altLang="zh-CN" dirty="0"/>
              <a:t>function() {</a:t>
            </a:r>
            <a:br>
              <a:rPr lang="en-US" altLang="zh-CN" dirty="0"/>
            </a:br>
            <a:r>
              <a:rPr lang="en-US" altLang="zh-CN" dirty="0"/>
              <a:t>					statements</a:t>
            </a:r>
            <a:br>
              <a:rPr lang="en-US" altLang="zh-CN" dirty="0"/>
            </a:br>
            <a:r>
              <a:rPr lang="en-US" altLang="zh-CN" dirty="0"/>
              <a:t>					return value</a:t>
            </a:r>
            <a:br>
              <a:rPr lang="en-US" altLang="zh-CN" dirty="0"/>
            </a:br>
            <a:r>
              <a:rPr lang="en-US" altLang="zh-CN" dirty="0"/>
              <a:t>				}</a:t>
            </a:r>
          </a:p>
          <a:p>
            <a:r>
              <a:rPr lang="zh-CN" altLang="en-US" dirty="0"/>
              <a:t>函数调用：使用函数名进行调用，并可在名称后面给出命令行参数</a:t>
            </a:r>
            <a:endParaRPr lang="en-US" altLang="zh-CN" dirty="0"/>
          </a:p>
          <a:p>
            <a:r>
              <a:rPr lang="zh-CN" altLang="en-US" dirty="0"/>
              <a:t>函数支持对命令行位置参数的引用</a:t>
            </a:r>
            <a:endParaRPr lang="en-US" altLang="zh-CN" dirty="0"/>
          </a:p>
          <a:p>
            <a:r>
              <a:rPr lang="zh-CN" altLang="en-US" dirty="0"/>
              <a:t>函数的退出状态由</a:t>
            </a:r>
            <a:r>
              <a:rPr lang="en-US" altLang="zh-CN" dirty="0"/>
              <a:t>return</a:t>
            </a:r>
            <a:r>
              <a:rPr lang="zh-CN" altLang="en-US" dirty="0"/>
              <a:t>返回</a:t>
            </a:r>
            <a:endParaRPr lang="en-US" altLang="zh-CN" dirty="0"/>
          </a:p>
          <a:p>
            <a:r>
              <a:rPr lang="zh-CN" altLang="en-US" dirty="0"/>
              <a:t>函数可通过标准输出向调用者返回输出字符串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srt_function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当用户登录到系统时，有一个</a:t>
            </a:r>
            <a:r>
              <a:rPr lang="en-US" altLang="zh-CN" dirty="0"/>
              <a:t>shell</a:t>
            </a:r>
            <a:r>
              <a:rPr lang="zh-CN" altLang="en-US" dirty="0"/>
              <a:t>进程随之启动，并在用户注销时终止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用户输入的命令是</a:t>
            </a:r>
            <a:r>
              <a:rPr lang="en-US" altLang="zh-CN" dirty="0"/>
              <a:t>shell</a:t>
            </a:r>
            <a:r>
              <a:rPr lang="zh-CN" altLang="en-US" dirty="0"/>
              <a:t>的输入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处理命令的步骤：</a:t>
            </a:r>
            <a:endParaRPr lang="en-US" altLang="zh-CN" dirty="0"/>
          </a:p>
          <a:p>
            <a:pPr lvl="1"/>
            <a:r>
              <a:rPr lang="zh-CN" altLang="en-US" dirty="0"/>
              <a:t>查找命令中的元字符</a:t>
            </a:r>
            <a:endParaRPr lang="en-US" altLang="zh-CN" dirty="0"/>
          </a:p>
          <a:p>
            <a:pPr lvl="1"/>
            <a:r>
              <a:rPr lang="zh-CN" altLang="en-US" dirty="0"/>
              <a:t>把这些元字符替换成对应的实际操作参数</a:t>
            </a:r>
            <a:endParaRPr lang="en-US" altLang="zh-CN" dirty="0"/>
          </a:p>
          <a:p>
            <a:pPr lvl="1"/>
            <a:r>
              <a:rPr lang="zh-CN" altLang="en-US" dirty="0"/>
              <a:t>将重新生成的指令传给内核执行</a:t>
            </a:r>
            <a:endParaRPr lang="en-US" altLang="zh-CN" dirty="0"/>
          </a:p>
          <a:p>
            <a:pPr lvl="1"/>
            <a:r>
              <a:rPr lang="zh-CN" altLang="en-US" dirty="0"/>
              <a:t>等待命令完成，提示符重新出现，等待下一条命令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08" y="1846949"/>
            <a:ext cx="3220316" cy="8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4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编写脚本</a:t>
            </a:r>
            <a:r>
              <a:rPr lang="en-US" altLang="zh-CN" dirty="0"/>
              <a:t>exe1</a:t>
            </a:r>
            <a:r>
              <a:rPr lang="zh-CN" altLang="en-US" dirty="0"/>
              <a:t>，该脚本接收一个命令行参数，并根据其类型做以下操作：</a:t>
            </a:r>
            <a:endParaRPr lang="en-US" altLang="zh-CN" dirty="0"/>
          </a:p>
          <a:p>
            <a:pPr lvl="1"/>
            <a:r>
              <a:rPr lang="zh-CN" altLang="en-US" dirty="0"/>
              <a:t>若参数为普通文件，则显示其内容</a:t>
            </a:r>
            <a:endParaRPr lang="en-US" altLang="zh-CN" dirty="0"/>
          </a:p>
          <a:p>
            <a:pPr lvl="1"/>
            <a:r>
              <a:rPr lang="zh-CN" altLang="en-US" dirty="0"/>
              <a:t>若参数为压缩文件，则解压缩（如同目录下有同名文件则放弃）</a:t>
            </a:r>
            <a:endParaRPr lang="en-US" altLang="zh-CN" dirty="0"/>
          </a:p>
          <a:p>
            <a:pPr lvl="1"/>
            <a:r>
              <a:rPr lang="zh-CN" altLang="en-US" dirty="0"/>
              <a:t>若参数为目录，则将其归档并压缩（如已有同名压缩文件则放弃）</a:t>
            </a:r>
            <a:endParaRPr lang="en-US" altLang="zh-CN" dirty="0"/>
          </a:p>
          <a:p>
            <a:pPr lvl="1"/>
            <a:r>
              <a:rPr lang="zh-CN" altLang="en-US" dirty="0"/>
              <a:t>若参数不存在，给出错误提示并退出</a:t>
            </a:r>
            <a:endParaRPr lang="en-US" altLang="zh-CN" dirty="0"/>
          </a:p>
          <a:p>
            <a:r>
              <a:rPr lang="zh-CN" altLang="en-US" dirty="0"/>
              <a:t>编写脚本</a:t>
            </a:r>
            <a:r>
              <a:rPr lang="en-US" altLang="zh-CN" dirty="0"/>
              <a:t>exe2</a:t>
            </a:r>
            <a:r>
              <a:rPr lang="zh-CN" altLang="en-US" dirty="0"/>
              <a:t>，由用户输入一组数（以</a:t>
            </a:r>
            <a:r>
              <a:rPr lang="en-US" altLang="zh-CN" dirty="0"/>
              <a:t>end</a:t>
            </a:r>
            <a:r>
              <a:rPr lang="zh-CN" altLang="en-US" dirty="0"/>
              <a:t>表示输入结束），输出这些数的和，结果保留</a:t>
            </a:r>
            <a:r>
              <a:rPr lang="en-US" altLang="zh-CN" dirty="0"/>
              <a:t>2</a:t>
            </a:r>
            <a:r>
              <a:rPr lang="zh-CN" altLang="en-US" dirty="0"/>
              <a:t>位小数。要求使用函数做输入类型检查，并给出错误提示信息。</a:t>
            </a:r>
            <a:endParaRPr lang="en-US" altLang="zh-CN" dirty="0"/>
          </a:p>
          <a:p>
            <a:r>
              <a:rPr lang="zh-CN" altLang="en-US" dirty="0"/>
              <a:t>编写脚本</a:t>
            </a:r>
            <a:r>
              <a:rPr lang="en-US" altLang="zh-CN" dirty="0"/>
              <a:t>exe3</a:t>
            </a:r>
            <a:r>
              <a:rPr lang="zh-CN" altLang="en-US" dirty="0"/>
              <a:t>，该脚本对比两个目录</a:t>
            </a:r>
            <a:r>
              <a:rPr lang="en-US" altLang="zh-CN" dirty="0"/>
              <a:t>dir1</a:t>
            </a:r>
            <a:r>
              <a:rPr lang="zh-CN" altLang="en-US" dirty="0"/>
              <a:t>和</a:t>
            </a:r>
            <a:r>
              <a:rPr lang="en-US" altLang="zh-CN" dirty="0"/>
              <a:t>dir2</a:t>
            </a:r>
            <a:r>
              <a:rPr lang="zh-CN" altLang="en-US" dirty="0"/>
              <a:t>（通过参数给出），将</a:t>
            </a:r>
            <a:r>
              <a:rPr lang="en-US" altLang="zh-CN" dirty="0"/>
              <a:t>dir2</a:t>
            </a:r>
            <a:r>
              <a:rPr lang="zh-CN" altLang="en-US" dirty="0"/>
              <a:t>中符合下列条件的文件复制到</a:t>
            </a:r>
            <a:r>
              <a:rPr lang="en-US" altLang="zh-CN" dirty="0"/>
              <a:t>dir1</a:t>
            </a:r>
            <a:r>
              <a:rPr lang="zh-CN" altLang="en-US" dirty="0"/>
              <a:t>，并将每一条复制记录存储到文件</a:t>
            </a:r>
            <a:r>
              <a:rPr lang="en-US" altLang="zh-CN" dirty="0"/>
              <a:t>record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该文件不在</a:t>
            </a:r>
            <a:r>
              <a:rPr lang="en-US" altLang="zh-CN" dirty="0"/>
              <a:t>dir1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该文件比</a:t>
            </a:r>
            <a:r>
              <a:rPr lang="en-US" altLang="zh-CN" dirty="0"/>
              <a:t>dir1</a:t>
            </a:r>
            <a:r>
              <a:rPr lang="zh-CN" altLang="en-US" dirty="0"/>
              <a:t>中的同名文件更新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完成上述练习中的三个脚本，并在下周二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r>
              <a:rPr lang="zh-CN" altLang="en-US" dirty="0"/>
              <a:t>之前打包上传到大夏学堂</a:t>
            </a:r>
            <a:endParaRPr lang="en-US" altLang="zh-CN" dirty="0"/>
          </a:p>
          <a:p>
            <a:r>
              <a:rPr lang="zh-CN" altLang="en-US" dirty="0"/>
              <a:t>命名格式：学号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_ch3.tar.gz</a:t>
            </a:r>
          </a:p>
          <a:p>
            <a:r>
              <a:rPr lang="zh-CN" altLang="en-US" dirty="0"/>
              <a:t>以下情况不给分：</a:t>
            </a:r>
            <a:endParaRPr lang="en-US" altLang="zh-CN" dirty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/>
              <a:t>命名格式错误</a:t>
            </a:r>
            <a:endParaRPr lang="en-US" altLang="zh-CN" dirty="0"/>
          </a:p>
          <a:p>
            <a:pPr lvl="1"/>
            <a:r>
              <a:rPr lang="zh-CN" altLang="en-US" dirty="0"/>
              <a:t>无法正常解压</a:t>
            </a:r>
            <a:endParaRPr lang="en-US" altLang="zh-CN" dirty="0"/>
          </a:p>
          <a:p>
            <a:pPr lvl="1"/>
            <a:r>
              <a:rPr lang="zh-CN" altLang="en-US" dirty="0"/>
              <a:t>代码抄袭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种类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Bourne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1"/>
            <a:r>
              <a:rPr lang="en-US" altLang="zh-CN" dirty="0"/>
              <a:t>Bourne Shell  (/bin/</a:t>
            </a:r>
            <a:r>
              <a:rPr lang="en-US" altLang="zh-CN" dirty="0" err="1"/>
              <a:t>sh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Korn</a:t>
            </a:r>
            <a:r>
              <a:rPr lang="en-US" altLang="zh-CN" dirty="0"/>
              <a:t> Shell  (/bin/</a:t>
            </a:r>
            <a:r>
              <a:rPr lang="en-US" altLang="zh-CN" dirty="0" err="1"/>
              <a:t>ksh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Bash  (/bin/bash)</a:t>
            </a:r>
          </a:p>
          <a:p>
            <a:r>
              <a:rPr lang="en-US" dirty="0"/>
              <a:t>C Shell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1"/>
            <a:r>
              <a:rPr lang="en-US" altLang="zh-CN" dirty="0"/>
              <a:t>C Shell  (/bin/</a:t>
            </a:r>
            <a:r>
              <a:rPr lang="en-US" altLang="zh-CN" dirty="0" err="1"/>
              <a:t>csh</a:t>
            </a:r>
            <a:r>
              <a:rPr lang="en-US" altLang="zh-CN" dirty="0"/>
              <a:t>)</a:t>
            </a:r>
          </a:p>
          <a:p>
            <a:pPr lvl="1"/>
            <a:r>
              <a:rPr lang="en-US" dirty="0" err="1"/>
              <a:t>Tcsh</a:t>
            </a:r>
            <a:r>
              <a:rPr lang="en-US" dirty="0"/>
              <a:t>  (/bin/</a:t>
            </a:r>
            <a:r>
              <a:rPr lang="en-US" dirty="0" err="1"/>
              <a:t>tcsh</a:t>
            </a:r>
            <a:r>
              <a:rPr lang="en-US" dirty="0"/>
              <a:t>)</a:t>
            </a:r>
          </a:p>
          <a:p>
            <a:r>
              <a:rPr lang="zh-CN" altLang="en-US" dirty="0"/>
              <a:t>可以用命令 </a:t>
            </a:r>
            <a:r>
              <a:rPr lang="en-US" altLang="zh-CN" dirty="0"/>
              <a:t>echo $SHELL </a:t>
            </a:r>
            <a:r>
              <a:rPr lang="zh-CN" altLang="en-US" dirty="0"/>
              <a:t>查看当前使用的</a:t>
            </a:r>
            <a:r>
              <a:rPr lang="en-US" altLang="zh-CN" dirty="0"/>
              <a:t>shell</a:t>
            </a:r>
            <a:r>
              <a:rPr lang="zh-CN" altLang="en-US" dirty="0"/>
              <a:t>种类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  <a:endParaRPr lang="en-US" altLang="zh-CN" dirty="0"/>
          </a:p>
          <a:p>
            <a:r>
              <a:rPr lang="zh-CN" altLang="en-US" dirty="0"/>
              <a:t>转义符</a:t>
            </a:r>
            <a:endParaRPr lang="en-US" altLang="zh-CN" dirty="0"/>
          </a:p>
          <a:p>
            <a:r>
              <a:rPr lang="zh-CN" altLang="en-US" dirty="0"/>
              <a:t>命令替换</a:t>
            </a:r>
            <a:endParaRPr lang="en-US" altLang="zh-CN" dirty="0"/>
          </a:p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用来表示文件名的某种模式</a:t>
            </a:r>
            <a:endParaRPr lang="en-US" altLang="zh-CN" dirty="0"/>
          </a:p>
          <a:p>
            <a:r>
              <a:rPr lang="zh-CN" altLang="en-US" dirty="0"/>
              <a:t>在解释时被替换成其他字符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91744"/>
              </p:ext>
            </p:extLst>
          </p:nvPr>
        </p:nvGraphicFramePr>
        <p:xfrm>
          <a:off x="2822831" y="2457850"/>
          <a:ext cx="69637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通配符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匹配内容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任意数量的任意字符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单个任意字符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</a:t>
                      </a:r>
                      <a:r>
                        <a:rPr lang="en-US" baseline="0" dirty="0"/>
                        <a:t> b, c</a:t>
                      </a:r>
                      <a:r>
                        <a:rPr lang="zh-CN" altLang="en-US" baseline="0" dirty="0"/>
                        <a:t>中的任一个字符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码值在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中间的任一个字符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[!a-z]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不在</a:t>
                      </a:r>
                      <a:r>
                        <a:rPr lang="en-US" altLang="zh-CN" dirty="0"/>
                        <a:t>a-z</a:t>
                      </a:r>
                      <a:r>
                        <a:rPr lang="zh-CN" altLang="en-US" dirty="0"/>
                        <a:t>范围内的任一个字符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</a:t>
                      </a:r>
                      <a:r>
                        <a:rPr lang="en-US" dirty="0" err="1"/>
                        <a:t>fname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  <a:r>
                        <a:rPr lang="en-US" altLang="zh-CN" dirty="0" err="1"/>
                        <a:t>fname</a:t>
                      </a:r>
                      <a:r>
                        <a:rPr lang="zh-CN" altLang="en-US" dirty="0"/>
                        <a:t>之外的所有文件名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!(f1|f2)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f2</a:t>
                      </a:r>
                      <a:r>
                        <a:rPr lang="zh-CN" altLang="en-US" dirty="0"/>
                        <a:t>之外的所有文件名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请解释下列命令的功能</a:t>
            </a:r>
            <a:endParaRPr lang="en-US" altLang="zh-CN" dirty="0"/>
          </a:p>
          <a:p>
            <a:pPr lvl="1"/>
            <a:r>
              <a:rPr lang="en-US" dirty="0"/>
              <a:t>ls .??*               </a:t>
            </a:r>
            <a:r>
              <a:rPr lang="zh-CN" altLang="en-US" dirty="0"/>
              <a:t>列出所有以</a:t>
            </a:r>
            <a:r>
              <a:rPr lang="en-US" altLang="zh-CN" dirty="0"/>
              <a:t>.</a:t>
            </a:r>
            <a:r>
              <a:rPr lang="zh-CN" altLang="en-US" dirty="0"/>
              <a:t>开始后有两个字符的文件</a:t>
            </a:r>
            <a:endParaRPr lang="en-US" dirty="0"/>
          </a:p>
          <a:p>
            <a:pPr lvl="1"/>
            <a:r>
              <a:rPr lang="en-US" dirty="0"/>
              <a:t>rm *.c                </a:t>
            </a:r>
            <a:r>
              <a:rPr lang="zh-CN" altLang="en-US" dirty="0"/>
              <a:t>删除所有</a:t>
            </a:r>
            <a:r>
              <a:rPr lang="en-US" altLang="zh-CN" dirty="0"/>
              <a:t>.c</a:t>
            </a:r>
            <a:r>
              <a:rPr lang="zh-CN" altLang="en-US" dirty="0"/>
              <a:t>文件</a:t>
            </a:r>
            <a:endParaRPr lang="en-US" dirty="0"/>
          </a:p>
          <a:p>
            <a:pPr lvl="1"/>
            <a:r>
              <a:rPr lang="en-US" dirty="0"/>
              <a:t>rm * .c               </a:t>
            </a:r>
            <a:r>
              <a:rPr lang="zh-CN" altLang="en-US" dirty="0"/>
              <a:t>删除该目录下所有文件</a:t>
            </a:r>
            <a:endParaRPr lang="en-US" dirty="0"/>
          </a:p>
          <a:p>
            <a:pPr lvl="1"/>
            <a:r>
              <a:rPr lang="en-US" dirty="0"/>
              <a:t>ls c*[!0-9]          </a:t>
            </a:r>
            <a:r>
              <a:rPr lang="zh-CN" altLang="en-US" dirty="0"/>
              <a:t>列出以</a:t>
            </a:r>
            <a:r>
              <a:rPr lang="en-US" altLang="zh-CN" dirty="0"/>
              <a:t>c</a:t>
            </a:r>
            <a:r>
              <a:rPr lang="zh-CN" altLang="en-US" dirty="0"/>
              <a:t>开头不以数字结尾的文件名</a:t>
            </a:r>
            <a:endParaRPr lang="en-US" dirty="0"/>
          </a:p>
          <a:p>
            <a:pPr lvl="1"/>
            <a:r>
              <a:rPr lang="en-US" dirty="0"/>
              <a:t>cp file f[1-3]      </a:t>
            </a:r>
            <a:r>
              <a:rPr lang="zh-CN" altLang="en-US" dirty="0"/>
              <a:t>拷贝</a:t>
            </a:r>
            <a:endParaRPr lang="en-US" dirty="0"/>
          </a:p>
          <a:p>
            <a:pPr lvl="1"/>
            <a:r>
              <a:rPr lang="en-US" dirty="0"/>
              <a:t>cp f[1-3] file      </a:t>
            </a:r>
            <a:r>
              <a:rPr lang="zh-CN" altLang="en-US" dirty="0"/>
              <a:t>拷贝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转义符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在处理文件名中出现通配符的文件时，常常需要用转义符来防止通配符起作用</a:t>
            </a:r>
            <a:endParaRPr lang="en-US" altLang="zh-CN" dirty="0"/>
          </a:p>
          <a:p>
            <a:r>
              <a:rPr lang="zh-CN" altLang="en-US" dirty="0"/>
              <a:t>在通配符前使用一个</a:t>
            </a:r>
            <a:r>
              <a:rPr lang="en-US" altLang="zh-CN" dirty="0"/>
              <a:t>\</a:t>
            </a:r>
          </a:p>
          <a:p>
            <a:pPr lvl="1"/>
            <a:r>
              <a:rPr lang="en-US" altLang="zh-CN" dirty="0"/>
              <a:t>\*</a:t>
            </a:r>
          </a:p>
          <a:p>
            <a:pPr lvl="1"/>
            <a:r>
              <a:rPr lang="en-US" altLang="zh-CN" dirty="0"/>
              <a:t>\?</a:t>
            </a:r>
          </a:p>
          <a:p>
            <a:pPr lvl="1"/>
            <a:r>
              <a:rPr lang="en-US" altLang="zh-CN" dirty="0"/>
              <a:t>\[ \]</a:t>
            </a:r>
          </a:p>
          <a:p>
            <a:pPr lvl="1"/>
            <a:r>
              <a:rPr lang="en-US" altLang="zh-CN" dirty="0"/>
              <a:t>\[Enter] </a:t>
            </a:r>
            <a:r>
              <a:rPr lang="zh-CN" altLang="en-US" dirty="0"/>
              <a:t>换行继续输入</a:t>
            </a:r>
            <a:endParaRPr lang="en-US" altLang="zh-CN" dirty="0"/>
          </a:p>
          <a:p>
            <a:r>
              <a:rPr lang="zh-CN" altLang="en-US" dirty="0"/>
              <a:t>使用引号</a:t>
            </a:r>
            <a:endParaRPr lang="en-US" altLang="zh-CN" dirty="0"/>
          </a:p>
          <a:p>
            <a:pPr lvl="1"/>
            <a:r>
              <a:rPr lang="zh-CN" altLang="en-US" dirty="0"/>
              <a:t>双引号：禁止通配符替换</a:t>
            </a:r>
            <a:endParaRPr lang="en-US" altLang="zh-CN" dirty="0"/>
          </a:p>
          <a:p>
            <a:pPr lvl="1"/>
            <a:r>
              <a:rPr lang="zh-CN" altLang="en-US" dirty="0"/>
              <a:t>单引号：禁止通配符、变量名和命令替换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27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10007</TotalTime>
  <Words>2900</Words>
  <Application>Microsoft Office PowerPoint</Application>
  <PresentationFormat>宽屏</PresentationFormat>
  <Paragraphs>535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Calibri</vt:lpstr>
      <vt:lpstr>Tahoma</vt:lpstr>
      <vt:lpstr>视差</vt:lpstr>
      <vt:lpstr>第三章    Linux Shell编程入门</vt:lpstr>
      <vt:lpstr>Outline</vt:lpstr>
      <vt:lpstr>Shell</vt:lpstr>
      <vt:lpstr>Shell的工作原理</vt:lpstr>
      <vt:lpstr>Shell种类</vt:lpstr>
      <vt:lpstr>元字符</vt:lpstr>
      <vt:lpstr>通配符</vt:lpstr>
      <vt:lpstr>课堂问答</vt:lpstr>
      <vt:lpstr>转义符</vt:lpstr>
      <vt:lpstr>命令替换</vt:lpstr>
      <vt:lpstr>命令的输入输出流</vt:lpstr>
      <vt:lpstr>输入输出重定向到文件</vt:lpstr>
      <vt:lpstr>过滤器</vt:lpstr>
      <vt:lpstr>命令组合</vt:lpstr>
      <vt:lpstr>管道</vt:lpstr>
      <vt:lpstr>Shell 变量</vt:lpstr>
      <vt:lpstr>环境变量</vt:lpstr>
      <vt:lpstr>设置和修改环境变量</vt:lpstr>
      <vt:lpstr>用户自定义变量的引用和赋值</vt:lpstr>
      <vt:lpstr>变量操作命令${var}</vt:lpstr>
      <vt:lpstr>运算符</vt:lpstr>
      <vt:lpstr>bc 命令</vt:lpstr>
      <vt:lpstr>数组</vt:lpstr>
      <vt:lpstr>shell 脚本</vt:lpstr>
      <vt:lpstr>解释器行</vt:lpstr>
      <vt:lpstr>命令行位置参数</vt:lpstr>
      <vt:lpstr>读取用户输入</vt:lpstr>
      <vt:lpstr>命令退出状态</vt:lpstr>
      <vt:lpstr>Shell控制结构语句</vt:lpstr>
      <vt:lpstr>条件选择语句 if</vt:lpstr>
      <vt:lpstr>条件测试命令</vt:lpstr>
      <vt:lpstr>文件特性检查</vt:lpstr>
      <vt:lpstr>复合条件</vt:lpstr>
      <vt:lpstr>case语句</vt:lpstr>
      <vt:lpstr>循环语句 for</vt:lpstr>
      <vt:lpstr>循环语句while</vt:lpstr>
      <vt:lpstr>循环语句until</vt:lpstr>
      <vt:lpstr>break和continue</vt:lpstr>
      <vt:lpstr>shell函数</vt:lpstr>
      <vt:lpstr>练习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开 开</cp:lastModifiedBy>
  <cp:revision>318</cp:revision>
  <dcterms:created xsi:type="dcterms:W3CDTF">2016-08-19T07:13:45Z</dcterms:created>
  <dcterms:modified xsi:type="dcterms:W3CDTF">2020-01-01T19:04:37Z</dcterms:modified>
</cp:coreProperties>
</file>