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7" r:id="rId11"/>
    <p:sldId id="268" r:id="rId12"/>
    <p:sldId id="269" r:id="rId13"/>
    <p:sldId id="270" r:id="rId14"/>
    <p:sldId id="273" r:id="rId15"/>
    <p:sldId id="272" r:id="rId16"/>
    <p:sldId id="275" r:id="rId17"/>
    <p:sldId id="264" r:id="rId18"/>
    <p:sldId id="277" r:id="rId19"/>
    <p:sldId id="265" r:id="rId20"/>
    <p:sldId id="274" r:id="rId21"/>
    <p:sldId id="279" r:id="rId22"/>
    <p:sldId id="276" r:id="rId23"/>
    <p:sldId id="278" r:id="rId24"/>
    <p:sldId id="280" r:id="rId25"/>
    <p:sldId id="281" r:id="rId26"/>
    <p:sldId id="289" r:id="rId27"/>
    <p:sldId id="282" r:id="rId28"/>
    <p:sldId id="288" r:id="rId29"/>
    <p:sldId id="285" r:id="rId30"/>
    <p:sldId id="284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615562-4E03-40FD-B626-C5208B0EE61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1"/>
            <p14:sldId id="267"/>
            <p14:sldId id="268"/>
            <p14:sldId id="269"/>
            <p14:sldId id="270"/>
            <p14:sldId id="273"/>
            <p14:sldId id="272"/>
            <p14:sldId id="275"/>
            <p14:sldId id="264"/>
            <p14:sldId id="277"/>
            <p14:sldId id="265"/>
            <p14:sldId id="274"/>
            <p14:sldId id="279"/>
            <p14:sldId id="276"/>
            <p14:sldId id="278"/>
            <p14:sldId id="280"/>
            <p14:sldId id="281"/>
            <p14:sldId id="289"/>
            <p14:sldId id="282"/>
            <p14:sldId id="288"/>
            <p14:sldId id="285"/>
            <p14:sldId id="284"/>
            <p14:sldId id="286"/>
            <p14:sldId id="287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EB632-4D4C-4437-AEFE-5F29936DA01E}" type="doc">
      <dgm:prSet loTypeId="urn:microsoft.com/office/officeart/2005/8/layout/process2" loCatId="process" qsTypeId="urn:microsoft.com/office/officeart/2005/8/quickstyle/simple5" qsCatId="simple" csTypeId="urn:microsoft.com/office/officeart/2005/8/colors/colorful3" csCatId="colorful" phldr="1"/>
      <dgm:spPr/>
    </dgm:pt>
    <dgm:pt modelId="{CCD21EDC-E880-4176-AA69-D0AD6FF127E6}">
      <dgm:prSet phldrT="[文本]" custT="1"/>
      <dgm:spPr/>
      <dgm:t>
        <a:bodyPr/>
        <a:lstStyle/>
        <a:p>
          <a:r>
            <a:rPr lang="en-US" sz="2000" dirty="0"/>
            <a:t>C</a:t>
          </a:r>
          <a:r>
            <a:rPr lang="zh-CN" altLang="en-US" sz="2000" dirty="0"/>
            <a:t>源文件（</a:t>
          </a:r>
          <a:r>
            <a:rPr lang="en-US" altLang="zh-CN" sz="2000" dirty="0"/>
            <a:t>.c</a:t>
          </a:r>
          <a:r>
            <a:rPr lang="zh-CN" altLang="en-US" sz="2000" dirty="0"/>
            <a:t>）</a:t>
          </a:r>
          <a:endParaRPr lang="en-US" sz="2000" dirty="0"/>
        </a:p>
      </dgm:t>
    </dgm:pt>
    <dgm:pt modelId="{8679F79E-2A32-4023-A81E-8D8757E6757B}" type="parTrans" cxnId="{8CFE16B2-124C-496A-B052-33B7769DFE87}">
      <dgm:prSet/>
      <dgm:spPr/>
      <dgm:t>
        <a:bodyPr/>
        <a:lstStyle/>
        <a:p>
          <a:endParaRPr lang="en-US"/>
        </a:p>
      </dgm:t>
    </dgm:pt>
    <dgm:pt modelId="{72C18322-252A-45E5-8467-A2FD49B2EE38}" type="sibTrans" cxnId="{8CFE16B2-124C-496A-B052-33B7769DFE87}">
      <dgm:prSet/>
      <dgm:spPr/>
      <dgm:t>
        <a:bodyPr/>
        <a:lstStyle/>
        <a:p>
          <a:endParaRPr lang="en-US"/>
        </a:p>
      </dgm:t>
    </dgm:pt>
    <dgm:pt modelId="{2B4CCC86-5DED-415C-8DBA-323EF6E9E2A5}">
      <dgm:prSet phldrT="[文本]"/>
      <dgm:spPr/>
      <dgm:t>
        <a:bodyPr/>
        <a:lstStyle/>
        <a:p>
          <a:r>
            <a:rPr lang="zh-CN" altLang="en-US" dirty="0"/>
            <a:t>连接</a:t>
          </a:r>
          <a:endParaRPr lang="en-US" dirty="0"/>
        </a:p>
      </dgm:t>
    </dgm:pt>
    <dgm:pt modelId="{D458247D-4FCD-4C37-AD9F-14400B7E7D18}" type="parTrans" cxnId="{144DA5CC-5C07-4522-9D4B-E3D0ED1903AB}">
      <dgm:prSet/>
      <dgm:spPr/>
      <dgm:t>
        <a:bodyPr/>
        <a:lstStyle/>
        <a:p>
          <a:endParaRPr lang="en-US"/>
        </a:p>
      </dgm:t>
    </dgm:pt>
    <dgm:pt modelId="{3CF1EA7D-29B8-4D97-B85B-5D9D19FE5E70}" type="sibTrans" cxnId="{144DA5CC-5C07-4522-9D4B-E3D0ED1903AB}">
      <dgm:prSet/>
      <dgm:spPr/>
      <dgm:t>
        <a:bodyPr/>
        <a:lstStyle/>
        <a:p>
          <a:endParaRPr lang="en-US"/>
        </a:p>
      </dgm:t>
    </dgm:pt>
    <dgm:pt modelId="{5D6294F8-834B-4278-97CA-BFD43442A8B3}">
      <dgm:prSet phldrT="[文本]"/>
      <dgm:spPr/>
      <dgm:t>
        <a:bodyPr/>
        <a:lstStyle/>
        <a:p>
          <a:r>
            <a:rPr lang="zh-CN" altLang="en-US" dirty="0"/>
            <a:t>可执行文件</a:t>
          </a:r>
          <a:endParaRPr lang="en-US" dirty="0"/>
        </a:p>
      </dgm:t>
    </dgm:pt>
    <dgm:pt modelId="{9CEF14E0-3501-4378-BDEF-8A3A423466E1}" type="parTrans" cxnId="{BA4951F0-2587-42D2-8E0F-8F1CD0D253DD}">
      <dgm:prSet/>
      <dgm:spPr/>
      <dgm:t>
        <a:bodyPr/>
        <a:lstStyle/>
        <a:p>
          <a:endParaRPr lang="en-US"/>
        </a:p>
      </dgm:t>
    </dgm:pt>
    <dgm:pt modelId="{E3B09DF1-B5B1-4EB1-83BF-8C20DCD48219}" type="sibTrans" cxnId="{BA4951F0-2587-42D2-8E0F-8F1CD0D253DD}">
      <dgm:prSet/>
      <dgm:spPr/>
      <dgm:t>
        <a:bodyPr/>
        <a:lstStyle/>
        <a:p>
          <a:endParaRPr lang="en-US"/>
        </a:p>
      </dgm:t>
    </dgm:pt>
    <dgm:pt modelId="{E522992C-B051-461A-A9D8-F4633F574D37}">
      <dgm:prSet/>
      <dgm:spPr/>
      <dgm:t>
        <a:bodyPr/>
        <a:lstStyle/>
        <a:p>
          <a:r>
            <a:rPr lang="zh-CN" altLang="en-US" dirty="0"/>
            <a:t>预处理（</a:t>
          </a:r>
          <a:r>
            <a:rPr lang="en-US" altLang="zh-CN" dirty="0"/>
            <a:t>.c -&gt; .</a:t>
          </a:r>
          <a:r>
            <a:rPr lang="en-US" altLang="zh-CN" dirty="0" err="1"/>
            <a:t>i</a:t>
          </a:r>
          <a:r>
            <a:rPr lang="zh-CN" altLang="en-US" dirty="0"/>
            <a:t>）</a:t>
          </a:r>
          <a:endParaRPr lang="en-US" dirty="0"/>
        </a:p>
      </dgm:t>
    </dgm:pt>
    <dgm:pt modelId="{0C4B453B-C8D3-48C8-80E8-616EBFC670DA}" type="parTrans" cxnId="{7CA6B4F6-8380-4E0B-BCEB-5CBE1C320EC8}">
      <dgm:prSet/>
      <dgm:spPr/>
      <dgm:t>
        <a:bodyPr/>
        <a:lstStyle/>
        <a:p>
          <a:endParaRPr lang="en-US"/>
        </a:p>
      </dgm:t>
    </dgm:pt>
    <dgm:pt modelId="{4E6EA9F6-5270-493A-BC10-2BB40529C26D}" type="sibTrans" cxnId="{7CA6B4F6-8380-4E0B-BCEB-5CBE1C320EC8}">
      <dgm:prSet/>
      <dgm:spPr/>
      <dgm:t>
        <a:bodyPr/>
        <a:lstStyle/>
        <a:p>
          <a:endParaRPr lang="en-US"/>
        </a:p>
      </dgm:t>
    </dgm:pt>
    <dgm:pt modelId="{24E61613-4DF6-4540-BDE4-B717DAC1E3D8}">
      <dgm:prSet/>
      <dgm:spPr/>
      <dgm:t>
        <a:bodyPr/>
        <a:lstStyle/>
        <a:p>
          <a:r>
            <a:rPr lang="zh-CN" altLang="en-US" dirty="0"/>
            <a:t>编译（</a:t>
          </a:r>
          <a:r>
            <a:rPr lang="en-US" altLang="zh-CN" dirty="0"/>
            <a:t>.</a:t>
          </a:r>
          <a:r>
            <a:rPr lang="en-US" altLang="zh-CN" dirty="0" err="1"/>
            <a:t>i</a:t>
          </a:r>
          <a:r>
            <a:rPr lang="en-US" altLang="zh-CN" dirty="0"/>
            <a:t> -&gt; .s</a:t>
          </a:r>
          <a:r>
            <a:rPr lang="zh-CN" altLang="en-US" dirty="0"/>
            <a:t>）</a:t>
          </a:r>
          <a:endParaRPr lang="en-US" dirty="0"/>
        </a:p>
      </dgm:t>
    </dgm:pt>
    <dgm:pt modelId="{B1630988-B7C6-436D-B4C2-78A76A954320}" type="parTrans" cxnId="{211017D5-AC2F-4144-B47D-4EB07C4F3F96}">
      <dgm:prSet/>
      <dgm:spPr/>
      <dgm:t>
        <a:bodyPr/>
        <a:lstStyle/>
        <a:p>
          <a:endParaRPr lang="en-US"/>
        </a:p>
      </dgm:t>
    </dgm:pt>
    <dgm:pt modelId="{FFEC3B6E-D3FC-427F-8701-C78F134AE86E}" type="sibTrans" cxnId="{211017D5-AC2F-4144-B47D-4EB07C4F3F96}">
      <dgm:prSet/>
      <dgm:spPr/>
      <dgm:t>
        <a:bodyPr/>
        <a:lstStyle/>
        <a:p>
          <a:endParaRPr lang="en-US"/>
        </a:p>
      </dgm:t>
    </dgm:pt>
    <dgm:pt modelId="{5C543879-98FC-499B-9B4D-0150BAF63CBE}">
      <dgm:prSet/>
      <dgm:spPr/>
      <dgm:t>
        <a:bodyPr/>
        <a:lstStyle/>
        <a:p>
          <a:r>
            <a:rPr lang="zh-CN" altLang="en-US" dirty="0"/>
            <a:t>汇编（</a:t>
          </a:r>
          <a:r>
            <a:rPr lang="en-US" altLang="zh-CN" dirty="0"/>
            <a:t>.s -&gt; .o</a:t>
          </a:r>
          <a:r>
            <a:rPr lang="zh-CN" altLang="en-US" dirty="0"/>
            <a:t>）</a:t>
          </a:r>
          <a:endParaRPr lang="en-US" dirty="0"/>
        </a:p>
      </dgm:t>
    </dgm:pt>
    <dgm:pt modelId="{3017FB86-C84C-4425-AB93-EA88EBFC699D}" type="parTrans" cxnId="{1E3AE330-14F2-4D10-BD25-44AA3A4842B0}">
      <dgm:prSet/>
      <dgm:spPr/>
      <dgm:t>
        <a:bodyPr/>
        <a:lstStyle/>
        <a:p>
          <a:endParaRPr lang="en-US"/>
        </a:p>
      </dgm:t>
    </dgm:pt>
    <dgm:pt modelId="{0D855378-E813-46FD-B5F8-AA5D6EFE44C6}" type="sibTrans" cxnId="{1E3AE330-14F2-4D10-BD25-44AA3A4842B0}">
      <dgm:prSet/>
      <dgm:spPr/>
      <dgm:t>
        <a:bodyPr/>
        <a:lstStyle/>
        <a:p>
          <a:endParaRPr lang="en-US"/>
        </a:p>
      </dgm:t>
    </dgm:pt>
    <dgm:pt modelId="{4A22B18D-BDC1-4A2B-B026-6FF10EB6DF59}" type="pres">
      <dgm:prSet presAssocID="{D7DEB632-4D4C-4437-AEFE-5F29936DA01E}" presName="linearFlow" presStyleCnt="0">
        <dgm:presLayoutVars>
          <dgm:resizeHandles val="exact"/>
        </dgm:presLayoutVars>
      </dgm:prSet>
      <dgm:spPr/>
    </dgm:pt>
    <dgm:pt modelId="{EA36E12A-F844-4858-BCFA-B67D8E52E858}" type="pres">
      <dgm:prSet presAssocID="{CCD21EDC-E880-4176-AA69-D0AD6FF127E6}" presName="node" presStyleLbl="node1" presStyleIdx="0" presStyleCnt="6">
        <dgm:presLayoutVars>
          <dgm:bulletEnabled val="1"/>
        </dgm:presLayoutVars>
      </dgm:prSet>
      <dgm:spPr/>
    </dgm:pt>
    <dgm:pt modelId="{9755A3F8-6532-4326-9B62-DE87A2605417}" type="pres">
      <dgm:prSet presAssocID="{72C18322-252A-45E5-8467-A2FD49B2EE38}" presName="sibTrans" presStyleLbl="sibTrans2D1" presStyleIdx="0" presStyleCnt="5"/>
      <dgm:spPr/>
    </dgm:pt>
    <dgm:pt modelId="{947DB483-0664-4E6C-9881-7D8F4C930229}" type="pres">
      <dgm:prSet presAssocID="{72C18322-252A-45E5-8467-A2FD49B2EE38}" presName="connectorText" presStyleLbl="sibTrans2D1" presStyleIdx="0" presStyleCnt="5"/>
      <dgm:spPr/>
    </dgm:pt>
    <dgm:pt modelId="{A3CEA8B7-8963-4CB8-BA9A-EFE71EB41345}" type="pres">
      <dgm:prSet presAssocID="{E522992C-B051-461A-A9D8-F4633F574D37}" presName="node" presStyleLbl="node1" presStyleIdx="1" presStyleCnt="6">
        <dgm:presLayoutVars>
          <dgm:bulletEnabled val="1"/>
        </dgm:presLayoutVars>
      </dgm:prSet>
      <dgm:spPr/>
    </dgm:pt>
    <dgm:pt modelId="{323B2F54-6FBB-4056-8801-DB5CEECA0BFA}" type="pres">
      <dgm:prSet presAssocID="{4E6EA9F6-5270-493A-BC10-2BB40529C26D}" presName="sibTrans" presStyleLbl="sibTrans2D1" presStyleIdx="1" presStyleCnt="5"/>
      <dgm:spPr/>
    </dgm:pt>
    <dgm:pt modelId="{C500EDE3-22D3-4566-A822-729C08ADC1C3}" type="pres">
      <dgm:prSet presAssocID="{4E6EA9F6-5270-493A-BC10-2BB40529C26D}" presName="connectorText" presStyleLbl="sibTrans2D1" presStyleIdx="1" presStyleCnt="5"/>
      <dgm:spPr/>
    </dgm:pt>
    <dgm:pt modelId="{E8B884BC-E020-4437-93A2-08697E5881A4}" type="pres">
      <dgm:prSet presAssocID="{24E61613-4DF6-4540-BDE4-B717DAC1E3D8}" presName="node" presStyleLbl="node1" presStyleIdx="2" presStyleCnt="6">
        <dgm:presLayoutVars>
          <dgm:bulletEnabled val="1"/>
        </dgm:presLayoutVars>
      </dgm:prSet>
      <dgm:spPr/>
    </dgm:pt>
    <dgm:pt modelId="{318C6757-63AA-4371-9704-6046C1E59C14}" type="pres">
      <dgm:prSet presAssocID="{FFEC3B6E-D3FC-427F-8701-C78F134AE86E}" presName="sibTrans" presStyleLbl="sibTrans2D1" presStyleIdx="2" presStyleCnt="5"/>
      <dgm:spPr/>
    </dgm:pt>
    <dgm:pt modelId="{A4AA7F12-A1DE-4E91-92CA-6EE656FF1F33}" type="pres">
      <dgm:prSet presAssocID="{FFEC3B6E-D3FC-427F-8701-C78F134AE86E}" presName="connectorText" presStyleLbl="sibTrans2D1" presStyleIdx="2" presStyleCnt="5"/>
      <dgm:spPr/>
    </dgm:pt>
    <dgm:pt modelId="{DCF2E5F7-370A-4B51-A2C9-E01457DCA79D}" type="pres">
      <dgm:prSet presAssocID="{5C543879-98FC-499B-9B4D-0150BAF63CBE}" presName="node" presStyleLbl="node1" presStyleIdx="3" presStyleCnt="6">
        <dgm:presLayoutVars>
          <dgm:bulletEnabled val="1"/>
        </dgm:presLayoutVars>
      </dgm:prSet>
      <dgm:spPr/>
    </dgm:pt>
    <dgm:pt modelId="{DB2EC6BF-21A1-4A29-9331-8FDF43DB1004}" type="pres">
      <dgm:prSet presAssocID="{0D855378-E813-46FD-B5F8-AA5D6EFE44C6}" presName="sibTrans" presStyleLbl="sibTrans2D1" presStyleIdx="3" presStyleCnt="5"/>
      <dgm:spPr/>
    </dgm:pt>
    <dgm:pt modelId="{252A2597-7B6F-4497-954B-42D9BEF4FA5C}" type="pres">
      <dgm:prSet presAssocID="{0D855378-E813-46FD-B5F8-AA5D6EFE44C6}" presName="connectorText" presStyleLbl="sibTrans2D1" presStyleIdx="3" presStyleCnt="5"/>
      <dgm:spPr/>
    </dgm:pt>
    <dgm:pt modelId="{06E5C097-85BC-4DDC-8BFA-29B102CC01B9}" type="pres">
      <dgm:prSet presAssocID="{2B4CCC86-5DED-415C-8DBA-323EF6E9E2A5}" presName="node" presStyleLbl="node1" presStyleIdx="4" presStyleCnt="6">
        <dgm:presLayoutVars>
          <dgm:bulletEnabled val="1"/>
        </dgm:presLayoutVars>
      </dgm:prSet>
      <dgm:spPr/>
    </dgm:pt>
    <dgm:pt modelId="{E4AA4493-5A18-419B-B7C6-2DD4A11045B7}" type="pres">
      <dgm:prSet presAssocID="{3CF1EA7D-29B8-4D97-B85B-5D9D19FE5E70}" presName="sibTrans" presStyleLbl="sibTrans2D1" presStyleIdx="4" presStyleCnt="5"/>
      <dgm:spPr/>
    </dgm:pt>
    <dgm:pt modelId="{7F33D552-CDD2-4A43-B6F7-AC8A6266727A}" type="pres">
      <dgm:prSet presAssocID="{3CF1EA7D-29B8-4D97-B85B-5D9D19FE5E70}" presName="connectorText" presStyleLbl="sibTrans2D1" presStyleIdx="4" presStyleCnt="5"/>
      <dgm:spPr/>
    </dgm:pt>
    <dgm:pt modelId="{35D7B826-268E-420C-8DE6-8F3F569388E4}" type="pres">
      <dgm:prSet presAssocID="{5D6294F8-834B-4278-97CA-BFD43442A8B3}" presName="node" presStyleLbl="node1" presStyleIdx="5" presStyleCnt="6">
        <dgm:presLayoutVars>
          <dgm:bulletEnabled val="1"/>
        </dgm:presLayoutVars>
      </dgm:prSet>
      <dgm:spPr/>
    </dgm:pt>
  </dgm:ptLst>
  <dgm:cxnLst>
    <dgm:cxn modelId="{0076C900-0595-4FD0-9FBE-62F2BF3156B5}" type="presOf" srcId="{5D6294F8-834B-4278-97CA-BFD43442A8B3}" destId="{35D7B826-268E-420C-8DE6-8F3F569388E4}" srcOrd="0" destOrd="0" presId="urn:microsoft.com/office/officeart/2005/8/layout/process2"/>
    <dgm:cxn modelId="{D082CD00-7614-4804-8BB0-DA00D8A18663}" type="presOf" srcId="{4E6EA9F6-5270-493A-BC10-2BB40529C26D}" destId="{323B2F54-6FBB-4056-8801-DB5CEECA0BFA}" srcOrd="0" destOrd="0" presId="urn:microsoft.com/office/officeart/2005/8/layout/process2"/>
    <dgm:cxn modelId="{3DF9A403-A6AE-4B26-AE2C-662D53758F89}" type="presOf" srcId="{2B4CCC86-5DED-415C-8DBA-323EF6E9E2A5}" destId="{06E5C097-85BC-4DDC-8BFA-29B102CC01B9}" srcOrd="0" destOrd="0" presId="urn:microsoft.com/office/officeart/2005/8/layout/process2"/>
    <dgm:cxn modelId="{C8F9090E-EDEA-4034-810A-D36A37913346}" type="presOf" srcId="{3CF1EA7D-29B8-4D97-B85B-5D9D19FE5E70}" destId="{E4AA4493-5A18-419B-B7C6-2DD4A11045B7}" srcOrd="0" destOrd="0" presId="urn:microsoft.com/office/officeart/2005/8/layout/process2"/>
    <dgm:cxn modelId="{7AFD3130-E20C-440F-8690-6DC1ED9861D2}" type="presOf" srcId="{D7DEB632-4D4C-4437-AEFE-5F29936DA01E}" destId="{4A22B18D-BDC1-4A2B-B026-6FF10EB6DF59}" srcOrd="0" destOrd="0" presId="urn:microsoft.com/office/officeart/2005/8/layout/process2"/>
    <dgm:cxn modelId="{1E3AE330-14F2-4D10-BD25-44AA3A4842B0}" srcId="{D7DEB632-4D4C-4437-AEFE-5F29936DA01E}" destId="{5C543879-98FC-499B-9B4D-0150BAF63CBE}" srcOrd="3" destOrd="0" parTransId="{3017FB86-C84C-4425-AB93-EA88EBFC699D}" sibTransId="{0D855378-E813-46FD-B5F8-AA5D6EFE44C6}"/>
    <dgm:cxn modelId="{7465D93F-50B2-4C12-A8F3-BED7F7F1A9D8}" type="presOf" srcId="{0D855378-E813-46FD-B5F8-AA5D6EFE44C6}" destId="{DB2EC6BF-21A1-4A29-9331-8FDF43DB1004}" srcOrd="0" destOrd="0" presId="urn:microsoft.com/office/officeart/2005/8/layout/process2"/>
    <dgm:cxn modelId="{F2DC9A61-6776-4A8E-9076-5785896C0795}" type="presOf" srcId="{4E6EA9F6-5270-493A-BC10-2BB40529C26D}" destId="{C500EDE3-22D3-4566-A822-729C08ADC1C3}" srcOrd="1" destOrd="0" presId="urn:microsoft.com/office/officeart/2005/8/layout/process2"/>
    <dgm:cxn modelId="{9F5D3072-B002-4528-9A00-19B8A1DEE3AB}" type="presOf" srcId="{FFEC3B6E-D3FC-427F-8701-C78F134AE86E}" destId="{318C6757-63AA-4371-9704-6046C1E59C14}" srcOrd="0" destOrd="0" presId="urn:microsoft.com/office/officeart/2005/8/layout/process2"/>
    <dgm:cxn modelId="{B6729B73-E57F-48B9-A802-2BF38241ABE2}" type="presOf" srcId="{24E61613-4DF6-4540-BDE4-B717DAC1E3D8}" destId="{E8B884BC-E020-4437-93A2-08697E5881A4}" srcOrd="0" destOrd="0" presId="urn:microsoft.com/office/officeart/2005/8/layout/process2"/>
    <dgm:cxn modelId="{1C950F59-B71A-41BC-AA84-3CF50FC23A54}" type="presOf" srcId="{3CF1EA7D-29B8-4D97-B85B-5D9D19FE5E70}" destId="{7F33D552-CDD2-4A43-B6F7-AC8A6266727A}" srcOrd="1" destOrd="0" presId="urn:microsoft.com/office/officeart/2005/8/layout/process2"/>
    <dgm:cxn modelId="{76312F83-3CFE-4C6E-A46A-31B8991A6A1A}" type="presOf" srcId="{72C18322-252A-45E5-8467-A2FD49B2EE38}" destId="{9755A3F8-6532-4326-9B62-DE87A2605417}" srcOrd="0" destOrd="0" presId="urn:microsoft.com/office/officeart/2005/8/layout/process2"/>
    <dgm:cxn modelId="{5F36259A-FFE7-45B2-B5A0-5F425A89CF8C}" type="presOf" srcId="{0D855378-E813-46FD-B5F8-AA5D6EFE44C6}" destId="{252A2597-7B6F-4497-954B-42D9BEF4FA5C}" srcOrd="1" destOrd="0" presId="urn:microsoft.com/office/officeart/2005/8/layout/process2"/>
    <dgm:cxn modelId="{45D9AFA1-55DE-4041-A9D5-C81410F406FE}" type="presOf" srcId="{FFEC3B6E-D3FC-427F-8701-C78F134AE86E}" destId="{A4AA7F12-A1DE-4E91-92CA-6EE656FF1F33}" srcOrd="1" destOrd="0" presId="urn:microsoft.com/office/officeart/2005/8/layout/process2"/>
    <dgm:cxn modelId="{8CFE16B2-124C-496A-B052-33B7769DFE87}" srcId="{D7DEB632-4D4C-4437-AEFE-5F29936DA01E}" destId="{CCD21EDC-E880-4176-AA69-D0AD6FF127E6}" srcOrd="0" destOrd="0" parTransId="{8679F79E-2A32-4023-A81E-8D8757E6757B}" sibTransId="{72C18322-252A-45E5-8467-A2FD49B2EE38}"/>
    <dgm:cxn modelId="{26DF05BE-269F-4B38-A7A6-41FD0B9E4868}" type="presOf" srcId="{72C18322-252A-45E5-8467-A2FD49B2EE38}" destId="{947DB483-0664-4E6C-9881-7D8F4C930229}" srcOrd="1" destOrd="0" presId="urn:microsoft.com/office/officeart/2005/8/layout/process2"/>
    <dgm:cxn modelId="{144DA5CC-5C07-4522-9D4B-E3D0ED1903AB}" srcId="{D7DEB632-4D4C-4437-AEFE-5F29936DA01E}" destId="{2B4CCC86-5DED-415C-8DBA-323EF6E9E2A5}" srcOrd="4" destOrd="0" parTransId="{D458247D-4FCD-4C37-AD9F-14400B7E7D18}" sibTransId="{3CF1EA7D-29B8-4D97-B85B-5D9D19FE5E70}"/>
    <dgm:cxn modelId="{211017D5-AC2F-4144-B47D-4EB07C4F3F96}" srcId="{D7DEB632-4D4C-4437-AEFE-5F29936DA01E}" destId="{24E61613-4DF6-4540-BDE4-B717DAC1E3D8}" srcOrd="2" destOrd="0" parTransId="{B1630988-B7C6-436D-B4C2-78A76A954320}" sibTransId="{FFEC3B6E-D3FC-427F-8701-C78F134AE86E}"/>
    <dgm:cxn modelId="{B1B2A5DB-9121-49F2-8920-FACCF551CBEE}" type="presOf" srcId="{CCD21EDC-E880-4176-AA69-D0AD6FF127E6}" destId="{EA36E12A-F844-4858-BCFA-B67D8E52E858}" srcOrd="0" destOrd="0" presId="urn:microsoft.com/office/officeart/2005/8/layout/process2"/>
    <dgm:cxn modelId="{964EE8E4-6256-4AA9-AAFD-39D9D13F256E}" type="presOf" srcId="{5C543879-98FC-499B-9B4D-0150BAF63CBE}" destId="{DCF2E5F7-370A-4B51-A2C9-E01457DCA79D}" srcOrd="0" destOrd="0" presId="urn:microsoft.com/office/officeart/2005/8/layout/process2"/>
    <dgm:cxn modelId="{BA4951F0-2587-42D2-8E0F-8F1CD0D253DD}" srcId="{D7DEB632-4D4C-4437-AEFE-5F29936DA01E}" destId="{5D6294F8-834B-4278-97CA-BFD43442A8B3}" srcOrd="5" destOrd="0" parTransId="{9CEF14E0-3501-4378-BDEF-8A3A423466E1}" sibTransId="{E3B09DF1-B5B1-4EB1-83BF-8C20DCD48219}"/>
    <dgm:cxn modelId="{7CA6B4F6-8380-4E0B-BCEB-5CBE1C320EC8}" srcId="{D7DEB632-4D4C-4437-AEFE-5F29936DA01E}" destId="{E522992C-B051-461A-A9D8-F4633F574D37}" srcOrd="1" destOrd="0" parTransId="{0C4B453B-C8D3-48C8-80E8-616EBFC670DA}" sibTransId="{4E6EA9F6-5270-493A-BC10-2BB40529C26D}"/>
    <dgm:cxn modelId="{0F605DF8-A576-4C06-9CFE-997B8022BB47}" type="presOf" srcId="{E522992C-B051-461A-A9D8-F4633F574D37}" destId="{A3CEA8B7-8963-4CB8-BA9A-EFE71EB41345}" srcOrd="0" destOrd="0" presId="urn:microsoft.com/office/officeart/2005/8/layout/process2"/>
    <dgm:cxn modelId="{3CFD2D81-2FDB-4B4D-93EA-A33A26208303}" type="presParOf" srcId="{4A22B18D-BDC1-4A2B-B026-6FF10EB6DF59}" destId="{EA36E12A-F844-4858-BCFA-B67D8E52E858}" srcOrd="0" destOrd="0" presId="urn:microsoft.com/office/officeart/2005/8/layout/process2"/>
    <dgm:cxn modelId="{F4CFD3F3-1680-449F-880D-4EB5F015290C}" type="presParOf" srcId="{4A22B18D-BDC1-4A2B-B026-6FF10EB6DF59}" destId="{9755A3F8-6532-4326-9B62-DE87A2605417}" srcOrd="1" destOrd="0" presId="urn:microsoft.com/office/officeart/2005/8/layout/process2"/>
    <dgm:cxn modelId="{8AB693C7-FF0D-4473-82E3-D7CE0D2B3B45}" type="presParOf" srcId="{9755A3F8-6532-4326-9B62-DE87A2605417}" destId="{947DB483-0664-4E6C-9881-7D8F4C930229}" srcOrd="0" destOrd="0" presId="urn:microsoft.com/office/officeart/2005/8/layout/process2"/>
    <dgm:cxn modelId="{58434FEA-49EF-4488-A40C-108466C8738D}" type="presParOf" srcId="{4A22B18D-BDC1-4A2B-B026-6FF10EB6DF59}" destId="{A3CEA8B7-8963-4CB8-BA9A-EFE71EB41345}" srcOrd="2" destOrd="0" presId="urn:microsoft.com/office/officeart/2005/8/layout/process2"/>
    <dgm:cxn modelId="{A188FF44-09E3-42D9-BB7D-6CD6BB617163}" type="presParOf" srcId="{4A22B18D-BDC1-4A2B-B026-6FF10EB6DF59}" destId="{323B2F54-6FBB-4056-8801-DB5CEECA0BFA}" srcOrd="3" destOrd="0" presId="urn:microsoft.com/office/officeart/2005/8/layout/process2"/>
    <dgm:cxn modelId="{BFC9E6AA-E57A-4328-A734-035A0C948CE7}" type="presParOf" srcId="{323B2F54-6FBB-4056-8801-DB5CEECA0BFA}" destId="{C500EDE3-22D3-4566-A822-729C08ADC1C3}" srcOrd="0" destOrd="0" presId="urn:microsoft.com/office/officeart/2005/8/layout/process2"/>
    <dgm:cxn modelId="{E2DF8ED6-8E69-4A3F-80B1-B48B98B3421E}" type="presParOf" srcId="{4A22B18D-BDC1-4A2B-B026-6FF10EB6DF59}" destId="{E8B884BC-E020-4437-93A2-08697E5881A4}" srcOrd="4" destOrd="0" presId="urn:microsoft.com/office/officeart/2005/8/layout/process2"/>
    <dgm:cxn modelId="{E9C1680E-2B78-4CD5-875C-1A07F33B8A57}" type="presParOf" srcId="{4A22B18D-BDC1-4A2B-B026-6FF10EB6DF59}" destId="{318C6757-63AA-4371-9704-6046C1E59C14}" srcOrd="5" destOrd="0" presId="urn:microsoft.com/office/officeart/2005/8/layout/process2"/>
    <dgm:cxn modelId="{013E1FCF-1A9D-43AF-819E-1A609DED283E}" type="presParOf" srcId="{318C6757-63AA-4371-9704-6046C1E59C14}" destId="{A4AA7F12-A1DE-4E91-92CA-6EE656FF1F33}" srcOrd="0" destOrd="0" presId="urn:microsoft.com/office/officeart/2005/8/layout/process2"/>
    <dgm:cxn modelId="{7A04F165-5855-4FA1-9E08-8FD0D296964D}" type="presParOf" srcId="{4A22B18D-BDC1-4A2B-B026-6FF10EB6DF59}" destId="{DCF2E5F7-370A-4B51-A2C9-E01457DCA79D}" srcOrd="6" destOrd="0" presId="urn:microsoft.com/office/officeart/2005/8/layout/process2"/>
    <dgm:cxn modelId="{E8601C23-7E05-40C4-BFE5-472FA25E7BD8}" type="presParOf" srcId="{4A22B18D-BDC1-4A2B-B026-6FF10EB6DF59}" destId="{DB2EC6BF-21A1-4A29-9331-8FDF43DB1004}" srcOrd="7" destOrd="0" presId="urn:microsoft.com/office/officeart/2005/8/layout/process2"/>
    <dgm:cxn modelId="{60D192A1-7F90-47A7-B537-25FF57D4A673}" type="presParOf" srcId="{DB2EC6BF-21A1-4A29-9331-8FDF43DB1004}" destId="{252A2597-7B6F-4497-954B-42D9BEF4FA5C}" srcOrd="0" destOrd="0" presId="urn:microsoft.com/office/officeart/2005/8/layout/process2"/>
    <dgm:cxn modelId="{8C5913EF-127F-48AB-BCBE-26CC4E9306A2}" type="presParOf" srcId="{4A22B18D-BDC1-4A2B-B026-6FF10EB6DF59}" destId="{06E5C097-85BC-4DDC-8BFA-29B102CC01B9}" srcOrd="8" destOrd="0" presId="urn:microsoft.com/office/officeart/2005/8/layout/process2"/>
    <dgm:cxn modelId="{0F1A49F6-8544-4B00-951A-EE36F61EBADB}" type="presParOf" srcId="{4A22B18D-BDC1-4A2B-B026-6FF10EB6DF59}" destId="{E4AA4493-5A18-419B-B7C6-2DD4A11045B7}" srcOrd="9" destOrd="0" presId="urn:microsoft.com/office/officeart/2005/8/layout/process2"/>
    <dgm:cxn modelId="{B8EC4C0F-0009-4A66-B1ED-21685BFB5B9E}" type="presParOf" srcId="{E4AA4493-5A18-419B-B7C6-2DD4A11045B7}" destId="{7F33D552-CDD2-4A43-B6F7-AC8A6266727A}" srcOrd="0" destOrd="0" presId="urn:microsoft.com/office/officeart/2005/8/layout/process2"/>
    <dgm:cxn modelId="{26C99F44-78FA-47ED-BA82-E0FC0D64A8BD}" type="presParOf" srcId="{4A22B18D-BDC1-4A2B-B026-6FF10EB6DF59}" destId="{35D7B826-268E-420C-8DE6-8F3F569388E4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E12A-F844-4858-BCFA-B67D8E52E858}">
      <dsp:nvSpPr>
        <dsp:cNvPr id="0" name=""/>
        <dsp:cNvSpPr/>
      </dsp:nvSpPr>
      <dsp:spPr>
        <a:xfrm>
          <a:off x="378056" y="1961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</a:t>
          </a:r>
          <a:r>
            <a:rPr lang="zh-CN" altLang="en-US" sz="2000" kern="1200" dirty="0"/>
            <a:t>源文件（</a:t>
          </a:r>
          <a:r>
            <a:rPr lang="en-US" altLang="zh-CN" sz="2000" kern="1200" dirty="0"/>
            <a:t>.c</a:t>
          </a:r>
          <a:r>
            <a:rPr lang="zh-CN" altLang="en-US" sz="2000" kern="1200" dirty="0"/>
            <a:t>）</a:t>
          </a:r>
          <a:endParaRPr lang="en-US" sz="2000" kern="1200" dirty="0"/>
        </a:p>
      </dsp:txBody>
      <dsp:txXfrm>
        <a:off x="395079" y="18984"/>
        <a:ext cx="1683937" cy="547166"/>
      </dsp:txXfrm>
    </dsp:sp>
    <dsp:sp modelId="{9755A3F8-6532-4326-9B62-DE87A2605417}">
      <dsp:nvSpPr>
        <dsp:cNvPr id="0" name=""/>
        <dsp:cNvSpPr/>
      </dsp:nvSpPr>
      <dsp:spPr>
        <a:xfrm rot="5400000">
          <a:off x="1128071" y="597704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158585" y="619499"/>
        <a:ext cx="156927" cy="152568"/>
      </dsp:txXfrm>
    </dsp:sp>
    <dsp:sp modelId="{A3CEA8B7-8963-4CB8-BA9A-EFE71EB41345}">
      <dsp:nvSpPr>
        <dsp:cNvPr id="0" name=""/>
        <dsp:cNvSpPr/>
      </dsp:nvSpPr>
      <dsp:spPr>
        <a:xfrm>
          <a:off x="378056" y="873780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347406"/>
                <a:satOff val="-1695"/>
                <a:lumOff val="-588"/>
                <a:alphaOff val="0"/>
                <a:tint val="96000"/>
                <a:lumMod val="102000"/>
              </a:schemeClr>
            </a:gs>
            <a:gs pos="100000">
              <a:schemeClr val="accent3">
                <a:hueOff val="-347406"/>
                <a:satOff val="-1695"/>
                <a:lumOff val="-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预处理（</a:t>
          </a:r>
          <a:r>
            <a:rPr lang="en-US" altLang="zh-CN" sz="1800" kern="1200" dirty="0"/>
            <a:t>.c -&gt; .</a:t>
          </a:r>
          <a:r>
            <a:rPr lang="en-US" altLang="zh-CN" sz="1800" kern="1200" dirty="0" err="1"/>
            <a:t>i</a:t>
          </a:r>
          <a:r>
            <a:rPr lang="zh-CN" altLang="en-US" sz="1800" kern="1200" dirty="0"/>
            <a:t>）</a:t>
          </a:r>
          <a:endParaRPr lang="en-US" sz="1800" kern="1200" dirty="0"/>
        </a:p>
      </dsp:txBody>
      <dsp:txXfrm>
        <a:off x="395079" y="890803"/>
        <a:ext cx="1683937" cy="547166"/>
      </dsp:txXfrm>
    </dsp:sp>
    <dsp:sp modelId="{323B2F54-6FBB-4056-8801-DB5CEECA0BFA}">
      <dsp:nvSpPr>
        <dsp:cNvPr id="0" name=""/>
        <dsp:cNvSpPr/>
      </dsp:nvSpPr>
      <dsp:spPr>
        <a:xfrm rot="5400000">
          <a:off x="1128071" y="1469523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434258"/>
                <a:satOff val="-2119"/>
                <a:lumOff val="-735"/>
                <a:alphaOff val="0"/>
                <a:tint val="96000"/>
                <a:lumMod val="102000"/>
              </a:schemeClr>
            </a:gs>
            <a:gs pos="100000">
              <a:schemeClr val="accent3">
                <a:hueOff val="-434258"/>
                <a:satOff val="-2119"/>
                <a:lumOff val="-73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158585" y="1491318"/>
        <a:ext cx="156927" cy="152568"/>
      </dsp:txXfrm>
    </dsp:sp>
    <dsp:sp modelId="{E8B884BC-E020-4437-93A2-08697E5881A4}">
      <dsp:nvSpPr>
        <dsp:cNvPr id="0" name=""/>
        <dsp:cNvSpPr/>
      </dsp:nvSpPr>
      <dsp:spPr>
        <a:xfrm>
          <a:off x="378056" y="1745599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694812"/>
                <a:satOff val="-3390"/>
                <a:lumOff val="-1176"/>
                <a:alphaOff val="0"/>
                <a:tint val="96000"/>
                <a:lumMod val="102000"/>
              </a:schemeClr>
            </a:gs>
            <a:gs pos="100000">
              <a:schemeClr val="accent3">
                <a:hueOff val="-694812"/>
                <a:satOff val="-3390"/>
                <a:lumOff val="-117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编译（</a:t>
          </a:r>
          <a:r>
            <a:rPr lang="en-US" altLang="zh-CN" sz="1800" kern="1200" dirty="0"/>
            <a:t>.</a:t>
          </a:r>
          <a:r>
            <a:rPr lang="en-US" altLang="zh-CN" sz="1800" kern="1200" dirty="0" err="1"/>
            <a:t>i</a:t>
          </a:r>
          <a:r>
            <a:rPr lang="en-US" altLang="zh-CN" sz="1800" kern="1200" dirty="0"/>
            <a:t> -&gt; .s</a:t>
          </a:r>
          <a:r>
            <a:rPr lang="zh-CN" altLang="en-US" sz="1800" kern="1200" dirty="0"/>
            <a:t>）</a:t>
          </a:r>
          <a:endParaRPr lang="en-US" sz="1800" kern="1200" dirty="0"/>
        </a:p>
      </dsp:txBody>
      <dsp:txXfrm>
        <a:off x="395079" y="1762622"/>
        <a:ext cx="1683937" cy="547166"/>
      </dsp:txXfrm>
    </dsp:sp>
    <dsp:sp modelId="{318C6757-63AA-4371-9704-6046C1E59C14}">
      <dsp:nvSpPr>
        <dsp:cNvPr id="0" name=""/>
        <dsp:cNvSpPr/>
      </dsp:nvSpPr>
      <dsp:spPr>
        <a:xfrm rot="5400000">
          <a:off x="1128071" y="2341342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868515"/>
                <a:satOff val="-4237"/>
                <a:lumOff val="-1470"/>
                <a:alphaOff val="0"/>
                <a:tint val="96000"/>
                <a:lumMod val="102000"/>
              </a:schemeClr>
            </a:gs>
            <a:gs pos="100000">
              <a:schemeClr val="accent3">
                <a:hueOff val="-868515"/>
                <a:satOff val="-4237"/>
                <a:lumOff val="-147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158585" y="2363137"/>
        <a:ext cx="156927" cy="152568"/>
      </dsp:txXfrm>
    </dsp:sp>
    <dsp:sp modelId="{DCF2E5F7-370A-4B51-A2C9-E01457DCA79D}">
      <dsp:nvSpPr>
        <dsp:cNvPr id="0" name=""/>
        <dsp:cNvSpPr/>
      </dsp:nvSpPr>
      <dsp:spPr>
        <a:xfrm>
          <a:off x="378056" y="2617418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042218"/>
                <a:satOff val="-5084"/>
                <a:lumOff val="-1764"/>
                <a:alphaOff val="0"/>
                <a:tint val="96000"/>
                <a:lumMod val="102000"/>
              </a:schemeClr>
            </a:gs>
            <a:gs pos="100000">
              <a:schemeClr val="accent3">
                <a:hueOff val="-1042218"/>
                <a:satOff val="-5084"/>
                <a:lumOff val="-176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汇编（</a:t>
          </a:r>
          <a:r>
            <a:rPr lang="en-US" altLang="zh-CN" sz="1800" kern="1200" dirty="0"/>
            <a:t>.s -&gt; .o</a:t>
          </a:r>
          <a:r>
            <a:rPr lang="zh-CN" altLang="en-US" sz="1800" kern="1200" dirty="0"/>
            <a:t>）</a:t>
          </a:r>
          <a:endParaRPr lang="en-US" sz="1800" kern="1200" dirty="0"/>
        </a:p>
      </dsp:txBody>
      <dsp:txXfrm>
        <a:off x="395079" y="2634441"/>
        <a:ext cx="1683937" cy="547166"/>
      </dsp:txXfrm>
    </dsp:sp>
    <dsp:sp modelId="{DB2EC6BF-21A1-4A29-9331-8FDF43DB1004}">
      <dsp:nvSpPr>
        <dsp:cNvPr id="0" name=""/>
        <dsp:cNvSpPr/>
      </dsp:nvSpPr>
      <dsp:spPr>
        <a:xfrm rot="5400000">
          <a:off x="1128071" y="3213161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302773"/>
                <a:satOff val="-6356"/>
                <a:lumOff val="-2205"/>
                <a:alphaOff val="0"/>
                <a:tint val="96000"/>
                <a:lumMod val="102000"/>
              </a:schemeClr>
            </a:gs>
            <a:gs pos="100000">
              <a:schemeClr val="accent3">
                <a:hueOff val="-1302773"/>
                <a:satOff val="-6356"/>
                <a:lumOff val="-220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158585" y="3234956"/>
        <a:ext cx="156927" cy="152568"/>
      </dsp:txXfrm>
    </dsp:sp>
    <dsp:sp modelId="{06E5C097-85BC-4DDC-8BFA-29B102CC01B9}">
      <dsp:nvSpPr>
        <dsp:cNvPr id="0" name=""/>
        <dsp:cNvSpPr/>
      </dsp:nvSpPr>
      <dsp:spPr>
        <a:xfrm>
          <a:off x="378056" y="3489237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389624"/>
                <a:satOff val="-6779"/>
                <a:lumOff val="-2352"/>
                <a:alphaOff val="0"/>
                <a:tint val="96000"/>
                <a:lumMod val="102000"/>
              </a:schemeClr>
            </a:gs>
            <a:gs pos="100000">
              <a:schemeClr val="accent3">
                <a:hueOff val="-1389624"/>
                <a:satOff val="-6779"/>
                <a:lumOff val="-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连接</a:t>
          </a:r>
          <a:endParaRPr lang="en-US" sz="1800" kern="1200" dirty="0"/>
        </a:p>
      </dsp:txBody>
      <dsp:txXfrm>
        <a:off x="395079" y="3506260"/>
        <a:ext cx="1683937" cy="547166"/>
      </dsp:txXfrm>
    </dsp:sp>
    <dsp:sp modelId="{E4AA4493-5A18-419B-B7C6-2DD4A11045B7}">
      <dsp:nvSpPr>
        <dsp:cNvPr id="0" name=""/>
        <dsp:cNvSpPr/>
      </dsp:nvSpPr>
      <dsp:spPr>
        <a:xfrm rot="5400000">
          <a:off x="1128071" y="4084980"/>
          <a:ext cx="217954" cy="2615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1158585" y="4106775"/>
        <a:ext cx="156927" cy="152568"/>
      </dsp:txXfrm>
    </dsp:sp>
    <dsp:sp modelId="{35D7B826-268E-420C-8DE6-8F3F569388E4}">
      <dsp:nvSpPr>
        <dsp:cNvPr id="0" name=""/>
        <dsp:cNvSpPr/>
      </dsp:nvSpPr>
      <dsp:spPr>
        <a:xfrm>
          <a:off x="378056" y="4361056"/>
          <a:ext cx="1717983" cy="581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可执行文件</a:t>
          </a:r>
          <a:endParaRPr lang="en-US" sz="1800" kern="1200" dirty="0"/>
        </a:p>
      </dsp:txBody>
      <dsp:txXfrm>
        <a:off x="395079" y="4378079"/>
        <a:ext cx="1683937" cy="547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普通常量和符号常量的区别：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声明方式：普通常量声明需类型，符号常量没有；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运用时：普通常量的值存在内存中，有地址，编译时需调用；符号常量只是文本替换，不存在内存中；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9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传值：</a:t>
            </a:r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 -&gt;</a:t>
            </a:r>
          </a:p>
          <a:p>
            <a:r>
              <a:rPr lang="en-US" altLang="zh-CN" dirty="0"/>
              <a:t>int f(int a, int b) 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传地址：</a:t>
            </a:r>
            <a:r>
              <a:rPr lang="en-US" altLang="zh-CN" dirty="0"/>
              <a:t>f(&amp;x,</a:t>
            </a:r>
            <a:r>
              <a:rPr lang="zh-CN" altLang="en-US" dirty="0"/>
              <a:t> </a:t>
            </a:r>
            <a:r>
              <a:rPr lang="en-US" altLang="zh-CN" dirty="0"/>
              <a:t>&amp;y)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int f(int *a, int *b)</a:t>
            </a:r>
          </a:p>
          <a:p>
            <a:r>
              <a:rPr lang="en-US" altLang="zh-CN" dirty="0"/>
              <a:t>return *a+*b;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file.o</a:t>
            </a:r>
            <a:r>
              <a:rPr lang="zh-CN" altLang="en-US" dirty="0"/>
              <a:t>文件的原因：重用性得到发挥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第五章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 </a:t>
            </a:r>
            <a:r>
              <a:rPr lang="en-US" altLang="zh-CN" sz="5400" dirty="0"/>
              <a:t>C</a:t>
            </a:r>
            <a:r>
              <a:rPr lang="zh-CN" altLang="en-US" sz="5400" dirty="0"/>
              <a:t>语言编程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/>
              <a:t>华东师范大学软件工程学院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控制结构语句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awk</a:t>
            </a:r>
            <a:r>
              <a:rPr lang="zh-CN" altLang="en-US" dirty="0"/>
              <a:t>和</a:t>
            </a:r>
            <a:r>
              <a:rPr lang="en-US" altLang="zh-CN" dirty="0" err="1"/>
              <a:t>perl</a:t>
            </a:r>
            <a:r>
              <a:rPr lang="zh-CN" altLang="en-US" dirty="0"/>
              <a:t>的控制结构语句格式相似</a:t>
            </a:r>
            <a:endParaRPr lang="en-US" altLang="zh-CN" dirty="0"/>
          </a:p>
          <a:p>
            <a:r>
              <a:rPr lang="en-US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altLang="zh-CN" dirty="0"/>
              <a:t>switch (</a:t>
            </a:r>
            <a:r>
              <a:rPr lang="en-US" altLang="zh-CN" dirty="0" err="1"/>
              <a:t>exp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		case val1: statements1; break;</a:t>
            </a:r>
            <a:br>
              <a:rPr lang="en-US" altLang="zh-CN" dirty="0"/>
            </a:br>
            <a:r>
              <a:rPr lang="en-US" altLang="zh-CN" dirty="0"/>
              <a:t>		case val2: statements2; break;</a:t>
            </a:r>
            <a:br>
              <a:rPr lang="en-US" altLang="zh-CN" dirty="0"/>
            </a:br>
            <a:r>
              <a:rPr lang="en-US" altLang="zh-CN" dirty="0"/>
              <a:t>			……</a:t>
            </a:r>
            <a:br>
              <a:rPr lang="en-US" altLang="zh-CN" dirty="0"/>
            </a:br>
            <a:r>
              <a:rPr lang="en-US" altLang="zh-CN" dirty="0"/>
              <a:t>		default : </a:t>
            </a:r>
            <a:r>
              <a:rPr lang="en-US" altLang="zh-CN" dirty="0" err="1"/>
              <a:t>statementsn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}</a:t>
            </a:r>
          </a:p>
          <a:p>
            <a:r>
              <a:rPr lang="en-US" dirty="0"/>
              <a:t>do-while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altLang="zh-CN" dirty="0"/>
              <a:t>do {</a:t>
            </a:r>
            <a:br>
              <a:rPr lang="en-US" altLang="zh-CN" dirty="0"/>
            </a:br>
            <a:r>
              <a:rPr lang="en-US" altLang="zh-CN" dirty="0"/>
              <a:t>		statements;</a:t>
            </a:r>
            <a:br>
              <a:rPr lang="en-US" altLang="zh-CN" dirty="0"/>
            </a:br>
            <a:r>
              <a:rPr lang="en-US" altLang="zh-CN" dirty="0"/>
              <a:t>} while (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9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函数声明：</a:t>
            </a:r>
            <a:endParaRPr lang="en-US" altLang="zh-CN" dirty="0"/>
          </a:p>
          <a:p>
            <a:pPr lvl="1"/>
            <a:r>
              <a:rPr lang="en-US" altLang="zh-CN" dirty="0"/>
              <a:t>void function(void)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</a:p>
          <a:p>
            <a:pPr lvl="1"/>
            <a:r>
              <a:rPr lang="en-US" dirty="0"/>
              <a:t>type function(type1 var1, type2 var2, …) </a:t>
            </a:r>
          </a:p>
          <a:p>
            <a:r>
              <a:rPr lang="zh-CN" altLang="en-US" dirty="0"/>
              <a:t>函数定义：定义局部变量和函数体</a:t>
            </a:r>
            <a:endParaRPr lang="en-US" altLang="zh-CN" dirty="0"/>
          </a:p>
          <a:p>
            <a:r>
              <a:rPr lang="zh-CN" altLang="en-US" dirty="0"/>
              <a:t>函数调用：</a:t>
            </a:r>
            <a:endParaRPr lang="en-US" altLang="zh-CN" dirty="0"/>
          </a:p>
          <a:p>
            <a:pPr lvl="1"/>
            <a:r>
              <a:rPr lang="en-US" altLang="zh-CN" dirty="0"/>
              <a:t>function()</a:t>
            </a:r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=function(exp1,exp2,…)</a:t>
            </a:r>
          </a:p>
          <a:p>
            <a:pPr lvl="1"/>
            <a:r>
              <a:rPr lang="en-US" dirty="0"/>
              <a:t>return </a:t>
            </a:r>
            <a:r>
              <a:rPr lang="zh-CN" altLang="en-US" dirty="0"/>
              <a:t>结束函数并返回值</a:t>
            </a:r>
            <a:endParaRPr lang="en-US" altLang="zh-CN" dirty="0"/>
          </a:p>
          <a:p>
            <a:r>
              <a:rPr lang="zh-CN" altLang="en-US" dirty="0"/>
              <a:t>函数参数传递</a:t>
            </a:r>
            <a:endParaRPr lang="en-US" altLang="zh-CN" dirty="0"/>
          </a:p>
          <a:p>
            <a:pPr lvl="1"/>
            <a:r>
              <a:rPr lang="zh-CN" altLang="en-US" dirty="0"/>
              <a:t>传值：实参的值赋给独立的形参</a:t>
            </a:r>
            <a:endParaRPr lang="en-US" altLang="zh-CN" dirty="0"/>
          </a:p>
          <a:p>
            <a:pPr lvl="1"/>
            <a:r>
              <a:rPr lang="zh-CN" altLang="en-US" dirty="0"/>
              <a:t>传址：实参的地址赋给形参的指针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8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指针：单个内存位置的数值地址</a:t>
            </a:r>
            <a:endParaRPr lang="en-US" altLang="zh-CN" dirty="0"/>
          </a:p>
          <a:p>
            <a:r>
              <a:rPr lang="zh-CN" altLang="en-US" dirty="0"/>
              <a:t>指针变量：存储指针的变量</a:t>
            </a:r>
            <a:endParaRPr lang="en-US" altLang="zh-CN" dirty="0"/>
          </a:p>
          <a:p>
            <a:pPr lvl="1"/>
            <a:r>
              <a:rPr lang="zh-CN" altLang="en-US" dirty="0"/>
              <a:t>声明： </a:t>
            </a:r>
            <a:r>
              <a:rPr lang="en-US" altLang="zh-CN" dirty="0"/>
              <a:t>type *p;</a:t>
            </a:r>
          </a:p>
          <a:p>
            <a:pPr lvl="1"/>
            <a:r>
              <a:rPr lang="zh-CN" altLang="en-US" dirty="0"/>
              <a:t>内存地址：</a:t>
            </a:r>
            <a:r>
              <a:rPr lang="en-US" altLang="zh-CN" dirty="0"/>
              <a:t>&amp;p</a:t>
            </a:r>
          </a:p>
          <a:p>
            <a:pPr lvl="1"/>
            <a:r>
              <a:rPr lang="zh-CN" altLang="en-US" dirty="0"/>
              <a:t>存储数据：*</a:t>
            </a:r>
            <a:r>
              <a:rPr lang="en-US" altLang="zh-CN" dirty="0"/>
              <a:t>p</a:t>
            </a:r>
          </a:p>
          <a:p>
            <a:pPr lvl="1"/>
            <a:r>
              <a:rPr lang="zh-CN" altLang="en-US" dirty="0"/>
              <a:t>指针变量赋值：</a:t>
            </a:r>
            <a:r>
              <a:rPr lang="en-US" altLang="zh-CN" dirty="0"/>
              <a:t>p=&amp;a; 	</a:t>
            </a:r>
            <a:r>
              <a:rPr lang="zh-CN" altLang="en-US" dirty="0"/>
              <a:t>*</a:t>
            </a:r>
            <a:r>
              <a:rPr lang="en-US" altLang="zh-CN" dirty="0"/>
              <a:t>p=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指针用途：</a:t>
            </a:r>
            <a:endParaRPr lang="en-US" altLang="zh-CN" dirty="0"/>
          </a:p>
          <a:p>
            <a:pPr lvl="1"/>
            <a:r>
              <a:rPr lang="zh-CN" altLang="en-US" dirty="0"/>
              <a:t>直接操作内存地址  </a:t>
            </a:r>
            <a:r>
              <a:rPr lang="en-US" altLang="zh-CN" dirty="0" err="1"/>
              <a:t>pointer_exp.c</a:t>
            </a:r>
            <a:endParaRPr lang="en-US" altLang="zh-CN" dirty="0"/>
          </a:p>
          <a:p>
            <a:pPr lvl="1"/>
            <a:r>
              <a:rPr lang="zh-CN" altLang="en-US" dirty="0"/>
              <a:t>函数传址调用  </a:t>
            </a:r>
            <a:r>
              <a:rPr lang="en-US" altLang="zh-CN" dirty="0" err="1"/>
              <a:t>swap.c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指针类型的大小不同于其指向的数据类型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*p;      // </a:t>
            </a:r>
            <a:r>
              <a:rPr lang="en-US" altLang="zh-CN" dirty="0" err="1"/>
              <a:t>sizeof</a:t>
            </a:r>
            <a:r>
              <a:rPr lang="en-US" altLang="zh-CN" dirty="0"/>
              <a:t>(p)=8, </a:t>
            </a:r>
            <a:r>
              <a:rPr lang="en-US" altLang="zh-CN" dirty="0" err="1"/>
              <a:t>sizeof</a:t>
            </a:r>
            <a:r>
              <a:rPr lang="en-US" altLang="zh-CN" dirty="0"/>
              <a:t>(*p)=4</a:t>
            </a:r>
          </a:p>
          <a:p>
            <a:pPr lvl="1"/>
            <a:r>
              <a:rPr lang="zh-CN" altLang="en-US" dirty="0"/>
              <a:t>指针的大小是固定的</a:t>
            </a:r>
            <a:endParaRPr lang="en-US" altLang="zh-CN" dirty="0"/>
          </a:p>
          <a:p>
            <a:r>
              <a:rPr lang="zh-CN" altLang="en-US" dirty="0"/>
              <a:t>指针之间的算术运算按照指针指向的存储空间大小来进行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*p=&amp;a;</a:t>
            </a:r>
          </a:p>
          <a:p>
            <a:pPr lvl="1"/>
            <a:r>
              <a:rPr lang="en-US" dirty="0" err="1"/>
              <a:t>p+n</a:t>
            </a:r>
            <a:r>
              <a:rPr lang="en-US" dirty="0"/>
              <a:t>  </a:t>
            </a:r>
            <a:r>
              <a:rPr lang="zh-CN" altLang="en-US" dirty="0"/>
              <a:t>等价于 </a:t>
            </a:r>
            <a:r>
              <a:rPr lang="en-US" altLang="zh-CN" dirty="0" err="1"/>
              <a:t>p+n</a:t>
            </a:r>
            <a:r>
              <a:rPr lang="en-US" altLang="zh-CN" dirty="0"/>
              <a:t>*size of p</a:t>
            </a:r>
          </a:p>
          <a:p>
            <a:pPr lvl="1"/>
            <a:r>
              <a:rPr lang="en-US" dirty="0"/>
              <a:t>*(</a:t>
            </a:r>
            <a:r>
              <a:rPr lang="en-US" dirty="0" err="1"/>
              <a:t>array+n</a:t>
            </a:r>
            <a:r>
              <a:rPr lang="en-US" dirty="0"/>
              <a:t>) </a:t>
            </a:r>
            <a:r>
              <a:rPr lang="zh-CN" altLang="en-US" dirty="0"/>
              <a:t>等价于 </a:t>
            </a:r>
            <a:r>
              <a:rPr lang="en-US" altLang="zh-CN" dirty="0"/>
              <a:t>array[n]</a:t>
            </a:r>
          </a:p>
          <a:p>
            <a:pPr lvl="1"/>
            <a:r>
              <a:rPr lang="zh-CN" altLang="en-US" dirty="0"/>
              <a:t>*</a:t>
            </a:r>
            <a:r>
              <a:rPr lang="en-US" altLang="zh-CN" dirty="0"/>
              <a:t>(p++) </a:t>
            </a:r>
            <a:r>
              <a:rPr lang="zh-CN" altLang="en-US" dirty="0"/>
              <a:t>和 </a:t>
            </a:r>
            <a:r>
              <a:rPr lang="en-US" altLang="zh-CN" dirty="0"/>
              <a:t>*(p)++</a:t>
            </a:r>
          </a:p>
          <a:p>
            <a:pPr lvl="1"/>
            <a:r>
              <a:rPr lang="en-US" altLang="zh-CN" dirty="0"/>
              <a:t>&amp;array[m]-&amp;array[n] </a:t>
            </a:r>
            <a:r>
              <a:rPr lang="zh-CN" altLang="en-US" dirty="0"/>
              <a:t>等于 </a:t>
            </a:r>
            <a:r>
              <a:rPr lang="en-US" altLang="zh-CN" dirty="0"/>
              <a:t>m-n</a:t>
            </a:r>
          </a:p>
          <a:p>
            <a:r>
              <a:rPr lang="zh-CN" altLang="en-US" dirty="0"/>
              <a:t>对未初始化的指针进行访问和操作都是</a:t>
            </a:r>
            <a:r>
              <a:rPr lang="zh-CN" altLang="en-US" dirty="0">
                <a:solidFill>
                  <a:srgbClr val="C00000"/>
                </a:solidFill>
              </a:rPr>
              <a:t>危险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NULL</a:t>
            </a:r>
            <a:r>
              <a:rPr lang="zh-CN" altLang="en-US" dirty="0"/>
              <a:t>值和</a:t>
            </a:r>
            <a:r>
              <a:rPr lang="en-US" altLang="zh-CN" dirty="0"/>
              <a:t>void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任何类型的指针都可以指向</a:t>
            </a:r>
            <a:r>
              <a:rPr lang="en-US" altLang="zh-CN" dirty="0"/>
              <a:t>NULL</a:t>
            </a:r>
          </a:p>
          <a:p>
            <a:pPr lvl="1"/>
            <a:r>
              <a:rPr lang="en-US" altLang="zh-CN" dirty="0"/>
              <a:t>void</a:t>
            </a:r>
            <a:r>
              <a:rPr lang="zh-CN" altLang="en-US" dirty="0"/>
              <a:t>类型的指针可以指向任何类型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8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指针与字符数组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 st1[ ] = {‘H’, ‘e’, ‘l’, ‘l’, ‘o’, ‘\0’};		// </a:t>
            </a:r>
            <a:r>
              <a:rPr lang="zh-CN" altLang="en-US" dirty="0"/>
              <a:t>最后一位是</a:t>
            </a:r>
            <a:r>
              <a:rPr lang="en-US" altLang="zh-CN" dirty="0"/>
              <a:t>NULL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en-US" altLang="zh-CN" dirty="0"/>
              <a:t>char st2[ ] = “Hello”;		// </a:t>
            </a:r>
            <a:r>
              <a:rPr lang="zh-CN" altLang="en-US" dirty="0"/>
              <a:t>给字符数组赋值字符串时会自动添加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char * st3 = “Hello”;		// </a:t>
            </a:r>
            <a:r>
              <a:rPr lang="zh-CN" altLang="en-US" dirty="0"/>
              <a:t>给</a:t>
            </a:r>
            <a:r>
              <a:rPr lang="en-US" altLang="zh-CN" dirty="0"/>
              <a:t>char</a:t>
            </a:r>
            <a:r>
              <a:rPr lang="zh-CN" altLang="en-US" dirty="0"/>
              <a:t>指针赋值字符串时会自动添加</a:t>
            </a:r>
            <a:r>
              <a:rPr lang="en-US" altLang="zh-CN" dirty="0"/>
              <a:t>NULL</a:t>
            </a:r>
          </a:p>
          <a:p>
            <a:r>
              <a:rPr lang="zh-CN" altLang="en-US" dirty="0"/>
              <a:t>可以通过</a:t>
            </a:r>
            <a:r>
              <a:rPr lang="en-US" altLang="zh-CN" dirty="0" err="1"/>
              <a:t>printf</a:t>
            </a:r>
            <a:r>
              <a:rPr lang="zh-CN" altLang="en-US" dirty="0"/>
              <a:t>的</a:t>
            </a:r>
            <a:r>
              <a:rPr lang="en-US" altLang="zh-CN" dirty="0"/>
              <a:t>%s</a:t>
            </a:r>
            <a:r>
              <a:rPr lang="zh-CN" altLang="en-US" dirty="0"/>
              <a:t>来输出</a:t>
            </a:r>
            <a:r>
              <a:rPr lang="en-US" altLang="zh-CN" dirty="0"/>
              <a:t>st1, st2, st3</a:t>
            </a:r>
          </a:p>
          <a:p>
            <a:r>
              <a:rPr lang="en-US" altLang="zh-CN" dirty="0"/>
              <a:t>st1</a:t>
            </a:r>
            <a:r>
              <a:rPr lang="zh-CN" altLang="en-US" dirty="0"/>
              <a:t>和</a:t>
            </a:r>
            <a:r>
              <a:rPr lang="en-US" altLang="zh-CN" dirty="0"/>
              <a:t>st2</a:t>
            </a:r>
            <a:r>
              <a:rPr lang="zh-CN" altLang="en-US" dirty="0"/>
              <a:t>是常量，不能进行赋值操作</a:t>
            </a:r>
            <a:endParaRPr lang="en-US" altLang="zh-CN" dirty="0"/>
          </a:p>
          <a:p>
            <a:r>
              <a:rPr lang="en-US" altLang="zh-CN" dirty="0"/>
              <a:t>st3</a:t>
            </a:r>
            <a:r>
              <a:rPr lang="zh-CN" altLang="en-US" dirty="0"/>
              <a:t>可以进行指针运算，可以指向别的地址，也可以指向其他数组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语言中不能直接比较两个字符串 </a:t>
            </a:r>
            <a:r>
              <a:rPr lang="en-US" altLang="zh-CN" dirty="0"/>
              <a:t>(st1 == st2</a:t>
            </a:r>
            <a:r>
              <a:rPr lang="zh-CN" altLang="en-US" dirty="0"/>
              <a:t>是非法的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7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函数定义中给出形参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 ])</a:t>
            </a:r>
          </a:p>
          <a:p>
            <a:r>
              <a:rPr lang="zh-CN" altLang="en-US" dirty="0"/>
              <a:t>在执行时，命令行参数存储在字符串数组</a:t>
            </a:r>
            <a:r>
              <a:rPr lang="en-US" altLang="zh-CN" dirty="0" err="1"/>
              <a:t>argv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参数个数存储在整型变量</a:t>
            </a:r>
            <a:r>
              <a:rPr lang="en-US" altLang="zh-CN" dirty="0" err="1"/>
              <a:t>argc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形参名字可以自定义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3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语言程序开发工具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 </a:t>
            </a:r>
            <a:r>
              <a:rPr lang="en-US" altLang="zh-CN" dirty="0" err="1"/>
              <a:t>gcc</a:t>
            </a:r>
            <a:endParaRPr lang="en-US" altLang="zh-CN" dirty="0"/>
          </a:p>
          <a:p>
            <a:r>
              <a:rPr lang="zh-CN" altLang="en-US" dirty="0"/>
              <a:t>编译更新 </a:t>
            </a:r>
            <a:r>
              <a:rPr lang="en-US" altLang="zh-CN" dirty="0"/>
              <a:t>make</a:t>
            </a:r>
          </a:p>
          <a:p>
            <a:r>
              <a:rPr lang="zh-CN" altLang="en-US" dirty="0"/>
              <a:t>生成库 </a:t>
            </a:r>
            <a:r>
              <a:rPr lang="en-US" altLang="zh-CN" dirty="0" err="1"/>
              <a:t>ar</a:t>
            </a:r>
            <a:endParaRPr lang="en-US" altLang="zh-CN" dirty="0"/>
          </a:p>
          <a:p>
            <a:r>
              <a:rPr lang="zh-CN" altLang="en-US" dirty="0"/>
              <a:t>调试工具 </a:t>
            </a:r>
            <a:r>
              <a:rPr lang="en-US" altLang="zh-CN" dirty="0" err="1"/>
              <a:t>gdb</a:t>
            </a:r>
            <a:endParaRPr lang="en-US" altLang="zh-CN" dirty="0"/>
          </a:p>
          <a:p>
            <a:r>
              <a:rPr lang="zh-CN" altLang="en-US" dirty="0"/>
              <a:t>版本控制工具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r>
              <a:rPr lang="zh-CN" altLang="en-US" dirty="0"/>
              <a:t>编译器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16466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格式：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[options] filenames</a:t>
            </a:r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命令包含预处理、编译、汇编和连接</a:t>
            </a:r>
            <a:r>
              <a:rPr lang="en-US" altLang="zh-CN" sz="2000" dirty="0"/>
              <a:t>4</a:t>
            </a:r>
            <a:r>
              <a:rPr lang="zh-CN" altLang="en-US" sz="2000" dirty="0"/>
              <a:t>个步骤，最终生成可执行代码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zh-CN" altLang="en-US" sz="2000" dirty="0"/>
              <a:t>接受多种文件类型并依据用户指定的选项做相应处理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常用选项：</a:t>
            </a:r>
            <a:r>
              <a:rPr lang="en-US" altLang="zh-CN" sz="2000" dirty="0"/>
              <a:t>	</a:t>
            </a: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85696"/>
              </p:ext>
            </p:extLst>
          </p:nvPr>
        </p:nvGraphicFramePr>
        <p:xfrm>
          <a:off x="2279135" y="2655560"/>
          <a:ext cx="78286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78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对应程序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对应程序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39">
                <a:tc>
                  <a:txBody>
                    <a:bodyPr/>
                    <a:lstStyle/>
                    <a:p>
                      <a:r>
                        <a:rPr lang="en-US" sz="1600" dirty="0"/>
                        <a:t>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  <a:r>
                        <a:rPr lang="zh-CN" altLang="en-US" sz="1600" dirty="0"/>
                        <a:t>语言源程序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汇编语言源程序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经过预处理的源程序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预处理文件（头文件）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78">
                <a:tc>
                  <a:txBody>
                    <a:bodyPr/>
                    <a:lstStyle/>
                    <a:p>
                      <a:r>
                        <a:rPr lang="en-US" sz="1600" dirty="0"/>
                        <a:t>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编译后的库文件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目标文件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8996"/>
              </p:ext>
            </p:extLst>
          </p:nvPr>
        </p:nvGraphicFramePr>
        <p:xfrm>
          <a:off x="2279135" y="4494990"/>
          <a:ext cx="901631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3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312"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31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 file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将目标文件保存到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在头文件搜索路径中加入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只做预处理，生成经过预处理的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在库文件搜索路径中加入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65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只做预处理和编译阶段，生成汇编代码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.s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 lib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连接库文件</a:t>
                      </a:r>
                      <a:r>
                        <a:rPr lang="en-US" altLang="zh-CN" sz="1600" dirty="0"/>
                        <a:t>lib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不做连接步骤，生成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.o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目标文件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-O[0-3]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根据指定级别进行编译优化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63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  <a:endParaRPr lang="en-US" altLang="zh-CN" dirty="0"/>
          </a:p>
          <a:p>
            <a:pPr lvl="1"/>
            <a:r>
              <a:rPr lang="zh-CN" altLang="en-US" dirty="0"/>
              <a:t>预处理器将所有预处理指令替换为编译器可以理解的形式</a:t>
            </a:r>
            <a:endParaRPr lang="en-US" altLang="zh-CN" dirty="0"/>
          </a:p>
          <a:p>
            <a:r>
              <a:rPr lang="zh-CN" altLang="en-US" dirty="0"/>
              <a:t>编译</a:t>
            </a:r>
            <a:endParaRPr lang="en-US" altLang="zh-CN" dirty="0"/>
          </a:p>
          <a:p>
            <a:pPr lvl="1"/>
            <a:r>
              <a:rPr lang="zh-CN" altLang="en-US" dirty="0"/>
              <a:t>编译器将</a:t>
            </a:r>
            <a:r>
              <a:rPr lang="en-US" altLang="zh-CN" dirty="0"/>
              <a:t>C</a:t>
            </a:r>
            <a:r>
              <a:rPr lang="zh-CN" altLang="en-US" dirty="0"/>
              <a:t>源代码转换为汇编语言代码</a:t>
            </a:r>
            <a:endParaRPr lang="en-US" altLang="zh-CN" dirty="0"/>
          </a:p>
          <a:p>
            <a:r>
              <a:rPr lang="zh-CN" altLang="en-US" dirty="0"/>
              <a:t>汇编</a:t>
            </a:r>
            <a:endParaRPr lang="en-US" altLang="zh-CN" dirty="0"/>
          </a:p>
          <a:p>
            <a:pPr lvl="1"/>
            <a:r>
              <a:rPr lang="zh-CN" altLang="en-US" dirty="0"/>
              <a:t>汇编器</a:t>
            </a:r>
            <a:r>
              <a:rPr lang="en-US" altLang="zh-CN" dirty="0"/>
              <a:t>(as)</a:t>
            </a:r>
            <a:r>
              <a:rPr lang="zh-CN" altLang="en-US" dirty="0"/>
              <a:t>将汇编代码转换成目标代码，但这些代码并不完整</a:t>
            </a:r>
            <a:endParaRPr lang="en-US" altLang="zh-CN" dirty="0"/>
          </a:p>
          <a:p>
            <a:r>
              <a:rPr lang="zh-CN" altLang="en-US" dirty="0"/>
              <a:t>链接</a:t>
            </a:r>
            <a:endParaRPr lang="en-US" altLang="zh-CN" dirty="0"/>
          </a:p>
          <a:p>
            <a:pPr lvl="1"/>
            <a:r>
              <a:rPr lang="zh-CN" altLang="en-US" dirty="0"/>
              <a:t>链接器</a:t>
            </a:r>
            <a:r>
              <a:rPr lang="en-US" altLang="zh-CN" dirty="0"/>
              <a:t>(</a:t>
            </a:r>
            <a:r>
              <a:rPr lang="en-US" altLang="zh-CN" dirty="0" err="1"/>
              <a:t>ld</a:t>
            </a:r>
            <a:r>
              <a:rPr lang="en-US" altLang="zh-CN" dirty="0"/>
              <a:t>)</a:t>
            </a:r>
            <a:r>
              <a:rPr lang="zh-CN" altLang="en-US" dirty="0"/>
              <a:t>将目标代码和系统函数库文件和其他目标文件链接起来，生成单一可执行文件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2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zh-CN" altLang="en-US" dirty="0"/>
              <a:t>编译过程控制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549018227"/>
              </p:ext>
            </p:extLst>
          </p:nvPr>
        </p:nvGraphicFramePr>
        <p:xfrm>
          <a:off x="3045255" y="1236131"/>
          <a:ext cx="2474097" cy="4944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26943" y="2186581"/>
            <a:ext cx="335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gcc</a:t>
            </a:r>
            <a:r>
              <a:rPr lang="en-US" sz="2000" dirty="0"/>
              <a:t> </a:t>
            </a:r>
            <a:r>
              <a:rPr lang="en-US" sz="2000" dirty="0" err="1"/>
              <a:t>file.c</a:t>
            </a:r>
            <a:r>
              <a:rPr lang="en-US" sz="2000" dirty="0"/>
              <a:t> –o </a:t>
            </a:r>
            <a:r>
              <a:rPr lang="en-US" sz="2000" dirty="0" err="1"/>
              <a:t>file.i</a:t>
            </a:r>
            <a:r>
              <a:rPr lang="en-US" sz="2000" dirty="0"/>
              <a:t> -E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26943" y="3009394"/>
            <a:ext cx="335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gcc</a:t>
            </a:r>
            <a:r>
              <a:rPr lang="en-US" sz="2000" dirty="0"/>
              <a:t> </a:t>
            </a:r>
            <a:r>
              <a:rPr lang="en-US" sz="2000" dirty="0" err="1"/>
              <a:t>file.i</a:t>
            </a:r>
            <a:r>
              <a:rPr lang="en-US" sz="2000" dirty="0"/>
              <a:t> –o </a:t>
            </a:r>
            <a:r>
              <a:rPr lang="en-US" sz="2000" dirty="0" err="1"/>
              <a:t>file.s</a:t>
            </a:r>
            <a:r>
              <a:rPr lang="en-US" sz="2000" dirty="0"/>
              <a:t> -S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70656" y="3888277"/>
            <a:ext cx="335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gcc</a:t>
            </a:r>
            <a:r>
              <a:rPr lang="en-US" sz="2000" dirty="0"/>
              <a:t> </a:t>
            </a:r>
            <a:r>
              <a:rPr lang="en-US" sz="2000" dirty="0" err="1"/>
              <a:t>file.s</a:t>
            </a:r>
            <a:r>
              <a:rPr lang="en-US" sz="2000" dirty="0"/>
              <a:t> –o </a:t>
            </a:r>
            <a:r>
              <a:rPr lang="en-US" sz="2000" dirty="0" err="1"/>
              <a:t>file.o</a:t>
            </a:r>
            <a:r>
              <a:rPr lang="en-US" sz="2000" dirty="0"/>
              <a:t> -c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82490" y="4767160"/>
            <a:ext cx="335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gcc</a:t>
            </a:r>
            <a:r>
              <a:rPr lang="en-US" sz="2000" dirty="0"/>
              <a:t> </a:t>
            </a:r>
            <a:r>
              <a:rPr lang="en-US" sz="2000" dirty="0" err="1"/>
              <a:t>file.o</a:t>
            </a:r>
            <a:r>
              <a:rPr lang="en-US" sz="2000" dirty="0"/>
              <a:t> –o file</a:t>
            </a:r>
          </a:p>
        </p:txBody>
      </p:sp>
    </p:spTree>
    <p:extLst>
      <p:ext uri="{BB962C8B-B14F-4D97-AF65-F5344CB8AC3E}">
        <p14:creationId xmlns:p14="http://schemas.microsoft.com/office/powerpoint/2010/main" val="102644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中的</a:t>
            </a:r>
            <a:r>
              <a:rPr lang="en-US" altLang="zh-CN" dirty="0"/>
              <a:t>C</a:t>
            </a:r>
            <a:r>
              <a:rPr lang="zh-CN" altLang="en-US" dirty="0"/>
              <a:t>语言程序设计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语言编译器和相关工具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程序系统函数库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程序系统调用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</a:t>
            </a:r>
            <a:r>
              <a:rPr lang="en-US" altLang="zh-CN" dirty="0"/>
              <a:t>.h</a:t>
            </a:r>
          </a:p>
          <a:p>
            <a:pPr lvl="1"/>
            <a:r>
              <a:rPr lang="zh-CN" altLang="en-US" dirty="0"/>
              <a:t>系统函数声明等 </a:t>
            </a:r>
            <a:r>
              <a:rPr lang="en-US" altLang="zh-CN" dirty="0" err="1"/>
              <a:t>stdio.h</a:t>
            </a:r>
            <a:endParaRPr lang="en-US" altLang="zh-CN" dirty="0"/>
          </a:p>
          <a:p>
            <a:pPr lvl="1"/>
            <a:r>
              <a:rPr lang="zh-CN" altLang="en-US" dirty="0"/>
              <a:t>用户自定义函数声明</a:t>
            </a:r>
            <a:endParaRPr lang="en-US" altLang="zh-CN" dirty="0"/>
          </a:p>
          <a:p>
            <a:r>
              <a:rPr lang="zh-CN" altLang="en-US" dirty="0"/>
              <a:t>源文件</a:t>
            </a:r>
            <a:r>
              <a:rPr lang="en-US" altLang="zh-CN" dirty="0"/>
              <a:t>.c</a:t>
            </a:r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函数定义</a:t>
            </a:r>
            <a:endParaRPr lang="en-US" altLang="zh-CN" dirty="0"/>
          </a:p>
          <a:p>
            <a:pPr lvl="1"/>
            <a:r>
              <a:rPr lang="zh-CN" altLang="en-US" dirty="0"/>
              <a:t>头文件中声明的函数的定义部分</a:t>
            </a:r>
            <a:endParaRPr lang="en-US" altLang="zh-CN" dirty="0"/>
          </a:p>
          <a:p>
            <a:r>
              <a:rPr lang="zh-CN" altLang="en-US" dirty="0"/>
              <a:t>库文件</a:t>
            </a:r>
            <a:r>
              <a:rPr lang="en-US" altLang="zh-CN" dirty="0"/>
              <a:t>.a .so </a:t>
            </a:r>
          </a:p>
          <a:p>
            <a:pPr lvl="1"/>
            <a:r>
              <a:rPr lang="zh-CN" altLang="en-US" dirty="0"/>
              <a:t>系统函数库文件，包括静态链接库</a:t>
            </a:r>
            <a:r>
              <a:rPr lang="en-US" altLang="zh-CN" dirty="0"/>
              <a:t>.a</a:t>
            </a:r>
            <a:r>
              <a:rPr lang="zh-CN" altLang="en-US" dirty="0"/>
              <a:t>和动态链接库</a:t>
            </a:r>
            <a:r>
              <a:rPr lang="en-US" altLang="zh-CN" dirty="0"/>
              <a:t>.so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source –o target –l </a:t>
            </a:r>
            <a:r>
              <a:rPr lang="en-US" altLang="zh-CN" dirty="0" err="1">
                <a:solidFill>
                  <a:srgbClr val="FF0000"/>
                </a:solidFill>
              </a:rPr>
              <a:t>libfile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（库文件的名字）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库文件必须以</a:t>
            </a:r>
            <a:r>
              <a:rPr lang="en-US" altLang="zh-CN" dirty="0">
                <a:solidFill>
                  <a:srgbClr val="FF0000"/>
                </a:solidFill>
              </a:rPr>
              <a:t>lib</a:t>
            </a:r>
            <a:r>
              <a:rPr lang="zh-CN" altLang="en-US" dirty="0">
                <a:solidFill>
                  <a:srgbClr val="FF0000"/>
                </a:solidFill>
              </a:rPr>
              <a:t>开头</a:t>
            </a:r>
            <a:r>
              <a:rPr lang="zh-CN" altLang="en-US" dirty="0"/>
              <a:t>，执行</a:t>
            </a:r>
            <a:r>
              <a:rPr lang="en-US" altLang="zh-CN" dirty="0"/>
              <a:t>-l</a:t>
            </a:r>
            <a:r>
              <a:rPr lang="zh-CN" altLang="en-US" dirty="0"/>
              <a:t>引用时可以省略</a:t>
            </a:r>
            <a:r>
              <a:rPr lang="en-US" altLang="zh-CN" dirty="0"/>
              <a:t>lib</a:t>
            </a:r>
            <a:r>
              <a:rPr lang="zh-CN" altLang="en-US" dirty="0"/>
              <a:t>和</a:t>
            </a:r>
            <a:r>
              <a:rPr lang="en-US" altLang="zh-CN" dirty="0"/>
              <a:t>.a .so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编译多个源文件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–c file1.c file2.c …</a:t>
            </a:r>
            <a:r>
              <a:rPr lang="zh-CN" altLang="en-US" dirty="0"/>
              <a:t>编译多个</a:t>
            </a:r>
            <a:r>
              <a:rPr lang="en-US" altLang="zh-CN" dirty="0"/>
              <a:t>.c</a:t>
            </a:r>
            <a:r>
              <a:rPr lang="zh-CN" altLang="en-US" dirty="0"/>
              <a:t>文件生成相应的</a:t>
            </a:r>
            <a:r>
              <a:rPr lang="en-US" altLang="zh-CN" dirty="0"/>
              <a:t>.o</a:t>
            </a:r>
            <a:r>
              <a:rPr lang="zh-CN" altLang="en-US" dirty="0"/>
              <a:t>目标文件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–o file file1.o file2.o … </a:t>
            </a:r>
            <a:r>
              <a:rPr lang="zh-CN" altLang="en-US" dirty="0"/>
              <a:t>链接</a:t>
            </a:r>
            <a:r>
              <a:rPr lang="en-US" altLang="zh-CN" dirty="0"/>
              <a:t>.o</a:t>
            </a:r>
            <a:r>
              <a:rPr lang="zh-CN" altLang="en-US" dirty="0"/>
              <a:t>文件生成可执行目标文件</a:t>
            </a:r>
            <a:r>
              <a:rPr lang="en-US" altLang="zh-CN" dirty="0"/>
              <a:t>file</a:t>
            </a:r>
          </a:p>
          <a:p>
            <a:r>
              <a:rPr lang="zh-CN" altLang="en-US" dirty="0"/>
              <a:t>示例：计算存款数额</a:t>
            </a:r>
            <a:r>
              <a:rPr lang="en-US" altLang="zh-CN" dirty="0" err="1"/>
              <a:t>interest.c</a:t>
            </a:r>
            <a:endParaRPr lang="en-US" altLang="zh-CN" dirty="0"/>
          </a:p>
          <a:p>
            <a:pPr lvl="1"/>
            <a:r>
              <a:rPr lang="zh-CN" altLang="en-US" dirty="0"/>
              <a:t>该程序包含两个外部函数</a:t>
            </a:r>
            <a:r>
              <a:rPr lang="en-US" altLang="zh-CN" dirty="0" err="1"/>
              <a:t>arg_check</a:t>
            </a:r>
            <a:r>
              <a:rPr lang="zh-CN" altLang="en-US" dirty="0"/>
              <a:t>和</a:t>
            </a:r>
            <a:r>
              <a:rPr lang="en-US" altLang="zh-CN" dirty="0"/>
              <a:t>quit</a:t>
            </a:r>
          </a:p>
          <a:p>
            <a:pPr lvl="1"/>
            <a:r>
              <a:rPr lang="en-US" altLang="zh-CN" dirty="0" err="1"/>
              <a:t>arg_check.h</a:t>
            </a:r>
            <a:r>
              <a:rPr lang="en-US" altLang="zh-CN" dirty="0"/>
              <a:t>  </a:t>
            </a:r>
            <a:r>
              <a:rPr lang="en-US" altLang="zh-CN" dirty="0" err="1"/>
              <a:t>arg_check.c</a:t>
            </a:r>
            <a:endParaRPr lang="en-US" altLang="zh-CN" dirty="0"/>
          </a:p>
          <a:p>
            <a:pPr lvl="1"/>
            <a:r>
              <a:rPr lang="en-US" altLang="zh-CN" dirty="0" err="1"/>
              <a:t>quit.h</a:t>
            </a:r>
            <a:r>
              <a:rPr lang="en-US" altLang="zh-CN" dirty="0"/>
              <a:t>   </a:t>
            </a:r>
            <a:r>
              <a:rPr lang="en-US" altLang="zh-CN" dirty="0" err="1"/>
              <a:t>quit.c</a:t>
            </a:r>
            <a:endParaRPr lang="en-US" altLang="zh-CN" dirty="0"/>
          </a:p>
          <a:p>
            <a:pPr lvl="1"/>
            <a:r>
              <a:rPr lang="en-US" altLang="zh-CN" dirty="0"/>
              <a:t>#include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arg_check.h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#include “</a:t>
            </a:r>
            <a:r>
              <a:rPr lang="en-US" altLang="zh-CN" dirty="0" err="1"/>
              <a:t>quit.h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 err="1"/>
              <a:t>interest.c</a:t>
            </a:r>
            <a:r>
              <a:rPr lang="zh-CN" altLang="en-US" dirty="0"/>
              <a:t>中用到函数</a:t>
            </a:r>
            <a:r>
              <a:rPr lang="en-US" altLang="zh-CN" dirty="0"/>
              <a:t>pow</a:t>
            </a:r>
            <a:r>
              <a:rPr lang="zh-CN" altLang="en-US" dirty="0"/>
              <a:t>，需要链接指定函数库</a:t>
            </a:r>
            <a:r>
              <a:rPr lang="en-US" altLang="zh-CN" dirty="0" err="1"/>
              <a:t>libm.a</a:t>
            </a:r>
            <a:r>
              <a:rPr lang="zh-CN" altLang="en-US" dirty="0"/>
              <a:t>，使用</a:t>
            </a:r>
            <a:r>
              <a:rPr lang="en-US" altLang="zh-CN" dirty="0"/>
              <a:t>-lm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2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保留目标文件</a:t>
            </a:r>
            <a:r>
              <a:rPr lang="en-US" altLang="zh-CN" dirty="0"/>
              <a:t>.o</a:t>
            </a:r>
            <a:r>
              <a:rPr lang="zh-CN" altLang="en-US" dirty="0"/>
              <a:t>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c</a:t>
            </a:r>
            <a:r>
              <a:rPr lang="zh-CN" altLang="en-US" dirty="0"/>
              <a:t>文件的编译依赖于</a:t>
            </a:r>
            <a:r>
              <a:rPr lang="en-US" altLang="zh-CN" dirty="0" err="1"/>
              <a:t>a,b</a:t>
            </a:r>
            <a:r>
              <a:rPr lang="zh-CN" altLang="en-US" dirty="0"/>
              <a:t>文件，当</a:t>
            </a:r>
            <a:r>
              <a:rPr lang="en-US" altLang="zh-CN" dirty="0"/>
              <a:t>a</a:t>
            </a:r>
            <a:r>
              <a:rPr lang="zh-CN" altLang="en-US" dirty="0"/>
              <a:t>文件有更新时，只需重新编译</a:t>
            </a:r>
            <a:r>
              <a:rPr lang="en-US" altLang="zh-CN" dirty="0"/>
              <a:t>a</a:t>
            </a:r>
            <a:r>
              <a:rPr lang="zh-CN" altLang="en-US" dirty="0"/>
              <a:t>文件，而不需要重新编译未修改的</a:t>
            </a:r>
            <a:r>
              <a:rPr lang="en-US" altLang="zh-CN" dirty="0"/>
              <a:t>b</a:t>
            </a:r>
            <a:r>
              <a:rPr lang="zh-CN" altLang="en-US" dirty="0"/>
              <a:t>文件，只需要在最后阶段链接已有的</a:t>
            </a:r>
            <a:r>
              <a:rPr lang="en-US" altLang="zh-CN" dirty="0" err="1"/>
              <a:t>b.o</a:t>
            </a:r>
            <a:r>
              <a:rPr lang="zh-CN" altLang="en-US" dirty="0"/>
              <a:t>文件即可</a:t>
            </a:r>
            <a:endParaRPr lang="en-US" altLang="zh-CN" dirty="0"/>
          </a:p>
          <a:p>
            <a:r>
              <a:rPr lang="zh-CN" altLang="en-US" dirty="0"/>
              <a:t>可以合并一组</a:t>
            </a:r>
            <a:r>
              <a:rPr lang="en-US" altLang="zh-CN" dirty="0"/>
              <a:t>.o</a:t>
            </a:r>
            <a:r>
              <a:rPr lang="zh-CN" altLang="en-US" dirty="0"/>
              <a:t>文件，构成一个库，供将来使用</a:t>
            </a:r>
            <a:endParaRPr lang="en-US" altLang="zh-CN" dirty="0"/>
          </a:p>
          <a:p>
            <a:r>
              <a:rPr lang="zh-CN" altLang="en-US" dirty="0"/>
              <a:t>如何发现某个文件已被更新？</a:t>
            </a:r>
            <a:endParaRPr lang="en-US" altLang="zh-CN" dirty="0"/>
          </a:p>
          <a:p>
            <a:pPr lvl="1"/>
            <a:r>
              <a:rPr lang="zh-CN" altLang="en-US" dirty="0"/>
              <a:t>可以比较</a:t>
            </a:r>
            <a:r>
              <a:rPr lang="en-US" altLang="zh-CN" dirty="0"/>
              <a:t>.o</a:t>
            </a:r>
            <a:r>
              <a:rPr lang="zh-CN" altLang="en-US" dirty="0"/>
              <a:t>文件和其源文件</a:t>
            </a:r>
            <a:r>
              <a:rPr lang="en-US" altLang="zh-CN" dirty="0"/>
              <a:t>.c</a:t>
            </a:r>
            <a:r>
              <a:rPr lang="zh-CN" altLang="en-US" dirty="0"/>
              <a:t>的修改时间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.c</a:t>
            </a:r>
            <a:r>
              <a:rPr lang="zh-CN" altLang="en-US" dirty="0"/>
              <a:t>文件新于</a:t>
            </a:r>
            <a:r>
              <a:rPr lang="en-US" altLang="zh-CN" dirty="0"/>
              <a:t>.o</a:t>
            </a:r>
            <a:r>
              <a:rPr lang="zh-CN" altLang="en-US" dirty="0"/>
              <a:t>文件，则需要重新编译该文件，并重新编译所有依赖于该文件的文件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2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指定每个文件的依赖关系，并在依赖文件有更新时执行相应的操作</a:t>
            </a:r>
            <a:endParaRPr lang="en-US" altLang="zh-CN" dirty="0"/>
          </a:p>
          <a:p>
            <a:r>
              <a:rPr lang="zh-CN" altLang="en-US" dirty="0"/>
              <a:t>当一个源文件被修改时，所有依赖于该源文件的文件都需要进行重新编译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命令来检查依赖文件的更新状态并执行</a:t>
            </a:r>
            <a:r>
              <a:rPr lang="en-US" altLang="zh-CN" dirty="0" err="1"/>
              <a:t>makefile</a:t>
            </a:r>
            <a:r>
              <a:rPr lang="zh-CN" altLang="en-US" dirty="0"/>
              <a:t>中设定的操作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r>
              <a:rPr lang="zh-CN" altLang="en-US" dirty="0"/>
              <a:t>文件格式：</a:t>
            </a:r>
            <a:endParaRPr lang="en-US" altLang="zh-CN" dirty="0"/>
          </a:p>
          <a:p>
            <a:pPr lvl="1"/>
            <a:r>
              <a:rPr lang="zh-CN" altLang="en-US" dirty="0"/>
              <a:t>包含一组规则，每个规则有如下形式：</a:t>
            </a:r>
            <a:endParaRPr lang="en-US" altLang="zh-CN" dirty="0"/>
          </a:p>
          <a:p>
            <a:pPr lvl="1"/>
            <a:r>
              <a:rPr lang="en-US" altLang="zh-CN" dirty="0"/>
              <a:t>target: </a:t>
            </a:r>
            <a:r>
              <a:rPr lang="en-US" altLang="zh-CN" dirty="0" err="1"/>
              <a:t>dependency_list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command_list</a:t>
            </a:r>
            <a:r>
              <a:rPr lang="en-US" altLang="zh-CN" dirty="0"/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注意：前面是制表符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当</a:t>
            </a:r>
            <a:r>
              <a:rPr lang="en-US" altLang="zh-CN" dirty="0" err="1"/>
              <a:t>dependency_list</a:t>
            </a:r>
            <a:r>
              <a:rPr lang="zh-CN" altLang="en-US" dirty="0"/>
              <a:t>中的任何文件修改时间晚于</a:t>
            </a:r>
            <a:r>
              <a:rPr lang="en-US" altLang="zh-CN" dirty="0"/>
              <a:t>target</a:t>
            </a:r>
            <a:r>
              <a:rPr lang="zh-CN" altLang="en-US" dirty="0"/>
              <a:t>，则执行</a:t>
            </a:r>
            <a:r>
              <a:rPr lang="en-US" altLang="zh-CN" dirty="0" err="1"/>
              <a:t>command_list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3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当目标文件与依赖项的基名称相同，则不需要</a:t>
            </a:r>
            <a:r>
              <a:rPr lang="en-US" altLang="zh-CN" dirty="0" err="1"/>
              <a:t>command_list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/>
              <a:t>quit.o</a:t>
            </a:r>
            <a:r>
              <a:rPr lang="en-US" altLang="zh-CN" dirty="0"/>
              <a:t>: </a:t>
            </a:r>
            <a:r>
              <a:rPr lang="en-US" altLang="zh-CN" dirty="0" err="1"/>
              <a:t>quit.h</a:t>
            </a:r>
            <a:r>
              <a:rPr lang="en-US" altLang="zh-CN" dirty="0"/>
              <a:t> </a:t>
            </a:r>
            <a:r>
              <a:rPr lang="en-US" altLang="zh-CN" dirty="0" err="1"/>
              <a:t>quit.c</a:t>
            </a:r>
            <a:r>
              <a:rPr lang="en-US" altLang="zh-CN" dirty="0"/>
              <a:t>  </a:t>
            </a:r>
            <a:r>
              <a:rPr lang="zh-CN" altLang="en-US" dirty="0"/>
              <a:t>不需要指定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quit.c</a:t>
            </a:r>
            <a:endParaRPr lang="en-US" altLang="zh-CN" dirty="0"/>
          </a:p>
          <a:p>
            <a:r>
              <a:rPr lang="zh-CN" altLang="en-US" dirty="0"/>
              <a:t>可以在依赖项中省略同名源文件本身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/>
              <a:t>quit.o</a:t>
            </a:r>
            <a:r>
              <a:rPr lang="en-US" altLang="zh-CN" dirty="0"/>
              <a:t>: </a:t>
            </a:r>
            <a:r>
              <a:rPr lang="en-US" altLang="zh-CN" dirty="0" err="1"/>
              <a:t>quit.h</a:t>
            </a:r>
            <a:r>
              <a:rPr lang="en-US" altLang="zh-CN" dirty="0"/>
              <a:t> </a:t>
            </a:r>
            <a:r>
              <a:rPr lang="en-US" altLang="zh-CN" dirty="0" err="1"/>
              <a:t>quit.c</a:t>
            </a:r>
            <a:r>
              <a:rPr lang="en-US" altLang="zh-CN" dirty="0"/>
              <a:t> </a:t>
            </a:r>
            <a:r>
              <a:rPr lang="zh-CN" altLang="en-US" dirty="0"/>
              <a:t>中可以省略</a:t>
            </a:r>
            <a:r>
              <a:rPr lang="en-US" altLang="zh-CN" dirty="0" err="1"/>
              <a:t>quit.c</a:t>
            </a:r>
            <a:endParaRPr lang="en-US" altLang="zh-CN" dirty="0"/>
          </a:p>
          <a:p>
            <a:r>
              <a:rPr lang="en-US" altLang="zh-CN" dirty="0"/>
              <a:t>make</a:t>
            </a:r>
            <a:r>
              <a:rPr lang="zh-CN" altLang="en-US" dirty="0"/>
              <a:t>命令支持用</a:t>
            </a:r>
            <a:r>
              <a:rPr lang="en-US" altLang="zh-CN" dirty="0"/>
              <a:t>-f</a:t>
            </a:r>
            <a:r>
              <a:rPr lang="zh-CN" altLang="en-US" dirty="0"/>
              <a:t>选项指定</a:t>
            </a:r>
            <a:r>
              <a:rPr lang="en-US" altLang="zh-CN" dirty="0" err="1"/>
              <a:t>makefile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make</a:t>
            </a:r>
            <a:r>
              <a:rPr lang="zh-CN" altLang="en-US" dirty="0"/>
              <a:t>命令支持使用</a:t>
            </a:r>
            <a:r>
              <a:rPr lang="en-US" altLang="zh-CN" dirty="0"/>
              <a:t>target</a:t>
            </a:r>
            <a:r>
              <a:rPr lang="zh-CN" altLang="en-US" dirty="0"/>
              <a:t>作为参数执行指定规则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makefile2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24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中的变量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支持声明和使用变量</a:t>
            </a:r>
            <a:endParaRPr lang="en-US" altLang="zh-CN" dirty="0"/>
          </a:p>
          <a:p>
            <a:r>
              <a:rPr lang="zh-CN" altLang="en-US" dirty="0"/>
              <a:t>变量分为环境变量、预定义变量和自动变量</a:t>
            </a:r>
            <a:endParaRPr lang="en-US" altLang="zh-CN" dirty="0"/>
          </a:p>
          <a:p>
            <a:r>
              <a:rPr lang="zh-CN" altLang="en-US" dirty="0"/>
              <a:t>变量的声明：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makefile</a:t>
            </a:r>
            <a:r>
              <a:rPr lang="zh-CN" altLang="en-US" dirty="0"/>
              <a:t>开头以 </a:t>
            </a:r>
            <a:r>
              <a:rPr lang="en-US" altLang="zh-CN" dirty="0" err="1"/>
              <a:t>var</a:t>
            </a:r>
            <a:r>
              <a:rPr lang="en-US" altLang="zh-CN" dirty="0"/>
              <a:t>=value </a:t>
            </a:r>
            <a:r>
              <a:rPr lang="zh-CN" altLang="en-US" dirty="0"/>
              <a:t>来定义</a:t>
            </a:r>
            <a:endParaRPr lang="en-US" altLang="zh-CN" dirty="0"/>
          </a:p>
          <a:p>
            <a:r>
              <a:rPr lang="zh-CN" altLang="en-US" dirty="0"/>
              <a:t>变量的使用：</a:t>
            </a:r>
            <a:endParaRPr lang="en-US" altLang="zh-CN" dirty="0"/>
          </a:p>
          <a:p>
            <a:pPr lvl="1"/>
            <a:r>
              <a:rPr lang="zh-CN" altLang="en-US" dirty="0"/>
              <a:t>在规则中用</a:t>
            </a:r>
            <a:r>
              <a:rPr lang="en-US" altLang="zh-CN" dirty="0"/>
              <a:t>$(</a:t>
            </a:r>
            <a:r>
              <a:rPr lang="en-US" altLang="zh-CN" dirty="0" err="1"/>
              <a:t>var</a:t>
            </a:r>
            <a:r>
              <a:rPr lang="en-US" altLang="zh-CN" dirty="0"/>
              <a:t>)</a:t>
            </a:r>
            <a:r>
              <a:rPr lang="zh-CN" altLang="en-US" dirty="0"/>
              <a:t>来使用</a:t>
            </a:r>
            <a:endParaRPr lang="en-US" altLang="zh-CN" dirty="0"/>
          </a:p>
          <a:p>
            <a:r>
              <a:rPr lang="en-US" altLang="zh-CN" dirty="0"/>
              <a:t>make</a:t>
            </a:r>
            <a:r>
              <a:rPr lang="zh-CN" altLang="en-US" dirty="0"/>
              <a:t>命令会将变量替换为其当前值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makefile3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6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预定义变量和自动变量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630878"/>
              </p:ext>
            </p:extLst>
          </p:nvPr>
        </p:nvGraphicFramePr>
        <p:xfrm>
          <a:off x="1935514" y="1514959"/>
          <a:ext cx="878284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编译器名称，默认为</a:t>
                      </a:r>
                      <a:r>
                        <a:rPr lang="en-US" altLang="zh-CN" dirty="0"/>
                        <a:t>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汇编器名称，默认为</a:t>
                      </a:r>
                      <a:r>
                        <a:rPr lang="en-US" altLang="zh-CN" dirty="0"/>
                        <a:t>as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文件删除命令名称，默认为</a:t>
                      </a:r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–f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库文件管理命令名称，默认为</a:t>
                      </a:r>
                      <a:r>
                        <a:rPr lang="en-US" altLang="zh-CN" dirty="0" err="1"/>
                        <a:t>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不包含扩展名的目标文件名称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所有依赖文件，以空格分开，可能出现重复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第一个依赖文件名称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所有时间戳比</a:t>
                      </a:r>
                      <a:r>
                        <a:rPr lang="en-US" altLang="zh-CN" dirty="0"/>
                        <a:t>target</a:t>
                      </a:r>
                      <a:r>
                        <a:rPr lang="zh-CN" altLang="en-US" dirty="0"/>
                        <a:t>文件晚的依赖文件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$@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目标文件的完整名称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$^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所有不重复的依赖文件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9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</a:t>
            </a:r>
            <a:r>
              <a:rPr lang="en-US" dirty="0"/>
              <a:t>:</a:t>
            </a:r>
            <a:r>
              <a:rPr lang="zh-CN" altLang="en-US" dirty="0"/>
              <a:t>生成静态库命令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.o</a:t>
            </a:r>
            <a:r>
              <a:rPr lang="zh-CN" altLang="en-US" dirty="0"/>
              <a:t>文件打包成一个静态库，便于管理</a:t>
            </a:r>
            <a:endParaRPr lang="en-US" altLang="zh-CN" dirty="0"/>
          </a:p>
          <a:p>
            <a:r>
              <a:rPr lang="zh-CN" altLang="en-US" dirty="0"/>
              <a:t>类似于</a:t>
            </a:r>
            <a:r>
              <a:rPr lang="en-US" altLang="zh-CN" dirty="0"/>
              <a:t>tar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静态库文件命名方式：</a:t>
            </a:r>
            <a:r>
              <a:rPr lang="en-US" altLang="zh-CN" dirty="0" err="1"/>
              <a:t>lib+name</a:t>
            </a:r>
            <a:r>
              <a:rPr lang="en-US" altLang="zh-CN" dirty="0"/>
              <a:t>+.a</a:t>
            </a:r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ar</a:t>
            </a:r>
            <a:r>
              <a:rPr lang="en-US" altLang="zh-CN" dirty="0"/>
              <a:t> [option] </a:t>
            </a:r>
            <a:r>
              <a:rPr lang="en-US" altLang="zh-CN" dirty="0" err="1"/>
              <a:t>libname.a</a:t>
            </a:r>
            <a:r>
              <a:rPr lang="en-US" altLang="zh-CN" dirty="0"/>
              <a:t> </a:t>
            </a:r>
            <a:r>
              <a:rPr lang="en-US" altLang="zh-CN" dirty="0" err="1"/>
              <a:t>file_list</a:t>
            </a:r>
            <a:endParaRPr lang="en-US" altLang="zh-CN" dirty="0"/>
          </a:p>
          <a:p>
            <a:r>
              <a:rPr lang="zh-CN" altLang="en-US" dirty="0"/>
              <a:t>常用选项： </a:t>
            </a:r>
            <a:r>
              <a:rPr lang="en-US" altLang="zh-CN" dirty="0"/>
              <a:t>-r  </a:t>
            </a:r>
            <a:r>
              <a:rPr lang="zh-CN" altLang="en-US" dirty="0"/>
              <a:t>添加文件到库中，或替换已有文件</a:t>
            </a:r>
            <a:br>
              <a:rPr lang="en-US" altLang="zh-CN" dirty="0"/>
            </a:br>
            <a:r>
              <a:rPr lang="en-US" altLang="zh-CN" dirty="0"/>
              <a:t>				-q  </a:t>
            </a:r>
            <a:r>
              <a:rPr lang="zh-CN" altLang="en-US" dirty="0"/>
              <a:t>在库中追加文件</a:t>
            </a:r>
            <a:br>
              <a:rPr lang="en-US" altLang="zh-CN" dirty="0"/>
            </a:br>
            <a:r>
              <a:rPr lang="en-US" altLang="zh-CN" dirty="0"/>
              <a:t>				-x   </a:t>
            </a:r>
            <a:r>
              <a:rPr lang="zh-CN" altLang="en-US" dirty="0"/>
              <a:t>从库中提取某文件</a:t>
            </a:r>
            <a:br>
              <a:rPr lang="en-US" altLang="zh-CN" dirty="0"/>
            </a:br>
            <a:r>
              <a:rPr lang="en-US" altLang="zh-CN" dirty="0"/>
              <a:t>				-d  </a:t>
            </a:r>
            <a:r>
              <a:rPr lang="zh-CN" altLang="en-US" dirty="0"/>
              <a:t>删除库中的某文件</a:t>
            </a:r>
            <a:br>
              <a:rPr lang="en-US" altLang="zh-CN" dirty="0"/>
            </a:br>
            <a:r>
              <a:rPr lang="en-US" altLang="zh-CN" dirty="0"/>
              <a:t>				-t   </a:t>
            </a:r>
            <a:r>
              <a:rPr lang="zh-CN" altLang="en-US" dirty="0"/>
              <a:t>显示库内容</a:t>
            </a:r>
            <a:br>
              <a:rPr lang="en-US" altLang="zh-CN" dirty="0"/>
            </a:br>
            <a:r>
              <a:rPr lang="en-US" altLang="zh-CN" dirty="0"/>
              <a:t>				-v  </a:t>
            </a:r>
            <a:r>
              <a:rPr lang="zh-CN" altLang="en-US" dirty="0"/>
              <a:t>显示操作内容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ar</a:t>
            </a:r>
            <a:r>
              <a:rPr lang="en-US" altLang="zh-CN" dirty="0"/>
              <a:t> –</a:t>
            </a:r>
            <a:r>
              <a:rPr lang="en-US" altLang="zh-CN" dirty="0" err="1"/>
              <a:t>rv</a:t>
            </a:r>
            <a:r>
              <a:rPr lang="en-US" altLang="zh-CN" dirty="0"/>
              <a:t> </a:t>
            </a:r>
            <a:r>
              <a:rPr lang="en-US" altLang="zh-CN" dirty="0" err="1"/>
              <a:t>libit.a</a:t>
            </a:r>
            <a:r>
              <a:rPr lang="en-US" altLang="zh-CN" dirty="0"/>
              <a:t> </a:t>
            </a:r>
            <a:r>
              <a:rPr lang="en-US" altLang="zh-CN" dirty="0" err="1"/>
              <a:t>quit.o</a:t>
            </a:r>
            <a:r>
              <a:rPr lang="en-US" altLang="zh-CN" dirty="0"/>
              <a:t> </a:t>
            </a:r>
            <a:r>
              <a:rPr lang="en-US" altLang="zh-CN" dirty="0" err="1"/>
              <a:t>arg_check.o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9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生成动态共享库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动态共享库是在程序执行时去链接的库</a:t>
            </a:r>
            <a:endParaRPr lang="en-US" altLang="zh-CN" dirty="0"/>
          </a:p>
          <a:p>
            <a:r>
              <a:rPr lang="zh-CN" altLang="en-US" dirty="0"/>
              <a:t>共享库命名规则：</a:t>
            </a:r>
            <a:r>
              <a:rPr lang="en-US" altLang="zh-CN" dirty="0"/>
              <a:t>lib+name+.so</a:t>
            </a:r>
          </a:p>
          <a:p>
            <a:r>
              <a:rPr lang="zh-CN" altLang="en-US" dirty="0"/>
              <a:t>生成共享库：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–shared libname.so file1.o file2.o …</a:t>
            </a:r>
          </a:p>
          <a:p>
            <a:r>
              <a:rPr lang="zh-CN" altLang="en-US" dirty="0"/>
              <a:t>使用共享库：</a:t>
            </a:r>
            <a:endParaRPr lang="en-US" altLang="zh-CN" dirty="0"/>
          </a:p>
          <a:p>
            <a:pPr lvl="1"/>
            <a:r>
              <a:rPr lang="zh-CN" altLang="en-US" dirty="0"/>
              <a:t>编译时声明：</a:t>
            </a:r>
            <a:r>
              <a:rPr lang="en-US" altLang="zh-CN" dirty="0" err="1"/>
              <a:t>gcc</a:t>
            </a:r>
            <a:r>
              <a:rPr lang="en-US" altLang="zh-CN" dirty="0"/>
              <a:t> –o main </a:t>
            </a:r>
            <a:r>
              <a:rPr lang="en-US" altLang="zh-CN" dirty="0" err="1"/>
              <a:t>main.c</a:t>
            </a:r>
            <a:r>
              <a:rPr lang="en-US" altLang="zh-CN" dirty="0"/>
              <a:t> –</a:t>
            </a:r>
            <a:r>
              <a:rPr lang="en-US" altLang="zh-CN" dirty="0" err="1"/>
              <a:t>lname</a:t>
            </a:r>
            <a:r>
              <a:rPr lang="en-US" altLang="zh-CN" dirty="0"/>
              <a:t> –</a:t>
            </a:r>
            <a:r>
              <a:rPr lang="en-US" altLang="zh-CN" dirty="0" err="1"/>
              <a:t>Ldir</a:t>
            </a:r>
            <a:endParaRPr lang="en-US" altLang="zh-CN" dirty="0"/>
          </a:p>
          <a:p>
            <a:r>
              <a:rPr lang="zh-CN" altLang="en-US" dirty="0"/>
              <a:t>程序运行时动态共享库的路径指定：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.so</a:t>
            </a:r>
            <a:r>
              <a:rPr lang="zh-CN" altLang="en-US" dirty="0"/>
              <a:t>文件复制到</a:t>
            </a:r>
            <a:r>
              <a:rPr lang="en-US" altLang="zh-CN" dirty="0"/>
              <a:t>/lib</a:t>
            </a:r>
            <a:r>
              <a:rPr lang="zh-CN" altLang="en-US" dirty="0"/>
              <a:t>或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</a:t>
            </a:r>
            <a:r>
              <a:rPr lang="zh-CN" altLang="en-US" dirty="0"/>
              <a:t>目录下（需要</a:t>
            </a:r>
            <a:r>
              <a:rPr lang="en-US" altLang="zh-CN" dirty="0"/>
              <a:t>root</a:t>
            </a:r>
            <a:r>
              <a:rPr lang="zh-CN" altLang="en-US" dirty="0"/>
              <a:t>权限）</a:t>
            </a:r>
            <a:endParaRPr lang="en-US" altLang="zh-CN" dirty="0"/>
          </a:p>
          <a:p>
            <a:pPr lvl="1"/>
            <a:r>
              <a:rPr lang="zh-CN" altLang="en-US" dirty="0"/>
              <a:t>设置环境变量</a:t>
            </a:r>
            <a:r>
              <a:rPr lang="en-US" altLang="zh-CN" dirty="0"/>
              <a:t>LD_LIBRARY_PATH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5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静态库与共享库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-l</a:t>
            </a:r>
            <a:r>
              <a:rPr lang="zh-CN" altLang="en-US" dirty="0"/>
              <a:t>参数链接库文件</a:t>
            </a:r>
            <a:endParaRPr lang="en-US" altLang="zh-CN" dirty="0"/>
          </a:p>
          <a:p>
            <a:r>
              <a:rPr lang="zh-CN" altLang="en-US" dirty="0"/>
              <a:t>对于符合命名规则的库文件，可以直接使用</a:t>
            </a:r>
            <a:r>
              <a:rPr lang="en-US" altLang="zh-CN" dirty="0"/>
              <a:t>-</a:t>
            </a:r>
            <a:r>
              <a:rPr lang="en-US" altLang="zh-CN" dirty="0" err="1"/>
              <a:t>lname</a:t>
            </a:r>
            <a:endParaRPr lang="en-US" altLang="zh-CN" dirty="0"/>
          </a:p>
          <a:p>
            <a:r>
              <a:rPr lang="zh-CN" altLang="en-US" dirty="0"/>
              <a:t>默认库文件路径：</a:t>
            </a:r>
            <a:r>
              <a:rPr lang="en-US" altLang="zh-CN" dirty="0"/>
              <a:t>/lib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</a:t>
            </a:r>
          </a:p>
          <a:p>
            <a:r>
              <a:rPr lang="en-US" altLang="zh-CN" dirty="0" err="1"/>
              <a:t>gcc</a:t>
            </a:r>
            <a:r>
              <a:rPr lang="zh-CN" altLang="en-US" dirty="0"/>
              <a:t>使用</a:t>
            </a:r>
            <a:r>
              <a:rPr lang="en-US" altLang="zh-CN" dirty="0"/>
              <a:t>-L</a:t>
            </a:r>
            <a:r>
              <a:rPr lang="zh-CN" altLang="en-US" dirty="0"/>
              <a:t>选项指定库文件目录</a:t>
            </a:r>
            <a:endParaRPr lang="en-US" altLang="zh-CN" dirty="0"/>
          </a:p>
          <a:p>
            <a:r>
              <a:rPr lang="zh-CN" altLang="en-US" dirty="0"/>
              <a:t>示例：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interest.c</a:t>
            </a:r>
            <a:r>
              <a:rPr lang="en-US" altLang="zh-CN" dirty="0"/>
              <a:t> –lit –L. –lm</a:t>
            </a:r>
          </a:p>
          <a:p>
            <a:r>
              <a:rPr lang="en-US" altLang="zh-CN" dirty="0"/>
              <a:t>-l</a:t>
            </a:r>
            <a:r>
              <a:rPr lang="zh-CN" altLang="en-US" dirty="0"/>
              <a:t>参数会优先选择共享库，然后是静态库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09592"/>
              </p:ext>
            </p:extLst>
          </p:nvPr>
        </p:nvGraphicFramePr>
        <p:xfrm>
          <a:off x="2262588" y="131603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静态库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.so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在链接时插入目标文件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在运行时调用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运行时不需要库文件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运行时需要指定库文件路径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可执行文件占用空间大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可执行文件占用空间小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中最常用的系统编程语言之一</a:t>
            </a:r>
            <a:endParaRPr lang="en-US" altLang="zh-CN" dirty="0"/>
          </a:p>
          <a:p>
            <a:r>
              <a:rPr lang="zh-CN" altLang="en-US" dirty="0"/>
              <a:t>功能极其强大的程序设计语言</a:t>
            </a:r>
            <a:endParaRPr lang="en-US" altLang="zh-CN" dirty="0"/>
          </a:p>
          <a:p>
            <a:r>
              <a:rPr lang="zh-CN" altLang="en-US" dirty="0"/>
              <a:t>包含直接操作内存和硬件的底层计算语句</a:t>
            </a:r>
            <a:endParaRPr lang="en-US" altLang="zh-CN" dirty="0"/>
          </a:p>
          <a:p>
            <a:r>
              <a:rPr lang="zh-CN" altLang="en-US" dirty="0"/>
              <a:t>也包含高级语言所具有的数据结构、控制语句、函数调用等功能</a:t>
            </a:r>
            <a:endParaRPr lang="en-US" altLang="zh-CN" dirty="0"/>
          </a:p>
          <a:p>
            <a:r>
              <a:rPr lang="zh-CN" altLang="en-US" dirty="0"/>
              <a:t>是一门编译语言，而不是脚本语言</a:t>
            </a:r>
            <a:endParaRPr lang="en-US" altLang="zh-CN" dirty="0"/>
          </a:p>
          <a:p>
            <a:r>
              <a:rPr lang="zh-CN" altLang="en-US" dirty="0"/>
              <a:t>可使用</a:t>
            </a:r>
            <a:r>
              <a:rPr lang="en-US" altLang="zh-CN" dirty="0"/>
              <a:t>Linux</a:t>
            </a:r>
            <a:r>
              <a:rPr lang="zh-CN" altLang="en-US" dirty="0"/>
              <a:t>函数库和系统调用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05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makefile</a:t>
            </a:r>
            <a:r>
              <a:rPr lang="zh-CN" altLang="en-US" dirty="0"/>
              <a:t>中管理库文件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makefile</a:t>
            </a:r>
            <a:r>
              <a:rPr lang="zh-CN" altLang="en-US" dirty="0"/>
              <a:t>中使用</a:t>
            </a:r>
            <a:r>
              <a:rPr lang="en-US" altLang="zh-CN" dirty="0" err="1"/>
              <a:t>ar_name</a:t>
            </a:r>
            <a:r>
              <a:rPr lang="en-US" altLang="zh-CN" dirty="0"/>
              <a:t>(</a:t>
            </a:r>
            <a:r>
              <a:rPr lang="en-US" altLang="zh-CN" dirty="0" err="1"/>
              <a:t>file_name</a:t>
            </a:r>
            <a:r>
              <a:rPr lang="en-US" altLang="zh-CN" dirty="0"/>
              <a:t>)</a:t>
            </a:r>
            <a:r>
              <a:rPr lang="zh-CN" altLang="en-US" dirty="0"/>
              <a:t>的方式来访问库文件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make</a:t>
            </a:r>
            <a:r>
              <a:rPr lang="zh-CN" altLang="en-US" dirty="0"/>
              <a:t>命令时，会调用</a:t>
            </a:r>
            <a:r>
              <a:rPr lang="en-US" altLang="zh-CN" dirty="0" err="1"/>
              <a:t>ar</a:t>
            </a:r>
            <a:r>
              <a:rPr lang="zh-CN" altLang="en-US" dirty="0"/>
              <a:t>命令对库中的文件进行更新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makefile4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调试器是控制另一个程序运行的程序</a:t>
            </a:r>
            <a:endParaRPr lang="en-US" altLang="zh-CN" dirty="0"/>
          </a:p>
          <a:p>
            <a:r>
              <a:rPr lang="zh-CN" altLang="en-US" dirty="0"/>
              <a:t>可以捕获任意时刻的程序状态</a:t>
            </a:r>
            <a:endParaRPr lang="en-US" altLang="zh-CN" dirty="0"/>
          </a:p>
          <a:p>
            <a:r>
              <a:rPr lang="zh-CN" altLang="en-US" dirty="0"/>
              <a:t>可以指定断点，暂停程序，观察变量的状态</a:t>
            </a:r>
            <a:endParaRPr lang="en-US" altLang="zh-CN" dirty="0"/>
          </a:p>
          <a:p>
            <a:r>
              <a:rPr lang="zh-CN" altLang="en-US" dirty="0"/>
              <a:t>可以修改程序的错误，并重新运行程序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en-US" altLang="zh-CN" dirty="0"/>
              <a:t> –g</a:t>
            </a:r>
            <a:r>
              <a:rPr lang="zh-CN" altLang="en-US" dirty="0"/>
              <a:t>选项编译程序才能使用调试器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5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普及度最高的调试器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C, C++, Fortran, Java</a:t>
            </a:r>
          </a:p>
          <a:p>
            <a:r>
              <a:rPr lang="zh-CN" altLang="en-US" dirty="0"/>
              <a:t>可以在所有</a:t>
            </a:r>
            <a:r>
              <a:rPr lang="en-US" altLang="zh-CN" dirty="0"/>
              <a:t>Linux</a:t>
            </a:r>
            <a:r>
              <a:rPr lang="zh-CN" altLang="en-US" dirty="0"/>
              <a:t>系统上运行</a:t>
            </a:r>
            <a:endParaRPr lang="en-US" altLang="zh-CN" dirty="0"/>
          </a:p>
          <a:p>
            <a:r>
              <a:rPr lang="zh-CN" altLang="en-US" dirty="0"/>
              <a:t>使用模式：</a:t>
            </a:r>
            <a:endParaRPr lang="en-US" altLang="zh-CN" dirty="0"/>
          </a:p>
          <a:p>
            <a:pPr lvl="1"/>
            <a:r>
              <a:rPr lang="zh-CN" altLang="en-US" dirty="0"/>
              <a:t>调试模式：运行程序，允许监控每条语句的执行</a:t>
            </a:r>
            <a:endParaRPr lang="en-US" altLang="zh-CN" dirty="0"/>
          </a:p>
          <a:p>
            <a:pPr lvl="1"/>
            <a:r>
              <a:rPr lang="zh-CN" altLang="en-US" dirty="0"/>
              <a:t>附加模式：将自身附加到任意正在运行的进程，获取该程序所用的内存信息</a:t>
            </a:r>
            <a:endParaRPr lang="en-US" altLang="zh-CN" dirty="0"/>
          </a:p>
          <a:p>
            <a:pPr lvl="1"/>
            <a:r>
              <a:rPr lang="zh-CN" altLang="en-US" dirty="0"/>
              <a:t>事后模式：当程序崩溃时，可以查看被转储的</a:t>
            </a:r>
            <a:r>
              <a:rPr lang="en-US" altLang="zh-CN" dirty="0"/>
              <a:t>core</a:t>
            </a:r>
            <a:r>
              <a:rPr lang="zh-CN" altLang="en-US" dirty="0"/>
              <a:t>文件，以判断崩溃原因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调试器命令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命令格式：</a:t>
            </a: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可执行程序</a:t>
            </a:r>
            <a:r>
              <a:rPr lang="en-US" altLang="zh-CN" dirty="0"/>
              <a:t>[core</a:t>
            </a:r>
            <a:r>
              <a:rPr lang="zh-CN" altLang="en-US" dirty="0"/>
              <a:t>文件</a:t>
            </a:r>
            <a:r>
              <a:rPr lang="en-US" altLang="zh-CN" dirty="0"/>
              <a:t>|</a:t>
            </a:r>
            <a:r>
              <a:rPr lang="zh-CN" altLang="en-US" dirty="0"/>
              <a:t>进程</a:t>
            </a:r>
            <a:r>
              <a:rPr lang="en-US" altLang="zh-CN" dirty="0"/>
              <a:t>ID]]</a:t>
            </a:r>
          </a:p>
          <a:p>
            <a:r>
              <a:rPr lang="zh-CN" altLang="en-US" dirty="0"/>
              <a:t>常用选项：</a:t>
            </a:r>
            <a:r>
              <a:rPr lang="en-US" altLang="zh-CN" dirty="0"/>
              <a:t>-c </a:t>
            </a:r>
            <a:r>
              <a:rPr lang="en-US" altLang="zh-CN" dirty="0" err="1"/>
              <a:t>corefile</a:t>
            </a:r>
            <a:r>
              <a:rPr lang="en-US" altLang="zh-CN" dirty="0"/>
              <a:t>   </a:t>
            </a:r>
            <a:r>
              <a:rPr lang="zh-CN" altLang="en-US" dirty="0"/>
              <a:t>检查指定的</a:t>
            </a:r>
            <a:r>
              <a:rPr lang="en-US" altLang="zh-CN" dirty="0"/>
              <a:t>core</a:t>
            </a:r>
            <a:r>
              <a:rPr lang="zh-CN" altLang="en-US" dirty="0"/>
              <a:t>文件</a:t>
            </a:r>
            <a:br>
              <a:rPr lang="en-US" altLang="zh-CN" dirty="0"/>
            </a:br>
            <a:r>
              <a:rPr lang="en-US" altLang="zh-CN" dirty="0"/>
              <a:t>				-q  </a:t>
            </a:r>
            <a:r>
              <a:rPr lang="zh-CN" altLang="en-US" dirty="0"/>
              <a:t>禁止显示介绍信息</a:t>
            </a:r>
            <a:endParaRPr lang="en-US" altLang="zh-CN" dirty="0"/>
          </a:p>
          <a:p>
            <a:r>
              <a:rPr lang="zh-CN" altLang="en-US" dirty="0"/>
              <a:t>使用方法：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-o main </a:t>
            </a:r>
            <a:r>
              <a:rPr lang="en-US" altLang="zh-CN" dirty="0" err="1"/>
              <a:t>main.c</a:t>
            </a:r>
            <a:r>
              <a:rPr lang="en-US" altLang="zh-CN" dirty="0"/>
              <a:t> –g </a:t>
            </a:r>
            <a:r>
              <a:rPr lang="zh-CN" altLang="en-US" dirty="0"/>
              <a:t>编译程序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gdb</a:t>
            </a:r>
            <a:r>
              <a:rPr lang="en-US" altLang="zh-CN" dirty="0"/>
              <a:t> main </a:t>
            </a:r>
            <a:r>
              <a:rPr lang="zh-CN" altLang="en-US" dirty="0"/>
              <a:t>启动调试器</a:t>
            </a:r>
            <a:endParaRPr lang="en-US" altLang="zh-CN" dirty="0"/>
          </a:p>
          <a:p>
            <a:pPr lvl="1"/>
            <a:r>
              <a:rPr lang="zh-CN" altLang="en-US" dirty="0"/>
              <a:t>在提示符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</a:t>
            </a:r>
            <a:r>
              <a:rPr lang="zh-CN" altLang="en-US" dirty="0"/>
              <a:t>下输入调试命令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quit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3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调试命令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545563"/>
              </p:ext>
            </p:extLst>
          </p:nvPr>
        </p:nvGraphicFramePr>
        <p:xfrm>
          <a:off x="2115006" y="1195440"/>
          <a:ext cx="878623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行源代码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 </a:t>
                      </a:r>
                      <a:r>
                        <a:rPr lang="en-US" altLang="zh-CN" dirty="0" err="1"/>
                        <a:t>m,n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行源代码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执行程序，直到下一个断点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继续执行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执行下一条语句，函数体看成一条语句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执行下一条语句，进入函数体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break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在第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行设置断点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break 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在调用函数</a:t>
                      </a:r>
                      <a:r>
                        <a:rPr lang="en-US" altLang="zh-CN" dirty="0"/>
                        <a:t>function</a:t>
                      </a:r>
                      <a:r>
                        <a:rPr lang="zh-CN" altLang="en-US" dirty="0"/>
                        <a:t>的行设置断点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break n condition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condition</a:t>
                      </a:r>
                      <a:r>
                        <a:rPr lang="zh-CN" altLang="en-US" dirty="0"/>
                        <a:t>为真时，在第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行设定一个断点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watch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设定对变量或表达式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的观察，在每次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值变化时暂停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whatis</a:t>
                      </a:r>
                      <a:r>
                        <a:rPr lang="en-US" altLang="zh-CN" dirty="0"/>
                        <a:t>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显示变量或表达式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display/print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显示变量或表达式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退出</a:t>
                      </a:r>
                      <a:r>
                        <a:rPr lang="en-US" altLang="zh-CN" dirty="0" err="1"/>
                        <a:t>gdb</a:t>
                      </a:r>
                      <a:r>
                        <a:rPr lang="zh-CN" altLang="en-US" dirty="0"/>
                        <a:t>调试环境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2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–o </a:t>
            </a:r>
            <a:r>
              <a:rPr lang="en-US" altLang="zh-CN" dirty="0" err="1"/>
              <a:t>parsestring</a:t>
            </a:r>
            <a:r>
              <a:rPr lang="en-US" altLang="zh-CN" dirty="0"/>
              <a:t> </a:t>
            </a:r>
            <a:r>
              <a:rPr lang="en-US" altLang="zh-CN" dirty="0" err="1"/>
              <a:t>parsestring.c</a:t>
            </a:r>
            <a:r>
              <a:rPr lang="en-US" altLang="zh-CN" dirty="0"/>
              <a:t> –g</a:t>
            </a:r>
          </a:p>
          <a:p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en-US" altLang="zh-CN" dirty="0" err="1"/>
              <a:t>parsestring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19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语言系统函数库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数学函数</a:t>
            </a:r>
            <a:endParaRPr lang="en-US" altLang="zh-CN" dirty="0"/>
          </a:p>
          <a:p>
            <a:r>
              <a:rPr lang="zh-CN" altLang="en-US" dirty="0"/>
              <a:t>字符函数</a:t>
            </a:r>
            <a:endParaRPr lang="en-US" altLang="zh-CN" dirty="0"/>
          </a:p>
          <a:p>
            <a:r>
              <a:rPr lang="zh-CN" altLang="en-US" dirty="0"/>
              <a:t>系统时间函数</a:t>
            </a:r>
            <a:endParaRPr lang="en-US" altLang="zh-CN" dirty="0"/>
          </a:p>
          <a:p>
            <a:r>
              <a:rPr lang="zh-CN" altLang="en-US" dirty="0"/>
              <a:t>环境控制函数</a:t>
            </a:r>
            <a:endParaRPr lang="en-US" altLang="zh-CN" dirty="0"/>
          </a:p>
          <a:p>
            <a:r>
              <a:rPr lang="zh-CN" altLang="en-US" dirty="0"/>
              <a:t>内存分配函数</a:t>
            </a:r>
            <a:endParaRPr lang="en-US" altLang="zh-CN" dirty="0"/>
          </a:p>
          <a:p>
            <a:r>
              <a:rPr lang="zh-CN" altLang="en-US" dirty="0"/>
              <a:t>查找排序函数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59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函数库：</a:t>
            </a:r>
            <a:r>
              <a:rPr lang="en-US" altLang="zh-CN" dirty="0" err="1"/>
              <a:t>libm.a</a:t>
            </a:r>
            <a:r>
              <a:rPr lang="en-US" altLang="zh-CN" dirty="0"/>
              <a:t>/so</a:t>
            </a:r>
          </a:p>
          <a:p>
            <a:r>
              <a:rPr lang="en-US" dirty="0"/>
              <a:t>pow</a:t>
            </a:r>
            <a:r>
              <a:rPr lang="zh-CN" altLang="en-US" dirty="0"/>
              <a:t>：乘方函数</a:t>
            </a:r>
            <a:endParaRPr lang="en-US" altLang="zh-CN" dirty="0"/>
          </a:p>
          <a:p>
            <a:pPr lvl="1"/>
            <a:r>
              <a:rPr lang="en-US" altLang="zh-CN" dirty="0"/>
              <a:t>double pow(double x, double y)</a:t>
            </a:r>
          </a:p>
          <a:p>
            <a:r>
              <a:rPr lang="en-US" dirty="0" err="1"/>
              <a:t>sqrt</a:t>
            </a:r>
            <a:r>
              <a:rPr lang="zh-CN" altLang="en-US" dirty="0"/>
              <a:t>：开平方根函数</a:t>
            </a:r>
            <a:endParaRPr lang="en-US" altLang="zh-CN" dirty="0"/>
          </a:p>
          <a:p>
            <a:pPr lvl="1"/>
            <a:r>
              <a:rPr lang="en-US" dirty="0"/>
              <a:t>double </a:t>
            </a:r>
            <a:r>
              <a:rPr lang="en-US" dirty="0" err="1"/>
              <a:t>sqrt</a:t>
            </a:r>
            <a:r>
              <a:rPr lang="en-US" dirty="0"/>
              <a:t>(double x)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3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随机数函数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dirty="0"/>
              <a:t>rand: </a:t>
            </a:r>
            <a:r>
              <a:rPr lang="zh-CN" altLang="en-US" dirty="0"/>
              <a:t>产生随机数</a:t>
            </a:r>
            <a:endParaRPr lang="en-US" altLang="zh-CN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rand(void)</a:t>
            </a:r>
          </a:p>
          <a:p>
            <a:pPr lvl="1"/>
            <a:r>
              <a:rPr lang="zh-CN" altLang="en-US" dirty="0"/>
              <a:t>返回值：</a:t>
            </a:r>
            <a:r>
              <a:rPr lang="en-US" altLang="zh-CN" dirty="0"/>
              <a:t>0~RAND_MAX</a:t>
            </a:r>
            <a:r>
              <a:rPr lang="zh-CN" altLang="en-US" dirty="0"/>
              <a:t>之间的随机数</a:t>
            </a:r>
            <a:endParaRPr lang="en-US" altLang="zh-CN" dirty="0"/>
          </a:p>
          <a:p>
            <a:pPr lvl="1"/>
            <a:r>
              <a:rPr lang="zh-CN" altLang="en-US" dirty="0"/>
              <a:t>通常使用</a:t>
            </a:r>
            <a:r>
              <a:rPr lang="en-US" altLang="zh-CN" dirty="0"/>
              <a:t>1+(</a:t>
            </a:r>
            <a:r>
              <a:rPr lang="en-US" altLang="zh-CN" dirty="0" err="1"/>
              <a:t>int</a:t>
            </a:r>
            <a:r>
              <a:rPr lang="en-US" altLang="zh-CN" dirty="0"/>
              <a:t>)(n*rand()/(RAND_MAX+1.0))</a:t>
            </a:r>
            <a:r>
              <a:rPr lang="zh-CN" altLang="en-US" dirty="0"/>
              <a:t>来产生</a:t>
            </a:r>
            <a:r>
              <a:rPr lang="en-US" altLang="zh-CN" dirty="0"/>
              <a:t>1~n</a:t>
            </a:r>
            <a:r>
              <a:rPr lang="zh-CN" altLang="en-US" dirty="0"/>
              <a:t>之间的随机数</a:t>
            </a:r>
            <a:endParaRPr lang="en-US" altLang="zh-CN" dirty="0"/>
          </a:p>
          <a:p>
            <a:pPr lvl="1"/>
            <a:r>
              <a:rPr lang="zh-CN" altLang="en-US" dirty="0"/>
              <a:t>需要先设置随机数种子</a:t>
            </a:r>
            <a:endParaRPr lang="en-US" altLang="zh-CN" dirty="0"/>
          </a:p>
          <a:p>
            <a:r>
              <a:rPr lang="en-US" altLang="zh-CN" dirty="0" err="1"/>
              <a:t>srand</a:t>
            </a:r>
            <a:r>
              <a:rPr lang="en-US" altLang="zh-CN" dirty="0"/>
              <a:t>: </a:t>
            </a:r>
            <a:r>
              <a:rPr lang="zh-CN" altLang="en-US" dirty="0"/>
              <a:t>设置随机数种子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srand</a:t>
            </a:r>
            <a:r>
              <a:rPr lang="en-US" altLang="zh-CN" dirty="0"/>
              <a:t>(unsigned </a:t>
            </a:r>
            <a:r>
              <a:rPr lang="en-US" altLang="zh-CN" dirty="0" err="1"/>
              <a:t>int</a:t>
            </a:r>
            <a:r>
              <a:rPr lang="en-US" altLang="zh-CN" dirty="0"/>
              <a:t> seed)</a:t>
            </a:r>
          </a:p>
          <a:p>
            <a:pPr lvl="1"/>
            <a:r>
              <a:rPr lang="zh-CN" altLang="en-US" dirty="0"/>
              <a:t>通常使用</a:t>
            </a:r>
            <a:r>
              <a:rPr lang="en-US" altLang="zh-CN" dirty="0"/>
              <a:t>time</a:t>
            </a:r>
            <a:r>
              <a:rPr lang="zh-CN" altLang="en-US" dirty="0"/>
              <a:t>函数返回当前时间作为种子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randexp.c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95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ctype.h</a:t>
            </a:r>
            <a:r>
              <a:rPr lang="en-US" altLang="zh-CN" dirty="0"/>
              <a:t>&gt;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76956"/>
              </p:ext>
            </p:extLst>
          </p:nvPr>
        </p:nvGraphicFramePr>
        <p:xfrm>
          <a:off x="2244271" y="1927979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isalnum</a:t>
                      </a:r>
                      <a:r>
                        <a:rPr lang="en-US" dirty="0"/>
                        <a:t>(char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测试字符是否为字母或数字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  <a:r>
                        <a:rPr lang="en-US" dirty="0" err="1"/>
                        <a:t>isal</a:t>
                      </a:r>
                      <a:r>
                        <a:rPr lang="en-US" altLang="zh-CN" dirty="0" err="1"/>
                        <a:t>pha</a:t>
                      </a:r>
                      <a:r>
                        <a:rPr lang="en-US" dirty="0"/>
                        <a:t>(char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测试字符是否为字母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 </a:t>
                      </a:r>
                      <a:r>
                        <a:rPr lang="en-US" altLang="zh-CN" dirty="0" err="1"/>
                        <a:t>isdigit</a:t>
                      </a:r>
                      <a:r>
                        <a:rPr lang="en-US" altLang="zh-CN" dirty="0"/>
                        <a:t>(char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测试字符是否为数字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islower</a:t>
                      </a:r>
                      <a:r>
                        <a:rPr lang="en-US" dirty="0"/>
                        <a:t>(char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测试字符是否为小写字母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</a:t>
                      </a:r>
                      <a:r>
                        <a:rPr lang="en-US" altLang="zh-CN" dirty="0" err="1"/>
                        <a:t>upper</a:t>
                      </a:r>
                      <a:r>
                        <a:rPr lang="en-US" dirty="0"/>
                        <a:t>(char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测试字符是否为大写字母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isspace</a:t>
                      </a:r>
                      <a:r>
                        <a:rPr lang="en-US" dirty="0"/>
                        <a:t>(char</a:t>
                      </a:r>
                      <a:r>
                        <a:rPr lang="en-US" baseline="0" dirty="0"/>
                        <a:t>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测试字符是否为空格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 </a:t>
                      </a:r>
                      <a:r>
                        <a:rPr lang="en-US" altLang="zh-CN" dirty="0" err="1"/>
                        <a:t>ispunct</a:t>
                      </a:r>
                      <a:r>
                        <a:rPr lang="en-US" altLang="zh-CN" dirty="0"/>
                        <a:t>(char</a:t>
                      </a:r>
                      <a:r>
                        <a:rPr lang="en-US" altLang="zh-CN" baseline="0" dirty="0"/>
                        <a:t>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测试字符是否为特殊符号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 </a:t>
                      </a:r>
                      <a:r>
                        <a:rPr lang="en-US" altLang="zh-CN" dirty="0" err="1"/>
                        <a:t>isxdigit</a:t>
                      </a:r>
                      <a:r>
                        <a:rPr lang="en-US" altLang="zh-CN" dirty="0"/>
                        <a:t>(char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测试字符是否为十六进制数字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6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如何编写和执行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使用任何文本编辑器编写</a:t>
            </a:r>
            <a:r>
              <a:rPr lang="en-US" altLang="zh-CN" dirty="0"/>
              <a:t>C</a:t>
            </a:r>
            <a:r>
              <a:rPr lang="zh-CN" altLang="en-US" dirty="0"/>
              <a:t>语言程序源文件</a:t>
            </a:r>
            <a:r>
              <a:rPr lang="en-US" altLang="zh-CN" dirty="0"/>
              <a:t>.c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语言编译器</a:t>
            </a:r>
            <a:r>
              <a:rPr lang="en-US" altLang="zh-CN" dirty="0" err="1"/>
              <a:t>gcc</a:t>
            </a:r>
            <a:r>
              <a:rPr lang="zh-CN" altLang="en-US" dirty="0"/>
              <a:t>编译源文件，生成独立可执行文件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zh-CN" altLang="en-US" dirty="0"/>
              <a:t>编译格式：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源文件名     </a:t>
            </a:r>
            <a:r>
              <a:rPr lang="en-US" altLang="zh-CN" dirty="0"/>
              <a:t>#</a:t>
            </a:r>
            <a:r>
              <a:rPr lang="zh-CN" altLang="en-US" dirty="0"/>
              <a:t>生成的目标文件名为默认文件名</a:t>
            </a:r>
            <a:r>
              <a:rPr lang="en-US" altLang="zh-CN" dirty="0" err="1"/>
              <a:t>a.out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源文件名 </a:t>
            </a:r>
            <a:r>
              <a:rPr lang="en-US" altLang="zh-CN" dirty="0"/>
              <a:t>–o </a:t>
            </a:r>
            <a:r>
              <a:rPr lang="zh-CN" altLang="en-US" dirty="0"/>
              <a:t>目标文件名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–o </a:t>
            </a:r>
            <a:r>
              <a:rPr lang="zh-CN" altLang="en-US" dirty="0"/>
              <a:t>目标文件名 源文件名</a:t>
            </a:r>
            <a:endParaRPr lang="en-US" altLang="zh-CN" dirty="0"/>
          </a:p>
          <a:p>
            <a:r>
              <a:rPr lang="zh-CN" altLang="en-US" dirty="0"/>
              <a:t>在遇到错误时，编译器会给出错误信息停止编译，不会生成目标文件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53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系统时间和日期函数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7108" y="1236132"/>
            <a:ext cx="10074272" cy="5303461"/>
          </a:xfrm>
        </p:spPr>
        <p:txBody>
          <a:bodyPr>
            <a:normAutofit/>
          </a:bodyPr>
          <a:lstStyle/>
          <a:p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time.h</a:t>
            </a:r>
            <a:r>
              <a:rPr lang="en-US" altLang="zh-CN" dirty="0"/>
              <a:t>&gt;</a:t>
            </a:r>
          </a:p>
          <a:p>
            <a:r>
              <a:rPr lang="en-US" dirty="0"/>
              <a:t>time: </a:t>
            </a:r>
            <a:r>
              <a:rPr lang="zh-CN" altLang="en-US" dirty="0"/>
              <a:t>返回当前时间</a:t>
            </a:r>
            <a:endParaRPr lang="en-US" dirty="0"/>
          </a:p>
          <a:p>
            <a:pPr lvl="1"/>
            <a:r>
              <a:rPr lang="en-US" dirty="0" err="1"/>
              <a:t>time_t</a:t>
            </a:r>
            <a:r>
              <a:rPr lang="en-US" dirty="0"/>
              <a:t> time(</a:t>
            </a:r>
            <a:r>
              <a:rPr lang="en-US" dirty="0" err="1"/>
              <a:t>time_t</a:t>
            </a:r>
            <a:r>
              <a:rPr lang="en-US" dirty="0"/>
              <a:t> *t)</a:t>
            </a:r>
          </a:p>
          <a:p>
            <a:pPr lvl="1"/>
            <a:r>
              <a:rPr lang="zh-CN" altLang="en-US" dirty="0"/>
              <a:t>返回值存储在</a:t>
            </a:r>
            <a:r>
              <a:rPr lang="en-US" altLang="zh-CN" dirty="0"/>
              <a:t>t</a:t>
            </a:r>
            <a:r>
              <a:rPr lang="zh-CN" altLang="en-US" dirty="0"/>
              <a:t>指针指向的地址</a:t>
            </a:r>
            <a:endParaRPr lang="en-US" altLang="zh-CN" dirty="0"/>
          </a:p>
          <a:p>
            <a:pPr lvl="1"/>
            <a:r>
              <a:rPr lang="zh-CN" altLang="en-US" dirty="0"/>
              <a:t>成功则返回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日开始的秒数，失败则返回</a:t>
            </a:r>
            <a:r>
              <a:rPr lang="en-US" altLang="zh-CN" dirty="0"/>
              <a:t>-1</a:t>
            </a:r>
          </a:p>
          <a:p>
            <a:r>
              <a:rPr lang="en-US" altLang="zh-CN" dirty="0" err="1"/>
              <a:t>localtime</a:t>
            </a:r>
            <a:r>
              <a:rPr lang="zh-CN" altLang="en-US" dirty="0"/>
              <a:t>：取得当前时间和日期，以本地格式返回</a:t>
            </a:r>
            <a:endParaRPr lang="en-US" altLang="zh-CN" dirty="0"/>
          </a:p>
          <a:p>
            <a:pPr lvl="1"/>
            <a:r>
              <a:rPr lang="en-US" altLang="zh-CN" dirty="0" err="1"/>
              <a:t>struct</a:t>
            </a:r>
            <a:r>
              <a:rPr lang="en-US" altLang="zh-CN" dirty="0"/>
              <a:t> tm * </a:t>
            </a:r>
            <a:r>
              <a:rPr lang="en-US" altLang="zh-CN" dirty="0" err="1"/>
              <a:t>localtime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time_t</a:t>
            </a:r>
            <a:r>
              <a:rPr lang="en-US" altLang="zh-CN" dirty="0"/>
              <a:t> *</a:t>
            </a:r>
            <a:r>
              <a:rPr lang="en-US" altLang="zh-CN" dirty="0" err="1"/>
              <a:t>timep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 err="1"/>
              <a:t>time_t</a:t>
            </a:r>
            <a:r>
              <a:rPr lang="zh-CN" altLang="en-US" dirty="0"/>
              <a:t>类型指针，输出</a:t>
            </a:r>
            <a:r>
              <a:rPr lang="en-US" altLang="zh-CN" dirty="0"/>
              <a:t>tm</a:t>
            </a:r>
            <a:r>
              <a:rPr lang="zh-CN" altLang="en-US" dirty="0"/>
              <a:t>结构类型指针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timeexp.c</a:t>
            </a:r>
            <a:br>
              <a:rPr lang="en-US" altLang="zh-CN" dirty="0"/>
            </a:br>
            <a:r>
              <a:rPr lang="en-US" altLang="zh-CN" dirty="0"/>
              <a:t>		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39486" y="2166996"/>
            <a:ext cx="2081893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/>
              <a:t>struct</a:t>
            </a:r>
            <a:r>
              <a:rPr lang="en-US" altLang="zh-CN" sz="1600" dirty="0"/>
              <a:t> tm 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tm_sec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tm_min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tm_hour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tm_mday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tm_mon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tm_year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tm_wday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tm_yday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tm_isdst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8154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环境控制函数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dirty="0" err="1"/>
              <a:t>getenv</a:t>
            </a:r>
            <a:r>
              <a:rPr lang="en-US" dirty="0"/>
              <a:t>: </a:t>
            </a:r>
            <a:r>
              <a:rPr lang="zh-CN" altLang="en-US" dirty="0"/>
              <a:t>获取环境变量值</a:t>
            </a:r>
            <a:endParaRPr lang="en-US" altLang="zh-CN" dirty="0"/>
          </a:p>
          <a:p>
            <a:pPr lvl="1"/>
            <a:r>
              <a:rPr lang="en-US" dirty="0"/>
              <a:t>char* </a:t>
            </a:r>
            <a:r>
              <a:rPr lang="en-US" dirty="0" err="1"/>
              <a:t>getenv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*name)</a:t>
            </a:r>
          </a:p>
          <a:p>
            <a:pPr lvl="1"/>
            <a:r>
              <a:rPr lang="zh-CN" altLang="en-US" dirty="0"/>
              <a:t>输入环境变量名称，输出环境变量值，若环境变量不存在则返回</a:t>
            </a:r>
            <a:r>
              <a:rPr lang="en-US" altLang="zh-CN" dirty="0"/>
              <a:t>NULL</a:t>
            </a:r>
          </a:p>
          <a:p>
            <a:r>
              <a:rPr lang="en-US" altLang="zh-CN" dirty="0" err="1"/>
              <a:t>setenv</a:t>
            </a:r>
            <a:r>
              <a:rPr lang="en-US" altLang="zh-CN" dirty="0"/>
              <a:t>: </a:t>
            </a:r>
            <a:r>
              <a:rPr lang="zh-CN" altLang="en-US" dirty="0"/>
              <a:t>设置环境变量值</a:t>
            </a:r>
            <a:endParaRPr lang="en-US" altLang="zh-CN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setenv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*name, </a:t>
            </a:r>
            <a:r>
              <a:rPr lang="en-US" dirty="0" err="1"/>
              <a:t>const</a:t>
            </a:r>
            <a:r>
              <a:rPr lang="en-US" dirty="0"/>
              <a:t> char *value, </a:t>
            </a:r>
            <a:r>
              <a:rPr lang="en-US" dirty="0" err="1"/>
              <a:t>int</a:t>
            </a:r>
            <a:r>
              <a:rPr lang="en-US" dirty="0"/>
              <a:t> overwrite)</a:t>
            </a:r>
          </a:p>
          <a:p>
            <a:pPr lvl="1"/>
            <a:r>
              <a:rPr lang="en-US" dirty="0"/>
              <a:t>name</a:t>
            </a:r>
            <a:r>
              <a:rPr lang="zh-CN" altLang="en-US" dirty="0"/>
              <a:t>为环境变量名，</a:t>
            </a:r>
            <a:r>
              <a:rPr lang="en-US" altLang="zh-CN" dirty="0"/>
              <a:t>value</a:t>
            </a:r>
            <a:r>
              <a:rPr lang="zh-CN" altLang="en-US" dirty="0"/>
              <a:t>为设置值，</a:t>
            </a:r>
            <a:r>
              <a:rPr lang="en-US" altLang="zh-CN" dirty="0"/>
              <a:t>overwrite=1</a:t>
            </a:r>
            <a:r>
              <a:rPr lang="zh-CN" altLang="en-US" dirty="0"/>
              <a:t>会覆盖原有值</a:t>
            </a:r>
            <a:endParaRPr lang="en-US" altLang="zh-CN" dirty="0"/>
          </a:p>
          <a:p>
            <a:pPr lvl="1"/>
            <a:r>
              <a:rPr lang="zh-CN" altLang="en-US" dirty="0"/>
              <a:t>成功返回</a:t>
            </a:r>
            <a:r>
              <a:rPr lang="en-US" altLang="zh-CN" dirty="0"/>
              <a:t>0</a:t>
            </a:r>
            <a:r>
              <a:rPr lang="zh-CN" altLang="en-US" dirty="0"/>
              <a:t>，不成功返回</a:t>
            </a:r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29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1891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malloc</a:t>
            </a:r>
            <a:r>
              <a:rPr lang="en-US" altLang="zh-CN" dirty="0"/>
              <a:t>: </a:t>
            </a:r>
            <a:r>
              <a:rPr lang="zh-CN" altLang="en-US" dirty="0"/>
              <a:t>分配一个动态内存空间</a:t>
            </a:r>
            <a:endParaRPr lang="en-US" altLang="zh-CN" dirty="0"/>
          </a:p>
          <a:p>
            <a:pPr lvl="1"/>
            <a:r>
              <a:rPr lang="en-US" altLang="zh-CN" dirty="0"/>
              <a:t>void *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size_t</a:t>
            </a:r>
            <a:r>
              <a:rPr lang="en-US" altLang="zh-CN" dirty="0"/>
              <a:t> size)</a:t>
            </a:r>
          </a:p>
          <a:p>
            <a:pPr lvl="1"/>
            <a:r>
              <a:rPr lang="zh-CN" altLang="en-US" dirty="0"/>
              <a:t>分配一段大小为</a:t>
            </a:r>
            <a:r>
              <a:rPr lang="en-US" altLang="zh-CN" dirty="0"/>
              <a:t>size</a:t>
            </a:r>
            <a:r>
              <a:rPr lang="zh-CN" altLang="en-US" dirty="0"/>
              <a:t>的动态内存空间</a:t>
            </a:r>
            <a:endParaRPr lang="en-US" altLang="zh-CN" dirty="0"/>
          </a:p>
          <a:p>
            <a:pPr lvl="1"/>
            <a:r>
              <a:rPr lang="zh-CN" altLang="en-US" dirty="0"/>
              <a:t>成功则返回指向该内存地址的指针，失败返回</a:t>
            </a:r>
            <a:r>
              <a:rPr lang="en-US" altLang="zh-CN" dirty="0"/>
              <a:t>NULL</a:t>
            </a:r>
          </a:p>
          <a:p>
            <a:r>
              <a:rPr lang="en-US" altLang="zh-CN" dirty="0" err="1"/>
              <a:t>calloc</a:t>
            </a:r>
            <a:r>
              <a:rPr lang="en-US" altLang="zh-CN" dirty="0"/>
              <a:t>: </a:t>
            </a:r>
            <a:r>
              <a:rPr lang="zh-CN" altLang="en-US" dirty="0"/>
              <a:t>分配多个动态内存空间</a:t>
            </a:r>
            <a:endParaRPr lang="en-US" altLang="zh-CN" dirty="0"/>
          </a:p>
          <a:p>
            <a:pPr lvl="1"/>
            <a:r>
              <a:rPr lang="en-US" altLang="zh-CN" dirty="0"/>
              <a:t>void *</a:t>
            </a:r>
            <a:r>
              <a:rPr lang="en-US" altLang="zh-CN" dirty="0" err="1"/>
              <a:t>calloc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size)</a:t>
            </a:r>
          </a:p>
          <a:p>
            <a:pPr lvl="1"/>
            <a:r>
              <a:rPr lang="zh-CN" altLang="en-US" dirty="0"/>
              <a:t>分配</a:t>
            </a:r>
            <a:r>
              <a:rPr lang="en-US" altLang="zh-CN" dirty="0" err="1"/>
              <a:t>num</a:t>
            </a:r>
            <a:r>
              <a:rPr lang="zh-CN" altLang="en-US" dirty="0"/>
              <a:t>个连续的大小为</a:t>
            </a:r>
            <a:r>
              <a:rPr lang="en-US" altLang="zh-CN" dirty="0"/>
              <a:t>size</a:t>
            </a:r>
            <a:r>
              <a:rPr lang="zh-CN" altLang="en-US" dirty="0"/>
              <a:t>的动态内存空间，并初始化为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成功则返回指向该内存地址的指针，失败返回</a:t>
            </a:r>
            <a:r>
              <a:rPr lang="en-US" altLang="zh-CN" dirty="0"/>
              <a:t>NULL</a:t>
            </a:r>
          </a:p>
          <a:p>
            <a:r>
              <a:rPr lang="en-US" altLang="zh-CN" dirty="0"/>
              <a:t>free: </a:t>
            </a:r>
            <a:r>
              <a:rPr lang="zh-CN" altLang="en-US" dirty="0"/>
              <a:t>释放动态内存空间</a:t>
            </a:r>
            <a:endParaRPr lang="en-US" altLang="zh-CN" dirty="0"/>
          </a:p>
          <a:p>
            <a:pPr lvl="1"/>
            <a:r>
              <a:rPr lang="en-US" dirty="0"/>
              <a:t>void free(void *p)</a:t>
            </a:r>
          </a:p>
          <a:p>
            <a:pPr lvl="1"/>
            <a:r>
              <a:rPr lang="zh-CN" altLang="en-US" dirty="0"/>
              <a:t>释放</a:t>
            </a:r>
            <a:r>
              <a:rPr lang="en-US" altLang="zh-CN" dirty="0"/>
              <a:t>p</a:t>
            </a:r>
            <a:r>
              <a:rPr lang="zh-CN" altLang="en-US" dirty="0"/>
              <a:t>指针指向的内存空间，只能释放已分配的动态内存空间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99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内存操作函数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memset</a:t>
            </a:r>
            <a:r>
              <a:rPr lang="en-US" altLang="zh-CN" dirty="0"/>
              <a:t>: </a:t>
            </a:r>
            <a:r>
              <a:rPr lang="zh-CN" altLang="en-US" dirty="0"/>
              <a:t>初始化指定内存空间</a:t>
            </a:r>
            <a:endParaRPr lang="en-US" altLang="zh-CN" dirty="0"/>
          </a:p>
          <a:p>
            <a:pPr lvl="1"/>
            <a:r>
              <a:rPr lang="en-US" altLang="zh-CN" dirty="0"/>
              <a:t>void *</a:t>
            </a:r>
            <a:r>
              <a:rPr lang="en-US" altLang="zh-CN" dirty="0" err="1"/>
              <a:t>memset</a:t>
            </a:r>
            <a:r>
              <a:rPr lang="en-US" altLang="zh-CN" dirty="0"/>
              <a:t>(void *buffer, </a:t>
            </a:r>
            <a:r>
              <a:rPr lang="en-US" altLang="zh-CN" dirty="0" err="1"/>
              <a:t>int</a:t>
            </a:r>
            <a:r>
              <a:rPr lang="en-US" altLang="zh-CN" dirty="0"/>
              <a:t> c, </a:t>
            </a:r>
            <a:r>
              <a:rPr lang="en-US" altLang="zh-CN" dirty="0" err="1"/>
              <a:t>int</a:t>
            </a:r>
            <a:r>
              <a:rPr lang="en-US" altLang="zh-CN" dirty="0"/>
              <a:t> count)</a:t>
            </a:r>
          </a:p>
          <a:p>
            <a:pPr lvl="1"/>
            <a:r>
              <a:rPr lang="en-US" dirty="0"/>
              <a:t>buffer</a:t>
            </a:r>
            <a:r>
              <a:rPr lang="zh-CN" altLang="en-US" dirty="0"/>
              <a:t>是指定内存空间的指针，</a:t>
            </a:r>
            <a:r>
              <a:rPr lang="en-US" altLang="zh-CN" dirty="0"/>
              <a:t>c</a:t>
            </a:r>
            <a:r>
              <a:rPr lang="zh-CN" altLang="en-US" dirty="0"/>
              <a:t>为初始化内容，</a:t>
            </a:r>
            <a:r>
              <a:rPr lang="en-US" altLang="zh-CN" dirty="0"/>
              <a:t>count</a:t>
            </a:r>
            <a:r>
              <a:rPr lang="zh-CN" altLang="en-US" dirty="0"/>
              <a:t>是初始化字节数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buffer</a:t>
            </a:r>
            <a:r>
              <a:rPr lang="zh-CN" altLang="en-US" dirty="0"/>
              <a:t>所指内存区域的前</a:t>
            </a:r>
            <a:r>
              <a:rPr lang="en-US" altLang="zh-CN" dirty="0"/>
              <a:t>count</a:t>
            </a:r>
            <a:r>
              <a:rPr lang="zh-CN" altLang="en-US" dirty="0"/>
              <a:t>个字节设置为</a:t>
            </a:r>
            <a:r>
              <a:rPr lang="en-US" altLang="zh-CN" dirty="0"/>
              <a:t>c</a:t>
            </a:r>
          </a:p>
          <a:p>
            <a:r>
              <a:rPr lang="en-US" altLang="zh-CN" dirty="0" err="1"/>
              <a:t>memcpy</a:t>
            </a:r>
            <a:r>
              <a:rPr lang="en-US" altLang="zh-CN" dirty="0"/>
              <a:t>: </a:t>
            </a:r>
            <a:r>
              <a:rPr lang="zh-CN" altLang="en-US" dirty="0"/>
              <a:t>复制内存空间</a:t>
            </a:r>
            <a:endParaRPr lang="en-US" altLang="zh-CN" dirty="0"/>
          </a:p>
          <a:p>
            <a:pPr lvl="1"/>
            <a:r>
              <a:rPr lang="en-US" dirty="0"/>
              <a:t>void *</a:t>
            </a:r>
            <a:r>
              <a:rPr lang="en-US" dirty="0" err="1"/>
              <a:t>memcpy</a:t>
            </a:r>
            <a:r>
              <a:rPr lang="en-US" dirty="0"/>
              <a:t>(void </a:t>
            </a:r>
            <a:r>
              <a:rPr lang="zh-CN" altLang="en-US" dirty="0"/>
              <a:t>*</a:t>
            </a:r>
            <a:r>
              <a:rPr lang="en-US" altLang="zh-CN" dirty="0" err="1"/>
              <a:t>dest</a:t>
            </a:r>
            <a:r>
              <a:rPr lang="en-US" altLang="zh-CN" dirty="0"/>
              <a:t>, void *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dest</a:t>
            </a:r>
            <a:r>
              <a:rPr lang="zh-CN" altLang="en-US" dirty="0"/>
              <a:t>为目标内存区，</a:t>
            </a:r>
            <a:r>
              <a:rPr lang="en-US" altLang="zh-CN" dirty="0" err="1"/>
              <a:t>src</a:t>
            </a:r>
            <a:r>
              <a:rPr lang="zh-CN" altLang="en-US" dirty="0"/>
              <a:t>为源内存区，</a:t>
            </a:r>
            <a:r>
              <a:rPr lang="en-US" altLang="zh-CN" dirty="0"/>
              <a:t>count</a:t>
            </a:r>
            <a:r>
              <a:rPr lang="zh-CN" altLang="en-US" dirty="0"/>
              <a:t>为要复制的字节数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src</a:t>
            </a:r>
            <a:r>
              <a:rPr lang="zh-CN" altLang="en-US" dirty="0"/>
              <a:t>内存区中的前</a:t>
            </a:r>
            <a:r>
              <a:rPr lang="en-US" altLang="zh-CN" dirty="0"/>
              <a:t>count</a:t>
            </a:r>
            <a:r>
              <a:rPr lang="zh-CN" altLang="en-US" dirty="0"/>
              <a:t>字节复制到</a:t>
            </a:r>
            <a:r>
              <a:rPr lang="en-US" altLang="zh-CN" dirty="0" err="1"/>
              <a:t>dest</a:t>
            </a:r>
            <a:r>
              <a:rPr lang="zh-CN" altLang="en-US" dirty="0"/>
              <a:t>内存区</a:t>
            </a:r>
            <a:endParaRPr lang="en-US" altLang="zh-CN" dirty="0"/>
          </a:p>
          <a:p>
            <a:r>
              <a:rPr lang="en-US" altLang="zh-CN" dirty="0" err="1"/>
              <a:t>memcmp</a:t>
            </a:r>
            <a:r>
              <a:rPr lang="en-US" altLang="zh-CN" dirty="0"/>
              <a:t>: </a:t>
            </a:r>
            <a:r>
              <a:rPr lang="zh-CN" altLang="en-US" dirty="0"/>
              <a:t>比较两个内存空间的字符</a:t>
            </a:r>
            <a:endParaRPr lang="en-US" altLang="zh-CN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memcmp</a:t>
            </a:r>
            <a:r>
              <a:rPr lang="en-US" dirty="0"/>
              <a:t>(void *buf1, void *buf2, </a:t>
            </a:r>
            <a:r>
              <a:rPr lang="en-US" dirty="0" err="1"/>
              <a:t>int</a:t>
            </a:r>
            <a:r>
              <a:rPr lang="en-US" dirty="0"/>
              <a:t> count)</a:t>
            </a:r>
          </a:p>
          <a:p>
            <a:pPr lvl="1"/>
            <a:r>
              <a:rPr lang="en-US" dirty="0"/>
              <a:t>buf1, buf2</a:t>
            </a:r>
            <a:r>
              <a:rPr lang="zh-CN" altLang="en-US" dirty="0"/>
              <a:t>为两个内存区，</a:t>
            </a:r>
            <a:r>
              <a:rPr lang="en-US" altLang="zh-CN" dirty="0"/>
              <a:t>count</a:t>
            </a:r>
            <a:r>
              <a:rPr lang="zh-CN" altLang="en-US" dirty="0"/>
              <a:t>为要比较的字节数</a:t>
            </a:r>
            <a:endParaRPr lang="en-US" altLang="zh-CN" dirty="0"/>
          </a:p>
          <a:p>
            <a:pPr lvl="1"/>
            <a:r>
              <a:rPr lang="zh-CN" altLang="en-US" dirty="0"/>
              <a:t>比较内存区域的前</a:t>
            </a:r>
            <a:r>
              <a:rPr lang="en-US" altLang="zh-CN" dirty="0"/>
              <a:t>count</a:t>
            </a:r>
            <a:r>
              <a:rPr lang="zh-CN" altLang="en-US" dirty="0"/>
              <a:t>个字节，根据</a:t>
            </a:r>
            <a:r>
              <a:rPr lang="en-US" altLang="zh-CN" dirty="0"/>
              <a:t>ASCLL</a:t>
            </a:r>
            <a:r>
              <a:rPr lang="zh-CN" altLang="en-US" dirty="0"/>
              <a:t>码表顺序比较</a:t>
            </a:r>
            <a:endParaRPr lang="en-US" altLang="zh-CN" dirty="0"/>
          </a:p>
          <a:p>
            <a:pPr lvl="1"/>
            <a:r>
              <a:rPr lang="en-US" altLang="zh-CN" dirty="0"/>
              <a:t>buf1&lt;buf2</a:t>
            </a:r>
            <a:r>
              <a:rPr lang="zh-CN" altLang="en-US" dirty="0"/>
              <a:t>，返回</a:t>
            </a:r>
            <a:r>
              <a:rPr lang="en-US" altLang="zh-CN" dirty="0"/>
              <a:t>&lt;0</a:t>
            </a:r>
            <a:r>
              <a:rPr lang="zh-CN" altLang="en-US" dirty="0"/>
              <a:t>；</a:t>
            </a:r>
            <a:r>
              <a:rPr lang="en-US" altLang="zh-CN" dirty="0"/>
              <a:t> buf1=buf2</a:t>
            </a:r>
            <a:r>
              <a:rPr lang="zh-CN" altLang="en-US" dirty="0"/>
              <a:t>，返回</a:t>
            </a:r>
            <a:r>
              <a:rPr lang="en-US" altLang="zh-CN" dirty="0"/>
              <a:t>=0</a:t>
            </a:r>
            <a:r>
              <a:rPr lang="zh-CN" altLang="en-US" dirty="0"/>
              <a:t>；</a:t>
            </a:r>
            <a:r>
              <a:rPr lang="en-US" altLang="zh-CN" dirty="0"/>
              <a:t> buf1&gt;buf2</a:t>
            </a:r>
            <a:r>
              <a:rPr lang="zh-CN" altLang="en-US" dirty="0"/>
              <a:t>，返回</a:t>
            </a:r>
            <a:r>
              <a:rPr lang="en-US" altLang="zh-CN" dirty="0"/>
              <a:t>&gt;0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96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Shell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system(</a:t>
            </a:r>
            <a:r>
              <a:rPr lang="en-US" altLang="zh-CN" dirty="0" err="1"/>
              <a:t>const</a:t>
            </a:r>
            <a:r>
              <a:rPr lang="en-US" altLang="zh-CN" dirty="0"/>
              <a:t> char *string)</a:t>
            </a:r>
          </a:p>
          <a:p>
            <a:r>
              <a:rPr lang="zh-CN" altLang="en-US" dirty="0"/>
              <a:t>输入字符串</a:t>
            </a:r>
            <a:r>
              <a:rPr lang="en-US" altLang="zh-CN" dirty="0"/>
              <a:t>string</a:t>
            </a:r>
            <a:r>
              <a:rPr lang="zh-CN" altLang="en-US" dirty="0"/>
              <a:t>将作为</a:t>
            </a:r>
            <a:r>
              <a:rPr lang="en-US" altLang="zh-CN" dirty="0"/>
              <a:t>shell</a:t>
            </a:r>
            <a:r>
              <a:rPr lang="zh-CN" altLang="en-US" dirty="0"/>
              <a:t>命令由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zh-CN" altLang="en-US" dirty="0"/>
              <a:t>执行成功返回</a:t>
            </a:r>
            <a:r>
              <a:rPr lang="en-US" altLang="zh-CN" dirty="0"/>
              <a:t>shell</a:t>
            </a:r>
            <a:r>
              <a:rPr lang="zh-CN" altLang="en-US" dirty="0"/>
              <a:t>命令的返回值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22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系统调用是一种例程，可以由</a:t>
            </a:r>
            <a:r>
              <a:rPr lang="en-US" altLang="zh-CN" dirty="0"/>
              <a:t>C</a:t>
            </a:r>
            <a:r>
              <a:rPr lang="zh-CN" altLang="en-US" dirty="0"/>
              <a:t>程序调用来访问系统资源</a:t>
            </a:r>
            <a:endParaRPr lang="en-US" altLang="zh-CN" dirty="0"/>
          </a:p>
          <a:p>
            <a:pPr lvl="1"/>
            <a:r>
              <a:rPr lang="zh-CN" altLang="en-US" dirty="0"/>
              <a:t>文件</a:t>
            </a:r>
            <a:r>
              <a:rPr lang="en-US" altLang="zh-CN" dirty="0"/>
              <a:t>I/O</a:t>
            </a:r>
          </a:p>
          <a:p>
            <a:pPr lvl="1"/>
            <a:r>
              <a:rPr lang="zh-CN" altLang="en-US" dirty="0"/>
              <a:t>分配内存</a:t>
            </a:r>
            <a:endParaRPr lang="en-US" altLang="zh-CN" dirty="0"/>
          </a:p>
          <a:p>
            <a:pPr lvl="1"/>
            <a:r>
              <a:rPr lang="zh-CN" altLang="en-US" dirty="0"/>
              <a:t>进程创建</a:t>
            </a:r>
            <a:endParaRPr lang="en-US" altLang="zh-CN" dirty="0"/>
          </a:p>
          <a:p>
            <a:r>
              <a:rPr lang="zh-CN" altLang="en-US" dirty="0"/>
              <a:t>系统调用的使用方式类似于函数调用</a:t>
            </a:r>
            <a:endParaRPr lang="en-US" altLang="zh-CN" dirty="0"/>
          </a:p>
          <a:p>
            <a:r>
              <a:rPr lang="zh-CN" altLang="en-US" dirty="0"/>
              <a:t>系统调用的很多命令与</a:t>
            </a:r>
            <a:r>
              <a:rPr lang="en-US" altLang="zh-CN" dirty="0"/>
              <a:t>shell</a:t>
            </a:r>
            <a:r>
              <a:rPr lang="zh-CN" altLang="en-US" dirty="0"/>
              <a:t>命令同名</a:t>
            </a:r>
            <a:endParaRPr lang="en-US" altLang="zh-CN" dirty="0"/>
          </a:p>
          <a:p>
            <a:r>
              <a:rPr lang="zh-CN" altLang="en-US" dirty="0"/>
              <a:t>执行时需要切换到内核模式，执行完毕之后切回用户模式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20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系统调用与库函数的区别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man 2</a:t>
            </a:r>
            <a:r>
              <a:rPr lang="zh-CN" altLang="en-US" dirty="0"/>
              <a:t>命令查看系统调用的文档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man 3</a:t>
            </a:r>
            <a:r>
              <a:rPr lang="zh-CN" altLang="en-US" dirty="0"/>
              <a:t>命令查看库函数的文档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32219"/>
              </p:ext>
            </p:extLst>
          </p:nvPr>
        </p:nvGraphicFramePr>
        <p:xfrm>
          <a:off x="2373906" y="136372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系统调用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系统资源低层接口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高层应用接口，对低层封装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操作精细程度高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操作精细程度低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有时效率较低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效率较高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执行模式需要切换，开销大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开销较低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765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系统调用在发生错误时返回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全局变量</a:t>
            </a:r>
            <a:r>
              <a:rPr lang="en-US" altLang="zh-CN" dirty="0" err="1"/>
              <a:t>errno</a:t>
            </a:r>
            <a:r>
              <a:rPr lang="zh-CN" altLang="en-US" dirty="0"/>
              <a:t>用一个正整数记录错误的类型信息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perror</a:t>
            </a:r>
            <a:r>
              <a:rPr lang="zh-CN" altLang="en-US" dirty="0"/>
              <a:t>命令显示与</a:t>
            </a:r>
            <a:r>
              <a:rPr lang="en-US" altLang="zh-CN" dirty="0" err="1"/>
              <a:t>errno</a:t>
            </a:r>
            <a:r>
              <a:rPr lang="zh-CN" altLang="en-US" dirty="0"/>
              <a:t>相关联的错误信息</a:t>
            </a:r>
            <a:endParaRPr lang="en-US" altLang="zh-CN" dirty="0"/>
          </a:p>
          <a:p>
            <a:pPr lvl="1"/>
            <a:r>
              <a:rPr lang="en-US" altLang="zh-CN" dirty="0"/>
              <a:t>#include&lt;sys/</a:t>
            </a:r>
            <a:r>
              <a:rPr lang="en-US" altLang="zh-CN" dirty="0" err="1"/>
              <a:t>errno.h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perror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 err="1"/>
              <a:t>str</a:t>
            </a:r>
            <a:r>
              <a:rPr lang="en-US" altLang="zh-CN" dirty="0"/>
              <a:t>: </a:t>
            </a:r>
            <a:r>
              <a:rPr lang="en-US" altLang="zh-CN" dirty="0" err="1"/>
              <a:t>errno</a:t>
            </a:r>
            <a:r>
              <a:rPr lang="zh-CN" altLang="en-US" dirty="0"/>
              <a:t>错误信息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show_errors.c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5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errno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798"/>
              </p:ext>
            </p:extLst>
          </p:nvPr>
        </p:nvGraphicFramePr>
        <p:xfrm>
          <a:off x="2373906" y="1379624"/>
          <a:ext cx="812799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EPERM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Operation not permitted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ENOENT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such file or directory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ESRCH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such process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EINTR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Interrupted</a:t>
                      </a:r>
                      <a:r>
                        <a:rPr lang="en-US" altLang="zh-CN" baseline="0" dirty="0"/>
                        <a:t> system call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I/O error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EACCES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Permission denied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EEXIST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 exists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ENOTDDIR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a directory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EISDIR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</a:t>
                      </a:r>
                      <a:r>
                        <a:rPr lang="en-US" altLang="zh-CN" baseline="0" dirty="0"/>
                        <a:t> a directory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ENOSPC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space left</a:t>
                      </a:r>
                      <a:r>
                        <a:rPr lang="en-US" altLang="zh-CN" baseline="0" dirty="0"/>
                        <a:t> on device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ESPIPE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Illegal seek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EROFS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r>
                        <a:rPr lang="en-US" altLang="zh-CN" baseline="0" dirty="0"/>
                        <a:t> only </a:t>
                      </a:r>
                      <a:r>
                        <a:rPr lang="en-US" altLang="zh-CN" baseline="0"/>
                        <a:t>file system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350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功能：打开和创建文件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 err="1"/>
              <a:t>int</a:t>
            </a:r>
            <a:r>
              <a:rPr lang="en-US" altLang="zh-CN" dirty="0"/>
              <a:t> open(</a:t>
            </a:r>
            <a:r>
              <a:rPr lang="en-US" altLang="zh-CN" dirty="0" err="1"/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path,int</a:t>
            </a:r>
            <a:r>
              <a:rPr lang="en-US" altLang="zh-CN" dirty="0"/>
              <a:t> </a:t>
            </a:r>
            <a:r>
              <a:rPr lang="en-US" altLang="zh-CN" dirty="0" err="1"/>
              <a:t>oflag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smode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fcntl.h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输入参数：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zh-CN" altLang="en-US" dirty="0"/>
              <a:t>文件路径</a:t>
            </a:r>
            <a:endParaRPr lang="en-US" altLang="zh-CN" dirty="0"/>
          </a:p>
          <a:p>
            <a:pPr lvl="1"/>
            <a:r>
              <a:rPr lang="en-US" altLang="zh-CN" dirty="0" err="1"/>
              <a:t>oflag</a:t>
            </a:r>
            <a:r>
              <a:rPr lang="en-US" altLang="zh-CN" dirty="0"/>
              <a:t> </a:t>
            </a:r>
            <a:r>
              <a:rPr lang="zh-CN" altLang="en-US" dirty="0"/>
              <a:t>打开模式  </a:t>
            </a:r>
            <a:r>
              <a:rPr lang="en-US" altLang="zh-CN" dirty="0"/>
              <a:t>O_RDONLY, O_WRONLY, O_RDWR</a:t>
            </a:r>
            <a:r>
              <a:rPr lang="zh-CN" altLang="en-US" dirty="0"/>
              <a:t>，中间用</a:t>
            </a:r>
            <a:r>
              <a:rPr lang="en-US" altLang="zh-CN" dirty="0"/>
              <a:t>|</a:t>
            </a:r>
            <a:r>
              <a:rPr lang="zh-CN" altLang="en-US" dirty="0"/>
              <a:t>分隔</a:t>
            </a:r>
            <a:endParaRPr lang="en-US" altLang="zh-CN" dirty="0"/>
          </a:p>
          <a:p>
            <a:pPr lvl="1"/>
            <a:r>
              <a:rPr lang="en-US" altLang="zh-CN" dirty="0" err="1"/>
              <a:t>smode</a:t>
            </a:r>
            <a:r>
              <a:rPr lang="en-US" altLang="zh-CN" dirty="0"/>
              <a:t> </a:t>
            </a:r>
            <a:r>
              <a:rPr lang="zh-CN" altLang="en-US" dirty="0"/>
              <a:t>创建文件时设定权限，可用</a:t>
            </a:r>
            <a:r>
              <a:rPr lang="en-US" altLang="zh-CN" dirty="0"/>
              <a:t>8</a:t>
            </a:r>
            <a:r>
              <a:rPr lang="zh-CN" altLang="en-US" dirty="0"/>
              <a:t>进制数表示，前面加</a:t>
            </a:r>
            <a:r>
              <a:rPr lang="en-US" altLang="zh-CN" dirty="0"/>
              <a:t>0</a:t>
            </a:r>
            <a:r>
              <a:rPr lang="zh-CN" altLang="en-US" dirty="0"/>
              <a:t>前缀</a:t>
            </a:r>
            <a:endParaRPr lang="en-US" altLang="zh-CN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zh-CN" altLang="en-US" dirty="0"/>
              <a:t>文件说明符，通常从</a:t>
            </a:r>
            <a:r>
              <a:rPr lang="en-US" altLang="zh-CN" dirty="0"/>
              <a:t>3</a:t>
            </a:r>
            <a:r>
              <a:rPr lang="zh-CN" altLang="en-US" dirty="0"/>
              <a:t>开始</a:t>
            </a:r>
            <a:endParaRPr lang="en-US" altLang="zh-CN" dirty="0"/>
          </a:p>
          <a:p>
            <a:pPr lvl="1"/>
            <a:r>
              <a:rPr lang="zh-CN" altLang="en-US" dirty="0"/>
              <a:t>错误时返回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4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预处理器指令</a:t>
            </a:r>
            <a:endParaRPr lang="en-US" altLang="zh-CN" dirty="0"/>
          </a:p>
          <a:p>
            <a:pPr lvl="1"/>
            <a:r>
              <a:rPr lang="zh-CN" altLang="en-US" dirty="0"/>
              <a:t>在文件开头以</a:t>
            </a:r>
            <a:r>
              <a:rPr lang="en-US" altLang="zh-CN" dirty="0"/>
              <a:t>#</a:t>
            </a:r>
            <a:r>
              <a:rPr lang="zh-CN" altLang="en-US" dirty="0"/>
              <a:t>开始的指令，不会被</a:t>
            </a:r>
            <a:r>
              <a:rPr lang="en-US" altLang="zh-CN" dirty="0"/>
              <a:t>C</a:t>
            </a:r>
            <a:r>
              <a:rPr lang="zh-CN" altLang="en-US" dirty="0"/>
              <a:t>语言编译器采用</a:t>
            </a:r>
            <a:endParaRPr lang="en-US" altLang="zh-CN" dirty="0"/>
          </a:p>
          <a:p>
            <a:pPr lvl="1"/>
            <a:r>
              <a:rPr lang="zh-CN" altLang="en-US" dirty="0"/>
              <a:t>常用来引用</a:t>
            </a:r>
            <a:r>
              <a:rPr lang="en-US" altLang="zh-CN" dirty="0"/>
              <a:t>C</a:t>
            </a:r>
            <a:r>
              <a:rPr lang="zh-CN" altLang="en-US" dirty="0"/>
              <a:t>语言头文件</a:t>
            </a:r>
            <a:r>
              <a:rPr lang="en-US" altLang="zh-CN" dirty="0"/>
              <a:t>.h</a:t>
            </a:r>
            <a:r>
              <a:rPr lang="zh-CN" altLang="en-US" dirty="0"/>
              <a:t>或设定宏</a:t>
            </a:r>
            <a:endParaRPr lang="en-US" altLang="zh-CN" dirty="0"/>
          </a:p>
          <a:p>
            <a:pPr lvl="1"/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#define PI 3.14</a:t>
            </a:r>
          </a:p>
          <a:p>
            <a:r>
              <a:rPr lang="zh-CN" altLang="en-US" dirty="0"/>
              <a:t>程序主体</a:t>
            </a:r>
            <a:endParaRPr lang="en-US" altLang="zh-CN" dirty="0"/>
          </a:p>
          <a:p>
            <a:pPr lvl="1"/>
            <a:r>
              <a:rPr lang="zh-CN" altLang="en-US" dirty="0"/>
              <a:t>变量声明，函数声明，函数定义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主程序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56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功能：关闭文件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 err="1"/>
              <a:t>int</a:t>
            </a:r>
            <a:r>
              <a:rPr lang="en-US" altLang="zh-CN" dirty="0"/>
              <a:t> close(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输入参数：</a:t>
            </a:r>
            <a:r>
              <a:rPr lang="en-US" altLang="zh-CN" dirty="0" err="1"/>
              <a:t>fd</a:t>
            </a:r>
            <a:r>
              <a:rPr lang="en-US" altLang="zh-CN" dirty="0"/>
              <a:t> </a:t>
            </a:r>
            <a:r>
              <a:rPr lang="zh-CN" altLang="en-US" dirty="0"/>
              <a:t>文件说明符</a:t>
            </a:r>
            <a:endParaRPr lang="en-US" altLang="zh-CN" dirty="0"/>
          </a:p>
          <a:p>
            <a:r>
              <a:rPr lang="zh-CN" altLang="en-US" dirty="0"/>
              <a:t>返回值：成功时返回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close</a:t>
            </a:r>
            <a:r>
              <a:rPr lang="zh-CN" altLang="en-US" dirty="0"/>
              <a:t>会释放指定的文件说明符，供下一个</a:t>
            </a:r>
            <a:r>
              <a:rPr lang="en-US" altLang="zh-CN" dirty="0"/>
              <a:t>open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当有多个</a:t>
            </a:r>
            <a:r>
              <a:rPr lang="en-US" altLang="zh-CN" dirty="0"/>
              <a:t>open</a:t>
            </a:r>
            <a:r>
              <a:rPr lang="zh-CN" altLang="en-US" dirty="0"/>
              <a:t>打开同一个文件时，只有所有指向该文件的说明符都被释放后文件才会关闭</a:t>
            </a:r>
            <a:endParaRPr lang="en-US" altLang="zh-CN" dirty="0"/>
          </a:p>
          <a:p>
            <a:r>
              <a:rPr lang="zh-CN" altLang="en-US" dirty="0"/>
              <a:t>可用使用</a:t>
            </a:r>
            <a:r>
              <a:rPr lang="en-US" altLang="zh-CN" dirty="0"/>
              <a:t>close</a:t>
            </a:r>
            <a:r>
              <a:rPr lang="zh-CN" altLang="en-US" dirty="0"/>
              <a:t>关闭标准输入</a:t>
            </a:r>
            <a:r>
              <a:rPr lang="en-US" altLang="zh-CN" dirty="0"/>
              <a:t>(0)</a:t>
            </a:r>
            <a:r>
              <a:rPr lang="zh-CN" altLang="en-US" dirty="0"/>
              <a:t>，标准输出</a:t>
            </a:r>
            <a:r>
              <a:rPr lang="en-US" altLang="zh-CN" dirty="0"/>
              <a:t>(1)</a:t>
            </a:r>
            <a:r>
              <a:rPr lang="zh-CN" altLang="en-US" dirty="0"/>
              <a:t>，标准错误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功能：读取文件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 err="1"/>
              <a:t>ssize_t</a:t>
            </a:r>
            <a:r>
              <a:rPr lang="en-US" altLang="zh-CN" dirty="0"/>
              <a:t> read(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void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nbyte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输入参数：</a:t>
            </a:r>
            <a:endParaRPr lang="en-US" altLang="zh-CN" dirty="0"/>
          </a:p>
          <a:p>
            <a:pPr lvl="1"/>
            <a:r>
              <a:rPr lang="en-US" altLang="zh-CN" dirty="0" err="1"/>
              <a:t>fd</a:t>
            </a:r>
            <a:r>
              <a:rPr lang="en-US" altLang="zh-CN" dirty="0"/>
              <a:t> </a:t>
            </a:r>
            <a:r>
              <a:rPr lang="zh-CN" altLang="en-US" dirty="0"/>
              <a:t>文件说明符</a:t>
            </a:r>
            <a:endParaRPr lang="en-US" altLang="zh-CN" dirty="0"/>
          </a:p>
          <a:p>
            <a:pPr lvl="1"/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指向通用缓冲区的指针</a:t>
            </a:r>
            <a:endParaRPr lang="en-US" altLang="zh-CN" dirty="0"/>
          </a:p>
          <a:p>
            <a:pPr lvl="1"/>
            <a:r>
              <a:rPr lang="en-US" altLang="zh-CN" dirty="0" err="1"/>
              <a:t>nbyte</a:t>
            </a:r>
            <a:r>
              <a:rPr lang="en-US" altLang="zh-CN" dirty="0"/>
              <a:t> </a:t>
            </a:r>
            <a:r>
              <a:rPr lang="zh-CN" altLang="en-US" dirty="0"/>
              <a:t>缓冲区本身的大小，也是读取的字符数</a:t>
            </a:r>
            <a:endParaRPr lang="en-US" altLang="zh-CN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zh-CN" altLang="en-US" dirty="0"/>
              <a:t>在遇到</a:t>
            </a:r>
            <a:r>
              <a:rPr lang="en-US" altLang="zh-CN" dirty="0"/>
              <a:t>EOF</a:t>
            </a:r>
            <a:r>
              <a:rPr lang="zh-CN" altLang="en-US" dirty="0"/>
              <a:t>之前，返回</a:t>
            </a:r>
            <a:r>
              <a:rPr lang="en-US" altLang="zh-CN" dirty="0" err="1"/>
              <a:t>nbyte</a:t>
            </a:r>
            <a:endParaRPr lang="en-US" altLang="zh-CN" dirty="0"/>
          </a:p>
          <a:p>
            <a:pPr lvl="1"/>
            <a:r>
              <a:rPr lang="zh-CN" altLang="en-US" dirty="0"/>
              <a:t>遇到</a:t>
            </a:r>
            <a:r>
              <a:rPr lang="en-US" altLang="zh-CN" dirty="0"/>
              <a:t>EOF</a:t>
            </a:r>
            <a:r>
              <a:rPr lang="zh-CN" altLang="en-US" dirty="0"/>
              <a:t>时，返回所读字符数，下一次执行</a:t>
            </a:r>
            <a:r>
              <a:rPr lang="en-US" altLang="zh-CN"/>
              <a:t>read</a:t>
            </a:r>
            <a:r>
              <a:rPr lang="zh-CN" altLang="en-US"/>
              <a:t>时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功能：写入文件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 err="1"/>
              <a:t>ssize_t</a:t>
            </a:r>
            <a:r>
              <a:rPr lang="en-US" altLang="zh-CN" dirty="0"/>
              <a:t> write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void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nbyte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输入参数：每次调用都将</a:t>
            </a:r>
            <a:r>
              <a:rPr lang="en-US" altLang="zh-CN" dirty="0" err="1"/>
              <a:t>buf</a:t>
            </a:r>
            <a:r>
              <a:rPr lang="zh-CN" altLang="en-US" dirty="0"/>
              <a:t>中的</a:t>
            </a:r>
            <a:r>
              <a:rPr lang="en-US" altLang="zh-CN" dirty="0" err="1"/>
              <a:t>nbyte</a:t>
            </a:r>
            <a:r>
              <a:rPr lang="zh-CN" altLang="en-US" dirty="0"/>
              <a:t>个字节写入文件说明符</a:t>
            </a:r>
            <a:r>
              <a:rPr lang="en-US" altLang="zh-CN" dirty="0" err="1"/>
              <a:t>fd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zh-CN" altLang="en-US" dirty="0"/>
              <a:t>返回所写字符数</a:t>
            </a:r>
            <a:endParaRPr lang="en-US" altLang="zh-CN" dirty="0"/>
          </a:p>
          <a:p>
            <a:pPr lvl="1"/>
            <a:r>
              <a:rPr lang="zh-CN" altLang="en-US" dirty="0"/>
              <a:t>在磁盘已满或文件大小超出限制时返回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缓冲区大小</a:t>
            </a:r>
            <a:endParaRPr lang="en-US" altLang="zh-CN" dirty="0"/>
          </a:p>
          <a:p>
            <a:pPr lvl="1"/>
            <a:r>
              <a:rPr lang="zh-CN" altLang="en-US" dirty="0"/>
              <a:t>写入设备</a:t>
            </a:r>
            <a:endParaRPr lang="en-US" altLang="zh-CN" dirty="0"/>
          </a:p>
          <a:p>
            <a:pPr lvl="1"/>
            <a:r>
              <a:rPr lang="zh-CN" altLang="en-US" dirty="0"/>
              <a:t>内核缓冲区大小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filecopy.c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59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lseek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功能：移动文件指针到指定位置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 err="1"/>
              <a:t>off_t</a:t>
            </a:r>
            <a:r>
              <a:rPr lang="en-US" altLang="zh-CN" dirty="0"/>
              <a:t> </a:t>
            </a:r>
            <a:r>
              <a:rPr lang="en-US" altLang="zh-CN" dirty="0" err="1"/>
              <a:t>lseek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off_t</a:t>
            </a:r>
            <a:r>
              <a:rPr lang="en-US" altLang="zh-CN" dirty="0"/>
              <a:t> offset, </a:t>
            </a:r>
            <a:r>
              <a:rPr lang="en-US" altLang="zh-CN" dirty="0" err="1"/>
              <a:t>int</a:t>
            </a:r>
            <a:r>
              <a:rPr lang="en-US" altLang="zh-CN" dirty="0"/>
              <a:t> whence)</a:t>
            </a:r>
          </a:p>
          <a:p>
            <a:r>
              <a:rPr lang="zh-CN" altLang="en-US" dirty="0"/>
              <a:t>输入参数：</a:t>
            </a:r>
            <a:endParaRPr lang="en-US" altLang="zh-CN" dirty="0"/>
          </a:p>
          <a:p>
            <a:pPr lvl="1"/>
            <a:r>
              <a:rPr lang="en-US" altLang="zh-CN" dirty="0"/>
              <a:t>whence </a:t>
            </a:r>
            <a:r>
              <a:rPr lang="zh-CN" altLang="en-US" dirty="0"/>
              <a:t>指针基准位置：</a:t>
            </a:r>
            <a:endParaRPr lang="en-US" altLang="zh-CN" dirty="0"/>
          </a:p>
          <a:p>
            <a:pPr lvl="2"/>
            <a:r>
              <a:rPr lang="en-US" altLang="zh-CN" dirty="0"/>
              <a:t>SEEK_SET </a:t>
            </a:r>
            <a:r>
              <a:rPr lang="zh-CN" altLang="en-US" dirty="0"/>
              <a:t>文件开头</a:t>
            </a:r>
            <a:endParaRPr lang="en-US" altLang="zh-CN" dirty="0"/>
          </a:p>
          <a:p>
            <a:pPr lvl="2"/>
            <a:r>
              <a:rPr lang="en-US" altLang="zh-CN" dirty="0"/>
              <a:t>SEEK_END </a:t>
            </a:r>
            <a:r>
              <a:rPr lang="zh-CN" altLang="en-US" dirty="0"/>
              <a:t>文件结尾</a:t>
            </a:r>
            <a:endParaRPr lang="en-US" altLang="zh-CN" dirty="0"/>
          </a:p>
          <a:p>
            <a:pPr lvl="2"/>
            <a:r>
              <a:rPr lang="en-US" altLang="zh-CN" dirty="0"/>
              <a:t>SEEK_CUR </a:t>
            </a:r>
            <a:r>
              <a:rPr lang="zh-CN" altLang="en-US" dirty="0"/>
              <a:t>当前位置</a:t>
            </a:r>
            <a:endParaRPr lang="en-US" altLang="zh-CN" dirty="0"/>
          </a:p>
          <a:p>
            <a:pPr lvl="1"/>
            <a:r>
              <a:rPr lang="en-US" altLang="zh-CN" dirty="0"/>
              <a:t>offset  </a:t>
            </a:r>
            <a:r>
              <a:rPr lang="zh-CN" altLang="en-US" dirty="0"/>
              <a:t>相对于基准位置的偏移量，正整数或者负整数</a:t>
            </a:r>
            <a:endParaRPr lang="en-US" altLang="zh-CN" dirty="0"/>
          </a:p>
          <a:p>
            <a:r>
              <a:rPr lang="zh-CN" altLang="en-US" dirty="0"/>
              <a:t>返回值：返回指针到文件开头的距离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lseek_exp.c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93" y="1402553"/>
            <a:ext cx="9553945" cy="44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5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变量和常数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变量名必须以字母或</a:t>
            </a:r>
            <a:r>
              <a:rPr lang="en-US" altLang="zh-CN" dirty="0"/>
              <a:t>_</a:t>
            </a:r>
            <a:r>
              <a:rPr lang="zh-CN" altLang="en-US" dirty="0"/>
              <a:t>开头，其余部分可以包含字母、数字和</a:t>
            </a:r>
            <a:r>
              <a:rPr lang="en-US" altLang="zh-CN" dirty="0"/>
              <a:t>_</a:t>
            </a:r>
          </a:p>
          <a:p>
            <a:r>
              <a:rPr lang="zh-CN" altLang="en-US" dirty="0"/>
              <a:t>每个变量必须声明类型后才能使用</a:t>
            </a:r>
            <a:endParaRPr lang="en-US" altLang="zh-CN" dirty="0"/>
          </a:p>
          <a:p>
            <a:pPr lvl="1"/>
            <a:r>
              <a:rPr lang="zh-CN" altLang="en-US" dirty="0"/>
              <a:t>基本类型：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char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，</a:t>
            </a:r>
            <a:r>
              <a:rPr lang="en-US" altLang="zh-CN" dirty="0"/>
              <a:t>double</a:t>
            </a:r>
          </a:p>
          <a:p>
            <a:pPr lvl="1"/>
            <a:r>
              <a:rPr lang="zh-CN" altLang="en-US" dirty="0"/>
              <a:t>派生类型：数组和指针</a:t>
            </a:r>
            <a:endParaRPr lang="en-US" altLang="zh-CN" dirty="0"/>
          </a:p>
          <a:p>
            <a:pPr lvl="1"/>
            <a:r>
              <a:rPr lang="zh-CN" altLang="en-US" dirty="0"/>
              <a:t>用户定义类型：结构，枚举，</a:t>
            </a:r>
            <a:r>
              <a:rPr lang="en-US" altLang="zh-CN" dirty="0" err="1"/>
              <a:t>typedef</a:t>
            </a:r>
            <a:endParaRPr lang="en-US" altLang="zh-CN" dirty="0"/>
          </a:p>
          <a:p>
            <a:r>
              <a:rPr lang="zh-CN" altLang="en-US" dirty="0"/>
              <a:t>变量在使用前必须初始化</a:t>
            </a:r>
            <a:endParaRPr lang="en-US" altLang="zh-CN" dirty="0"/>
          </a:p>
          <a:p>
            <a:r>
              <a:rPr lang="zh-CN" altLang="en-US" dirty="0"/>
              <a:t>常量：</a:t>
            </a:r>
            <a:endParaRPr lang="en-US" altLang="zh-CN" dirty="0"/>
          </a:p>
          <a:p>
            <a:pPr lvl="1"/>
            <a:r>
              <a:rPr lang="zh-CN" altLang="en-US" dirty="0"/>
              <a:t>普通常量：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类型 常量名</a:t>
            </a:r>
            <a:r>
              <a:rPr lang="en-US" altLang="zh-CN" dirty="0"/>
              <a:t>=</a:t>
            </a:r>
            <a:r>
              <a:rPr lang="zh-CN" altLang="en-US" dirty="0"/>
              <a:t>常量值</a:t>
            </a:r>
            <a:endParaRPr lang="en-US" altLang="zh-CN" dirty="0"/>
          </a:p>
          <a:p>
            <a:pPr lvl="1"/>
            <a:r>
              <a:rPr lang="zh-CN" altLang="en-US" dirty="0"/>
              <a:t>符号常量：</a:t>
            </a:r>
            <a:r>
              <a:rPr lang="en-US" altLang="zh-CN" dirty="0"/>
              <a:t>#define </a:t>
            </a:r>
            <a:r>
              <a:rPr lang="zh-CN" altLang="en-US" dirty="0"/>
              <a:t>常量名 常量值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自动转换</a:t>
            </a:r>
            <a:endParaRPr lang="en-US" altLang="zh-CN" dirty="0"/>
          </a:p>
          <a:p>
            <a:pPr lvl="1"/>
            <a:r>
              <a:rPr lang="zh-CN" altLang="en-US" dirty="0"/>
              <a:t>数值类型自动转换，将一个较低类型变换为较高类型</a:t>
            </a:r>
            <a:endParaRPr lang="en-US" altLang="zh-CN" dirty="0"/>
          </a:p>
          <a:p>
            <a:pPr lvl="1"/>
            <a:r>
              <a:rPr lang="zh-CN" altLang="en-US" dirty="0"/>
              <a:t>表达式的值自动转换成赋值左边的类型，有可能造成信息丢失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float pi = 22/7.0;</a:t>
            </a:r>
          </a:p>
          <a:p>
            <a:pPr lvl="1"/>
            <a:r>
              <a:rPr lang="en-US" dirty="0"/>
              <a:t>char</a:t>
            </a:r>
            <a:r>
              <a:rPr lang="zh-CN" altLang="en-US" dirty="0"/>
              <a:t>和</a:t>
            </a:r>
            <a:r>
              <a:rPr lang="en-US" altLang="zh-CN" dirty="0"/>
              <a:t>short</a:t>
            </a:r>
            <a:r>
              <a:rPr lang="zh-CN" altLang="en-US" dirty="0"/>
              <a:t>类型会自动变换为</a:t>
            </a:r>
            <a:r>
              <a:rPr lang="en-US" altLang="zh-CN" dirty="0" err="1"/>
              <a:t>int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隐式变换</a:t>
            </a:r>
            <a:endParaRPr lang="en-US" altLang="zh-CN" dirty="0"/>
          </a:p>
          <a:p>
            <a:pPr lvl="1"/>
            <a:r>
              <a:rPr lang="zh-CN" altLang="en-US" dirty="0"/>
              <a:t>常量使用后缀：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</a:p>
          <a:p>
            <a:pPr lvl="1"/>
            <a:r>
              <a:rPr lang="zh-CN" altLang="en-US" dirty="0"/>
              <a:t>强制类型转换：</a:t>
            </a:r>
            <a:r>
              <a:rPr lang="en-US" altLang="zh-CN" dirty="0"/>
              <a:t>(</a:t>
            </a:r>
            <a:r>
              <a:rPr lang="zh-CN" altLang="en-US" dirty="0"/>
              <a:t>类型</a:t>
            </a:r>
            <a:r>
              <a:rPr lang="en-US" altLang="zh-CN" dirty="0"/>
              <a:t>) 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type.c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7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数组声明：</a:t>
            </a:r>
            <a:r>
              <a:rPr lang="en-US" altLang="zh-CN" dirty="0"/>
              <a:t>type array[n]={val1,val2,…,</a:t>
            </a:r>
            <a:r>
              <a:rPr lang="en-US" altLang="zh-CN" dirty="0" err="1"/>
              <a:t>valn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数组下标从</a:t>
            </a:r>
            <a:r>
              <a:rPr lang="en-US" altLang="zh-CN" dirty="0"/>
              <a:t>0</a:t>
            </a:r>
            <a:r>
              <a:rPr lang="zh-CN" altLang="en-US" dirty="0"/>
              <a:t>开始，如长度为</a:t>
            </a:r>
            <a:r>
              <a:rPr lang="en-US" altLang="zh-CN" dirty="0"/>
              <a:t>n</a:t>
            </a:r>
            <a:r>
              <a:rPr lang="zh-CN" altLang="en-US" dirty="0"/>
              <a:t>，则最后一个数组下标为</a:t>
            </a:r>
            <a:r>
              <a:rPr lang="en-US" altLang="zh-CN" dirty="0"/>
              <a:t>n-1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编译器不做数组边界检查，可以访问为声明的数组下标项，</a:t>
            </a:r>
            <a:r>
              <a:rPr lang="zh-CN" altLang="en-US" dirty="0">
                <a:solidFill>
                  <a:srgbClr val="FF0000"/>
                </a:solidFill>
              </a:rPr>
              <a:t>但很危险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数组的实质是指向一组连续内存空间的指针</a:t>
            </a:r>
            <a:endParaRPr lang="en-US" altLang="zh-CN" dirty="0"/>
          </a:p>
          <a:p>
            <a:r>
              <a:rPr lang="zh-CN" altLang="en-US" dirty="0"/>
              <a:t>数组名表示的是数组中第一个元素的内存位置</a:t>
            </a:r>
            <a:endParaRPr lang="en-US" altLang="zh-CN" dirty="0"/>
          </a:p>
          <a:p>
            <a:r>
              <a:rPr lang="zh-CN" altLang="en-US" dirty="0"/>
              <a:t>字符串就是一个</a:t>
            </a:r>
            <a:r>
              <a:rPr lang="en-US" altLang="zh-CN" dirty="0"/>
              <a:t>char</a:t>
            </a:r>
            <a:r>
              <a:rPr lang="zh-CN" altLang="en-US" dirty="0"/>
              <a:t>类型的数组，最后一个元素为</a:t>
            </a:r>
            <a:r>
              <a:rPr lang="en-US" altLang="zh-CN" dirty="0"/>
              <a:t>NULL(\0)</a:t>
            </a:r>
          </a:p>
          <a:p>
            <a:r>
              <a:rPr lang="zh-CN" altLang="en-US" dirty="0"/>
              <a:t>示例：</a:t>
            </a:r>
            <a:r>
              <a:rPr lang="en-US" altLang="zh-CN" dirty="0" err="1"/>
              <a:t>array.c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97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16467</TotalTime>
  <Words>4454</Words>
  <Application>Microsoft Office PowerPoint</Application>
  <PresentationFormat>宽屏</PresentationFormat>
  <Paragraphs>668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7" baseType="lpstr">
      <vt:lpstr>Arial</vt:lpstr>
      <vt:lpstr>Calibri</vt:lpstr>
      <vt:lpstr>Times New Roman</vt:lpstr>
      <vt:lpstr>视差</vt:lpstr>
      <vt:lpstr>第五章    Linux C语言编程</vt:lpstr>
      <vt:lpstr>Outline</vt:lpstr>
      <vt:lpstr>C语言</vt:lpstr>
      <vt:lpstr>如何编写和执行C语言程序</vt:lpstr>
      <vt:lpstr>C语言程序构成</vt:lpstr>
      <vt:lpstr>C程序示例</vt:lpstr>
      <vt:lpstr>变量和常数</vt:lpstr>
      <vt:lpstr>类型转换</vt:lpstr>
      <vt:lpstr>数组</vt:lpstr>
      <vt:lpstr>控制结构语句</vt:lpstr>
      <vt:lpstr>函数</vt:lpstr>
      <vt:lpstr>指针</vt:lpstr>
      <vt:lpstr>指针运算</vt:lpstr>
      <vt:lpstr>指针与字符数组</vt:lpstr>
      <vt:lpstr>C语言命令行参数</vt:lpstr>
      <vt:lpstr>C语言程序开发工具</vt:lpstr>
      <vt:lpstr>gcc编译器</vt:lpstr>
      <vt:lpstr>gcc 编译过程</vt:lpstr>
      <vt:lpstr>gcc编译过程控制</vt:lpstr>
      <vt:lpstr>C语言程序源文件</vt:lpstr>
      <vt:lpstr>编译多个源文件</vt:lpstr>
      <vt:lpstr>保留目标文件.o的意义</vt:lpstr>
      <vt:lpstr>makefile</vt:lpstr>
      <vt:lpstr>makefile</vt:lpstr>
      <vt:lpstr>makefile中的变量</vt:lpstr>
      <vt:lpstr>预定义变量和自动变量</vt:lpstr>
      <vt:lpstr>ar:生成静态库命令</vt:lpstr>
      <vt:lpstr>生成动态共享库</vt:lpstr>
      <vt:lpstr>静态库与共享库</vt:lpstr>
      <vt:lpstr>在makefile中管理库文件</vt:lpstr>
      <vt:lpstr>调试器</vt:lpstr>
      <vt:lpstr>gdb调试器</vt:lpstr>
      <vt:lpstr>gdb调试器命令</vt:lpstr>
      <vt:lpstr>gdb调试命令</vt:lpstr>
      <vt:lpstr>示例</vt:lpstr>
      <vt:lpstr>C语言系统函数库</vt:lpstr>
      <vt:lpstr>数学函数</vt:lpstr>
      <vt:lpstr>随机数函数</vt:lpstr>
      <vt:lpstr>字符函数</vt:lpstr>
      <vt:lpstr>系统时间和日期函数</vt:lpstr>
      <vt:lpstr>环境控制函数</vt:lpstr>
      <vt:lpstr>内存分配函数</vt:lpstr>
      <vt:lpstr>内存操作函数</vt:lpstr>
      <vt:lpstr>system函数</vt:lpstr>
      <vt:lpstr>C语言系统调用</vt:lpstr>
      <vt:lpstr>系统调用与库函数的区别</vt:lpstr>
      <vt:lpstr>错误处理</vt:lpstr>
      <vt:lpstr>errno</vt:lpstr>
      <vt:lpstr>open</vt:lpstr>
      <vt:lpstr>close</vt:lpstr>
      <vt:lpstr>read</vt:lpstr>
      <vt:lpstr>write</vt:lpstr>
      <vt:lpstr>lseek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开 开</cp:lastModifiedBy>
  <cp:revision>772</cp:revision>
  <dcterms:created xsi:type="dcterms:W3CDTF">2016-08-19T07:13:45Z</dcterms:created>
  <dcterms:modified xsi:type="dcterms:W3CDTF">2019-11-20T13:12:35Z</dcterms:modified>
</cp:coreProperties>
</file>