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20" r:id="rId3"/>
    <p:sldId id="321" r:id="rId4"/>
    <p:sldId id="322" r:id="rId5"/>
    <p:sldId id="323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9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6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8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1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7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8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7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6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45DE5-A058-4A54-93BC-4FB81907530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EF4D-5B27-41CE-951F-0C47D466E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833A9FD-788B-48A3-AB1F-27091798DF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80928" y="1619464"/>
            <a:ext cx="7052072" cy="1404937"/>
          </a:xfrm>
        </p:spPr>
        <p:txBody>
          <a:bodyPr anchor="ctr">
            <a:noAutofit/>
          </a:bodyPr>
          <a:lstStyle/>
          <a:p>
            <a:pPr eaLnBrk="1" hangingPunct="1"/>
            <a:r>
              <a:rPr lang="zh-CN" altLang="en-US" sz="4400" b="1" dirty="0">
                <a:latin typeface="幼圆" panose="02010509060101010101" pitchFamily="49" charset="-122"/>
                <a:ea typeface="幼圆" panose="02010509060101010101" pitchFamily="49" charset="-122"/>
              </a:rPr>
              <a:t>概率论与数论统计</a:t>
            </a:r>
            <a:br>
              <a:rPr lang="zh-CN" altLang="en-US" sz="44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4400" b="1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4400" b="1" dirty="0">
                <a:latin typeface="幼圆" panose="02010509060101010101" pitchFamily="49" charset="-122"/>
                <a:ea typeface="幼圆" panose="02010509060101010101" pitchFamily="49" charset="-122"/>
              </a:rPr>
              <a:t>十八</a:t>
            </a:r>
            <a:r>
              <a:rPr lang="en-US" altLang="zh-CN" sz="4400" b="1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896821-A138-46A9-A6A4-C4E1C802FD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80928" y="3640967"/>
            <a:ext cx="6697265" cy="1233488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主讲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张敏</a:t>
            </a:r>
          </a:p>
          <a:p>
            <a:pPr eaLnBrk="1" hangingPunct="1"/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Email:mzhang@sei.ecnu.edu.cn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>
            <a:extLst>
              <a:ext uri="{FF2B5EF4-FFF2-40B4-BE49-F238E27FC236}">
                <a16:creationId xmlns:a16="http://schemas.microsoft.com/office/drawing/2014/main" id="{5617D20B-A699-41C7-91F8-7D5D1769A3F1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1257303"/>
            <a:ext cx="2686050" cy="1033464"/>
            <a:chOff x="3216" y="2400"/>
            <a:chExt cx="2256" cy="868"/>
          </a:xfrm>
        </p:grpSpPr>
        <p:grpSp>
          <p:nvGrpSpPr>
            <p:cNvPr id="67598" name="Group 3">
              <a:extLst>
                <a:ext uri="{FF2B5EF4-FFF2-40B4-BE49-F238E27FC236}">
                  <a16:creationId xmlns:a16="http://schemas.microsoft.com/office/drawing/2014/main" id="{A3B33DB0-6FFC-4A45-B5AD-8A7E9AE28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400"/>
              <a:ext cx="336" cy="192"/>
              <a:chOff x="1392" y="2784"/>
              <a:chExt cx="336" cy="192"/>
            </a:xfrm>
          </p:grpSpPr>
          <p:sp>
            <p:nvSpPr>
              <p:cNvPr id="67604" name="Oval 4">
                <a:extLst>
                  <a:ext uri="{FF2B5EF4-FFF2-40B4-BE49-F238E27FC236}">
                    <a16:creationId xmlns:a16="http://schemas.microsoft.com/office/drawing/2014/main" id="{E8C293E8-14E8-44D4-ADF0-57B3C653B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832"/>
                <a:ext cx="336" cy="144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50">
                  <a:ea typeface="宋体" panose="02010600030101010101" pitchFamily="2" charset="-122"/>
                </a:endParaRPr>
              </a:p>
            </p:txBody>
          </p:sp>
          <p:sp>
            <p:nvSpPr>
              <p:cNvPr id="67605" name="Oval 5">
                <a:extLst>
                  <a:ext uri="{FF2B5EF4-FFF2-40B4-BE49-F238E27FC236}">
                    <a16:creationId xmlns:a16="http://schemas.microsoft.com/office/drawing/2014/main" id="{5293FED6-1D9D-48B6-A6B5-8AC8DC1DF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336" cy="144"/>
              </a:xfrm>
              <a:prstGeom prst="ellipse">
                <a:avLst/>
              </a:prstGeom>
              <a:gradFill rotWithShape="0">
                <a:gsLst>
                  <a:gs pos="0">
                    <a:srgbClr val="33CCCC"/>
                  </a:gs>
                  <a:gs pos="100000">
                    <a:srgbClr val="185E5E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350" i="1">
                    <a:solidFill>
                      <a:srgbClr val="000066"/>
                    </a:solidFill>
                    <a:ea typeface="宋体" panose="02010600030101010101" pitchFamily="2" charset="-122"/>
                  </a:rPr>
                  <a:t>T</a:t>
                </a:r>
                <a:endParaRPr kumimoji="1" lang="en-US" altLang="zh-CN" sz="135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7599" name="Group 6">
              <a:extLst>
                <a:ext uri="{FF2B5EF4-FFF2-40B4-BE49-F238E27FC236}">
                  <a16:creationId xmlns:a16="http://schemas.microsoft.com/office/drawing/2014/main" id="{600CAD04-7F60-40BE-98DF-D39F74737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400"/>
              <a:ext cx="336" cy="192"/>
              <a:chOff x="912" y="2784"/>
              <a:chExt cx="336" cy="192"/>
            </a:xfrm>
          </p:grpSpPr>
          <p:sp>
            <p:nvSpPr>
              <p:cNvPr id="67602" name="Oval 7">
                <a:extLst>
                  <a:ext uri="{FF2B5EF4-FFF2-40B4-BE49-F238E27FC236}">
                    <a16:creationId xmlns:a16="http://schemas.microsoft.com/office/drawing/2014/main" id="{0FEF57F9-AC50-48EA-8A41-78704EB9B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336" cy="144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50">
                  <a:ea typeface="宋体" panose="02010600030101010101" pitchFamily="2" charset="-122"/>
                </a:endParaRPr>
              </a:p>
            </p:txBody>
          </p:sp>
          <p:sp>
            <p:nvSpPr>
              <p:cNvPr id="67603" name="Oval 8">
                <a:extLst>
                  <a:ext uri="{FF2B5EF4-FFF2-40B4-BE49-F238E27FC236}">
                    <a16:creationId xmlns:a16="http://schemas.microsoft.com/office/drawing/2014/main" id="{A257CA19-6230-431D-975B-2F0800AA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336" cy="144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350" i="1">
                    <a:solidFill>
                      <a:srgbClr val="FFFFFF"/>
                    </a:solidFill>
                    <a:ea typeface="宋体" panose="02010600030101010101" pitchFamily="2" charset="-122"/>
                  </a:rPr>
                  <a:t>H</a:t>
                </a:r>
                <a:endParaRPr kumimoji="1" lang="en-US" altLang="zh-CN" sz="135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7600" name="Rectangle 9">
              <a:extLst>
                <a:ext uri="{FF2B5EF4-FFF2-40B4-BE49-F238E27FC236}">
                  <a16:creationId xmlns:a16="http://schemas.microsoft.com/office/drawing/2014/main" id="{05DD3F6B-81BA-4295-BAC3-3DA72537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70"/>
              <a:ext cx="1152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正面55次</a:t>
              </a:r>
            </a:p>
          </p:txBody>
        </p:sp>
        <p:sp>
          <p:nvSpPr>
            <p:cNvPr id="67601" name="Rectangle 10">
              <a:extLst>
                <a:ext uri="{FF2B5EF4-FFF2-40B4-BE49-F238E27FC236}">
                  <a16:creationId xmlns:a16="http://schemas.microsoft.com/office/drawing/2014/main" id="{6BF4EA53-E4A6-46AE-A6C6-8AD66662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22"/>
              <a:ext cx="1152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ea typeface="宋体" panose="02010600030101010101" pitchFamily="2" charset="-122"/>
                </a:rPr>
                <a:t>反面45次</a:t>
              </a:r>
            </a:p>
          </p:txBody>
        </p:sp>
      </p:grpSp>
      <p:sp>
        <p:nvSpPr>
          <p:cNvPr id="67587" name="Rectangle 11">
            <a:extLst>
              <a:ext uri="{FF2B5EF4-FFF2-40B4-BE49-F238E27FC236}">
                <a16:creationId xmlns:a16="http://schemas.microsoft.com/office/drawing/2014/main" id="{0520BC8A-DCC6-4BC7-9C8F-0FD3D51D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6" y="1186608"/>
            <a:ext cx="41359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掷一枚均匀硬币100次，</a:t>
            </a:r>
          </a:p>
        </p:txBody>
      </p:sp>
      <p:sp>
        <p:nvSpPr>
          <p:cNvPr id="269324" name="Rectangle 12">
            <a:extLst>
              <a:ext uri="{FF2B5EF4-FFF2-40B4-BE49-F238E27FC236}">
                <a16:creationId xmlns:a16="http://schemas.microsoft.com/office/drawing/2014/main" id="{08D8233A-C09C-4DC9-A234-E05C8ECB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54" y="1643807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宋体" panose="02010600030101010101" pitchFamily="2" charset="-122"/>
              </a:rPr>
              <a:t>问这枚硬币是否均匀？</a:t>
            </a:r>
            <a:endParaRPr lang="zh-CN" altLang="en-US" sz="2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325" name="Object 13">
                <a:extLst>
                  <a:ext uri="{FF2B5EF4-FFF2-40B4-BE49-F238E27FC236}">
                    <a16:creationId xmlns:a16="http://schemas.microsoft.com/office/drawing/2014/main" id="{3C119501-DF98-463F-BCF3-D0B7F42B4F99}"/>
                  </a:ext>
                </a:extLst>
              </p:cNvPr>
              <p:cNvSpPr txBox="1"/>
              <p:nvPr/>
            </p:nvSpPr>
            <p:spPr bwMode="auto">
              <a:xfrm>
                <a:off x="2583656" y="2461023"/>
                <a:ext cx="4501754" cy="4536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=1/2⇔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≠1/2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9325" name="Object 13">
                <a:extLst>
                  <a:ext uri="{FF2B5EF4-FFF2-40B4-BE49-F238E27FC236}">
                    <a16:creationId xmlns:a16="http://schemas.microsoft.com/office/drawing/2014/main" id="{3C119501-DF98-463F-BCF3-D0B7F42B4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3656" y="2461023"/>
                <a:ext cx="4501754" cy="453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326" name="Rectangle 14">
            <a:extLst>
              <a:ext uri="{FF2B5EF4-FFF2-40B4-BE49-F238E27FC236}">
                <a16:creationId xmlns:a16="http://schemas.microsoft.com/office/drawing/2014/main" id="{A0F008A9-DB56-40B3-A471-4A7C78F3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101008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提出假设</a:t>
            </a:r>
          </a:p>
        </p:txBody>
      </p:sp>
      <p:sp>
        <p:nvSpPr>
          <p:cNvPr id="269327" name="Rectangle 15">
            <a:extLst>
              <a:ext uri="{FF2B5EF4-FFF2-40B4-BE49-F238E27FC236}">
                <a16:creationId xmlns:a16="http://schemas.microsoft.com/office/drawing/2014/main" id="{46C68526-9309-4BF7-A14F-8E37F7FD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031" y="2901108"/>
            <a:ext cx="35189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其中</a:t>
            </a: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zh-CN" altLang="zh-CN" sz="2400">
                <a:ea typeface="宋体" panose="02010600030101010101" pitchFamily="2" charset="-122"/>
              </a:rPr>
              <a:t>为正面出现的概率.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69328" name="Rectangle 16">
            <a:extLst>
              <a:ext uri="{FF2B5EF4-FFF2-40B4-BE49-F238E27FC236}">
                <a16:creationId xmlns:a16="http://schemas.microsoft.com/office/drawing/2014/main" id="{2022D2AE-2808-48F1-ACBA-A06816934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97" y="372740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取统计量</a:t>
            </a:r>
            <a:endParaRPr lang="zh-CN" altLang="en-US" sz="240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329" name="Object 17">
                <a:extLst>
                  <a:ext uri="{FF2B5EF4-FFF2-40B4-BE49-F238E27FC236}">
                    <a16:creationId xmlns:a16="http://schemas.microsoft.com/office/drawing/2014/main" id="{40C8C1EB-6468-483A-9232-4B3CCABB96FB}"/>
                  </a:ext>
                </a:extLst>
              </p:cNvPr>
              <p:cNvSpPr txBox="1"/>
              <p:nvPr/>
            </p:nvSpPr>
            <p:spPr bwMode="auto">
              <a:xfrm>
                <a:off x="2789635" y="3567114"/>
                <a:ext cx="3109913" cy="9036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0.5(1−0.5)/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9329" name="Object 17">
                <a:extLst>
                  <a:ext uri="{FF2B5EF4-FFF2-40B4-BE49-F238E27FC236}">
                    <a16:creationId xmlns:a16="http://schemas.microsoft.com/office/drawing/2014/main" id="{40C8C1EB-6468-483A-9232-4B3CCABB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9635" y="3567114"/>
                <a:ext cx="3109913" cy="903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330" name="Rectangle 18">
            <a:extLst>
              <a:ext uri="{FF2B5EF4-FFF2-40B4-BE49-F238E27FC236}">
                <a16:creationId xmlns:a16="http://schemas.microsoft.com/office/drawing/2014/main" id="{59B3C79E-5815-4C57-AC3F-07747EE32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0265"/>
            <a:ext cx="18261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  近似</a:t>
            </a:r>
            <a:r>
              <a:rPr lang="zh-CN" altLang="zh-CN" sz="2400" i="1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(0,1)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grpSp>
        <p:nvGrpSpPr>
          <p:cNvPr id="269347" name="Group 35">
            <a:extLst>
              <a:ext uri="{FF2B5EF4-FFF2-40B4-BE49-F238E27FC236}">
                <a16:creationId xmlns:a16="http://schemas.microsoft.com/office/drawing/2014/main" id="{CC40AECF-F441-4036-950B-5870B9D572D9}"/>
              </a:ext>
            </a:extLst>
          </p:cNvPr>
          <p:cNvGrpSpPr>
            <a:grpSpLocks/>
          </p:cNvGrpSpPr>
          <p:nvPr/>
        </p:nvGrpSpPr>
        <p:grpSpPr bwMode="auto">
          <a:xfrm>
            <a:off x="1726407" y="4524376"/>
            <a:ext cx="2947988" cy="461962"/>
            <a:chOff x="538" y="2629"/>
            <a:chExt cx="2476" cy="3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596" name="Object 20">
                  <a:extLst>
                    <a:ext uri="{FF2B5EF4-FFF2-40B4-BE49-F238E27FC236}">
                      <a16:creationId xmlns:a16="http://schemas.microsoft.com/office/drawing/2014/main" id="{22CF89C0-66F6-4178-9C33-28EDA20FEF23}"/>
                    </a:ext>
                  </a:extLst>
                </p:cNvPr>
                <p:cNvSpPr txBox="1"/>
                <p:nvPr/>
              </p:nvSpPr>
              <p:spPr bwMode="auto">
                <a:xfrm>
                  <a:off x="538" y="2650"/>
                  <a:ext cx="23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7596" name="Object 20">
                  <a:extLst>
                    <a:ext uri="{FF2B5EF4-FFF2-40B4-BE49-F238E27FC236}">
                      <a16:creationId xmlns:a16="http://schemas.microsoft.com/office/drawing/2014/main" id="{22CF89C0-66F6-4178-9C33-28EDA20FE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8" y="2650"/>
                  <a:ext cx="230" cy="315"/>
                </a:xfrm>
                <a:prstGeom prst="rect">
                  <a:avLst/>
                </a:prstGeom>
                <a:blipFill>
                  <a:blip r:embed="rId4"/>
                  <a:stretch>
                    <a:fillRect t="-6452" r="-42222" b="-483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597" name="Rectangle 21">
              <a:extLst>
                <a:ext uri="{FF2B5EF4-FFF2-40B4-BE49-F238E27FC236}">
                  <a16:creationId xmlns:a16="http://schemas.microsoft.com/office/drawing/2014/main" id="{79EE6EB5-B71D-4AC6-A5C1-9C003A06C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29"/>
              <a:ext cx="229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ea typeface="宋体" panose="02010600030101010101" pitchFamily="2" charset="-122"/>
                </a:rPr>
                <a:t>为正面出现的</a:t>
              </a:r>
              <a:r>
                <a:rPr lang="zh-CN" altLang="en-US" sz="2400">
                  <a:ea typeface="宋体" panose="02010600030101010101" pitchFamily="2" charset="-122"/>
                </a:rPr>
                <a:t>频</a:t>
              </a:r>
              <a:r>
                <a:rPr lang="zh-CN" altLang="zh-CN" sz="2400">
                  <a:ea typeface="宋体" panose="02010600030101010101" pitchFamily="2" charset="-122"/>
                </a:rPr>
                <a:t>率.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4" grpId="0" autoUpdateAnimBg="0"/>
      <p:bldP spid="269326" grpId="0" autoUpdateAnimBg="0"/>
      <p:bldP spid="269327" grpId="0" autoUpdateAnimBg="0"/>
      <p:bldP spid="269328" grpId="0" autoUpdateAnimBg="0"/>
      <p:bldP spid="2693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02E083F8-1CE7-4F7E-9CB6-590BDEBBA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311" y="1415207"/>
            <a:ext cx="34852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先算出统计量</a:t>
            </a:r>
            <a:r>
              <a:rPr lang="en-US" altLang="zh-CN" sz="2400" i="1">
                <a:ea typeface="宋体" panose="02010600030101010101" pitchFamily="2" charset="-122"/>
              </a:rPr>
              <a:t>U</a:t>
            </a:r>
            <a:r>
              <a:rPr lang="zh-CN" altLang="en-US" sz="2400">
                <a:ea typeface="宋体" panose="02010600030101010101" pitchFamily="2" charset="-122"/>
              </a:rPr>
              <a:t>的实测值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306E8F28-B7CE-410A-9B02-C4A8EBD3B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3" y="958008"/>
            <a:ext cx="42922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我们来计算检验的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值.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340" name="Object 4">
                <a:extLst>
                  <a:ext uri="{FF2B5EF4-FFF2-40B4-BE49-F238E27FC236}">
                    <a16:creationId xmlns:a16="http://schemas.microsoft.com/office/drawing/2014/main" id="{14A14D0A-209A-4491-B394-01A269379DFA}"/>
                  </a:ext>
                </a:extLst>
              </p:cNvPr>
              <p:cNvSpPr txBox="1"/>
              <p:nvPr/>
            </p:nvSpPr>
            <p:spPr bwMode="auto">
              <a:xfrm>
                <a:off x="2038350" y="1816894"/>
                <a:ext cx="3877866" cy="8917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0.55−0.5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0.5(1−0.5)/100</m:t>
                              </m:r>
                            </m:e>
                          </m:rad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0340" name="Object 4">
                <a:extLst>
                  <a:ext uri="{FF2B5EF4-FFF2-40B4-BE49-F238E27FC236}">
                    <a16:creationId xmlns:a16="http://schemas.microsoft.com/office/drawing/2014/main" id="{14A14D0A-209A-4491-B394-01A269379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350" y="1816894"/>
                <a:ext cx="3877866" cy="891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341" name="Text Box 5">
            <a:extLst>
              <a:ext uri="{FF2B5EF4-FFF2-40B4-BE49-F238E27FC236}">
                <a16:creationId xmlns:a16="http://schemas.microsoft.com/office/drawing/2014/main" id="{0AE4B5DC-E825-42DE-8789-87D3CA7EB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972" y="3186858"/>
            <a:ext cx="1680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{|</a:t>
            </a:r>
            <a:r>
              <a:rPr lang="en-US" altLang="zh-CN" sz="2400" i="1" dirty="0"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ea typeface="宋体" panose="02010600030101010101" pitchFamily="2" charset="-122"/>
              </a:rPr>
              <a:t>|&gt;1}</a:t>
            </a:r>
            <a:endParaRPr kumimoji="1" lang="zh-CN" altLang="en-US" sz="1350" dirty="0">
              <a:ea typeface="宋体" panose="02010600030101010101" pitchFamily="2" charset="-122"/>
            </a:endParaRPr>
          </a:p>
        </p:txBody>
      </p:sp>
      <p:sp>
        <p:nvSpPr>
          <p:cNvPr id="270342" name="Rectangle 6">
            <a:extLst>
              <a:ext uri="{FF2B5EF4-FFF2-40B4-BE49-F238E27FC236}">
                <a16:creationId xmlns:a16="http://schemas.microsoft.com/office/drawing/2014/main" id="{A4FC1B4E-F471-4319-9B36-02EDCC5E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194" y="2729657"/>
            <a:ext cx="1980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检验的</a:t>
            </a: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zh-CN" altLang="en-US" sz="2400">
                <a:ea typeface="宋体" panose="02010600030101010101" pitchFamily="2" charset="-122"/>
              </a:rPr>
              <a:t>值是:</a:t>
            </a:r>
          </a:p>
        </p:txBody>
      </p:sp>
      <p:sp>
        <p:nvSpPr>
          <p:cNvPr id="270343" name="Rectangle 7">
            <a:extLst>
              <a:ext uri="{FF2B5EF4-FFF2-40B4-BE49-F238E27FC236}">
                <a16:creationId xmlns:a16="http://schemas.microsoft.com/office/drawing/2014/main" id="{E3CBFBD1-7DA5-4BCD-B75C-C25D2C9BD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586908"/>
            <a:ext cx="3079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=2-2(0.8413)=0.3174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270344" name="Group 8">
            <a:extLst>
              <a:ext uri="{FF2B5EF4-FFF2-40B4-BE49-F238E27FC236}">
                <a16:creationId xmlns:a16="http://schemas.microsoft.com/office/drawing/2014/main" id="{E6803239-721C-4DC7-B8A6-344F29919755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3587357"/>
            <a:ext cx="1526382" cy="461964"/>
            <a:chOff x="2427" y="3080"/>
            <a:chExt cx="1282" cy="388"/>
          </a:xfrm>
        </p:grpSpPr>
        <p:sp>
          <p:nvSpPr>
            <p:cNvPr id="68624" name="Rectangle 9">
              <a:extLst>
                <a:ext uri="{FF2B5EF4-FFF2-40B4-BE49-F238E27FC236}">
                  <a16:creationId xmlns:a16="http://schemas.microsoft.com/office/drawing/2014/main" id="{BFE245A0-99A5-410F-A7E0-5D6BFDB76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080"/>
              <a:ext cx="128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ea typeface="宋体" panose="02010600030101010101" pitchFamily="2" charset="-122"/>
                </a:rPr>
                <a:t>=2-2    (1)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625" name="Object 10">
                  <a:extLst>
                    <a:ext uri="{FF2B5EF4-FFF2-40B4-BE49-F238E27FC236}">
                      <a16:creationId xmlns:a16="http://schemas.microsoft.com/office/drawing/2014/main" id="{DA0193FA-4B66-4C35-AF28-FB5264B9FFA2}"/>
                    </a:ext>
                  </a:extLst>
                </p:cNvPr>
                <p:cNvSpPr txBox="1"/>
                <p:nvPr/>
              </p:nvSpPr>
              <p:spPr bwMode="auto">
                <a:xfrm>
                  <a:off x="2972" y="316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8625" name="Object 10">
                  <a:extLst>
                    <a:ext uri="{FF2B5EF4-FFF2-40B4-BE49-F238E27FC236}">
                      <a16:creationId xmlns:a16="http://schemas.microsoft.com/office/drawing/2014/main" id="{DA0193FA-4B66-4C35-AF28-FB5264B9F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2" y="3168"/>
                  <a:ext cx="292" cy="2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0347" name="Rectangle 11">
            <a:extLst>
              <a:ext uri="{FF2B5EF4-FFF2-40B4-BE49-F238E27FC236}">
                <a16:creationId xmlns:a16="http://schemas.microsoft.com/office/drawing/2014/main" id="{0F6EBC80-AAC1-4C1D-90ED-80265AE4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255" y="3186858"/>
            <a:ext cx="18229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=1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en-US" altLang="zh-CN" sz="2400">
                <a:ea typeface="宋体" panose="02010600030101010101" pitchFamily="2" charset="-122"/>
              </a:rPr>
              <a:t>{|</a:t>
            </a:r>
            <a:r>
              <a:rPr lang="en-US" altLang="zh-CN" sz="2400" i="1">
                <a:ea typeface="宋体" panose="02010600030101010101" pitchFamily="2" charset="-122"/>
              </a:rPr>
              <a:t>U</a:t>
            </a:r>
            <a:r>
              <a:rPr lang="en-US" altLang="zh-CN" sz="2400">
                <a:ea typeface="宋体" panose="02010600030101010101" pitchFamily="2" charset="-122"/>
              </a:rPr>
              <a:t>|≤1}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270348" name="Picture 12" descr="D:\gljg\p值.jpg">
            <a:extLst>
              <a:ext uri="{FF2B5EF4-FFF2-40B4-BE49-F238E27FC236}">
                <a16:creationId xmlns:a16="http://schemas.microsoft.com/office/drawing/2014/main" id="{76EF2AE5-CD08-4CCF-A451-6041D51D6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314450"/>
            <a:ext cx="21717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0354" name="Group 18">
            <a:extLst>
              <a:ext uri="{FF2B5EF4-FFF2-40B4-BE49-F238E27FC236}">
                <a16:creationId xmlns:a16="http://schemas.microsoft.com/office/drawing/2014/main" id="{EAA18F71-1FEB-4DA3-B529-75F7C6EFDF32}"/>
              </a:ext>
            </a:extLst>
          </p:cNvPr>
          <p:cNvGrpSpPr>
            <a:grpSpLocks/>
          </p:cNvGrpSpPr>
          <p:nvPr/>
        </p:nvGrpSpPr>
        <p:grpSpPr bwMode="auto">
          <a:xfrm>
            <a:off x="1878806" y="4158852"/>
            <a:ext cx="4230291" cy="461963"/>
            <a:chOff x="313" y="3061"/>
            <a:chExt cx="3553" cy="388"/>
          </a:xfrm>
        </p:grpSpPr>
        <p:sp>
          <p:nvSpPr>
            <p:cNvPr id="68622" name="Rectangle 14">
              <a:extLst>
                <a:ext uri="{FF2B5EF4-FFF2-40B4-BE49-F238E27FC236}">
                  <a16:creationId xmlns:a16="http://schemas.microsoft.com/office/drawing/2014/main" id="{4F31DED1-68CD-4B03-B423-99ED3A5EF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" y="3061"/>
              <a:ext cx="35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若给定显著性水平  </a:t>
              </a:r>
              <a:r>
                <a:rPr lang="zh-CN" altLang="en-US" sz="2400">
                  <a:ea typeface="宋体" panose="02010600030101010101" pitchFamily="2" charset="-122"/>
                </a:rPr>
                <a:t>&lt;0.3174</a:t>
              </a: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623" name="Object 15">
                  <a:extLst>
                    <a:ext uri="{FF2B5EF4-FFF2-40B4-BE49-F238E27FC236}">
                      <a16:creationId xmlns:a16="http://schemas.microsoft.com/office/drawing/2014/main" id="{B874A95E-63F5-4879-935A-21A11CA2C21F}"/>
                    </a:ext>
                  </a:extLst>
                </p:cNvPr>
                <p:cNvSpPr txBox="1"/>
                <p:nvPr/>
              </p:nvSpPr>
              <p:spPr bwMode="auto">
                <a:xfrm>
                  <a:off x="2427" y="3157"/>
                  <a:ext cx="249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8623" name="Object 15">
                  <a:extLst>
                    <a:ext uri="{FF2B5EF4-FFF2-40B4-BE49-F238E27FC236}">
                      <a16:creationId xmlns:a16="http://schemas.microsoft.com/office/drawing/2014/main" id="{B874A95E-63F5-4879-935A-21A11CA2C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7" y="3157"/>
                  <a:ext cx="249" cy="2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0352" name="Rectangle 16">
            <a:extLst>
              <a:ext uri="{FF2B5EF4-FFF2-40B4-BE49-F238E27FC236}">
                <a16:creationId xmlns:a16="http://schemas.microsoft.com/office/drawing/2014/main" id="{8A0288C4-1970-49C4-8ABE-0D2D9F441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1" y="4672758"/>
            <a:ext cx="41008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的实测值就不落入拒绝域，</a:t>
            </a:r>
            <a:endParaRPr lang="zh-CN" altLang="en-US" sz="2100" baseline="-25000">
              <a:ea typeface="宋体" panose="02010600030101010101" pitchFamily="2" charset="-122"/>
            </a:endParaRPr>
          </a:p>
        </p:txBody>
      </p:sp>
      <p:sp>
        <p:nvSpPr>
          <p:cNvPr id="270353" name="Rectangle 17">
            <a:extLst>
              <a:ext uri="{FF2B5EF4-FFF2-40B4-BE49-F238E27FC236}">
                <a16:creationId xmlns:a16="http://schemas.microsoft.com/office/drawing/2014/main" id="{FA044BC0-82BD-4FE7-B384-34C80B57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5187108"/>
            <a:ext cx="2452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此时不能拒绝</a:t>
            </a:r>
            <a:r>
              <a:rPr lang="en-US" altLang="zh-CN" sz="2400" i="1">
                <a:ea typeface="宋体" panose="02010600030101010101" pitchFamily="2" charset="-122"/>
              </a:rPr>
              <a:t>H</a:t>
            </a:r>
            <a:r>
              <a:rPr lang="en-US" altLang="zh-CN" sz="2400" baseline="-25000"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  <a:endParaRPr lang="zh-CN" altLang="en-US" sz="2400" baseline="-25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utoUpdateAnimBg="0"/>
      <p:bldP spid="270339" grpId="0" autoUpdateAnimBg="0"/>
      <p:bldP spid="270341" grpId="0" autoUpdateAnimBg="0"/>
      <p:bldP spid="270342" grpId="0" autoUpdateAnimBg="0"/>
      <p:bldP spid="270343" grpId="0" autoUpdateAnimBg="0"/>
      <p:bldP spid="270347" grpId="0" autoUpdateAnimBg="0"/>
      <p:bldP spid="270352" grpId="0" autoUpdateAnimBg="0"/>
      <p:bldP spid="27035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D33159-17C0-48B4-A2CB-F4F33585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499" y="2215307"/>
            <a:ext cx="22288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50次     50次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823C4432-A5B2-4362-ABBB-C7E2DAF04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58169"/>
            <a:ext cx="3600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0.5          0       </a:t>
            </a:r>
            <a:r>
              <a:rPr lang="zh-CN" altLang="en-US" sz="2100">
                <a:latin typeface="宋体" panose="02010600030101010101" pitchFamily="2" charset="-122"/>
                <a:ea typeface="宋体" panose="02010600030101010101" pitchFamily="2" charset="-122"/>
              </a:rPr>
              <a:t>不能拒绝</a:t>
            </a:r>
            <a:r>
              <a:rPr lang="en-US" altLang="zh-CN" sz="2100" i="1">
                <a:ea typeface="宋体" panose="02010600030101010101" pitchFamily="2" charset="-122"/>
              </a:rPr>
              <a:t>H</a:t>
            </a:r>
            <a:r>
              <a:rPr lang="en-US" altLang="zh-CN" sz="2100" baseline="-25000">
                <a:ea typeface="宋体" panose="02010600030101010101" pitchFamily="2" charset="-122"/>
              </a:rPr>
              <a:t>0</a:t>
            </a:r>
            <a:endParaRPr lang="en-US" altLang="zh-CN" sz="2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2388" name="Rectangle 4">
            <a:extLst>
              <a:ext uri="{FF2B5EF4-FFF2-40B4-BE49-F238E27FC236}">
                <a16:creationId xmlns:a16="http://schemas.microsoft.com/office/drawing/2014/main" id="{3B877514-B18C-479B-A4F2-89E01F8D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2729657"/>
            <a:ext cx="211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  45次     55次</a:t>
            </a:r>
          </a:p>
        </p:txBody>
      </p:sp>
      <p:sp>
        <p:nvSpPr>
          <p:cNvPr id="272389" name="Rectangle 5">
            <a:extLst>
              <a:ext uri="{FF2B5EF4-FFF2-40B4-BE49-F238E27FC236}">
                <a16:creationId xmlns:a16="http://schemas.microsoft.com/office/drawing/2014/main" id="{903F5D67-4D63-47FF-9DC5-DB759083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186857"/>
            <a:ext cx="2228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40次     60次</a:t>
            </a:r>
          </a:p>
        </p:txBody>
      </p:sp>
      <p:grpSp>
        <p:nvGrpSpPr>
          <p:cNvPr id="272415" name="Group 31">
            <a:extLst>
              <a:ext uri="{FF2B5EF4-FFF2-40B4-BE49-F238E27FC236}">
                <a16:creationId xmlns:a16="http://schemas.microsoft.com/office/drawing/2014/main" id="{873E2665-A592-47F2-927B-BF24A7BD4F74}"/>
              </a:ext>
            </a:extLst>
          </p:cNvPr>
          <p:cNvGrpSpPr>
            <a:grpSpLocks/>
          </p:cNvGrpSpPr>
          <p:nvPr/>
        </p:nvGrpSpPr>
        <p:grpSpPr bwMode="auto">
          <a:xfrm>
            <a:off x="2171701" y="1758555"/>
            <a:ext cx="5023247" cy="519113"/>
            <a:chOff x="864" y="757"/>
            <a:chExt cx="4219" cy="436"/>
          </a:xfrm>
        </p:grpSpPr>
        <p:grpSp>
          <p:nvGrpSpPr>
            <p:cNvPr id="69651" name="Group 7">
              <a:extLst>
                <a:ext uri="{FF2B5EF4-FFF2-40B4-BE49-F238E27FC236}">
                  <a16:creationId xmlns:a16="http://schemas.microsoft.com/office/drawing/2014/main" id="{3B5A62B2-C715-4F32-8186-0FD38987A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912"/>
              <a:ext cx="336" cy="192"/>
              <a:chOff x="1392" y="2784"/>
              <a:chExt cx="336" cy="192"/>
            </a:xfrm>
          </p:grpSpPr>
          <p:sp>
            <p:nvSpPr>
              <p:cNvPr id="69659" name="Oval 8">
                <a:extLst>
                  <a:ext uri="{FF2B5EF4-FFF2-40B4-BE49-F238E27FC236}">
                    <a16:creationId xmlns:a16="http://schemas.microsoft.com/office/drawing/2014/main" id="{4ED2C18D-8C5A-4177-B19C-CD1AD7491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832"/>
                <a:ext cx="336" cy="144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50">
                  <a:ea typeface="宋体" panose="02010600030101010101" pitchFamily="2" charset="-122"/>
                </a:endParaRPr>
              </a:p>
            </p:txBody>
          </p:sp>
          <p:sp>
            <p:nvSpPr>
              <p:cNvPr id="69660" name="Oval 9">
                <a:extLst>
                  <a:ext uri="{FF2B5EF4-FFF2-40B4-BE49-F238E27FC236}">
                    <a16:creationId xmlns:a16="http://schemas.microsoft.com/office/drawing/2014/main" id="{A772C551-74B4-45A2-A82B-10AEAE74B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336" cy="144"/>
              </a:xfrm>
              <a:prstGeom prst="ellipse">
                <a:avLst/>
              </a:prstGeom>
              <a:gradFill rotWithShape="0">
                <a:gsLst>
                  <a:gs pos="0">
                    <a:srgbClr val="33CCCC"/>
                  </a:gs>
                  <a:gs pos="100000">
                    <a:srgbClr val="185E5E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350" i="1">
                    <a:solidFill>
                      <a:srgbClr val="000066"/>
                    </a:solidFill>
                    <a:ea typeface="宋体" panose="02010600030101010101" pitchFamily="2" charset="-122"/>
                  </a:rPr>
                  <a:t>T</a:t>
                </a:r>
                <a:endParaRPr kumimoji="1" lang="en-US" altLang="zh-CN" sz="135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52" name="Group 10">
              <a:extLst>
                <a:ext uri="{FF2B5EF4-FFF2-40B4-BE49-F238E27FC236}">
                  <a16:creationId xmlns:a16="http://schemas.microsoft.com/office/drawing/2014/main" id="{E6CB3D76-6FCC-41F0-BFF4-ABEA8E1B1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912"/>
              <a:ext cx="336" cy="192"/>
              <a:chOff x="912" y="2784"/>
              <a:chExt cx="336" cy="192"/>
            </a:xfrm>
          </p:grpSpPr>
          <p:sp>
            <p:nvSpPr>
              <p:cNvPr id="69657" name="Oval 11">
                <a:extLst>
                  <a:ext uri="{FF2B5EF4-FFF2-40B4-BE49-F238E27FC236}">
                    <a16:creationId xmlns:a16="http://schemas.microsoft.com/office/drawing/2014/main" id="{D6509368-F529-4C3F-A587-100562FC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336" cy="144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50">
                  <a:ea typeface="宋体" panose="02010600030101010101" pitchFamily="2" charset="-122"/>
                </a:endParaRPr>
              </a:p>
            </p:txBody>
          </p:sp>
          <p:sp>
            <p:nvSpPr>
              <p:cNvPr id="69658" name="Oval 12">
                <a:extLst>
                  <a:ext uri="{FF2B5EF4-FFF2-40B4-BE49-F238E27FC236}">
                    <a16:creationId xmlns:a16="http://schemas.microsoft.com/office/drawing/2014/main" id="{39F7E1E1-36A8-45E3-8A59-C63E2F3C7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336" cy="144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350" i="1">
                    <a:solidFill>
                      <a:srgbClr val="FFFFFF"/>
                    </a:solidFill>
                    <a:ea typeface="宋体" panose="02010600030101010101" pitchFamily="2" charset="-122"/>
                  </a:rPr>
                  <a:t>H</a:t>
                </a:r>
                <a:endParaRPr kumimoji="1" lang="en-US" altLang="zh-CN" sz="135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53" name="Rectangle 13">
              <a:extLst>
                <a:ext uri="{FF2B5EF4-FFF2-40B4-BE49-F238E27FC236}">
                  <a16:creationId xmlns:a16="http://schemas.microsoft.com/office/drawing/2014/main" id="{D1690ECF-AC70-435B-88F5-AA779A373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05"/>
              <a:ext cx="60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ea typeface="宋体" panose="02010600030101010101" pitchFamily="2" charset="-122"/>
                </a:rPr>
                <a:t>U</a:t>
              </a: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值</a:t>
              </a:r>
            </a:p>
          </p:txBody>
        </p:sp>
        <p:sp>
          <p:nvSpPr>
            <p:cNvPr id="69654" name="Rectangle 14">
              <a:extLst>
                <a:ext uri="{FF2B5EF4-FFF2-40B4-BE49-F238E27FC236}">
                  <a16:creationId xmlns:a16="http://schemas.microsoft.com/office/drawing/2014/main" id="{A6E1FB41-0C30-436F-9F82-E72CD65FA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757"/>
              <a:ext cx="67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决策</a:t>
              </a:r>
            </a:p>
          </p:txBody>
        </p:sp>
        <p:sp>
          <p:nvSpPr>
            <p:cNvPr id="69655" name="Rectangle 15">
              <a:extLst>
                <a:ext uri="{FF2B5EF4-FFF2-40B4-BE49-F238E27FC236}">
                  <a16:creationId xmlns:a16="http://schemas.microsoft.com/office/drawing/2014/main" id="{D00446F9-46BA-4502-B83A-6B4516B95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05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值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656" name="Object 16">
                  <a:extLst>
                    <a:ext uri="{FF2B5EF4-FFF2-40B4-BE49-F238E27FC236}">
                      <a16:creationId xmlns:a16="http://schemas.microsoft.com/office/drawing/2014/main" id="{88BF299B-1706-437A-8504-D16CCF7788E7}"/>
                    </a:ext>
                  </a:extLst>
                </p:cNvPr>
                <p:cNvSpPr txBox="1"/>
                <p:nvPr/>
              </p:nvSpPr>
              <p:spPr bwMode="auto">
                <a:xfrm>
                  <a:off x="2458" y="859"/>
                  <a:ext cx="251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9656" name="Object 16">
                  <a:extLst>
                    <a:ext uri="{FF2B5EF4-FFF2-40B4-BE49-F238E27FC236}">
                      <a16:creationId xmlns:a16="http://schemas.microsoft.com/office/drawing/2014/main" id="{88BF299B-1706-437A-8504-D16CCF778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859"/>
                  <a:ext cx="251" cy="271"/>
                </a:xfrm>
                <a:prstGeom prst="rect">
                  <a:avLst/>
                </a:prstGeom>
                <a:blipFill>
                  <a:blip r:embed="rId2"/>
                  <a:stretch>
                    <a:fillRect b="-377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2401" name="Rectangle 17">
            <a:extLst>
              <a:ext uri="{FF2B5EF4-FFF2-40B4-BE49-F238E27FC236}">
                <a16:creationId xmlns:a16="http://schemas.microsoft.com/office/drawing/2014/main" id="{3C892865-4C22-451D-8025-D0233EDE7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672507"/>
            <a:ext cx="3600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0.3174    1       </a:t>
            </a:r>
            <a:r>
              <a:rPr lang="zh-CN" altLang="en-US" sz="2100">
                <a:latin typeface="宋体" panose="02010600030101010101" pitchFamily="2" charset="-122"/>
                <a:ea typeface="宋体" panose="02010600030101010101" pitchFamily="2" charset="-122"/>
              </a:rPr>
              <a:t>不能拒绝</a:t>
            </a:r>
            <a:r>
              <a:rPr lang="en-US" altLang="zh-CN" sz="2100" i="1">
                <a:ea typeface="宋体" panose="02010600030101010101" pitchFamily="2" charset="-122"/>
              </a:rPr>
              <a:t>H</a:t>
            </a:r>
            <a:r>
              <a:rPr lang="en-US" altLang="zh-CN" sz="2100" baseline="-25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72402" name="Rectangle 18">
            <a:extLst>
              <a:ext uri="{FF2B5EF4-FFF2-40B4-BE49-F238E27FC236}">
                <a16:creationId xmlns:a16="http://schemas.microsoft.com/office/drawing/2014/main" id="{A334A7B7-A225-4DAF-886B-C00ADBEDB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86857"/>
            <a:ext cx="3600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0.0456    2            </a:t>
            </a:r>
            <a:r>
              <a:rPr lang="zh-CN" altLang="en-US" sz="2100">
                <a:latin typeface="宋体" panose="02010600030101010101" pitchFamily="2" charset="-122"/>
                <a:ea typeface="宋体" panose="02010600030101010101" pitchFamily="2" charset="-122"/>
              </a:rPr>
              <a:t>拒绝</a:t>
            </a:r>
            <a:r>
              <a:rPr lang="en-US" altLang="zh-CN" sz="2100" i="1">
                <a:ea typeface="宋体" panose="02010600030101010101" pitchFamily="2" charset="-122"/>
              </a:rPr>
              <a:t>H</a:t>
            </a:r>
            <a:r>
              <a:rPr lang="en-US" altLang="zh-CN" sz="2100" baseline="-25000"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272413" name="Group 29">
            <a:extLst>
              <a:ext uri="{FF2B5EF4-FFF2-40B4-BE49-F238E27FC236}">
                <a16:creationId xmlns:a16="http://schemas.microsoft.com/office/drawing/2014/main" id="{FDC7F796-1927-4A64-AFBD-EB19D078F130}"/>
              </a:ext>
            </a:extLst>
          </p:cNvPr>
          <p:cNvGrpSpPr>
            <a:grpSpLocks/>
          </p:cNvGrpSpPr>
          <p:nvPr/>
        </p:nvGrpSpPr>
        <p:grpSpPr bwMode="auto">
          <a:xfrm>
            <a:off x="1826420" y="1015602"/>
            <a:ext cx="5661422" cy="804864"/>
            <a:chOff x="574" y="114"/>
            <a:chExt cx="4755" cy="676"/>
          </a:xfrm>
        </p:grpSpPr>
        <p:sp>
          <p:nvSpPr>
            <p:cNvPr id="69647" name="Rectangle 20">
              <a:extLst>
                <a:ext uri="{FF2B5EF4-FFF2-40B4-BE49-F238E27FC236}">
                  <a16:creationId xmlns:a16="http://schemas.microsoft.com/office/drawing/2014/main" id="{BC20DF19-7292-4FA4-AFF2-3DE99ED2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306"/>
              <a:ext cx="15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9648" name="Rectangle 21">
              <a:extLst>
                <a:ext uri="{FF2B5EF4-FFF2-40B4-BE49-F238E27FC236}">
                  <a16:creationId xmlns:a16="http://schemas.microsoft.com/office/drawing/2014/main" id="{E974AD0A-EB52-4964-BC58-6EB1ADB9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14"/>
              <a:ext cx="366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下面给出几种情况下的</a:t>
              </a:r>
              <a:r>
                <a:rPr lang="en-US" altLang="en-US" sz="2400" i="1">
                  <a:ea typeface="宋体" panose="02010600030101010101" pitchFamily="2" charset="-122"/>
                </a:rPr>
                <a:t>p</a:t>
              </a:r>
              <a:r>
                <a:rPr lang="zh-CN" altLang="en-US" sz="2400">
                  <a:ea typeface="宋体" panose="02010600030101010101" pitchFamily="2" charset="-122"/>
                </a:rPr>
                <a:t>值及按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649" name="Object 22">
                  <a:extLst>
                    <a:ext uri="{FF2B5EF4-FFF2-40B4-BE49-F238E27FC236}">
                      <a16:creationId xmlns:a16="http://schemas.microsoft.com/office/drawing/2014/main" id="{D566AAF2-CFF2-4971-A59A-F358E5C56D62}"/>
                    </a:ext>
                  </a:extLst>
                </p:cNvPr>
                <p:cNvSpPr txBox="1"/>
                <p:nvPr/>
              </p:nvSpPr>
              <p:spPr bwMode="auto">
                <a:xfrm>
                  <a:off x="4106" y="136"/>
                  <a:ext cx="1223" cy="3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=0.05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9649" name="Object 22">
                  <a:extLst>
                    <a:ext uri="{FF2B5EF4-FFF2-40B4-BE49-F238E27FC236}">
                      <a16:creationId xmlns:a16="http://schemas.microsoft.com/office/drawing/2014/main" id="{D566AAF2-CFF2-4971-A59A-F358E5C5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06" y="136"/>
                  <a:ext cx="1223" cy="3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650" name="Rectangle 23">
              <a:extLst>
                <a:ext uri="{FF2B5EF4-FFF2-40B4-BE49-F238E27FC236}">
                  <a16:creationId xmlns:a16="http://schemas.microsoft.com/office/drawing/2014/main" id="{AD73E6E3-9FA7-4537-8639-419BD7253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402"/>
              <a:ext cx="144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的检验结果</a:t>
              </a:r>
            </a:p>
          </p:txBody>
        </p:sp>
      </p:grpSp>
      <p:sp>
        <p:nvSpPr>
          <p:cNvPr id="272408" name="Rectangle 24">
            <a:extLst>
              <a:ext uri="{FF2B5EF4-FFF2-40B4-BE49-F238E27FC236}">
                <a16:creationId xmlns:a16="http://schemas.microsoft.com/office/drawing/2014/main" id="{A93BD770-975B-47AA-A6ED-85EF6F94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644057"/>
            <a:ext cx="24824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35次     65次</a:t>
            </a:r>
          </a:p>
        </p:txBody>
      </p:sp>
      <p:sp>
        <p:nvSpPr>
          <p:cNvPr id="272409" name="Rectangle 25">
            <a:extLst>
              <a:ext uri="{FF2B5EF4-FFF2-40B4-BE49-F238E27FC236}">
                <a16:creationId xmlns:a16="http://schemas.microsoft.com/office/drawing/2014/main" id="{019F3B7E-D3CE-4D12-A5B7-F414B5BF6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66680"/>
            <a:ext cx="3600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0.0026    3            </a:t>
            </a:r>
            <a:r>
              <a:rPr lang="zh-CN" altLang="en-US" sz="2100">
                <a:latin typeface="宋体" panose="02010600030101010101" pitchFamily="2" charset="-122"/>
                <a:ea typeface="宋体" panose="02010600030101010101" pitchFamily="2" charset="-122"/>
              </a:rPr>
              <a:t>拒绝</a:t>
            </a:r>
            <a:r>
              <a:rPr lang="en-US" altLang="zh-CN" sz="2100" i="1">
                <a:ea typeface="宋体" panose="02010600030101010101" pitchFamily="2" charset="-122"/>
              </a:rPr>
              <a:t>H</a:t>
            </a:r>
            <a:r>
              <a:rPr lang="en-US" altLang="zh-CN" sz="2100" baseline="-25000"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272414" name="Group 30">
            <a:extLst>
              <a:ext uri="{FF2B5EF4-FFF2-40B4-BE49-F238E27FC236}">
                <a16:creationId xmlns:a16="http://schemas.microsoft.com/office/drawing/2014/main" id="{F84FCAF4-9EA5-4E6A-8205-01B719A04BD7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4154089"/>
            <a:ext cx="5886450" cy="1200150"/>
            <a:chOff x="432" y="2769"/>
            <a:chExt cx="4944" cy="1008"/>
          </a:xfrm>
        </p:grpSpPr>
        <p:sp>
          <p:nvSpPr>
            <p:cNvPr id="69645" name="Rectangle 27">
              <a:extLst>
                <a:ext uri="{FF2B5EF4-FFF2-40B4-BE49-F238E27FC236}">
                  <a16:creationId xmlns:a16="http://schemas.microsoft.com/office/drawing/2014/main" id="{2F8E58CA-D02B-47C1-9144-E16C20D1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69"/>
              <a:ext cx="4944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   由</a:t>
              </a:r>
              <a:r>
                <a:rPr lang="en-US" altLang="en-US" sz="2400" i="1">
                  <a:ea typeface="宋体" panose="02010600030101010101" pitchFamily="2" charset="-122"/>
                </a:rPr>
                <a:t>p</a:t>
              </a:r>
              <a:r>
                <a:rPr lang="zh-CN" altLang="en-US" sz="2400">
                  <a:ea typeface="宋体" panose="02010600030101010101" pitchFamily="2" charset="-122"/>
                </a:rPr>
                <a:t>值不难看出,出现65次正面时, 拒绝</a:t>
              </a:r>
              <a:r>
                <a:rPr lang="en-US" altLang="zh-CN" sz="2400" i="1">
                  <a:ea typeface="宋体" panose="02010600030101010101" pitchFamily="2" charset="-122"/>
                </a:rPr>
                <a:t>H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  <a:r>
                <a:rPr lang="zh-CN" altLang="en-US" sz="2400">
                  <a:ea typeface="宋体" panose="02010600030101010101" pitchFamily="2" charset="-122"/>
                </a:rPr>
                <a:t>的把握较大;  出现60次正面时,  次之. 但若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     &lt;0.04,  则不能拒绝</a:t>
              </a:r>
              <a:r>
                <a:rPr lang="en-US" altLang="zh-CN" sz="2400" i="1">
                  <a:ea typeface="宋体" panose="02010600030101010101" pitchFamily="2" charset="-122"/>
                </a:rPr>
                <a:t>H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0.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646" name="Object 28">
                  <a:extLst>
                    <a:ext uri="{FF2B5EF4-FFF2-40B4-BE49-F238E27FC236}">
                      <a16:creationId xmlns:a16="http://schemas.microsoft.com/office/drawing/2014/main" id="{EED20C73-B613-42BB-AB86-194B6A08DDD4}"/>
                    </a:ext>
                  </a:extLst>
                </p:cNvPr>
                <p:cNvSpPr txBox="1"/>
                <p:nvPr/>
              </p:nvSpPr>
              <p:spPr bwMode="auto">
                <a:xfrm>
                  <a:off x="528" y="3496"/>
                  <a:ext cx="249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9646" name="Object 28">
                  <a:extLst>
                    <a:ext uri="{FF2B5EF4-FFF2-40B4-BE49-F238E27FC236}">
                      <a16:creationId xmlns:a16="http://schemas.microsoft.com/office/drawing/2014/main" id="{EED20C73-B613-42BB-AB86-194B6A08D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3496"/>
                  <a:ext cx="249" cy="2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 autoUpdateAnimBg="0"/>
      <p:bldP spid="272387" grpId="0" autoUpdateAnimBg="0"/>
      <p:bldP spid="272388" grpId="0" autoUpdateAnimBg="0"/>
      <p:bldP spid="272389" grpId="0" autoUpdateAnimBg="0"/>
      <p:bldP spid="272401" grpId="0" autoUpdateAnimBg="0"/>
      <p:bldP spid="272402" grpId="0" autoUpdateAnimBg="0"/>
      <p:bldP spid="272408" grpId="0" autoUpdateAnimBg="0"/>
      <p:bldP spid="27240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5" name="Rectangle 5">
            <a:extLst>
              <a:ext uri="{FF2B5EF4-FFF2-40B4-BE49-F238E27FC236}">
                <a16:creationId xmlns:a16="http://schemas.microsoft.com/office/drawing/2014/main" id="{97A2A5C2-5106-43AD-B2CE-80AC6DA9A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1072308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我们来看另一个例子：</a:t>
            </a:r>
          </a:p>
        </p:txBody>
      </p:sp>
      <p:sp>
        <p:nvSpPr>
          <p:cNvPr id="281606" name="Rectangle 6">
            <a:extLst>
              <a:ext uri="{FF2B5EF4-FFF2-40B4-BE49-F238E27FC236}">
                <a16:creationId xmlns:a16="http://schemas.microsoft.com/office/drawing/2014/main" id="{CD63A275-B57C-4D6A-8BBE-F708C11C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704648"/>
            <a:ext cx="81105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1988年7月28日的纽约时报上刊登了一篇有关人们地理知识的文章.    这篇文章中描述了一个研究结果. 研究者们从一些国家抽取</a:t>
            </a: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</a:rPr>
              <a:t>许多</a:t>
            </a:r>
            <a:r>
              <a:rPr lang="zh-CN" altLang="en-US" sz="2400" dirty="0">
                <a:ea typeface="宋体" panose="02010600030101010101" pitchFamily="2" charset="-122"/>
              </a:rPr>
              <a:t>成年人并请他们鉴别在一个地图上的16个地方(包括13个国家、中非、波斯湾和太平洋)；然后把每个人答对的个数加起来.</a:t>
            </a:r>
          </a:p>
        </p:txBody>
      </p:sp>
      <p:sp>
        <p:nvSpPr>
          <p:cNvPr id="281607" name="Rectangle 7">
            <a:extLst>
              <a:ext uri="{FF2B5EF4-FFF2-40B4-BE49-F238E27FC236}">
                <a16:creationId xmlns:a16="http://schemas.microsoft.com/office/drawing/2014/main" id="{C263DB3F-F150-45D1-820C-F628F846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1" y="3815507"/>
            <a:ext cx="6032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四个国家的样本中答对的个数的均值如下：</a:t>
            </a:r>
          </a:p>
        </p:txBody>
      </p:sp>
      <p:sp>
        <p:nvSpPr>
          <p:cNvPr id="281608" name="Rectangle 8">
            <a:extLst>
              <a:ext uri="{FF2B5EF4-FFF2-40B4-BE49-F238E27FC236}">
                <a16:creationId xmlns:a16="http://schemas.microsoft.com/office/drawing/2014/main" id="{35528F4B-3FCB-4E8E-A851-6DEA14577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4442252"/>
            <a:ext cx="46185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美国    6.9               墨西哥     8.2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大不列颠   9.0        法国         9.2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utoUpdateAnimBg="0"/>
      <p:bldP spid="281606" grpId="0" autoUpdateAnimBg="0"/>
      <p:bldP spid="281607" grpId="0" autoUpdateAnimBg="0"/>
      <p:bldP spid="2816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D5A81F4C-1EFA-42A4-80A4-1C560A53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1" y="2099102"/>
            <a:ext cx="67948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平均来看，法国的回答者有可能在地图上找到的地方比其他三个国家的人要多.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10A3047-F9D2-4591-A82E-50A2FEC9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1070402"/>
            <a:ext cx="46185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美国    6.9               墨西哥     8.2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大不列颠   9.0        法国         9.2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7ADD1263-3D33-489F-97B5-07B5CAFB9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6" y="1233371"/>
            <a:ext cx="2300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几国答对个数的均值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71685" name="AutoShape 5">
            <a:extLst>
              <a:ext uri="{FF2B5EF4-FFF2-40B4-BE49-F238E27FC236}">
                <a16:creationId xmlns:a16="http://schemas.microsoft.com/office/drawing/2014/main" id="{67A6E4EE-A0B2-4507-A543-29DA8EEE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71600"/>
            <a:ext cx="400050" cy="17145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6B8FC6C9-8023-47AD-8F19-3D6AA4C26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13502"/>
            <a:ext cx="701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这篇文章称“</a:t>
            </a: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</a:rPr>
              <a:t>从统计显著性方面考虑，得分相差至少应在0.6以上才算有差异</a:t>
            </a:r>
            <a:r>
              <a:rPr lang="zh-CN" altLang="en-US" sz="2400" dirty="0">
                <a:ea typeface="宋体" panose="02010600030101010101" pitchFamily="2" charset="-122"/>
              </a:rPr>
              <a:t>.”</a:t>
            </a:r>
          </a:p>
        </p:txBody>
      </p:sp>
      <p:sp>
        <p:nvSpPr>
          <p:cNvPr id="284679" name="Rectangle 7">
            <a:extLst>
              <a:ext uri="{FF2B5EF4-FFF2-40B4-BE49-F238E27FC236}">
                <a16:creationId xmlns:a16="http://schemas.microsoft.com/office/drawing/2014/main" id="{78B8213C-BD77-41A4-98F2-0DDFA0AFA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0525"/>
            <a:ext cx="69723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也就是说，样本均值的不同可能仅仅归于随机性.  仅当两样本均值</a:t>
            </a: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</a:rPr>
              <a:t>相差在0.6以上</a:t>
            </a:r>
            <a:r>
              <a:rPr lang="zh-CN" altLang="en-US" sz="2400" dirty="0">
                <a:ea typeface="宋体" panose="02010600030101010101" pitchFamily="2" charset="-122"/>
              </a:rPr>
              <a:t>才认为两国均值是有差异的.</a:t>
            </a:r>
            <a:endParaRPr lang="zh-CN" altLang="en-US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autoUpdateAnimBg="0"/>
      <p:bldP spid="284678" grpId="0" autoUpdateAnimBg="0"/>
      <p:bldP spid="28467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9FFD53CE-DB2A-41D4-B048-2C995B8D8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1070402"/>
            <a:ext cx="46185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美国    6.9               墨西哥     8.2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大不列颠   9.0        法国         9.2</a:t>
            </a:r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66E79422-2038-46BA-9977-CD9D84FB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266708"/>
            <a:ext cx="2493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几国答对个数的均值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72708" name="AutoShape 8">
            <a:extLst>
              <a:ext uri="{FF2B5EF4-FFF2-40B4-BE49-F238E27FC236}">
                <a16:creationId xmlns:a16="http://schemas.microsoft.com/office/drawing/2014/main" id="{66184163-862D-4D6A-8C63-E0FB52AF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71600"/>
            <a:ext cx="400050" cy="17145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282634" name="Rectangle 10">
            <a:extLst>
              <a:ext uri="{FF2B5EF4-FFF2-40B4-BE49-F238E27FC236}">
                <a16:creationId xmlns:a16="http://schemas.microsoft.com/office/drawing/2014/main" id="{7101E843-E2E1-4BB2-8725-678D142A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2041952"/>
            <a:ext cx="6000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我们来探讨墨西哥的总体均值是否等于美国的总体均值.</a:t>
            </a:r>
          </a:p>
        </p:txBody>
      </p:sp>
      <p:sp>
        <p:nvSpPr>
          <p:cNvPr id="282637" name="Rectangle 13">
            <a:extLst>
              <a:ext uri="{FF2B5EF4-FFF2-40B4-BE49-F238E27FC236}">
                <a16:creationId xmlns:a16="http://schemas.microsoft.com/office/drawing/2014/main" id="{C9886D2C-9ACA-4FD8-9431-2C6176A5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158408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要检验的假设是：</a:t>
            </a:r>
          </a:p>
        </p:txBody>
      </p:sp>
      <p:grpSp>
        <p:nvGrpSpPr>
          <p:cNvPr id="282643" name="Group 19">
            <a:extLst>
              <a:ext uri="{FF2B5EF4-FFF2-40B4-BE49-F238E27FC236}">
                <a16:creationId xmlns:a16="http://schemas.microsoft.com/office/drawing/2014/main" id="{C17587F2-E47F-4D14-A576-A040CC3BA278}"/>
              </a:ext>
            </a:extLst>
          </p:cNvPr>
          <p:cNvGrpSpPr>
            <a:grpSpLocks/>
          </p:cNvGrpSpPr>
          <p:nvPr/>
        </p:nvGrpSpPr>
        <p:grpSpPr bwMode="auto">
          <a:xfrm>
            <a:off x="1782366" y="2967037"/>
            <a:ext cx="4918472" cy="529829"/>
            <a:chOff x="537" y="1772"/>
            <a:chExt cx="4131" cy="445"/>
          </a:xfrm>
        </p:grpSpPr>
        <p:sp>
          <p:nvSpPr>
            <p:cNvPr id="72716" name="Rectangle 11">
              <a:extLst>
                <a:ext uri="{FF2B5EF4-FFF2-40B4-BE49-F238E27FC236}">
                  <a16:creationId xmlns:a16="http://schemas.microsoft.com/office/drawing/2014/main" id="{92A6C136-923C-4E40-99F1-2174B178C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813"/>
              <a:ext cx="413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ea typeface="宋体" panose="02010600030101010101" pitchFamily="2" charset="-122"/>
                </a:rPr>
                <a:t>我们用     表示墨西哥的总体均值，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717" name="Object 14">
                  <a:extLst>
                    <a:ext uri="{FF2B5EF4-FFF2-40B4-BE49-F238E27FC236}">
                      <a16:creationId xmlns:a16="http://schemas.microsoft.com/office/drawing/2014/main" id="{65852FCF-B17E-4FBB-979F-A1A7CACC0A29}"/>
                    </a:ext>
                  </a:extLst>
                </p:cNvPr>
                <p:cNvSpPr txBox="1"/>
                <p:nvPr/>
              </p:nvSpPr>
              <p:spPr bwMode="auto">
                <a:xfrm>
                  <a:off x="1318" y="1772"/>
                  <a:ext cx="367" cy="4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2717" name="Object 14">
                  <a:extLst>
                    <a:ext uri="{FF2B5EF4-FFF2-40B4-BE49-F238E27FC236}">
                      <a16:creationId xmlns:a16="http://schemas.microsoft.com/office/drawing/2014/main" id="{65852FCF-B17E-4FBB-979F-A1A7CACC0A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18" y="1772"/>
                  <a:ext cx="367" cy="4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2644" name="Group 20">
            <a:extLst>
              <a:ext uri="{FF2B5EF4-FFF2-40B4-BE49-F238E27FC236}">
                <a16:creationId xmlns:a16="http://schemas.microsoft.com/office/drawing/2014/main" id="{985EF0B3-3A61-48D9-AAA1-2E5D58C7A52A}"/>
              </a:ext>
            </a:extLst>
          </p:cNvPr>
          <p:cNvGrpSpPr>
            <a:grpSpLocks/>
          </p:cNvGrpSpPr>
          <p:nvPr/>
        </p:nvGrpSpPr>
        <p:grpSpPr bwMode="auto">
          <a:xfrm>
            <a:off x="2364582" y="3486152"/>
            <a:ext cx="3687366" cy="563167"/>
            <a:chOff x="1026" y="2208"/>
            <a:chExt cx="3097" cy="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714" name="Object 15">
                  <a:extLst>
                    <a:ext uri="{FF2B5EF4-FFF2-40B4-BE49-F238E27FC236}">
                      <a16:creationId xmlns:a16="http://schemas.microsoft.com/office/drawing/2014/main" id="{DE7FF458-7F1F-4E1A-8193-B33B2F8889A9}"/>
                    </a:ext>
                  </a:extLst>
                </p:cNvPr>
                <p:cNvSpPr txBox="1"/>
                <p:nvPr/>
              </p:nvSpPr>
              <p:spPr bwMode="auto">
                <a:xfrm>
                  <a:off x="1329" y="2208"/>
                  <a:ext cx="397" cy="4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2714" name="Object 15">
                  <a:extLst>
                    <a:ext uri="{FF2B5EF4-FFF2-40B4-BE49-F238E27FC236}">
                      <a16:creationId xmlns:a16="http://schemas.microsoft.com/office/drawing/2014/main" id="{DE7FF458-7F1F-4E1A-8193-B33B2F888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" y="2208"/>
                  <a:ext cx="397" cy="4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715" name="Rectangle 16">
              <a:extLst>
                <a:ext uri="{FF2B5EF4-FFF2-40B4-BE49-F238E27FC236}">
                  <a16:creationId xmlns:a16="http://schemas.microsoft.com/office/drawing/2014/main" id="{CCFFF8D5-D37C-44F2-89D6-BBBF3CCC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93"/>
              <a:ext cx="309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用     表示美国的总体均值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2642" name="Object 18">
                <a:extLst>
                  <a:ext uri="{FF2B5EF4-FFF2-40B4-BE49-F238E27FC236}">
                    <a16:creationId xmlns:a16="http://schemas.microsoft.com/office/drawing/2014/main" id="{32FD1873-D8DC-488E-9973-CAF668BFA267}"/>
                  </a:ext>
                </a:extLst>
              </p:cNvPr>
              <p:cNvSpPr txBox="1"/>
              <p:nvPr/>
            </p:nvSpPr>
            <p:spPr bwMode="auto">
              <a:xfrm>
                <a:off x="1665685" y="4686300"/>
                <a:ext cx="5286375" cy="4536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2642" name="Object 18">
                <a:extLst>
                  <a:ext uri="{FF2B5EF4-FFF2-40B4-BE49-F238E27FC236}">
                    <a16:creationId xmlns:a16="http://schemas.microsoft.com/office/drawing/2014/main" id="{32FD1873-D8DC-488E-9973-CAF668BF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685" y="4686300"/>
                <a:ext cx="5286375" cy="453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4" grpId="0" autoUpdateAnimBg="0"/>
      <p:bldP spid="2826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5" name="Rectangle 7">
            <a:extLst>
              <a:ext uri="{FF2B5EF4-FFF2-40B4-BE49-F238E27FC236}">
                <a16:creationId xmlns:a16="http://schemas.microsoft.com/office/drawing/2014/main" id="{D587B933-D5D6-4920-9C24-A092EDF7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1" y="1929557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取检验统计量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83656" name="Rectangle 8">
            <a:extLst>
              <a:ext uri="{FF2B5EF4-FFF2-40B4-BE49-F238E27FC236}">
                <a16:creationId xmlns:a16="http://schemas.microsoft.com/office/drawing/2014/main" id="{40595F6E-6BE7-48E3-BA91-A28BEBA4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4" y="3883374"/>
            <a:ext cx="3357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已知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=1200, 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=1600,</a:t>
            </a:r>
          </a:p>
        </p:txBody>
      </p:sp>
      <p:sp>
        <p:nvSpPr>
          <p:cNvPr id="283659" name="Rectangle 11">
            <a:extLst>
              <a:ext uri="{FF2B5EF4-FFF2-40B4-BE49-F238E27FC236}">
                <a16:creationId xmlns:a16="http://schemas.microsoft.com/office/drawing/2014/main" id="{D1528508-2D68-46DE-9259-DF288A07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615607"/>
            <a:ext cx="3720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计算得</a:t>
            </a:r>
            <a:r>
              <a:rPr lang="en-US" altLang="zh-CN" sz="2400" i="1">
                <a:ea typeface="宋体" panose="02010600030101010101" pitchFamily="2" charset="-122"/>
              </a:rPr>
              <a:t>t </a:t>
            </a:r>
            <a:r>
              <a:rPr lang="zh-CN" altLang="zh-CN" sz="2400">
                <a:ea typeface="宋体" panose="02010600030101010101" pitchFamily="2" charset="-122"/>
              </a:rPr>
              <a:t>的实测值等于</a:t>
            </a:r>
            <a:r>
              <a:rPr lang="zh-CN" altLang="en-US" sz="2400">
                <a:ea typeface="宋体" panose="02010600030101010101" pitchFamily="2" charset="-122"/>
              </a:rPr>
              <a:t>4.25.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3664" name="Object 16">
                <a:extLst>
                  <a:ext uri="{FF2B5EF4-FFF2-40B4-BE49-F238E27FC236}">
                    <a16:creationId xmlns:a16="http://schemas.microsoft.com/office/drawing/2014/main" id="{1F4C73DC-63B1-4B79-BE8F-177CA223D9CA}"/>
                  </a:ext>
                </a:extLst>
              </p:cNvPr>
              <p:cNvSpPr txBox="1"/>
              <p:nvPr/>
            </p:nvSpPr>
            <p:spPr bwMode="auto">
              <a:xfrm>
                <a:off x="1476376" y="2493169"/>
                <a:ext cx="6561535" cy="1243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3664" name="Object 16">
                <a:extLst>
                  <a:ext uri="{FF2B5EF4-FFF2-40B4-BE49-F238E27FC236}">
                    <a16:creationId xmlns:a16="http://schemas.microsoft.com/office/drawing/2014/main" id="{1F4C73DC-63B1-4B79-BE8F-177CA223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6" y="2493169"/>
                <a:ext cx="6561535" cy="1243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665" name="Object 17">
                <a:extLst>
                  <a:ext uri="{FF2B5EF4-FFF2-40B4-BE49-F238E27FC236}">
                    <a16:creationId xmlns:a16="http://schemas.microsoft.com/office/drawing/2014/main" id="{6D2A117D-F448-4C70-A20E-59B6DA57FCC9}"/>
                  </a:ext>
                </a:extLst>
              </p:cNvPr>
              <p:cNvSpPr txBox="1"/>
              <p:nvPr/>
            </p:nvSpPr>
            <p:spPr bwMode="auto">
              <a:xfrm>
                <a:off x="4521995" y="3714751"/>
                <a:ext cx="3402806" cy="7989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≈64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3665" name="Object 17">
                <a:extLst>
                  <a:ext uri="{FF2B5EF4-FFF2-40B4-BE49-F238E27FC236}">
                    <a16:creationId xmlns:a16="http://schemas.microsoft.com/office/drawing/2014/main" id="{6D2A117D-F448-4C70-A20E-59B6DA57F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1995" y="3714751"/>
                <a:ext cx="3402806" cy="798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3667" name="Group 19">
            <a:extLst>
              <a:ext uri="{FF2B5EF4-FFF2-40B4-BE49-F238E27FC236}">
                <a16:creationId xmlns:a16="http://schemas.microsoft.com/office/drawing/2014/main" id="{DAD00288-1644-4BBA-867D-971BA841FE8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127523"/>
            <a:ext cx="5886450" cy="831056"/>
            <a:chOff x="384" y="227"/>
            <a:chExt cx="4944" cy="698"/>
          </a:xfrm>
        </p:grpSpPr>
        <p:sp>
          <p:nvSpPr>
            <p:cNvPr id="73736" name="Rectangle 12">
              <a:extLst>
                <a:ext uri="{FF2B5EF4-FFF2-40B4-BE49-F238E27FC236}">
                  <a16:creationId xmlns:a16="http://schemas.microsoft.com/office/drawing/2014/main" id="{E43A60BD-CA61-4851-9CE9-AAD9B883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7"/>
              <a:ext cx="4944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已知墨西哥的样本中有1200个观测，美国的样本中有1600个观测.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737" name="Object 18">
                  <a:extLst>
                    <a:ext uri="{FF2B5EF4-FFF2-40B4-BE49-F238E27FC236}">
                      <a16:creationId xmlns:a16="http://schemas.microsoft.com/office/drawing/2014/main" id="{6E2383E2-7828-4D62-91A3-BE83255725DC}"/>
                    </a:ext>
                  </a:extLst>
                </p:cNvPr>
                <p:cNvSpPr txBox="1"/>
                <p:nvPr/>
              </p:nvSpPr>
              <p:spPr bwMode="auto">
                <a:xfrm>
                  <a:off x="3152" y="568"/>
                  <a:ext cx="1551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̄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3737" name="Object 18">
                  <a:extLst>
                    <a:ext uri="{FF2B5EF4-FFF2-40B4-BE49-F238E27FC236}">
                      <a16:creationId xmlns:a16="http://schemas.microsoft.com/office/drawing/2014/main" id="{6E2383E2-7828-4D62-91A3-BE8325572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2" y="568"/>
                  <a:ext cx="1551" cy="3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utoUpdateAnimBg="0"/>
      <p:bldP spid="283656" grpId="0" autoUpdateAnimBg="0"/>
      <p:bldP spid="2836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2FE36D24-1C55-4760-AA98-231EB03F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1129458"/>
            <a:ext cx="6605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我们来计算检验的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值.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53D3A5AB-83FA-4054-86EE-238412A64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1769418"/>
            <a:ext cx="7091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由于样本量很大，我们用正态分布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(0,1)</a:t>
            </a:r>
            <a:r>
              <a:rPr lang="zh-CN" altLang="en-US" sz="2400" dirty="0">
                <a:ea typeface="宋体" panose="02010600030101010101" pitchFamily="2" charset="-122"/>
              </a:rPr>
              <a:t>近似 </a:t>
            </a:r>
            <a:r>
              <a:rPr lang="en-US" altLang="en-US" sz="2400" i="1" dirty="0">
                <a:ea typeface="宋体" panose="02010600030101010101" pitchFamily="2" charset="-122"/>
              </a:rPr>
              <a:t>t </a:t>
            </a:r>
            <a:r>
              <a:rPr lang="zh-CN" altLang="en-US" sz="2400" dirty="0">
                <a:ea typeface="宋体" panose="02010600030101010101" pitchFamily="2" charset="-122"/>
              </a:rPr>
              <a:t>分布.</a:t>
            </a:r>
          </a:p>
        </p:txBody>
      </p:sp>
      <p:sp>
        <p:nvSpPr>
          <p:cNvPr id="287748" name="Rectangle 4">
            <a:extLst>
              <a:ext uri="{FF2B5EF4-FFF2-40B4-BE49-F238E27FC236}">
                <a16:creationId xmlns:a16="http://schemas.microsoft.com/office/drawing/2014/main" id="{6A6A9514-8E71-4794-8886-C7C22B18E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35561"/>
            <a:ext cx="3086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用计算机上软件求得</a:t>
            </a:r>
          </a:p>
        </p:txBody>
      </p:sp>
      <p:sp>
        <p:nvSpPr>
          <p:cNvPr id="287749" name="Rectangle 5">
            <a:extLst>
              <a:ext uri="{FF2B5EF4-FFF2-40B4-BE49-F238E27FC236}">
                <a16:creationId xmlns:a16="http://schemas.microsoft.com/office/drawing/2014/main" id="{DD5F6298-60EC-45BC-BE9C-3161F486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2843957"/>
            <a:ext cx="5018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值=</a:t>
            </a:r>
            <a:r>
              <a:rPr lang="en-US" altLang="en-US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|</a:t>
            </a:r>
            <a:r>
              <a:rPr lang="en-US" altLang="en-US" sz="2400" i="1" dirty="0">
                <a:ea typeface="宋体" panose="02010600030101010101" pitchFamily="2" charset="-122"/>
              </a:rPr>
              <a:t>t |&gt;</a:t>
            </a:r>
            <a:r>
              <a:rPr lang="en-US" altLang="en-US" sz="2400" dirty="0">
                <a:ea typeface="宋体" panose="02010600030101010101" pitchFamily="2" charset="-122"/>
              </a:rPr>
              <a:t>4.25)</a:t>
            </a:r>
            <a:r>
              <a:rPr lang="en-US" altLang="zh-CN" sz="2400" dirty="0">
                <a:ea typeface="宋体" panose="02010600030101010101" pitchFamily="2" charset="-122"/>
              </a:rPr>
              <a:t>≈0.00001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87751" name="Rectangle 7">
            <a:extLst>
              <a:ext uri="{FF2B5EF4-FFF2-40B4-BE49-F238E27FC236}">
                <a16:creationId xmlns:a16="http://schemas.microsoft.com/office/drawing/2014/main" id="{B80CD5C8-941A-4CD2-B67E-9D217FD5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3552379"/>
            <a:ext cx="70913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因此样本均值的差大于等于1.3的概率也是</a:t>
            </a:r>
            <a:r>
              <a:rPr lang="zh-CN" altLang="zh-CN" sz="2400" dirty="0">
                <a:ea typeface="宋体" panose="02010600030101010101" pitchFamily="2" charset="-122"/>
              </a:rPr>
              <a:t>0.00001</a:t>
            </a:r>
            <a:r>
              <a:rPr lang="zh-CN" altLang="en-US" sz="2400" dirty="0">
                <a:ea typeface="宋体" panose="02010600030101010101" pitchFamily="2" charset="-122"/>
              </a:rPr>
              <a:t>.  换句话说，从均值相等的总体中抽取大约100000个样本才有可能碰到一次样本均值差在1.3以上</a:t>
            </a:r>
            <a:r>
              <a:rPr lang="zh-CN" altLang="zh-CN" sz="2400" dirty="0"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ea typeface="宋体" panose="02010600030101010101" pitchFamily="2" charset="-122"/>
              </a:rPr>
              <a:t>即在总体均值相等的情况下样本均值差异这么大是件罕见的事情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 autoUpdateAnimBg="0"/>
      <p:bldP spid="287747" grpId="0" autoUpdateAnimBg="0"/>
      <p:bldP spid="287748" grpId="0" autoUpdateAnimBg="0"/>
      <p:bldP spid="287749" grpId="0"/>
      <p:bldP spid="2877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6" name="Rectangle 6">
            <a:extLst>
              <a:ext uri="{FF2B5EF4-FFF2-40B4-BE49-F238E27FC236}">
                <a16:creationId xmlns:a16="http://schemas.microsoft.com/office/drawing/2014/main" id="{52AA69D7-6448-45AE-A4F1-B4F7CE17E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8" y="1315350"/>
            <a:ext cx="7486650" cy="132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于是我们认为导致这个小概率出现的假设-------两总体均值相等是错误的.  因此拒绝假设</a:t>
            </a:r>
            <a:r>
              <a:rPr lang="en-US" altLang="zh-CN" sz="2400" i="1" dirty="0">
                <a:ea typeface="宋体" panose="02010600030101010101" pitchFamily="2" charset="-122"/>
              </a:rPr>
              <a:t>H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.   </a:t>
            </a:r>
            <a:r>
              <a:rPr lang="zh-CN" altLang="en-US" sz="2400" dirty="0">
                <a:ea typeface="宋体" panose="02010600030101010101" pitchFamily="2" charset="-122"/>
              </a:rPr>
              <a:t>即认为墨西哥和美国两个总体均值差异不是0. </a:t>
            </a:r>
          </a:p>
        </p:txBody>
      </p:sp>
      <p:sp>
        <p:nvSpPr>
          <p:cNvPr id="75779" name="Rectangle 11">
            <a:extLst>
              <a:ext uri="{FF2B5EF4-FFF2-40B4-BE49-F238E27FC236}">
                <a16:creationId xmlns:a16="http://schemas.microsoft.com/office/drawing/2014/main" id="{F5EF1A4B-7677-4A9C-8A36-7E8F71F3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873" y="218078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286738" name="Group 18">
            <a:extLst>
              <a:ext uri="{FF2B5EF4-FFF2-40B4-BE49-F238E27FC236}">
                <a16:creationId xmlns:a16="http://schemas.microsoft.com/office/drawing/2014/main" id="{081E9744-94E5-4CEB-8078-287FE6BC4535}"/>
              </a:ext>
            </a:extLst>
          </p:cNvPr>
          <p:cNvGrpSpPr>
            <a:grpSpLocks/>
          </p:cNvGrpSpPr>
          <p:nvPr/>
        </p:nvGrpSpPr>
        <p:grpSpPr bwMode="auto">
          <a:xfrm>
            <a:off x="488156" y="4741068"/>
            <a:ext cx="7138988" cy="831057"/>
            <a:chOff x="-454" y="2878"/>
            <a:chExt cx="5996" cy="698"/>
          </a:xfrm>
        </p:grpSpPr>
        <p:sp>
          <p:nvSpPr>
            <p:cNvPr id="75786" name="Rectangle 9">
              <a:extLst>
                <a:ext uri="{FF2B5EF4-FFF2-40B4-BE49-F238E27FC236}">
                  <a16:creationId xmlns:a16="http://schemas.microsoft.com/office/drawing/2014/main" id="{C486CBC6-D567-450C-BC5C-AD1889114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4" y="2878"/>
              <a:ext cx="5996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由前述，只要显著性水平  大于</a:t>
              </a:r>
              <a:r>
                <a:rPr lang="zh-CN" altLang="zh-CN" sz="2400" dirty="0">
                  <a:ea typeface="宋体" panose="02010600030101010101" pitchFamily="2" charset="-122"/>
                </a:rPr>
                <a:t>0.00001，</a:t>
              </a:r>
              <a:r>
                <a:rPr lang="zh-CN" altLang="en-US" sz="2400" dirty="0">
                  <a:ea typeface="宋体" panose="02010600030101010101" pitchFamily="2" charset="-122"/>
                </a:rPr>
                <a:t>人们就可以拒绝原假设.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787" name="Object 13">
                  <a:extLst>
                    <a:ext uri="{FF2B5EF4-FFF2-40B4-BE49-F238E27FC236}">
                      <a16:creationId xmlns:a16="http://schemas.microsoft.com/office/drawing/2014/main" id="{2B63D8CF-6625-4771-BD35-93641AD4ED26}"/>
                    </a:ext>
                  </a:extLst>
                </p:cNvPr>
                <p:cNvSpPr txBox="1"/>
                <p:nvPr/>
              </p:nvSpPr>
              <p:spPr bwMode="auto">
                <a:xfrm>
                  <a:off x="2410" y="2878"/>
                  <a:ext cx="269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5787" name="Object 13">
                  <a:extLst>
                    <a:ext uri="{FF2B5EF4-FFF2-40B4-BE49-F238E27FC236}">
                      <a16:creationId xmlns:a16="http://schemas.microsoft.com/office/drawing/2014/main" id="{2B63D8CF-6625-4771-BD35-93641AD4E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0" y="2878"/>
                  <a:ext cx="269" cy="247"/>
                </a:xfrm>
                <a:prstGeom prst="rect">
                  <a:avLst/>
                </a:prstGeom>
                <a:blipFill>
                  <a:blip r:embed="rId2"/>
                  <a:stretch>
                    <a:fillRect r="-9434" b="-3958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6737" name="Rectangle 17">
            <a:extLst>
              <a:ext uri="{FF2B5EF4-FFF2-40B4-BE49-F238E27FC236}">
                <a16:creationId xmlns:a16="http://schemas.microsoft.com/office/drawing/2014/main" id="{1A14B531-46DB-457B-8817-C670AB326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072558"/>
            <a:ext cx="6311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或者说，1.3这个差异是统计显著的.</a:t>
            </a:r>
          </a:p>
        </p:txBody>
      </p:sp>
      <p:sp>
        <p:nvSpPr>
          <p:cNvPr id="286739" name="Rectangle 19">
            <a:extLst>
              <a:ext uri="{FF2B5EF4-FFF2-40B4-BE49-F238E27FC236}">
                <a16:creationId xmlns:a16="http://schemas.microsoft.com/office/drawing/2014/main" id="{5750CA21-7114-4CD2-B950-0EAA08D9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544492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作出这种结论犯错误的概率非常小 .</a:t>
            </a:r>
          </a:p>
        </p:txBody>
      </p:sp>
      <p:sp>
        <p:nvSpPr>
          <p:cNvPr id="75783" name="Rectangle 2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3B504AC-D3D2-4D0E-A232-0451E09C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537210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75784" name="Rectangle 21">
            <a:extLst>
              <a:ext uri="{FF2B5EF4-FFF2-40B4-BE49-F238E27FC236}">
                <a16:creationId xmlns:a16="http://schemas.microsoft.com/office/drawing/2014/main" id="{C64DD4C8-A3CA-4CD4-BC72-9372CB65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537210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75785" name="Rectangle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D3FC27-20FF-45CF-B89D-2AC651C2A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537210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35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6" grpId="0" autoUpdateAnimBg="0"/>
      <p:bldP spid="286737" grpId="0" autoUpdateAnimBg="0"/>
      <p:bldP spid="2867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D8B0CB7B-4BA7-4DCC-9F63-20EFDEE2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546621"/>
            <a:ext cx="7581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前面，我们已经了解到，在假设检验中使用的逻辑是：</a:t>
            </a:r>
          </a:p>
        </p:txBody>
      </p:sp>
      <p:sp>
        <p:nvSpPr>
          <p:cNvPr id="260100" name="Rectangle 4">
            <a:extLst>
              <a:ext uri="{FF2B5EF4-FFF2-40B4-BE49-F238E27FC236}">
                <a16:creationId xmlns:a16="http://schemas.microsoft.com/office/drawing/2014/main" id="{B5E97E7E-E2C7-42C2-9FF4-EA14F28C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305615"/>
            <a:ext cx="79914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  <a:sym typeface="Math1" pitchFamily="2" charset="2"/>
              </a:rPr>
              <a:t>        如果原假设</a:t>
            </a:r>
            <a:r>
              <a:rPr lang="en-US" altLang="zh-CN" sz="2800" i="1" dirty="0">
                <a:ea typeface="宋体" panose="02010600030101010101" pitchFamily="2" charset="-122"/>
              </a:rPr>
              <a:t>H</a:t>
            </a:r>
            <a:r>
              <a:rPr lang="en-US" altLang="zh-CN" sz="2800" baseline="-25000" dirty="0"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ea typeface="宋体" panose="02010600030101010101" pitchFamily="2" charset="-122"/>
                <a:sym typeface="Math1" pitchFamily="2" charset="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  <a:sym typeface="Math1" pitchFamily="2" charset="2"/>
              </a:rPr>
              <a:t>是对的，那么衡量</a:t>
            </a: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  <a:sym typeface="Math1" pitchFamily="2" charset="2"/>
              </a:rPr>
              <a:t>差异</a:t>
            </a:r>
            <a:r>
              <a:rPr lang="zh-CN" altLang="en-US" sz="2800" dirty="0">
                <a:ea typeface="宋体" panose="02010600030101010101" pitchFamily="2" charset="-122"/>
                <a:sym typeface="Math1" pitchFamily="2" charset="2"/>
              </a:rPr>
              <a:t>大小的某个 统计量落入区域 </a:t>
            </a:r>
            <a:r>
              <a:rPr lang="en-US" altLang="zh-CN" sz="2800" i="1" dirty="0">
                <a:ea typeface="宋体" panose="02010600030101010101" pitchFamily="2" charset="-122"/>
              </a:rPr>
              <a:t>W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ea typeface="宋体" panose="02010600030101010101" pitchFamily="2" charset="-122"/>
              </a:rPr>
              <a:t>拒绝域) 是个小概率事件.   如果该统计量的实测值落入</a:t>
            </a:r>
            <a:r>
              <a:rPr lang="en-US" altLang="zh-CN" sz="2800" i="1" dirty="0">
                <a:ea typeface="宋体" panose="02010600030101010101" pitchFamily="2" charset="-122"/>
              </a:rPr>
              <a:t>W</a:t>
            </a:r>
            <a:r>
              <a:rPr lang="en-US" altLang="zh-CN" sz="2800" dirty="0">
                <a:ea typeface="宋体" panose="02010600030101010101" pitchFamily="2" charset="-122"/>
              </a:rPr>
              <a:t>， </a:t>
            </a:r>
            <a:r>
              <a:rPr lang="zh-CN" altLang="en-US" sz="2800" dirty="0">
                <a:ea typeface="宋体" panose="02010600030101010101" pitchFamily="2" charset="-122"/>
              </a:rPr>
              <a:t>也就是说， 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成立下的小概率事件发生了，那么就认为</a:t>
            </a:r>
            <a:r>
              <a:rPr lang="en-US" altLang="zh-CN" sz="2800" i="1" dirty="0">
                <a:solidFill>
                  <a:schemeClr val="accent2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8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不可信而否定它.</a:t>
            </a:r>
            <a:r>
              <a:rPr lang="zh-CN" altLang="en-US" sz="2800" dirty="0">
                <a:solidFill>
                  <a:schemeClr val="accent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ea typeface="宋体" panose="02010600030101010101" pitchFamily="2" charset="-122"/>
              </a:rPr>
              <a:t>否则我们就不能否定</a:t>
            </a:r>
            <a:r>
              <a:rPr lang="en-US" altLang="zh-CN" sz="2800" i="1" dirty="0">
                <a:ea typeface="宋体" panose="02010600030101010101" pitchFamily="2" charset="-122"/>
              </a:rPr>
              <a:t>H</a:t>
            </a:r>
            <a:r>
              <a:rPr lang="en-US" altLang="zh-CN" sz="2800" baseline="-25000" dirty="0">
                <a:ea typeface="宋体" panose="02010600030101010101" pitchFamily="2" charset="-122"/>
              </a:rPr>
              <a:t>0。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260104" name="Group 8">
            <a:extLst>
              <a:ext uri="{FF2B5EF4-FFF2-40B4-BE49-F238E27FC236}">
                <a16:creationId xmlns:a16="http://schemas.microsoft.com/office/drawing/2014/main" id="{DC4DACAB-6AD4-41DD-A24B-032395F41B02}"/>
              </a:ext>
            </a:extLst>
          </p:cNvPr>
          <p:cNvGrpSpPr>
            <a:grpSpLocks/>
          </p:cNvGrpSpPr>
          <p:nvPr/>
        </p:nvGrpSpPr>
        <p:grpSpPr bwMode="auto">
          <a:xfrm>
            <a:off x="1633538" y="4643440"/>
            <a:ext cx="6534150" cy="1215629"/>
            <a:chOff x="576" y="2862"/>
            <a:chExt cx="5488" cy="1021"/>
          </a:xfrm>
        </p:grpSpPr>
        <p:sp>
          <p:nvSpPr>
            <p:cNvPr id="59398" name="Rectangle 6">
              <a:extLst>
                <a:ext uri="{FF2B5EF4-FFF2-40B4-BE49-F238E27FC236}">
                  <a16:creationId xmlns:a16="http://schemas.microsoft.com/office/drawing/2014/main" id="{3497E77C-F5F1-4EA5-9750-02D4A7EDA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62"/>
              <a:ext cx="5488" cy="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ea typeface="宋体" panose="02010600030101010101" pitchFamily="2" charset="-122"/>
                </a:rPr>
                <a:t>        我们称这个小概率为</a:t>
              </a:r>
              <a:r>
                <a:rPr lang="zh-CN" altLang="en-US" dirty="0">
                  <a:solidFill>
                    <a:schemeClr val="accent2"/>
                  </a:solidFill>
                  <a:ea typeface="宋体" panose="02010600030101010101" pitchFamily="2" charset="-122"/>
                </a:rPr>
                <a:t>显著性水平</a:t>
              </a:r>
              <a:r>
                <a:rPr lang="zh-CN" altLang="en-US" dirty="0">
                  <a:ea typeface="宋体" panose="02010600030101010101" pitchFamily="2" charset="-122"/>
                </a:rPr>
                <a:t>，用</a:t>
              </a:r>
              <a:r>
                <a:rPr lang="zh-CN" altLang="en-US" dirty="0">
                  <a:ea typeface="宋体" panose="02010600030101010101" pitchFamily="2" charset="-122"/>
                  <a:sym typeface="Math1" pitchFamily="2" charset="2"/>
                </a:rPr>
                <a:t>    表示.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399" name="Object 7">
                  <a:extLst>
                    <a:ext uri="{FF2B5EF4-FFF2-40B4-BE49-F238E27FC236}">
                      <a16:creationId xmlns:a16="http://schemas.microsoft.com/office/drawing/2014/main" id="{C8B98BC1-BF7C-4587-9ABA-D2AE755C5B2E}"/>
                    </a:ext>
                  </a:extLst>
                </p:cNvPr>
                <p:cNvSpPr txBox="1"/>
                <p:nvPr/>
              </p:nvSpPr>
              <p:spPr bwMode="auto">
                <a:xfrm>
                  <a:off x="1729" y="3372"/>
                  <a:ext cx="251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59399" name="Object 7">
                  <a:extLst>
                    <a:ext uri="{FF2B5EF4-FFF2-40B4-BE49-F238E27FC236}">
                      <a16:creationId xmlns:a16="http://schemas.microsoft.com/office/drawing/2014/main" id="{C8B98BC1-BF7C-4587-9ABA-D2AE755C5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9" y="3372"/>
                  <a:ext cx="251" cy="422"/>
                </a:xfrm>
                <a:prstGeom prst="rect">
                  <a:avLst/>
                </a:prstGeom>
                <a:blipFill>
                  <a:blip r:embed="rId2"/>
                  <a:stretch>
                    <a:fillRect r="-1224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397" name="Text Box 2">
            <a:extLst>
              <a:ext uri="{FF2B5EF4-FFF2-40B4-BE49-F238E27FC236}">
                <a16:creationId xmlns:a16="http://schemas.microsoft.com/office/drawing/2014/main" id="{FB43BE11-D201-447E-BF32-8C43B59DD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823" y="290214"/>
            <a:ext cx="55495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五、假设</a:t>
            </a:r>
            <a:r>
              <a:rPr lang="zh-CN" altLang="en-US" dirty="0"/>
              <a:t>检验问题的 </a:t>
            </a:r>
            <a:r>
              <a:rPr lang="en-US" altLang="en-US" i="1" dirty="0"/>
              <a:t>p</a:t>
            </a:r>
            <a:r>
              <a:rPr lang="zh-CN" altLang="en-US" dirty="0"/>
              <a:t>值法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autoUpdateAnimBg="0"/>
      <p:bldP spid="26010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6032927F-AFC6-4C84-A5AA-1DF94C4F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272088"/>
            <a:ext cx="8205787" cy="47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在前面的假设检验中，这个</a:t>
            </a: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</a:rPr>
              <a:t>显著性水平</a:t>
            </a:r>
            <a:r>
              <a:rPr lang="zh-CN" altLang="en-US" sz="2400" dirty="0">
                <a:ea typeface="宋体" panose="02010600030101010101" pitchFamily="2" charset="-122"/>
              </a:rPr>
              <a:t>是事先给定的.</a:t>
            </a:r>
          </a:p>
        </p:txBody>
      </p:sp>
      <p:grpSp>
        <p:nvGrpSpPr>
          <p:cNvPr id="276487" name="Group 7">
            <a:extLst>
              <a:ext uri="{FF2B5EF4-FFF2-40B4-BE49-F238E27FC236}">
                <a16:creationId xmlns:a16="http://schemas.microsoft.com/office/drawing/2014/main" id="{0F092C47-13DA-43EC-964B-0EFE8ACCDA63}"/>
              </a:ext>
            </a:extLst>
          </p:cNvPr>
          <p:cNvGrpSpPr>
            <a:grpSpLocks/>
          </p:cNvGrpSpPr>
          <p:nvPr/>
        </p:nvGrpSpPr>
        <p:grpSpPr bwMode="auto">
          <a:xfrm>
            <a:off x="1984773" y="2096688"/>
            <a:ext cx="5158978" cy="461963"/>
            <a:chOff x="550" y="1496"/>
            <a:chExt cx="4333" cy="3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421" name="Object 5">
                  <a:extLst>
                    <a:ext uri="{FF2B5EF4-FFF2-40B4-BE49-F238E27FC236}">
                      <a16:creationId xmlns:a16="http://schemas.microsoft.com/office/drawing/2014/main" id="{FB43087D-20AF-4EED-9D4F-0121C82F139C}"/>
                    </a:ext>
                  </a:extLst>
                </p:cNvPr>
                <p:cNvSpPr txBox="1"/>
                <p:nvPr/>
              </p:nvSpPr>
              <p:spPr bwMode="auto">
                <a:xfrm>
                  <a:off x="924" y="1507"/>
                  <a:ext cx="3959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=0.1,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=0.01,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=0.05.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60421" name="Object 5">
                  <a:extLst>
                    <a:ext uri="{FF2B5EF4-FFF2-40B4-BE49-F238E27FC236}">
                      <a16:creationId xmlns:a16="http://schemas.microsoft.com/office/drawing/2014/main" id="{FB43087D-20AF-4EED-9D4F-0121C82F1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4" y="1507"/>
                  <a:ext cx="3959" cy="3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422" name="Rectangle 6">
              <a:extLst>
                <a:ext uri="{FF2B5EF4-FFF2-40B4-BE49-F238E27FC236}">
                  <a16:creationId xmlns:a16="http://schemas.microsoft.com/office/drawing/2014/main" id="{C609AF17-D2C0-45B6-A164-011D1E86D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496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如</a:t>
              </a:r>
            </a:p>
          </p:txBody>
        </p:sp>
      </p:grpSp>
      <p:sp>
        <p:nvSpPr>
          <p:cNvPr id="276488" name="Rectangle 8">
            <a:extLst>
              <a:ext uri="{FF2B5EF4-FFF2-40B4-BE49-F238E27FC236}">
                <a16:creationId xmlns:a16="http://schemas.microsoft.com/office/drawing/2014/main" id="{439A460F-630A-4680-A88D-E3577791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2840463"/>
            <a:ext cx="7791450" cy="132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根据给定的显著性水平，我们得到的假设检验结果只有两个，拒绝或不能拒绝原假设.   但作出这一结论或那一结论的可能性有多大，则往往不易清楚地显示出来.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autoUpdateAnimBg="0"/>
      <p:bldP spid="27648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>
            <a:extLst>
              <a:ext uri="{FF2B5EF4-FFF2-40B4-BE49-F238E27FC236}">
                <a16:creationId xmlns:a16="http://schemas.microsoft.com/office/drawing/2014/main" id="{78B08684-EBCD-48D1-94D5-2BF903A9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088" y="5342015"/>
            <a:ext cx="53110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ea typeface="宋体" panose="02010600030101010101" pitchFamily="2" charset="-122"/>
              </a:rPr>
              <a:t>拒绝域为 </a:t>
            </a:r>
            <a:r>
              <a:rPr lang="en-US" altLang="zh-CN" sz="4000" i="1" dirty="0">
                <a:ea typeface="宋体" panose="02010600030101010101" pitchFamily="2" charset="-122"/>
              </a:rPr>
              <a:t>W</a:t>
            </a:r>
            <a:r>
              <a:rPr lang="en-US" altLang="zh-CN" sz="4000" dirty="0">
                <a:ea typeface="宋体" panose="02010600030101010101" pitchFamily="2" charset="-122"/>
              </a:rPr>
              <a:t>：|</a:t>
            </a:r>
            <a:r>
              <a:rPr lang="en-US" altLang="zh-CN" sz="4000" i="1" dirty="0">
                <a:ea typeface="宋体" panose="02010600030101010101" pitchFamily="2" charset="-122"/>
              </a:rPr>
              <a:t>U</a:t>
            </a:r>
            <a:r>
              <a:rPr lang="en-US" altLang="zh-CN" sz="4000" dirty="0">
                <a:ea typeface="宋体" panose="02010600030101010101" pitchFamily="2" charset="-122"/>
              </a:rPr>
              <a:t>|&gt;1.96</a:t>
            </a:r>
          </a:p>
        </p:txBody>
      </p:sp>
      <p:grpSp>
        <p:nvGrpSpPr>
          <p:cNvPr id="262158" name="Group 14">
            <a:extLst>
              <a:ext uri="{FF2B5EF4-FFF2-40B4-BE49-F238E27FC236}">
                <a16:creationId xmlns:a16="http://schemas.microsoft.com/office/drawing/2014/main" id="{78E2D855-24CA-42B1-8966-89277A7F71B6}"/>
              </a:ext>
            </a:extLst>
          </p:cNvPr>
          <p:cNvGrpSpPr>
            <a:grpSpLocks/>
          </p:cNvGrpSpPr>
          <p:nvPr/>
        </p:nvGrpSpPr>
        <p:grpSpPr bwMode="auto">
          <a:xfrm>
            <a:off x="600903" y="1826792"/>
            <a:ext cx="7942350" cy="708323"/>
            <a:chOff x="-881" y="1234"/>
            <a:chExt cx="6669" cy="6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453" name="Object 5">
                  <a:extLst>
                    <a:ext uri="{FF2B5EF4-FFF2-40B4-BE49-F238E27FC236}">
                      <a16:creationId xmlns:a16="http://schemas.microsoft.com/office/drawing/2014/main" id="{BE62ABE1-D5D1-49E9-8FC8-8B69A67555EE}"/>
                    </a:ext>
                  </a:extLst>
                </p:cNvPr>
                <p:cNvSpPr txBox="1"/>
                <p:nvPr/>
              </p:nvSpPr>
              <p:spPr bwMode="auto">
                <a:xfrm>
                  <a:off x="2154" y="1276"/>
                  <a:ext cx="314" cy="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61453" name="Object 5">
                  <a:extLst>
                    <a:ext uri="{FF2B5EF4-FFF2-40B4-BE49-F238E27FC236}">
                      <a16:creationId xmlns:a16="http://schemas.microsoft.com/office/drawing/2014/main" id="{BE62ABE1-D5D1-49E9-8FC8-8B69A6755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54" y="1276"/>
                  <a:ext cx="314" cy="351"/>
                </a:xfrm>
                <a:prstGeom prst="rect">
                  <a:avLst/>
                </a:prstGeom>
                <a:blipFill>
                  <a:blip r:embed="rId2"/>
                  <a:stretch>
                    <a:fillRect b="-30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454" name="Rectangle 6">
              <a:extLst>
                <a:ext uri="{FF2B5EF4-FFF2-40B4-BE49-F238E27FC236}">
                  <a16:creationId xmlns:a16="http://schemas.microsoft.com/office/drawing/2014/main" id="{EDFDA0DA-6D2F-412A-9BA6-079C8370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81" y="1234"/>
              <a:ext cx="6669" cy="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000" dirty="0">
                  <a:ea typeface="宋体" panose="02010600030101010101" pitchFamily="2" charset="-122"/>
                </a:rPr>
                <a:t>要检验假设</a:t>
              </a:r>
              <a:r>
                <a:rPr lang="en-US" altLang="zh-CN" sz="4000" i="1" dirty="0">
                  <a:ea typeface="宋体" panose="02010600030101010101" pitchFamily="2" charset="-122"/>
                </a:rPr>
                <a:t>H</a:t>
              </a:r>
              <a:r>
                <a:rPr lang="en-US" altLang="zh-CN" sz="40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4000" dirty="0">
                  <a:ea typeface="宋体" panose="02010600030101010101" pitchFamily="2" charset="-122"/>
                </a:rPr>
                <a:t>:     ＝0; </a:t>
              </a:r>
              <a:r>
                <a:rPr lang="en-US" altLang="zh-CN" sz="4000" i="1" dirty="0">
                  <a:ea typeface="宋体" panose="02010600030101010101" pitchFamily="2" charset="-122"/>
                </a:rPr>
                <a:t>H</a:t>
              </a:r>
              <a:r>
                <a:rPr lang="en-US" altLang="zh-CN" sz="4000" baseline="-25000" dirty="0">
                  <a:ea typeface="宋体" panose="02010600030101010101" pitchFamily="2" charset="-122"/>
                </a:rPr>
                <a:t>1</a:t>
              </a:r>
              <a:r>
                <a:rPr lang="en-US" altLang="zh-CN" sz="4000" dirty="0">
                  <a:ea typeface="宋体" panose="02010600030101010101" pitchFamily="2" charset="-122"/>
                </a:rPr>
                <a:t>:      ≠ 0</a:t>
              </a:r>
              <a:endParaRPr lang="zh-CN" altLang="en-US" sz="4000" dirty="0"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455" name="Object 7">
                  <a:extLst>
                    <a:ext uri="{FF2B5EF4-FFF2-40B4-BE49-F238E27FC236}">
                      <a16:creationId xmlns:a16="http://schemas.microsoft.com/office/drawing/2014/main" id="{288610B5-3BF1-4E3F-8268-F5441E310E0A}"/>
                    </a:ext>
                  </a:extLst>
                </p:cNvPr>
                <p:cNvSpPr txBox="1"/>
                <p:nvPr/>
              </p:nvSpPr>
              <p:spPr bwMode="auto">
                <a:xfrm>
                  <a:off x="4255" y="1257"/>
                  <a:ext cx="314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61455" name="Object 7">
                  <a:extLst>
                    <a:ext uri="{FF2B5EF4-FFF2-40B4-BE49-F238E27FC236}">
                      <a16:creationId xmlns:a16="http://schemas.microsoft.com/office/drawing/2014/main" id="{288610B5-3BF1-4E3F-8268-F5441E310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5" y="1257"/>
                  <a:ext cx="314" cy="340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2153" name="Rectangle 9">
            <a:extLst>
              <a:ext uri="{FF2B5EF4-FFF2-40B4-BE49-F238E27FC236}">
                <a16:creationId xmlns:a16="http://schemas.microsoft.com/office/drawing/2014/main" id="{7F59E021-5C40-4606-90CD-4D7CFF73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3704629"/>
            <a:ext cx="37753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ea typeface="宋体" panose="02010600030101010101" pitchFamily="2" charset="-122"/>
              </a:rPr>
              <a:t>取检验统计量为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154" name="Object 10">
                <a:extLst>
                  <a:ext uri="{FF2B5EF4-FFF2-40B4-BE49-F238E27FC236}">
                    <a16:creationId xmlns:a16="http://schemas.microsoft.com/office/drawing/2014/main" id="{5A9BB39F-BEA7-4B11-B3DB-A604F9905557}"/>
                  </a:ext>
                </a:extLst>
              </p:cNvPr>
              <p:cNvSpPr txBox="1"/>
              <p:nvPr/>
            </p:nvSpPr>
            <p:spPr bwMode="auto">
              <a:xfrm>
                <a:off x="2594928" y="4417220"/>
                <a:ext cx="1521619" cy="8655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̄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2154" name="Object 10">
                <a:extLst>
                  <a:ext uri="{FF2B5EF4-FFF2-40B4-BE49-F238E27FC236}">
                    <a16:creationId xmlns:a16="http://schemas.microsoft.com/office/drawing/2014/main" id="{5A9BB39F-BEA7-4B11-B3DB-A604F9905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4928" y="4417220"/>
                <a:ext cx="1521619" cy="865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155" name="Object 11">
                <a:extLst>
                  <a:ext uri="{FF2B5EF4-FFF2-40B4-BE49-F238E27FC236}">
                    <a16:creationId xmlns:a16="http://schemas.microsoft.com/office/drawing/2014/main" id="{DB497277-1520-4B18-93B5-74B3233C402A}"/>
                  </a:ext>
                </a:extLst>
              </p:cNvPr>
              <p:cNvSpPr txBox="1"/>
              <p:nvPr/>
            </p:nvSpPr>
            <p:spPr bwMode="auto">
              <a:xfrm>
                <a:off x="4229101" y="4691181"/>
                <a:ext cx="1285875" cy="481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62155" name="Object 11">
                <a:extLst>
                  <a:ext uri="{FF2B5EF4-FFF2-40B4-BE49-F238E27FC236}">
                    <a16:creationId xmlns:a16="http://schemas.microsoft.com/office/drawing/2014/main" id="{DB497277-1520-4B18-93B5-74B3233C4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9101" y="4691181"/>
                <a:ext cx="1285875" cy="481013"/>
              </a:xfrm>
              <a:prstGeom prst="rect">
                <a:avLst/>
              </a:prstGeom>
              <a:blipFill>
                <a:blip r:embed="rId5"/>
                <a:stretch>
                  <a:fillRect r="-4265" b="-141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2157" name="Group 13">
            <a:extLst>
              <a:ext uri="{FF2B5EF4-FFF2-40B4-BE49-F238E27FC236}">
                <a16:creationId xmlns:a16="http://schemas.microsoft.com/office/drawing/2014/main" id="{51431299-DD8F-4BFC-B48D-4FA4BE21BF3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5996"/>
            <a:ext cx="6791325" cy="1077516"/>
            <a:chOff x="128" y="-325"/>
            <a:chExt cx="5704" cy="905"/>
          </a:xfrm>
        </p:grpSpPr>
        <p:sp>
          <p:nvSpPr>
            <p:cNvPr id="61451" name="Rectangle 2">
              <a:extLst>
                <a:ext uri="{FF2B5EF4-FFF2-40B4-BE49-F238E27FC236}">
                  <a16:creationId xmlns:a16="http://schemas.microsoft.com/office/drawing/2014/main" id="{F56647D6-F7D3-4E55-B131-E61E58736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-325"/>
              <a:ext cx="5704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ea typeface="宋体" panose="02010600030101010101" pitchFamily="2" charset="-122"/>
                </a:rPr>
                <a:t> 例如从正态分布总体</a:t>
              </a:r>
              <a:r>
                <a:rPr lang="en-US" altLang="zh-CN" i="1" dirty="0"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ea typeface="宋体" panose="02010600030101010101" pitchFamily="2" charset="-122"/>
                </a:rPr>
                <a:t>(     , 1)</a:t>
              </a:r>
              <a:r>
                <a:rPr lang="zh-CN" altLang="en-US" dirty="0">
                  <a:ea typeface="宋体" panose="02010600030101010101" pitchFamily="2" charset="-122"/>
                </a:rPr>
                <a:t>中抽样得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25000" dirty="0">
                  <a:ea typeface="宋体" panose="02010600030101010101" pitchFamily="2" charset="-122"/>
                </a:rPr>
                <a:t>1</a:t>
              </a:r>
              <a:r>
                <a:rPr lang="en-US" altLang="zh-CN" dirty="0">
                  <a:ea typeface="宋体" panose="02010600030101010101" pitchFamily="2" charset="-122"/>
                </a:rPr>
                <a:t>,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25000" dirty="0"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ea typeface="宋体" panose="02010600030101010101" pitchFamily="2" charset="-122"/>
                </a:rPr>
                <a:t>,…,</a:t>
              </a:r>
              <a:r>
                <a:rPr lang="en-US" altLang="zh-CN" i="1" dirty="0" err="1">
                  <a:ea typeface="宋体" panose="02010600030101010101" pitchFamily="2" charset="-122"/>
                </a:rPr>
                <a:t>X</a:t>
              </a:r>
              <a:r>
                <a:rPr lang="en-US" altLang="zh-CN" i="1" baseline="-25000" dirty="0" err="1"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ea typeface="宋体" panose="02010600030101010101" pitchFamily="2" charset="-122"/>
                </a:rPr>
                <a:t>,  </a:t>
              </a:r>
              <a:r>
                <a:rPr lang="zh-CN" altLang="en-US" dirty="0">
                  <a:ea typeface="宋体" panose="02010600030101010101" pitchFamily="2" charset="-122"/>
                </a:rPr>
                <a:t>其中</a:t>
              </a:r>
              <a:r>
                <a:rPr lang="en-US" altLang="zh-CN" i="1" dirty="0"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ea typeface="宋体" panose="02010600030101010101" pitchFamily="2" charset="-122"/>
                </a:rPr>
                <a:t>=16.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452" name="Object 12">
                  <a:extLst>
                    <a:ext uri="{FF2B5EF4-FFF2-40B4-BE49-F238E27FC236}">
                      <a16:creationId xmlns:a16="http://schemas.microsoft.com/office/drawing/2014/main" id="{3AC758EE-8C1A-495A-B5DE-A8274EE40185}"/>
                    </a:ext>
                  </a:extLst>
                </p:cNvPr>
                <p:cNvSpPr txBox="1"/>
                <p:nvPr/>
              </p:nvSpPr>
              <p:spPr bwMode="auto">
                <a:xfrm>
                  <a:off x="3797" y="-298"/>
                  <a:ext cx="313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61452" name="Object 12">
                  <a:extLst>
                    <a:ext uri="{FF2B5EF4-FFF2-40B4-BE49-F238E27FC236}">
                      <a16:creationId xmlns:a16="http://schemas.microsoft.com/office/drawing/2014/main" id="{3AC758EE-8C1A-495A-B5DE-A8274EE40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7" y="-298"/>
                  <a:ext cx="313" cy="340"/>
                </a:xfrm>
                <a:prstGeom prst="rect">
                  <a:avLst/>
                </a:prstGeom>
                <a:blipFill>
                  <a:blip r:embed="rId6"/>
                  <a:stretch>
                    <a:fillRect b="-2727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2164" name="Group 20">
            <a:extLst>
              <a:ext uri="{FF2B5EF4-FFF2-40B4-BE49-F238E27FC236}">
                <a16:creationId xmlns:a16="http://schemas.microsoft.com/office/drawing/2014/main" id="{2119F0DB-8844-4AF8-AD11-6E1EF5A03876}"/>
              </a:ext>
            </a:extLst>
          </p:cNvPr>
          <p:cNvGrpSpPr>
            <a:grpSpLocks/>
          </p:cNvGrpSpPr>
          <p:nvPr/>
        </p:nvGrpSpPr>
        <p:grpSpPr bwMode="auto">
          <a:xfrm>
            <a:off x="1039417" y="3030148"/>
            <a:ext cx="6463903" cy="708424"/>
            <a:chOff x="-39" y="1921"/>
            <a:chExt cx="5429" cy="595"/>
          </a:xfrm>
        </p:grpSpPr>
        <p:sp>
          <p:nvSpPr>
            <p:cNvPr id="61449" name="Rectangle 8">
              <a:extLst>
                <a:ext uri="{FF2B5EF4-FFF2-40B4-BE49-F238E27FC236}">
                  <a16:creationId xmlns:a16="http://schemas.microsoft.com/office/drawing/2014/main" id="{D1DB70B3-6796-4941-8111-59AE27801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9" y="1921"/>
              <a:ext cx="5429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000" dirty="0">
                  <a:ea typeface="宋体" panose="02010600030101010101" pitchFamily="2" charset="-122"/>
                </a:rPr>
                <a:t>（显著性水平    =0.05）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450" name="Object 18">
                  <a:extLst>
                    <a:ext uri="{FF2B5EF4-FFF2-40B4-BE49-F238E27FC236}">
                      <a16:creationId xmlns:a16="http://schemas.microsoft.com/office/drawing/2014/main" id="{D30796F2-4F3C-41C4-A75B-7520E085B423}"/>
                    </a:ext>
                  </a:extLst>
                </p:cNvPr>
                <p:cNvSpPr txBox="1"/>
                <p:nvPr/>
              </p:nvSpPr>
              <p:spPr bwMode="auto">
                <a:xfrm>
                  <a:off x="2644" y="2035"/>
                  <a:ext cx="288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61450" name="Object 18">
                  <a:extLst>
                    <a:ext uri="{FF2B5EF4-FFF2-40B4-BE49-F238E27FC236}">
                      <a16:creationId xmlns:a16="http://schemas.microsoft.com/office/drawing/2014/main" id="{D30796F2-4F3C-41C4-A75B-7520E085B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44" y="2035"/>
                  <a:ext cx="288" cy="266"/>
                </a:xfrm>
                <a:prstGeom prst="rect">
                  <a:avLst/>
                </a:prstGeom>
                <a:blipFill>
                  <a:blip r:embed="rId7"/>
                  <a:stretch>
                    <a:fillRect b="-3846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autoUpdateAnimBg="0"/>
      <p:bldP spid="26215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FB9F9269-DDC3-4B45-92DA-93F8FD35F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205" y="1072308"/>
            <a:ext cx="32608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拒绝域为 </a:t>
            </a:r>
            <a:r>
              <a:rPr lang="en-US" altLang="zh-CN" sz="2400" i="1" dirty="0">
                <a:ea typeface="宋体" panose="02010600030101010101" pitchFamily="2" charset="-122"/>
              </a:rPr>
              <a:t>W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：|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|&gt;1.96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75461" name="Group 5">
            <a:extLst>
              <a:ext uri="{FF2B5EF4-FFF2-40B4-BE49-F238E27FC236}">
                <a16:creationId xmlns:a16="http://schemas.microsoft.com/office/drawing/2014/main" id="{6A0D6DAC-1A3A-452A-95F4-2FFED15692C0}"/>
              </a:ext>
            </a:extLst>
          </p:cNvPr>
          <p:cNvGrpSpPr>
            <a:grpSpLocks/>
          </p:cNvGrpSpPr>
          <p:nvPr/>
        </p:nvGrpSpPr>
        <p:grpSpPr bwMode="auto">
          <a:xfrm>
            <a:off x="2049066" y="1987155"/>
            <a:ext cx="5183982" cy="475060"/>
            <a:chOff x="761" y="853"/>
            <a:chExt cx="4354" cy="399"/>
          </a:xfrm>
        </p:grpSpPr>
        <p:sp>
          <p:nvSpPr>
            <p:cNvPr id="62479" name="Rectangle 6">
              <a:extLst>
                <a:ext uri="{FF2B5EF4-FFF2-40B4-BE49-F238E27FC236}">
                  <a16:creationId xmlns:a16="http://schemas.microsoft.com/office/drawing/2014/main" id="{4471253E-A74B-43CF-9A06-E5D43F58D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853"/>
              <a:ext cx="435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则根据拒绝域，我们不能拒绝    =0，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480" name="Object 7">
                  <a:extLst>
                    <a:ext uri="{FF2B5EF4-FFF2-40B4-BE49-F238E27FC236}">
                      <a16:creationId xmlns:a16="http://schemas.microsoft.com/office/drawing/2014/main" id="{03614D1D-6EEB-4591-87B0-3B9B70FF6E5A}"/>
                    </a:ext>
                  </a:extLst>
                </p:cNvPr>
                <p:cNvSpPr txBox="1"/>
                <p:nvPr/>
              </p:nvSpPr>
              <p:spPr bwMode="auto">
                <a:xfrm>
                  <a:off x="4159" y="912"/>
                  <a:ext cx="313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2480" name="Object 7">
                  <a:extLst>
                    <a:ext uri="{FF2B5EF4-FFF2-40B4-BE49-F238E27FC236}">
                      <a16:creationId xmlns:a16="http://schemas.microsoft.com/office/drawing/2014/main" id="{03614D1D-6EEB-4591-87B0-3B9B70FF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9" y="912"/>
                  <a:ext cx="313" cy="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471" name="Group 15">
            <a:extLst>
              <a:ext uri="{FF2B5EF4-FFF2-40B4-BE49-F238E27FC236}">
                <a16:creationId xmlns:a16="http://schemas.microsoft.com/office/drawing/2014/main" id="{4B2E55CC-774D-4C39-BE48-7AE2D9BF63FA}"/>
              </a:ext>
            </a:extLst>
          </p:cNvPr>
          <p:cNvGrpSpPr>
            <a:grpSpLocks/>
          </p:cNvGrpSpPr>
          <p:nvPr/>
        </p:nvGrpSpPr>
        <p:grpSpPr bwMode="auto">
          <a:xfrm>
            <a:off x="3886201" y="2466977"/>
            <a:ext cx="3114675" cy="504825"/>
            <a:chOff x="2721" y="1189"/>
            <a:chExt cx="2616" cy="424"/>
          </a:xfrm>
        </p:grpSpPr>
        <p:sp>
          <p:nvSpPr>
            <p:cNvPr id="62477" name="Rectangle 8">
              <a:extLst>
                <a:ext uri="{FF2B5EF4-FFF2-40B4-BE49-F238E27FC236}">
                  <a16:creationId xmlns:a16="http://schemas.microsoft.com/office/drawing/2014/main" id="{137A44DA-2354-4D74-ACF0-06B23808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189"/>
              <a:ext cx="261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也就是只能接受    =0.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478" name="Object 9">
                  <a:extLst>
                    <a:ext uri="{FF2B5EF4-FFF2-40B4-BE49-F238E27FC236}">
                      <a16:creationId xmlns:a16="http://schemas.microsoft.com/office/drawing/2014/main" id="{C8BC4BB8-FE62-4CA7-99B0-1BAA15B2D49B}"/>
                    </a:ext>
                  </a:extLst>
                </p:cNvPr>
                <p:cNvSpPr txBox="1"/>
                <p:nvPr/>
              </p:nvSpPr>
              <p:spPr bwMode="auto">
                <a:xfrm>
                  <a:off x="4560" y="1273"/>
                  <a:ext cx="314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2478" name="Object 9">
                  <a:extLst>
                    <a:ext uri="{FF2B5EF4-FFF2-40B4-BE49-F238E27FC236}">
                      <a16:creationId xmlns:a16="http://schemas.microsoft.com/office/drawing/2014/main" id="{C8BC4BB8-FE62-4CA7-99B0-1BAA15B2D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0" y="1273"/>
                  <a:ext cx="314" cy="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466" name="Group 10">
            <a:extLst>
              <a:ext uri="{FF2B5EF4-FFF2-40B4-BE49-F238E27FC236}">
                <a16:creationId xmlns:a16="http://schemas.microsoft.com/office/drawing/2014/main" id="{9D1B1B22-DDC2-4BB8-BC58-09B3E49A88AB}"/>
              </a:ext>
            </a:extLst>
          </p:cNvPr>
          <p:cNvGrpSpPr>
            <a:grpSpLocks/>
          </p:cNvGrpSpPr>
          <p:nvPr/>
        </p:nvGrpSpPr>
        <p:grpSpPr bwMode="auto">
          <a:xfrm>
            <a:off x="1478756" y="3019426"/>
            <a:ext cx="5715000" cy="854868"/>
            <a:chOff x="768" y="1619"/>
            <a:chExt cx="4800" cy="718"/>
          </a:xfrm>
        </p:grpSpPr>
        <p:sp>
          <p:nvSpPr>
            <p:cNvPr id="62475" name="Rectangle 11">
              <a:extLst>
                <a:ext uri="{FF2B5EF4-FFF2-40B4-BE49-F238E27FC236}">
                  <a16:creationId xmlns:a16="http://schemas.microsoft.com/office/drawing/2014/main" id="{4446F40A-419C-416B-BB4A-06D296AB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19"/>
              <a:ext cx="4800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设又有另一组样本，由样本算得</a:t>
              </a:r>
              <a:r>
                <a:rPr lang="en-US" altLang="zh-CN" sz="2400" i="1">
                  <a:solidFill>
                    <a:schemeClr val="accent2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=0.48</a:t>
              </a:r>
              <a:r>
                <a:rPr lang="en-US" altLang="zh-CN" sz="2400">
                  <a:ea typeface="宋体" panose="02010600030101010101" pitchFamily="2" charset="-122"/>
                </a:rPr>
                <a:t>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结论也是接受    ＝0.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476" name="Object 12">
                  <a:extLst>
                    <a:ext uri="{FF2B5EF4-FFF2-40B4-BE49-F238E27FC236}">
                      <a16:creationId xmlns:a16="http://schemas.microsoft.com/office/drawing/2014/main" id="{10269173-9CB4-4F26-A91B-D5932DEC7957}"/>
                    </a:ext>
                  </a:extLst>
                </p:cNvPr>
                <p:cNvSpPr txBox="1"/>
                <p:nvPr/>
              </p:nvSpPr>
              <p:spPr bwMode="auto">
                <a:xfrm>
                  <a:off x="2401" y="1997"/>
                  <a:ext cx="313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2476" name="Object 12">
                  <a:extLst>
                    <a:ext uri="{FF2B5EF4-FFF2-40B4-BE49-F238E27FC236}">
                      <a16:creationId xmlns:a16="http://schemas.microsoft.com/office/drawing/2014/main" id="{10269173-9CB4-4F26-A91B-D5932DEC7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1" y="1997"/>
                  <a:ext cx="313" cy="3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5469" name="Rectangle 13">
            <a:extLst>
              <a:ext uri="{FF2B5EF4-FFF2-40B4-BE49-F238E27FC236}">
                <a16:creationId xmlns:a16="http://schemas.microsoft.com/office/drawing/2014/main" id="{6C32F6EA-3E7D-4660-8428-E38C79E2E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517" y="3840511"/>
            <a:ext cx="42707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对这两组样本而言，结论一致.</a:t>
            </a:r>
          </a:p>
        </p:txBody>
      </p:sp>
      <p:sp>
        <p:nvSpPr>
          <p:cNvPr id="275472" name="Rectangle 16">
            <a:extLst>
              <a:ext uri="{FF2B5EF4-FFF2-40B4-BE49-F238E27FC236}">
                <a16:creationId xmlns:a16="http://schemas.microsoft.com/office/drawing/2014/main" id="{E1C4CF73-3DD4-4F1D-8D42-4DD9CD50C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1" y="1529508"/>
            <a:ext cx="3288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设由样本算得 </a:t>
            </a:r>
            <a:r>
              <a:rPr lang="en-US" altLang="zh-CN" sz="2400" i="1">
                <a:solidFill>
                  <a:schemeClr val="accent2"/>
                </a:solidFill>
                <a:ea typeface="宋体" panose="02010600030101010101" pitchFamily="2" charset="-122"/>
              </a:rPr>
              <a:t>U</a:t>
            </a:r>
            <a:r>
              <a:rPr lang="zh-CN" altLang="en-US" sz="2400">
                <a:solidFill>
                  <a:schemeClr val="accent2"/>
                </a:solidFill>
                <a:ea typeface="宋体" panose="02010600030101010101" pitchFamily="2" charset="-122"/>
              </a:rPr>
              <a:t> =1.92</a:t>
            </a:r>
            <a:r>
              <a:rPr lang="zh-CN" altLang="en-US" sz="2400"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75475" name="Group 19">
            <a:extLst>
              <a:ext uri="{FF2B5EF4-FFF2-40B4-BE49-F238E27FC236}">
                <a16:creationId xmlns:a16="http://schemas.microsoft.com/office/drawing/2014/main" id="{6F7CC08D-70A3-4627-A340-0160C3DBA8FC}"/>
              </a:ext>
            </a:extLst>
          </p:cNvPr>
          <p:cNvGrpSpPr>
            <a:grpSpLocks/>
          </p:cNvGrpSpPr>
          <p:nvPr/>
        </p:nvGrpSpPr>
        <p:grpSpPr bwMode="auto">
          <a:xfrm>
            <a:off x="214314" y="4825602"/>
            <a:ext cx="8243888" cy="831056"/>
            <a:chOff x="-878" y="3000"/>
            <a:chExt cx="6924" cy="6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473" name="Object 14">
                  <a:extLst>
                    <a:ext uri="{FF2B5EF4-FFF2-40B4-BE49-F238E27FC236}">
                      <a16:creationId xmlns:a16="http://schemas.microsoft.com/office/drawing/2014/main" id="{32009643-1BC7-47A9-B68F-1C8D743D98D4}"/>
                    </a:ext>
                  </a:extLst>
                </p:cNvPr>
                <p:cNvSpPr txBox="1"/>
                <p:nvPr/>
              </p:nvSpPr>
              <p:spPr bwMode="auto">
                <a:xfrm>
                  <a:off x="4536" y="3056"/>
                  <a:ext cx="805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473" name="Object 14">
                  <a:extLst>
                    <a:ext uri="{FF2B5EF4-FFF2-40B4-BE49-F238E27FC236}">
                      <a16:creationId xmlns:a16="http://schemas.microsoft.com/office/drawing/2014/main" id="{32009643-1BC7-47A9-B68F-1C8D743D9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36" y="3056"/>
                  <a:ext cx="805" cy="3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474" name="Rectangle 17">
              <a:extLst>
                <a:ext uri="{FF2B5EF4-FFF2-40B4-BE49-F238E27FC236}">
                  <a16:creationId xmlns:a16="http://schemas.microsoft.com/office/drawing/2014/main" id="{60AB47BB-08CC-4D13-B0C0-131426DE0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8" y="3000"/>
              <a:ext cx="6924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ea typeface="宋体" panose="02010600030101010101" pitchFamily="2" charset="-122"/>
                </a:rPr>
                <a:t>      然而，我们会觉得，在后一场合，作出接受          的结论根据充分一些，而在前一场合，根据就不很够.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7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9" grpId="0" autoUpdateAnimBg="0"/>
      <p:bldP spid="2754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>
            <a:extLst>
              <a:ext uri="{FF2B5EF4-FFF2-40B4-BE49-F238E27FC236}">
                <a16:creationId xmlns:a16="http://schemas.microsoft.com/office/drawing/2014/main" id="{7E9CC544-84DE-4D2F-AF3B-9B7FB4948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859073"/>
            <a:ext cx="77962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设有一个原假设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ea typeface="宋体" panose="02010600030101010101" pitchFamily="2" charset="-122"/>
              </a:rPr>
              <a:t>其拒绝域为</a:t>
            </a: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|&gt;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是检验统计量. 若对一组具体样本,</a:t>
            </a:r>
            <a:r>
              <a:rPr lang="zh-CN" altLang="en-US" sz="2400" baseline="-25000" dirty="0"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ea typeface="宋体" panose="02010600030101010101" pitchFamily="2" charset="-122"/>
              </a:rPr>
              <a:t>算出统计量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的值为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ea typeface="宋体" panose="02010600030101010101" pitchFamily="2" charset="-122"/>
              </a:rPr>
              <a:t>则称这组样本的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</a:rPr>
              <a:t>值</a:t>
            </a:r>
            <a:r>
              <a:rPr lang="zh-CN" altLang="en-US" sz="2400" dirty="0"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4007437C-6412-4703-8792-11E4BF49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329" y="3072558"/>
            <a:ext cx="2765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en-US" altLang="zh-CN" sz="2400"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i="1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|&gt;|</a:t>
            </a:r>
            <a:r>
              <a:rPr lang="en-US" altLang="zh-CN" sz="2400" i="1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aseline="-250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aseline="-250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| </a:t>
            </a:r>
            <a:r>
              <a:rPr lang="en-US" altLang="zh-CN" sz="2400" i="1">
                <a:ea typeface="宋体" panose="02010600030101010101" pitchFamily="2" charset="-122"/>
              </a:rPr>
              <a:t>H</a:t>
            </a:r>
            <a:r>
              <a:rPr lang="en-US" altLang="zh-CN" sz="2400" baseline="-25000"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r>
              <a:rPr lang="en-US" altLang="zh-CN" sz="2400" baseline="-250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264197" name="Rectangle 5">
            <a:extLst>
              <a:ext uri="{FF2B5EF4-FFF2-40B4-BE49-F238E27FC236}">
                <a16:creationId xmlns:a16="http://schemas.microsoft.com/office/drawing/2014/main" id="{900DA089-8C11-40A0-9343-E9A756145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559999"/>
            <a:ext cx="81010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它的意思是，如果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是对的，那么看到</a:t>
            </a:r>
            <a:r>
              <a:rPr lang="zh-CN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|&gt;|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aseline="-250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的概率有多大？</a:t>
            </a:r>
          </a:p>
        </p:txBody>
      </p:sp>
      <p:sp>
        <p:nvSpPr>
          <p:cNvPr id="264198" name="Rectangle 6">
            <a:extLst>
              <a:ext uri="{FF2B5EF4-FFF2-40B4-BE49-F238E27FC236}">
                <a16:creationId xmlns:a16="http://schemas.microsoft.com/office/drawing/2014/main" id="{1DA8AD3F-F977-4620-BD39-4DB66E85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567864"/>
            <a:ext cx="77962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如果这个概率很小，我们就倾向于拒绝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反之，如果这个概率不是很小，我们就不能拒绝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aseline="-25000" dirty="0">
                <a:ea typeface="宋体" panose="02010600030101010101" pitchFamily="2" charset="-122"/>
              </a:rPr>
              <a:t>.</a:t>
            </a:r>
            <a:endParaRPr lang="zh-CN" altLang="en-US" sz="2400" baseline="-25000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3494" name="矩形 1">
            <a:extLst>
              <a:ext uri="{FF2B5EF4-FFF2-40B4-BE49-F238E27FC236}">
                <a16:creationId xmlns:a16="http://schemas.microsoft.com/office/drawing/2014/main" id="{6FE52A26-0AB1-402F-9EDF-77ADD16D8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36" y="1243013"/>
            <a:ext cx="54542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为了反映这一点，我们引进检验的</a:t>
            </a:r>
            <a:r>
              <a:rPr lang="en-US" altLang="zh-CN" sz="2400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autoUpdateAnimBg="0"/>
      <p:bldP spid="264196" grpId="0" autoUpdateAnimBg="0"/>
      <p:bldP spid="264197" grpId="0" autoUpdateAnimBg="0"/>
      <p:bldP spid="2641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>
            <a:extLst>
              <a:ext uri="{FF2B5EF4-FFF2-40B4-BE49-F238E27FC236}">
                <a16:creationId xmlns:a16="http://schemas.microsoft.com/office/drawing/2014/main" id="{DB0D5E18-14CA-49B8-AC1A-B173C67BB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7" y="1676431"/>
            <a:ext cx="55340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如果拒绝域为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&gt;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ea typeface="宋体" panose="02010600030101010101" pitchFamily="2" charset="-122"/>
              </a:rPr>
              <a:t>则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值是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 </a:t>
            </a:r>
            <a:r>
              <a:rPr lang="en-US" altLang="zh-CN" sz="2400" i="1" dirty="0" err="1"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ea typeface="宋体" panose="02010600030101010101" pitchFamily="2" charset="-122"/>
              </a:rPr>
              <a:t>＝</a:t>
            </a:r>
            <a:r>
              <a:rPr lang="en-US" altLang="zh-CN" sz="2400" i="1" dirty="0" err="1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＞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| </a:t>
            </a:r>
            <a:r>
              <a:rPr lang="en-US" altLang="zh-CN" sz="2400" i="1" dirty="0">
                <a:ea typeface="宋体" panose="02010600030101010101" pitchFamily="2" charset="-122"/>
              </a:rPr>
              <a:t>H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 ,</a:t>
            </a: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8A0E52E0-80D6-4AD7-9924-56F3391A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520465"/>
            <a:ext cx="40254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如果拒绝域为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ea typeface="宋体" panose="02010600030101010101" pitchFamily="2" charset="-122"/>
              </a:rPr>
              <a:t>则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值是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   </a:t>
            </a:r>
            <a:r>
              <a:rPr lang="en-US" altLang="zh-CN" sz="2400" i="1" dirty="0" err="1"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ea typeface="宋体" panose="02010600030101010101" pitchFamily="2" charset="-122"/>
              </a:rPr>
              <a:t>＝</a:t>
            </a:r>
            <a:r>
              <a:rPr lang="en-US" altLang="zh-CN" sz="2400" i="1" dirty="0" err="1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＜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| </a:t>
            </a:r>
            <a:r>
              <a:rPr lang="en-US" altLang="zh-CN" sz="2400" i="1" dirty="0">
                <a:ea typeface="宋体" panose="02010600030101010101" pitchFamily="2" charset="-122"/>
              </a:rPr>
              <a:t>H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 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EDB85793-5792-44A9-9F1C-40D48CDB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607" y="1072307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类似地，</a:t>
            </a:r>
          </a:p>
        </p:txBody>
      </p:sp>
      <p:sp>
        <p:nvSpPr>
          <p:cNvPr id="265222" name="Rectangle 6">
            <a:extLst>
              <a:ext uri="{FF2B5EF4-FFF2-40B4-BE49-F238E27FC236}">
                <a16:creationId xmlns:a16="http://schemas.microsoft.com/office/drawing/2014/main" id="{CF20C9CF-D03B-4AE7-82CB-C24C08CED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32" y="3908703"/>
            <a:ext cx="58256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是对一组具体样本,</a:t>
            </a:r>
            <a:r>
              <a:rPr lang="zh-CN" altLang="en-US" sz="2400" baseline="-250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算出的统计量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的值.</a:t>
            </a:r>
            <a:endParaRPr lang="zh-CN" altLang="en-US" sz="2400" baseline="-25000" dirty="0">
              <a:ea typeface="宋体" panose="02010600030101010101" pitchFamily="2" charset="-122"/>
            </a:endParaRPr>
          </a:p>
        </p:txBody>
      </p:sp>
      <p:sp>
        <p:nvSpPr>
          <p:cNvPr id="64518" name="矩形 1">
            <a:extLst>
              <a:ext uri="{FF2B5EF4-FFF2-40B4-BE49-F238E27FC236}">
                <a16:creationId xmlns:a16="http://schemas.microsoft.com/office/drawing/2014/main" id="{7CAB5BE1-F88B-4141-A497-59890ABE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4449366"/>
            <a:ext cx="8105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值是当</a:t>
            </a:r>
            <a:r>
              <a:rPr lang="en-US" altLang="zh-CN" sz="2400" dirty="0">
                <a:ea typeface="宋体" panose="02010600030101010101" pitchFamily="2" charset="-122"/>
              </a:rPr>
              <a:t>H0</a:t>
            </a:r>
            <a:r>
              <a:rPr lang="zh-CN" altLang="en-US" sz="2400" dirty="0">
                <a:ea typeface="宋体" panose="02010600030101010101" pitchFamily="2" charset="-122"/>
              </a:rPr>
              <a:t>正确时，得到所观测的数据或更极端值的概率.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  <p:bldP spid="265221" grpId="0" autoUpdateAnimBg="0"/>
      <p:bldP spid="2652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0" name="Group 20">
            <a:extLst>
              <a:ext uri="{FF2B5EF4-FFF2-40B4-BE49-F238E27FC236}">
                <a16:creationId xmlns:a16="http://schemas.microsoft.com/office/drawing/2014/main" id="{ABFB8A81-404A-45D6-A170-E27EA4E77771}"/>
              </a:ext>
            </a:extLst>
          </p:cNvPr>
          <p:cNvGrpSpPr>
            <a:grpSpLocks/>
          </p:cNvGrpSpPr>
          <p:nvPr/>
        </p:nvGrpSpPr>
        <p:grpSpPr bwMode="auto">
          <a:xfrm>
            <a:off x="1260873" y="4501758"/>
            <a:ext cx="2661048" cy="461963"/>
            <a:chOff x="99" y="3061"/>
            <a:chExt cx="2235" cy="3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546" name="Object 4">
                  <a:extLst>
                    <a:ext uri="{FF2B5EF4-FFF2-40B4-BE49-F238E27FC236}">
                      <a16:creationId xmlns:a16="http://schemas.microsoft.com/office/drawing/2014/main" id="{C01A912F-1B5A-4B68-8C90-F8B5820BF8DE}"/>
                    </a:ext>
                  </a:extLst>
                </p:cNvPr>
                <p:cNvSpPr txBox="1"/>
                <p:nvPr/>
              </p:nvSpPr>
              <p:spPr bwMode="auto">
                <a:xfrm>
                  <a:off x="388" y="3139"/>
                  <a:ext cx="476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5546" name="Object 4">
                  <a:extLst>
                    <a:ext uri="{FF2B5EF4-FFF2-40B4-BE49-F238E27FC236}">
                      <a16:creationId xmlns:a16="http://schemas.microsoft.com/office/drawing/2014/main" id="{C01A912F-1B5A-4B68-8C90-F8B5820BF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" y="3139"/>
                  <a:ext cx="476" cy="2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547" name="Rectangle 5">
              <a:extLst>
                <a:ext uri="{FF2B5EF4-FFF2-40B4-BE49-F238E27FC236}">
                  <a16:creationId xmlns:a16="http://schemas.microsoft.com/office/drawing/2014/main" id="{BFA45328-2530-45C5-8FAE-64FA2EACD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" y="3061"/>
              <a:ext cx="22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若       </a:t>
              </a:r>
              <a:r>
                <a:rPr lang="en-US" altLang="en-US" sz="2400" i="1">
                  <a:ea typeface="宋体" panose="02010600030101010101" pitchFamily="2" charset="-122"/>
                </a:rPr>
                <a:t>p</a:t>
              </a:r>
              <a:r>
                <a:rPr lang="zh-CN" altLang="en-US" sz="2400">
                  <a:ea typeface="宋体" panose="02010600030101010101" pitchFamily="2" charset="-122"/>
                </a:rPr>
                <a:t>,则拒绝</a:t>
              </a:r>
              <a:r>
                <a:rPr lang="en-US" altLang="zh-CN" sz="2400" i="1">
                  <a:ea typeface="宋体" panose="02010600030101010101" pitchFamily="2" charset="-122"/>
                </a:rPr>
                <a:t>H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0.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266256" name="Group 16">
            <a:extLst>
              <a:ext uri="{FF2B5EF4-FFF2-40B4-BE49-F238E27FC236}">
                <a16:creationId xmlns:a16="http://schemas.microsoft.com/office/drawing/2014/main" id="{827DAE40-AEE2-487D-BD7C-122858635FD2}"/>
              </a:ext>
            </a:extLst>
          </p:cNvPr>
          <p:cNvGrpSpPr>
            <a:grpSpLocks/>
          </p:cNvGrpSpPr>
          <p:nvPr/>
        </p:nvGrpSpPr>
        <p:grpSpPr bwMode="auto">
          <a:xfrm>
            <a:off x="1373981" y="3618311"/>
            <a:ext cx="2286000" cy="831057"/>
            <a:chOff x="194" y="2387"/>
            <a:chExt cx="1920" cy="6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544" name="Object 7">
                  <a:extLst>
                    <a:ext uri="{FF2B5EF4-FFF2-40B4-BE49-F238E27FC236}">
                      <a16:creationId xmlns:a16="http://schemas.microsoft.com/office/drawing/2014/main" id="{687942FA-F1D5-4D22-8060-4DCAE015E74F}"/>
                    </a:ext>
                  </a:extLst>
                </p:cNvPr>
                <p:cNvSpPr txBox="1"/>
                <p:nvPr/>
              </p:nvSpPr>
              <p:spPr bwMode="auto">
                <a:xfrm>
                  <a:off x="487" y="2470"/>
                  <a:ext cx="473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5544" name="Object 7">
                  <a:extLst>
                    <a:ext uri="{FF2B5EF4-FFF2-40B4-BE49-F238E27FC236}">
                      <a16:creationId xmlns:a16="http://schemas.microsoft.com/office/drawing/2014/main" id="{687942FA-F1D5-4D22-8060-4DCAE015E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7" y="2470"/>
                  <a:ext cx="473" cy="2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545" name="Rectangle 8">
              <a:extLst>
                <a:ext uri="{FF2B5EF4-FFF2-40B4-BE49-F238E27FC236}">
                  <a16:creationId xmlns:a16="http://schemas.microsoft.com/office/drawing/2014/main" id="{B388E3C1-AEBD-4617-B223-42DCFED65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" y="2387"/>
              <a:ext cx="1920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宋体" panose="02010600030101010101" pitchFamily="2" charset="-122"/>
                </a:rPr>
                <a:t>若     </a:t>
              </a:r>
              <a:r>
                <a:rPr lang="zh-CN" altLang="en-US" sz="2400" i="1">
                  <a:ea typeface="宋体" panose="02010600030101010101" pitchFamily="2" charset="-122"/>
                </a:rPr>
                <a:t> </a:t>
              </a:r>
              <a:r>
                <a:rPr lang="en-US" altLang="en-US" sz="2400" i="1">
                  <a:ea typeface="宋体" panose="02010600030101010101" pitchFamily="2" charset="-122"/>
                </a:rPr>
                <a:t>p</a:t>
              </a:r>
              <a:r>
                <a:rPr lang="zh-CN" altLang="en-US" sz="2400">
                  <a:ea typeface="宋体" panose="02010600030101010101" pitchFamily="2" charset="-122"/>
                </a:rPr>
                <a:t>,  则不能拒绝</a:t>
              </a:r>
              <a:r>
                <a:rPr lang="en-US" altLang="zh-CN" sz="2400" i="1">
                  <a:ea typeface="宋体" panose="02010600030101010101" pitchFamily="2" charset="-122"/>
                </a:rPr>
                <a:t>H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  <a:r>
                <a:rPr lang="en-US" altLang="zh-CN" sz="2400">
                  <a:ea typeface="宋体" panose="02010600030101010101" pitchFamily="2" charset="-122"/>
                </a:rPr>
                <a:t>;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pic>
        <p:nvPicPr>
          <p:cNvPr id="65540" name="Picture 9" descr="D:\幻灯片\Pvalue1.bmp">
            <a:extLst>
              <a:ext uri="{FF2B5EF4-FFF2-40B4-BE49-F238E27FC236}">
                <a16:creationId xmlns:a16="http://schemas.microsoft.com/office/drawing/2014/main" id="{9E9B499F-3DB0-4DDA-8E48-C398CCB66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1" y="1143000"/>
            <a:ext cx="393620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53" name="Group 13">
            <a:extLst>
              <a:ext uri="{FF2B5EF4-FFF2-40B4-BE49-F238E27FC236}">
                <a16:creationId xmlns:a16="http://schemas.microsoft.com/office/drawing/2014/main" id="{F5100F21-D1CF-4D2D-ABDC-829CD7D2D3B1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1816894"/>
            <a:ext cx="1543050" cy="1771650"/>
            <a:chOff x="795" y="1091"/>
            <a:chExt cx="1296" cy="1488"/>
          </a:xfrm>
        </p:grpSpPr>
        <p:sp>
          <p:nvSpPr>
            <p:cNvPr id="65542" name="AutoShape 11">
              <a:extLst>
                <a:ext uri="{FF2B5EF4-FFF2-40B4-BE49-F238E27FC236}">
                  <a16:creationId xmlns:a16="http://schemas.microsoft.com/office/drawing/2014/main" id="{2A0C35D7-B978-47D4-B7E7-963E2E69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1091"/>
              <a:ext cx="1296" cy="1488"/>
            </a:xfrm>
            <a:prstGeom prst="wedgeEllipseCallout">
              <a:avLst>
                <a:gd name="adj1" fmla="val 61884"/>
                <a:gd name="adj2" fmla="val -1424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100">
                  <a:ea typeface="宋体" panose="02010600030101010101" pitchFamily="2" charset="-122"/>
                </a:rPr>
                <a:t>将显著性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100">
                  <a:ea typeface="宋体" panose="02010600030101010101" pitchFamily="2" charset="-122"/>
                </a:rPr>
                <a:t>水平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100">
                  <a:ea typeface="宋体" panose="02010600030101010101" pitchFamily="2" charset="-122"/>
                </a:rPr>
                <a:t>与</a:t>
              </a:r>
              <a:r>
                <a:rPr kumimoji="1" lang="en-US" altLang="en-US" sz="2100" i="1">
                  <a:ea typeface="宋体" panose="02010600030101010101" pitchFamily="2" charset="-122"/>
                </a:rPr>
                <a:t>p</a:t>
              </a:r>
              <a:r>
                <a:rPr kumimoji="1" lang="zh-CN" altLang="en-US" sz="2100">
                  <a:ea typeface="宋体" panose="02010600030101010101" pitchFamily="2" charset="-122"/>
                </a:rPr>
                <a:t>值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100">
                  <a:ea typeface="宋体" panose="02010600030101010101" pitchFamily="2" charset="-122"/>
                </a:rPr>
                <a:t>比较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543" name="Object 12">
                  <a:extLst>
                    <a:ext uri="{FF2B5EF4-FFF2-40B4-BE49-F238E27FC236}">
                      <a16:creationId xmlns:a16="http://schemas.microsoft.com/office/drawing/2014/main" id="{4A62DA0F-DC2C-4E01-A25C-220564B89A0E}"/>
                    </a:ext>
                  </a:extLst>
                </p:cNvPr>
                <p:cNvSpPr txBox="1"/>
                <p:nvPr/>
              </p:nvSpPr>
              <p:spPr bwMode="auto">
                <a:xfrm>
                  <a:off x="1536" y="1584"/>
                  <a:ext cx="269" cy="248"/>
                </a:xfrm>
                <a:prstGeom prst="rect">
                  <a:avLst/>
                </a:prstGeom>
                <a:solidFill>
                  <a:srgbClr val="660033"/>
                </a:solidFill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5543" name="Object 12">
                  <a:extLst>
                    <a:ext uri="{FF2B5EF4-FFF2-40B4-BE49-F238E27FC236}">
                      <a16:creationId xmlns:a16="http://schemas.microsoft.com/office/drawing/2014/main" id="{4A62DA0F-DC2C-4E01-A25C-220564B8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1584"/>
                  <a:ext cx="269" cy="2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29BD451E-2022-45C6-BEAE-569BE628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3426768"/>
            <a:ext cx="6857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 </a:t>
            </a:r>
            <a:r>
              <a:rPr lang="en-US" altLang="en-US" sz="2400" i="1" dirty="0"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ea typeface="宋体" panose="02010600030101010101" pitchFamily="2" charset="-122"/>
              </a:rPr>
              <a:t>值是人们可以拒绝原假设的最小</a:t>
            </a:r>
            <a:r>
              <a:rPr lang="zh-CN" altLang="en-US" sz="2400" dirty="0">
                <a:ea typeface="宋体" panose="02010600030101010101" pitchFamily="2" charset="-122"/>
              </a:rPr>
              <a:t>显著性水平</a:t>
            </a:r>
          </a:p>
        </p:txBody>
      </p:sp>
      <p:sp>
        <p:nvSpPr>
          <p:cNvPr id="267267" name="Text Box 3">
            <a:extLst>
              <a:ext uri="{FF2B5EF4-FFF2-40B4-BE49-F238E27FC236}">
                <a16:creationId xmlns:a16="http://schemas.microsoft.com/office/drawing/2014/main" id="{6F042D4D-C04B-49D2-A0CC-5BCA7B2F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49" y="1329126"/>
            <a:ext cx="79724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  在实践及各种统计软件中，人们并不事先指定显著性水平的值，而是很方便地利用上面定义的</a:t>
            </a:r>
            <a:r>
              <a:rPr lang="en-US" altLang="en-US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值. 对于任意大于</a:t>
            </a:r>
            <a:r>
              <a:rPr lang="en-US" altLang="en-US" sz="2400" i="1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值的显著性水平，人们可以拒绝原假设，但不能在任何小于它的水平下拒绝原假设.</a:t>
            </a:r>
          </a:p>
        </p:txBody>
      </p:sp>
      <p:pic>
        <p:nvPicPr>
          <p:cNvPr id="267268" name="Picture 4" descr="D:\gljg\说明1.jpg">
            <a:extLst>
              <a:ext uri="{FF2B5EF4-FFF2-40B4-BE49-F238E27FC236}">
                <a16:creationId xmlns:a16="http://schemas.microsoft.com/office/drawing/2014/main" id="{7E9B059A-3120-4232-9789-FB4E08F0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50C67"/>
              </a:clrFrom>
              <a:clrTo>
                <a:srgbClr val="050C6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43350"/>
            <a:ext cx="14668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/>
      <p:bldP spid="26726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1449</Words>
  <Application>Microsoft Office PowerPoint</Application>
  <PresentationFormat>全屏显示(4:3)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幼圆</vt:lpstr>
      <vt:lpstr>Arial</vt:lpstr>
      <vt:lpstr>Calibri</vt:lpstr>
      <vt:lpstr>Calibri Light</vt:lpstr>
      <vt:lpstr>Cambria Math</vt:lpstr>
      <vt:lpstr>Times New Roman</vt:lpstr>
      <vt:lpstr>Office 主题​​</vt:lpstr>
      <vt:lpstr>概率论与数论统计 (十八)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 Zhang</dc:creator>
  <cp:lastModifiedBy>Min Zhang</cp:lastModifiedBy>
  <cp:revision>8</cp:revision>
  <dcterms:created xsi:type="dcterms:W3CDTF">2019-12-26T02:37:11Z</dcterms:created>
  <dcterms:modified xsi:type="dcterms:W3CDTF">2019-12-26T04:21:30Z</dcterms:modified>
</cp:coreProperties>
</file>