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09" r:id="rId3"/>
    <p:sldId id="410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14" r:id="rId15"/>
    <p:sldId id="415" r:id="rId16"/>
    <p:sldId id="411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71" r:id="rId31"/>
    <p:sldId id="499" r:id="rId32"/>
    <p:sldId id="500" r:id="rId33"/>
    <p:sldId id="50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45.png"/><Relationship Id="rId1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国家级计算机实验教学示范中心</a:t>
            </a:r>
            <a:endParaRPr lang="zh-CN" altLang="en-US"/>
          </a:p>
          <a:p>
            <a:r>
              <a:rPr lang="en-US" altLang="zh-CN"/>
              <a:t>2019-2020-2</a:t>
            </a:r>
            <a:r>
              <a:rPr lang="zh-CN" altLang="en-US"/>
              <a:t>学期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96645"/>
            <a:ext cx="7493000" cy="34804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00710"/>
            <a:ext cx="10968990" cy="5711825"/>
          </a:xfrm>
        </p:spPr>
        <p:txBody>
          <a:bodyPr>
            <a:normAutofit lnSpcReduction="20000"/>
          </a:bodyPr>
          <a:p>
            <a:r>
              <a:rPr lang="zh-CN" altLang="en-US"/>
              <a:t>功能描述风格的代码除了用</a:t>
            </a:r>
            <a:r>
              <a:rPr lang="en-US" altLang="zh-CN"/>
              <a:t>always</a:t>
            </a:r>
            <a:r>
              <a:t>语句，还可以用</a:t>
            </a: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t>实现</a:t>
            </a:r>
            <a:r>
              <a:t>，如图所示：</a:t>
            </a:r>
          </a:p>
          <a:p/>
          <a:p/>
          <a:p/>
          <a:p/>
          <a:p/>
          <a:p/>
          <a:p/>
          <a:p/>
          <a:p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function</a:t>
            </a:r>
            <a:r>
              <a:t>后面不用括号，也不用声明输出变量，事实上，函数名（这里是</a:t>
            </a:r>
            <a:r>
              <a:rPr lang="en-US" altLang="zh-CN"/>
              <a:t>sel</a:t>
            </a:r>
            <a:r>
              <a:t>）就相当于输出变量；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function</a:t>
            </a:r>
            <a:r>
              <a:t>的内部变量名可以任意命名，但要与调用该函数的语句中的变量相对应（这里，</a:t>
            </a:r>
            <a:r>
              <a:rPr lang="en-US" altLang="zh-CN"/>
              <a:t>a b c</a:t>
            </a:r>
            <a:r>
              <a:t>分别对应 </a:t>
            </a:r>
            <a:r>
              <a:rPr lang="en-US" altLang="zh-CN"/>
              <a:t>a0 a1 s</a:t>
            </a:r>
            <a:r>
              <a:t>）；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rPr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endfunction</a:t>
            </a:r>
            <a:r>
              <a:rPr b="1">
                <a:solidFill>
                  <a:srgbClr val="FF0000"/>
                </a:solidFill>
              </a:rPr>
              <a:t>成对出现</a:t>
            </a:r>
            <a: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25445" y="2896870"/>
            <a:ext cx="3475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function内部使用的是case语句</a:t>
            </a:r>
            <a:endParaRPr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5915" y="3459480"/>
            <a:ext cx="3475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//m‘bn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代表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位二进制数，值为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endParaRPr lang="en-US" altLang="zh-CN"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2470150"/>
            <a:ext cx="4601845" cy="13716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39825" y="2232025"/>
            <a:ext cx="6066155" cy="2003425"/>
            <a:chOff x="1739" y="3683"/>
            <a:chExt cx="9553" cy="31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739" y="3683"/>
              <a:ext cx="955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39" y="6838"/>
              <a:ext cx="955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39" y="3683"/>
              <a:ext cx="0" cy="31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292" y="3683"/>
              <a:ext cx="0" cy="31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右箭头 11"/>
          <p:cNvSpPr/>
          <p:nvPr/>
        </p:nvSpPr>
        <p:spPr>
          <a:xfrm>
            <a:off x="6699250" y="2987675"/>
            <a:ext cx="889635" cy="30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51445" y="3841750"/>
            <a:ext cx="391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这里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function内部使用的是</a:t>
            </a:r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if-else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</a:t>
            </a:r>
            <a:endParaRPr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69675"/>
            <a:ext cx="10969200" cy="4759200"/>
          </a:xfrm>
        </p:spPr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initial</a:t>
            </a:r>
            <a:r>
              <a:rPr b="1">
                <a:solidFill>
                  <a:srgbClr val="FF0000"/>
                </a:solidFill>
              </a:rPr>
              <a:t>语句</a:t>
            </a:r>
            <a:r>
              <a:t>：和</a:t>
            </a:r>
            <a:r>
              <a:rPr lang="en-US" altLang="zh-CN"/>
              <a:t>always</a:t>
            </a:r>
            <a:r>
              <a:t>语句一样，代表一个</a:t>
            </a:r>
            <a:r>
              <a:rPr b="1">
                <a:solidFill>
                  <a:srgbClr val="FF0000"/>
                </a:solidFill>
              </a:rPr>
              <a:t>独立的执行过程</a:t>
            </a:r>
            <a:r>
              <a:t>。如下所示：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52855"/>
            <a:ext cx="2562860" cy="4887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0450" y="1280160"/>
            <a:ext cx="7980045" cy="4770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所有在initial语句内的语句构成了一个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块从仿真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时刻开始执行，在整个仿真过程中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只执行一次（</a:t>
            </a:r>
            <a:r>
              <a:rPr lang="en-US" altLang="zh-CN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会循环往复直至仿真结束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如果一个模块中有多个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块，这些</a:t>
            </a:r>
            <a:r>
              <a:rPr lang="en-US" altLang="zh-CN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从仿真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并发执行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块内如果有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多条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将其组合为一个块语句；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行为语句，则不必使用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，如下所示：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【示例】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initial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   m = 1'b0 ; //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只有一条行为语句</a:t>
            </a:r>
            <a:endParaRPr lang="zh-CN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initial begin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   #5 a = 1'b1;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   #10 b = 1'b0;//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有多条行为语句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end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890" y="4029710"/>
            <a:ext cx="4404995" cy="2074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4029710"/>
            <a:ext cx="3915410" cy="180467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69675"/>
            <a:ext cx="10969200" cy="475920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模块调用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【示例】如图所示，用Verilog HDL实现一个</a:t>
            </a:r>
            <a:r>
              <a:rPr lang="en-US" altLang="zh-CN"/>
              <a:t>D</a:t>
            </a:r>
            <a:r>
              <a:t>锁存</a:t>
            </a:r>
            <a:r>
              <a:t>器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798320"/>
            <a:ext cx="2776220" cy="1874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90" y="1797685"/>
            <a:ext cx="3481705" cy="1875155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10800000">
            <a:off x="4578985" y="4197350"/>
            <a:ext cx="2410460" cy="1503680"/>
          </a:xfrm>
          <a:prstGeom prst="curvedConnector3">
            <a:avLst>
              <a:gd name="adj1" fmla="val 49974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030" y="4304030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33895" y="5862955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85890" y="1004570"/>
            <a:ext cx="348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【说明】下图中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是硬件单元之间的连接，用关键字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wire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进行声明。</a:t>
            </a:r>
            <a:endParaRPr lang="zh-CN" altLang="en-US"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36370"/>
            <a:ext cx="10968990" cy="5391150"/>
          </a:xfrm>
        </p:spPr>
        <p:txBody>
          <a:bodyPr/>
          <a:p>
            <a:pPr algn="l">
              <a:buClrTx/>
              <a:buSzTx/>
            </a:pPr>
            <a:r>
              <a:rPr sz="2000">
                <a:solidFill>
                  <a:srgbClr val="FF0000"/>
                </a:solidFill>
              </a:rPr>
              <a:t>软件环境</a:t>
            </a:r>
            <a:endParaRPr sz="2000">
              <a:solidFill>
                <a:srgbClr val="FF0000"/>
              </a:solidFill>
            </a:endParaRPr>
          </a:p>
          <a:p>
            <a:r>
              <a:rPr lang="en-US" altLang="zh-CN"/>
              <a:t>1. 操作系统：Windows 7</a:t>
            </a:r>
            <a:r>
              <a:t>（</a:t>
            </a:r>
            <a:r>
              <a:rPr lang="en-US" altLang="zh-CN"/>
              <a:t>64</a:t>
            </a:r>
            <a:r>
              <a:t>位</a:t>
            </a:r>
            <a:r>
              <a:t>）</a:t>
            </a:r>
            <a:r>
              <a:rPr lang="en-US" altLang="zh-CN"/>
              <a:t>；</a:t>
            </a:r>
            <a:endParaRPr lang="en-US" altLang="zh-CN"/>
          </a:p>
          <a:p>
            <a:r>
              <a:rPr lang="en-US" altLang="zh-CN"/>
              <a:t>2. 开发平台：Xilinx ISE Design Suite 14.7集成开发系统；</a:t>
            </a:r>
            <a:endParaRPr lang="en-US" altLang="zh-CN"/>
          </a:p>
          <a:p>
            <a:r>
              <a:rPr lang="en-US" altLang="zh-CN"/>
              <a:t>3. 下载软件：digilent.adept.system_v2.10.2.exe（由FPGA开用板厂家提供，用于将Xilinx开发生成的流代码bit文件下载到FPGA开发板上）；</a:t>
            </a:r>
            <a:endParaRPr lang="en-US" altLang="zh-CN"/>
          </a:p>
          <a:p>
            <a:r>
              <a:rPr lang="en-US" altLang="zh-CN"/>
              <a:t>4. 编程语言：Verilog HDL硬件描述语言</a:t>
            </a:r>
            <a:endParaRPr lang="en-US" altLang="zh-CN"/>
          </a:p>
          <a:p>
            <a:pPr algn="l">
              <a:buClrTx/>
              <a:buSzTx/>
            </a:pPr>
            <a:r>
              <a:rPr sz="2000">
                <a:solidFill>
                  <a:srgbClr val="FF0000"/>
                </a:solidFill>
              </a:rPr>
              <a:t>关于开发平台</a:t>
            </a:r>
            <a:r>
              <a:rPr sz="2000">
                <a:solidFill>
                  <a:srgbClr val="FF0000"/>
                </a:solidFill>
                <a:sym typeface="+mn-ea"/>
              </a:rPr>
              <a:t>Xilinx ISE Design Suite 14.7集成开发系统</a:t>
            </a:r>
            <a:endParaRPr sz="2000">
              <a:solidFill>
                <a:srgbClr val="FF0000"/>
              </a:solidFill>
              <a:sym typeface="+mn-ea"/>
            </a:endParaRPr>
          </a:p>
          <a:p>
            <a:r>
              <a:t>如图，进入系统后，点击</a:t>
            </a:r>
            <a:r>
              <a:rPr lang="en-US" altLang="zh-CN"/>
              <a:t>“</a:t>
            </a:r>
            <a:r>
              <a:t>开始</a:t>
            </a:r>
            <a:r>
              <a:rPr lang="en-US" altLang="zh-CN"/>
              <a:t>”-</a:t>
            </a:r>
            <a:r>
              <a:t>选择右图菜单</a:t>
            </a:r>
          </a:p>
          <a:p>
            <a:r>
              <a:t>                                                                   </a:t>
            </a:r>
          </a:p>
          <a:p>
            <a:r>
              <a:t>                                                                     找到</a:t>
            </a:r>
            <a:r>
              <a:rPr lang="en-US" altLang="zh-CN"/>
              <a:t>64-bit Project Navigator</a:t>
            </a:r>
            <a:endParaRPr lang="en-US" altLang="zh-CN"/>
          </a:p>
          <a:p>
            <a:r>
              <a:t>也可以直接点击桌面图标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3589020"/>
            <a:ext cx="2476500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5339080"/>
            <a:ext cx="781050" cy="9525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955540" y="5107940"/>
            <a:ext cx="2134235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必备前驱知识三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99135"/>
            <a:ext cx="10968990" cy="5550535"/>
          </a:xfrm>
        </p:spPr>
        <p:txBody>
          <a:bodyPr>
            <a:normAutofit fontScale="90000"/>
          </a:bodyPr>
          <a:p>
            <a:pPr algn="l">
              <a:buClrTx/>
              <a:buSzTx/>
            </a:pPr>
            <a:r>
              <a:rPr lang="zh-CN" altLang="en-US" sz="2220">
                <a:solidFill>
                  <a:srgbClr val="FF0000"/>
                </a:solidFill>
              </a:rPr>
              <a:t>操作方法</a:t>
            </a:r>
            <a:endParaRPr lang="zh-CN" altLang="en-US" sz="2220">
              <a:solidFill>
                <a:srgbClr val="FF0000"/>
              </a:solidFill>
            </a:endParaRPr>
          </a:p>
          <a:p>
            <a:r>
              <a:rPr lang="zh-CN" altLang="en-US" sz="1800"/>
              <a:t>我们以</a:t>
            </a:r>
            <a:r>
              <a:rPr lang="zh-CN" altLang="en-US" sz="20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设计一个交通信号的红绿灯控制为例</a:t>
            </a:r>
            <a:r>
              <a:rPr lang="zh-CN" altLang="en-US" sz="1800"/>
              <a:t>（如下图所示）进行介绍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1800"/>
          </a:p>
          <a:p>
            <a:r>
              <a:rPr lang="zh-CN" altLang="en-US" sz="1800"/>
              <a:t>该控制</a:t>
            </a:r>
            <a:r>
              <a:rPr lang="zh-CN" altLang="en-US" sz="2000" b="1">
                <a:solidFill>
                  <a:srgbClr val="7030A0"/>
                </a:solidFill>
              </a:rPr>
              <a:t>电路的功能</a:t>
            </a:r>
            <a:r>
              <a:rPr lang="zh-CN" altLang="en-US" sz="1800"/>
              <a:t>如下表所示：                         </a:t>
            </a:r>
            <a:r>
              <a:rPr lang="en-US" altLang="zh-CN" sz="1800"/>
              <a:t>	         </a:t>
            </a:r>
            <a:r>
              <a:rPr lang="zh-CN" altLang="en-US" sz="1800"/>
              <a:t>各引脚与FPGA开发板上电路连接的</a:t>
            </a:r>
            <a:r>
              <a:rPr lang="zh-CN" altLang="en-US" sz="20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关系</a:t>
            </a:r>
            <a:r>
              <a:rPr lang="zh-CN" altLang="en-US" sz="1800"/>
              <a:t>如下：</a:t>
            </a:r>
            <a:endParaRPr lang="zh-CN" altLang="en-US" sz="1800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/>
              <a:t>							</a:t>
            </a:r>
            <a:r>
              <a:rPr lang="zh-CN" altLang="en-US" sz="1800"/>
              <a:t>Switch0：SW0</a:t>
            </a:r>
            <a:endParaRPr lang="zh-CN" altLang="en-US" sz="1800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						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Switch1：SW0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Red_Led：LD9（红灯）</a:t>
            </a:r>
            <a:endParaRPr lang="zh-CN" altLang="en-US" sz="1800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Green_Led：LD10（绿灯）</a:t>
            </a:r>
            <a:endParaRPr lang="zh-CN" altLang="en-US" sz="1800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Yellow_Led：LD11（黄灯）</a:t>
            </a:r>
            <a:endParaRPr lang="zh-CN" altLang="en-US" sz="1800"/>
          </a:p>
        </p:txBody>
      </p:sp>
      <p:grpSp>
        <p:nvGrpSpPr>
          <p:cNvPr id="7" name="组合 7"/>
          <p:cNvGrpSpPr/>
          <p:nvPr/>
        </p:nvGrpSpPr>
        <p:grpSpPr>
          <a:xfrm>
            <a:off x="3420110" y="1706880"/>
            <a:ext cx="4824095" cy="1463040"/>
            <a:chOff x="1104180" y="226563"/>
            <a:chExt cx="4273156" cy="1188169"/>
          </a:xfrm>
        </p:grpSpPr>
        <p:sp>
          <p:nvSpPr>
            <p:cNvPr id="1086" name="Rectangle 28"/>
            <p:cNvSpPr>
              <a:spLocks noChangeArrowheads="1"/>
            </p:cNvSpPr>
            <p:nvPr/>
          </p:nvSpPr>
          <p:spPr bwMode="auto">
            <a:xfrm>
              <a:off x="1173192" y="719746"/>
              <a:ext cx="49593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Switch0</a:t>
              </a:r>
              <a:endPara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50" name="Rectangle 28"/>
            <p:cNvSpPr>
              <a:spLocks noChangeArrowheads="1"/>
            </p:cNvSpPr>
            <p:nvPr/>
          </p:nvSpPr>
          <p:spPr bwMode="auto">
            <a:xfrm>
              <a:off x="1104180" y="1094198"/>
              <a:ext cx="56451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Switch1</a:t>
              </a:r>
              <a:endParaRPr lang="en-US" altLang="zh-CN" sz="1200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  <p:grpSp>
          <p:nvGrpSpPr>
            <p:cNvPr id="6" name="组合 6"/>
            <p:cNvGrpSpPr/>
            <p:nvPr/>
          </p:nvGrpSpPr>
          <p:grpSpPr>
            <a:xfrm>
              <a:off x="1712289" y="226563"/>
              <a:ext cx="3665047" cy="1188169"/>
              <a:chOff x="1712289" y="226563"/>
              <a:chExt cx="3665047" cy="1188169"/>
            </a:xfrm>
          </p:grpSpPr>
          <p:sp>
            <p:nvSpPr>
              <p:cNvPr id="911" name="矩形 911"/>
              <p:cNvSpPr/>
              <p:nvPr/>
            </p:nvSpPr>
            <p:spPr>
              <a:xfrm>
                <a:off x="2123912" y="226563"/>
                <a:ext cx="1508077" cy="111075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1083" name="AutoShape 25"/>
              <p:cNvCxnSpPr>
                <a:cxnSpLocks noChangeShapeType="1"/>
              </p:cNvCxnSpPr>
              <p:nvPr/>
            </p:nvCxnSpPr>
            <p:spPr bwMode="auto">
              <a:xfrm>
                <a:off x="1712289" y="1180682"/>
                <a:ext cx="277344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1440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7" y="506341"/>
                <a:ext cx="103036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903" name="流程图: 延期 903"/>
              <p:cNvSpPr/>
              <p:nvPr/>
            </p:nvSpPr>
            <p:spPr>
              <a:xfrm>
                <a:off x="3012854" y="340578"/>
                <a:ext cx="442512" cy="32864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659" name="AutoShape 27"/>
              <p:cNvCxnSpPr>
                <a:cxnSpLocks noChangeShapeType="1"/>
              </p:cNvCxnSpPr>
              <p:nvPr/>
            </p:nvCxnSpPr>
            <p:spPr bwMode="auto">
              <a:xfrm>
                <a:off x="2282103" y="407834"/>
                <a:ext cx="7307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0" name="AutoShape 27"/>
              <p:cNvCxnSpPr>
                <a:cxnSpLocks noChangeShapeType="1"/>
              </p:cNvCxnSpPr>
              <p:nvPr/>
            </p:nvCxnSpPr>
            <p:spPr bwMode="auto">
              <a:xfrm>
                <a:off x="2848234" y="618073"/>
                <a:ext cx="16343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6" y="917866"/>
                <a:ext cx="10303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669" name="流程图: 延期 669"/>
              <p:cNvSpPr/>
              <p:nvPr/>
            </p:nvSpPr>
            <p:spPr>
              <a:xfrm>
                <a:off x="3012990" y="752364"/>
                <a:ext cx="442376" cy="32812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  <a:endPara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670" name="AutoShape 27"/>
              <p:cNvCxnSpPr>
                <a:cxnSpLocks noChangeShapeType="1"/>
              </p:cNvCxnSpPr>
              <p:nvPr/>
            </p:nvCxnSpPr>
            <p:spPr bwMode="auto">
              <a:xfrm>
                <a:off x="1712289" y="819514"/>
                <a:ext cx="13007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1" name="AutoShape 27"/>
              <p:cNvCxnSpPr>
                <a:cxnSpLocks noChangeShapeType="1"/>
              </p:cNvCxnSpPr>
              <p:nvPr/>
            </p:nvCxnSpPr>
            <p:spPr bwMode="auto">
              <a:xfrm>
                <a:off x="2264004" y="1028788"/>
                <a:ext cx="747800" cy="6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2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1035998"/>
                <a:ext cx="0" cy="1446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910" name="组合 910"/>
              <p:cNvGrpSpPr/>
              <p:nvPr/>
            </p:nvGrpSpPr>
            <p:grpSpPr>
              <a:xfrm>
                <a:off x="2497935" y="963548"/>
                <a:ext cx="220661" cy="146050"/>
                <a:chOff x="615950" y="1149350"/>
                <a:chExt cx="220661" cy="146050"/>
              </a:xfrm>
            </p:grpSpPr>
            <p:sp>
              <p:nvSpPr>
                <p:cNvPr id="908" name="等腰三角形 908"/>
                <p:cNvSpPr/>
                <p:nvPr/>
              </p:nvSpPr>
              <p:spPr>
                <a:xfrm rot="5400000">
                  <a:off x="628650" y="113665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  <p:sp>
              <p:nvSpPr>
                <p:cNvPr id="909" name="椭圆 909"/>
                <p:cNvSpPr/>
                <p:nvPr/>
              </p:nvSpPr>
              <p:spPr>
                <a:xfrm>
                  <a:off x="773111" y="118960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</p:grpSp>
          <p:cxnSp>
            <p:nvCxnSpPr>
              <p:cNvPr id="677" name="AutoShape 30"/>
              <p:cNvCxnSpPr>
                <a:cxnSpLocks noChangeShapeType="1"/>
              </p:cNvCxnSpPr>
              <p:nvPr/>
            </p:nvCxnSpPr>
            <p:spPr bwMode="auto">
              <a:xfrm>
                <a:off x="2830741" y="618073"/>
                <a:ext cx="0" cy="4107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679" name="组合 679"/>
              <p:cNvGrpSpPr/>
              <p:nvPr/>
            </p:nvGrpSpPr>
            <p:grpSpPr>
              <a:xfrm>
                <a:off x="2498252" y="743738"/>
                <a:ext cx="220344" cy="146050"/>
                <a:chOff x="0" y="0"/>
                <a:chExt cx="220661" cy="146050"/>
              </a:xfrm>
            </p:grpSpPr>
            <p:sp>
              <p:nvSpPr>
                <p:cNvPr id="680" name="等腰三角形 680"/>
                <p:cNvSpPr/>
                <p:nvPr/>
              </p:nvSpPr>
              <p:spPr>
                <a:xfrm rot="5400000">
                  <a:off x="12700" y="-1270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  <a:endPara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681" name="椭圆 681"/>
                <p:cNvSpPr/>
                <p:nvPr/>
              </p:nvSpPr>
              <p:spPr>
                <a:xfrm>
                  <a:off x="157161" y="4025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  <a:endPara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</p:grpSp>
          <p:cxnSp>
            <p:nvCxnSpPr>
              <p:cNvPr id="683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407834"/>
                <a:ext cx="0" cy="4116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sp>
            <p:nvSpPr>
              <p:cNvPr id="684" name="Rectangle 28"/>
              <p:cNvSpPr>
                <a:spLocks noChangeArrowheads="1"/>
              </p:cNvSpPr>
              <p:nvPr/>
            </p:nvSpPr>
            <p:spPr bwMode="auto">
              <a:xfrm>
                <a:off x="4567873" y="399495"/>
                <a:ext cx="70710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Red_</a:t>
                </a:r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6" name="Rectangle 28"/>
              <p:cNvSpPr>
                <a:spLocks noChangeArrowheads="1"/>
              </p:cNvSpPr>
              <p:nvPr/>
            </p:nvSpPr>
            <p:spPr bwMode="auto">
              <a:xfrm>
                <a:off x="4567873" y="805682"/>
                <a:ext cx="70675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Green</a:t>
                </a: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7" name="Rectangle 28"/>
              <p:cNvSpPr>
                <a:spLocks noChangeArrowheads="1"/>
              </p:cNvSpPr>
              <p:nvPr/>
            </p:nvSpPr>
            <p:spPr bwMode="auto">
              <a:xfrm>
                <a:off x="4567873" y="1072290"/>
                <a:ext cx="809463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Yellow</a:t>
                </a: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4" name="流程图: 汇总连接 4"/>
              <p:cNvSpPr/>
              <p:nvPr/>
            </p:nvSpPr>
            <p:spPr>
              <a:xfrm>
                <a:off x="4050288" y="407834"/>
                <a:ext cx="189781" cy="189781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5" name="流程图: 汇总连接 155"/>
              <p:cNvSpPr/>
              <p:nvPr/>
            </p:nvSpPr>
            <p:spPr>
              <a:xfrm>
                <a:off x="4033346" y="801467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  <a:endPara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56" name="流程图: 汇总连接 156"/>
              <p:cNvSpPr/>
              <p:nvPr/>
            </p:nvSpPr>
            <p:spPr>
              <a:xfrm>
                <a:off x="4033346" y="1067302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  <a:endPara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5" name="直接连接符 5"/>
              <p:cNvCxnSpPr/>
              <p:nvPr/>
            </p:nvCxnSpPr>
            <p:spPr>
              <a:xfrm>
                <a:off x="4485736" y="506341"/>
                <a:ext cx="0" cy="90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4347713" y="1414732"/>
                <a:ext cx="267419" cy="0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999230"/>
            <a:ext cx="4761230" cy="161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28980"/>
            <a:ext cx="10968990" cy="5399405"/>
          </a:xfrm>
        </p:spPr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step1</a:t>
            </a:r>
            <a:r>
              <a:rPr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创建工程（Project）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t>）</a:t>
            </a:r>
            <a:r>
              <a:rPr lang="zh-CN" altLang="en-US"/>
              <a:t>启动ISE软件，然后选择菜单File→New Project，弹出New Project Wizard对话框，在对话框中输入工程名：Traffic_Controller，并指定工作路径： D:\Computer_Example\Traffic_Controller，如下图所示。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155" y="1925955"/>
            <a:ext cx="4924425" cy="4202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2465"/>
            <a:ext cx="10968990" cy="1388110"/>
          </a:xfrm>
        </p:spPr>
        <p:txBody>
          <a:bodyPr>
            <a:normAutofit fontScale="25000"/>
          </a:bodyPr>
          <a:p>
            <a:r>
              <a:rPr lang="en-US" altLang="zh-CN" sz="6400"/>
              <a:t>2</a:t>
            </a:r>
            <a:r>
              <a:rPr sz="6400"/>
              <a:t>）</a:t>
            </a:r>
            <a:r>
              <a:rPr lang="zh-CN" altLang="en-US" sz="6400"/>
              <a:t>在上图中输入完工程名和工作路径后，点击Next进入下一页：Project Settings。如下图所示：</a:t>
            </a:r>
            <a:endParaRPr lang="zh-CN" altLang="en-US" sz="6400"/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 sz="6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0" y="1278255"/>
            <a:ext cx="5756275" cy="4955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100" y="2155825"/>
            <a:ext cx="4256405" cy="1307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选择设备参数：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Family属性选择Spartan6；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Device属性选择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XC6SLX45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659630" y="2956560"/>
            <a:ext cx="525145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5238750" y="2908300"/>
            <a:ext cx="177800" cy="3016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16280"/>
            <a:ext cx="10968990" cy="916305"/>
          </a:xfrm>
        </p:spPr>
        <p:txBody>
          <a:bodyPr>
            <a:normAutofit lnSpcReduction="10000"/>
          </a:bodyPr>
          <a:p>
            <a:r>
              <a:rPr lang="en-US" altLang="zh-CN"/>
              <a:t>3</a:t>
            </a:r>
            <a:r>
              <a:t>）设置好后，在上图中点击Next进入下一页：Project Summary，如下图所示：</a:t>
            </a:r>
          </a:p>
          <a:p/>
        </p:txBody>
      </p:sp>
      <p:sp>
        <p:nvSpPr>
          <p:cNvPr id="4" name="文本框 3"/>
          <p:cNvSpPr txBox="1"/>
          <p:nvPr/>
        </p:nvSpPr>
        <p:spPr>
          <a:xfrm>
            <a:off x="7405370" y="4599940"/>
            <a:ext cx="3117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这里显示了新建工程的信息，确认无误后，点击Finish按钮就可以建立一个新的工程了。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1266190"/>
            <a:ext cx="5550535" cy="4777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形标注 6"/>
          <p:cNvSpPr/>
          <p:nvPr/>
        </p:nvSpPr>
        <p:spPr>
          <a:xfrm>
            <a:off x="255905" y="4028440"/>
            <a:ext cx="1218565" cy="400685"/>
          </a:xfrm>
          <a:prstGeom prst="wedgeEllipseCallout">
            <a:avLst>
              <a:gd name="adj1" fmla="val 78452"/>
              <a:gd name="adj2" fmla="val -198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229235" y="1911350"/>
            <a:ext cx="1236345" cy="436245"/>
          </a:xfrm>
          <a:prstGeom prst="wedgeEllipseCallout">
            <a:avLst>
              <a:gd name="adj1" fmla="val 83487"/>
              <a:gd name="adj2" fmla="val 17256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42950"/>
            <a:ext cx="10968990" cy="1236980"/>
          </a:xfrm>
        </p:spPr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step2</a:t>
            </a:r>
            <a:r>
              <a:rPr b="1">
                <a:solidFill>
                  <a:srgbClr val="FF0000"/>
                </a:solidFill>
                <a:sym typeface="+mn-ea"/>
              </a:rPr>
              <a:t>：创建模块（Module）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ISE集成开发环境如下图所示，主要分为4个区：工程管理区、过程管理区、源代码编辑区和信息显示区。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1689735"/>
            <a:ext cx="7920990" cy="4279900"/>
          </a:xfrm>
          <a:prstGeom prst="rect">
            <a:avLst/>
          </a:prstGeom>
        </p:spPr>
      </p:pic>
      <p:sp>
        <p:nvSpPr>
          <p:cNvPr id="942" name="椭圆 942"/>
          <p:cNvSpPr>
            <a:spLocks noChangeArrowheads="1"/>
          </p:cNvSpPr>
          <p:nvPr/>
        </p:nvSpPr>
        <p:spPr bwMode="auto">
          <a:xfrm>
            <a:off x="110173" y="1979930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工程管理区</a:t>
            </a:r>
            <a:endParaRPr lang="en-US" altLang="zh-CN" sz="1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3" name="椭圆 943"/>
          <p:cNvSpPr>
            <a:spLocks noChangeArrowheads="1"/>
          </p:cNvSpPr>
          <p:nvPr/>
        </p:nvSpPr>
        <p:spPr bwMode="auto">
          <a:xfrm>
            <a:off x="110173" y="4059555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过程管理区</a:t>
            </a:r>
            <a:endParaRPr lang="en-US" altLang="zh-CN" sz="1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4" name="椭圆 944"/>
          <p:cNvSpPr>
            <a:spLocks noChangeArrowheads="1"/>
          </p:cNvSpPr>
          <p:nvPr/>
        </p:nvSpPr>
        <p:spPr bwMode="auto">
          <a:xfrm>
            <a:off x="6146800" y="3196590"/>
            <a:ext cx="1695450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源代码编辑区</a:t>
            </a:r>
            <a:endParaRPr lang="en-US" altLang="zh-CN" sz="1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3" name="矩形 1503"/>
          <p:cNvSpPr>
            <a:spLocks noChangeArrowheads="1"/>
          </p:cNvSpPr>
          <p:nvPr/>
        </p:nvSpPr>
        <p:spPr bwMode="auto">
          <a:xfrm>
            <a:off x="4795838" y="5337810"/>
            <a:ext cx="1816735" cy="39751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信息显示区</a:t>
            </a:r>
            <a:endParaRPr lang="en-US" altLang="zh-CN" sz="1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94080"/>
            <a:ext cx="10471785" cy="4759325"/>
          </a:xfrm>
        </p:spPr>
        <p:txBody>
          <a:bodyPr/>
          <a:p>
            <a:r>
              <a:rPr lang="zh-CN" altLang="en-US"/>
              <a:t>在工程管理区任意位置单击鼠标右键，在弹出的菜单中选择New Source，会弹出如下图所示的New Source Wizard对话框：Select Source Type。</a:t>
            </a:r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633855"/>
            <a:ext cx="6443345" cy="4611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0620" y="4169410"/>
            <a:ext cx="4241800" cy="207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在图中选择Verilog Module；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并输入Verilog文件名： Traffic_Controller；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代码存放位置（Location）为D:\Computer_Example\Traffic_Controller；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Next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 单周期</a:t>
            </a:r>
            <a:r>
              <a:t>CPU代码分析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12595"/>
            <a:ext cx="10968990" cy="4617720"/>
          </a:xfrm>
        </p:spPr>
        <p:txBody>
          <a:bodyPr>
            <a:normAutofit fontScale="90000" lnSpcReduction="20000"/>
          </a:bodyPr>
          <a:p>
            <a:r>
              <a:rPr lang="zh-CN" altLang="en-US" sz="2000">
                <a:solidFill>
                  <a:srgbClr val="FF0000"/>
                </a:solidFill>
              </a:rPr>
              <a:t>实验内容：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sz="2000"/>
              <a:t>1. 认真阅读并分析所给的单周期CPU代码，掌握单周期CPU电路结构中各模块的工作原理；</a:t>
            </a:r>
            <a:endParaRPr sz="2000"/>
          </a:p>
          <a:p>
            <a:r>
              <a:rPr lang="en-US" altLang="zh-CN" sz="2000"/>
              <a:t>2. </a:t>
            </a:r>
            <a:r>
              <a:rPr sz="2000"/>
              <a:t>对单周期CPU中两个模块进行仿真：1）IF_STAGE（取指阶段）2）Control_Unit（控制单元），分析并理解仿真结果，验证模块逻辑功能；</a:t>
            </a:r>
            <a:endParaRPr sz="2000"/>
          </a:p>
          <a:p>
            <a:r>
              <a:rPr lang="en-US" altLang="zh-CN" sz="2000"/>
              <a:t>3</a:t>
            </a:r>
            <a:r>
              <a:rPr sz="2000"/>
              <a:t>. 设计一个指令序列（要求涵盖CPU指令集中所有类型的指令，每类指令至少一条）。将指令序列写入指令存储器inst_mem中，使用该指令序列对SCCPU（单周期CPU完整电路模块）进行仿真，分析理解仿真结果，掌握单周期CPU的工作原理。</a:t>
            </a:r>
            <a:endParaRPr sz="2000"/>
          </a:p>
          <a:p>
            <a:r>
              <a:rPr sz="2000">
                <a:solidFill>
                  <a:srgbClr val="FF0000"/>
                </a:solidFill>
              </a:rPr>
              <a:t>实验目的：</a:t>
            </a:r>
            <a:endParaRPr sz="2000">
              <a:solidFill>
                <a:srgbClr val="FF0000"/>
              </a:solidFill>
            </a:endParaRPr>
          </a:p>
          <a:p>
            <a:r>
              <a:rPr lang="en-US" altLang="zh-CN" sz="2000"/>
              <a:t>1. </a:t>
            </a:r>
            <a:r>
              <a:rPr sz="2000"/>
              <a:t>掌握单周期</a:t>
            </a:r>
            <a:r>
              <a:rPr lang="en-US" altLang="zh-CN" sz="2000"/>
              <a:t>CPU</a:t>
            </a:r>
            <a:r>
              <a:rPr sz="2000"/>
              <a:t>的特点</a:t>
            </a:r>
            <a:r>
              <a:rPr sz="2000"/>
              <a:t>；</a:t>
            </a:r>
            <a:endParaRPr sz="2000"/>
          </a:p>
          <a:p>
            <a:r>
              <a:rPr lang="en-US" altLang="zh-CN" sz="2000"/>
              <a:t>2. </a:t>
            </a:r>
            <a:r>
              <a:rPr sz="2000"/>
              <a:t>熟悉</a:t>
            </a:r>
            <a:r>
              <a:rPr lang="en-US" altLang="zh-CN" sz="2000"/>
              <a:t>Verilog HDL</a:t>
            </a:r>
            <a:r>
              <a:rPr sz="2000"/>
              <a:t>硬件设计语言；</a:t>
            </a:r>
            <a:endParaRPr sz="2000"/>
          </a:p>
          <a:p>
            <a:r>
              <a:rPr lang="en-US" altLang="zh-CN" sz="2000"/>
              <a:t>3. </a:t>
            </a:r>
            <a:r>
              <a:rPr sz="2000"/>
              <a:t>熟悉Xilinx ISE Design Suite 14.7集成开发环境。</a:t>
            </a:r>
            <a:endParaRPr sz="2000"/>
          </a:p>
          <a:p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71830"/>
            <a:ext cx="10968990" cy="774700"/>
          </a:xfrm>
        </p:spPr>
        <p:txBody>
          <a:bodyPr/>
          <a:p>
            <a:r>
              <a:rPr lang="zh-CN" altLang="en-US"/>
              <a:t>接下来进入端口定义对话框：Define Module，如下图所示。</a:t>
            </a:r>
            <a:endParaRPr lang="zh-CN" altLang="en-US"/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98880"/>
            <a:ext cx="6889750" cy="4930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9685" y="1300480"/>
            <a:ext cx="4014470" cy="482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Module name栏用于输入模块名，假如为Controller。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下面的列表框用于端口的定义：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Port Name表示端口名称；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Direction表示端口方向(可选择为input、output或inout)；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MSB表示信号最高位；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LSB表示信号最低位；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对于单信号的MSB和LSB不用填写。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端口定义这一步略过，在源程序中自行添加。</a:t>
            </a:r>
            <a:endParaRPr lang="zh-CN" altLang="en-US" sz="1600" b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定义完端口后，点击Next按钮进入下一步，然后点击Finish按钮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完成模块创建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25220"/>
            <a:ext cx="10968990" cy="1407160"/>
          </a:xfrm>
        </p:spPr>
        <p:txBody>
          <a:bodyPr/>
          <a:p>
            <a:r>
              <a:rPr lang="zh-CN" altLang="en-US"/>
              <a:t>此时，开发环境的工程管理区中将有一个Controller（Controller.v）模块，双击该模块，然后在源代码编辑区编写实现该模块的代码，如下图所示：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465" y="2070100"/>
            <a:ext cx="8053070" cy="2026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4265295"/>
            <a:ext cx="10968990" cy="1755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代码输入完成后，首先检查Verilog HDL语法：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在工程管理区选中要检查的模块，在过程管理区双击Synthesize – XST→Check Syntax。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如果有语法错误，会在信息显示区给出指示，请检查调试。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如果没有语法错误，在模拟仿真前要进行Verilog HDL代码综合。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734060"/>
            <a:ext cx="10454005" cy="1717675"/>
          </a:xfrm>
        </p:spPr>
        <p:txBody>
          <a:bodyPr/>
          <a:p>
            <a:r>
              <a:rPr lang="zh-CN" altLang="en-US"/>
              <a:t>接下来进行综合（Synthesize）。所谓</a:t>
            </a:r>
            <a:r>
              <a:rPr lang="zh-CN" altLang="en-US">
                <a:solidFill>
                  <a:srgbClr val="FF0000"/>
                </a:solidFill>
              </a:rPr>
              <a:t>综合</a:t>
            </a:r>
            <a:r>
              <a:rPr lang="zh-CN" altLang="en-US"/>
              <a:t>，就是将</a:t>
            </a:r>
            <a:r>
              <a:rPr lang="en-US" altLang="zh-CN"/>
              <a:t>Verilog </a:t>
            </a:r>
            <a:r>
              <a:rPr lang="zh-CN" altLang="en-US"/>
              <a:t>HDL语言、原理图等设计输入翻译成由与、或、非门和RAM、触发器等基本逻辑单元的逻辑连接（网表），并根据目标和要求（约束条件）优化生成的RTL（Real Time Logistics）层连接。在工程管理区的View中选择Implementation，并选中要综合的模块Controller，然后在过程管理区双击Synthesize-XST，就开始综合过程，如下图所示。</a:t>
            </a:r>
            <a:endParaRPr lang="zh-CN" altLang="en-US"/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2271395"/>
            <a:ext cx="6113145" cy="3545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8180" y="3549015"/>
            <a:ext cx="3980815" cy="2267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综合错误会在信息显示区给出指示：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如果代码过于行为化而不能转换成电路，称为不可综合代码，表示ISE无法转换成对应的电路，需要修改你的设计代码。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如果综合通过，表示你设计的代码可以转换成RTL层描述，称为可综合代码。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76300"/>
            <a:ext cx="10968990" cy="552450"/>
          </a:xfrm>
        </p:spPr>
        <p:txBody>
          <a:bodyPr/>
          <a:p>
            <a:r>
              <a:rPr lang="zh-CN" altLang="en-US"/>
              <a:t>然后可以通过View RTL Schematic查看综合后的</a:t>
            </a:r>
            <a:r>
              <a:rPr lang="zh-CN" altLang="en-US" b="1">
                <a:solidFill>
                  <a:srgbClr val="FF0000"/>
                </a:solidFill>
              </a:rPr>
              <a:t>RTL层电路</a:t>
            </a:r>
            <a:r>
              <a:rPr lang="zh-CN" altLang="en-US"/>
              <a:t>，如下图所示。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30" y="1837690"/>
            <a:ext cx="4709795" cy="3993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9135" y="3755390"/>
            <a:ext cx="3811905" cy="207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在图中显示出了综合后的电路图。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在此可以比较该图与原设计是否一致：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若不一致，则说明模块设计代码有错，需对模块代码进行修改；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若一致则可以进行后面的操作和设计。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42950"/>
            <a:ext cx="10968990" cy="2384425"/>
          </a:xfrm>
        </p:spPr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step3</a:t>
            </a:r>
            <a:r>
              <a:rPr b="1">
                <a:solidFill>
                  <a:srgbClr val="FF0000"/>
                </a:solidFill>
                <a:sym typeface="+mn-ea"/>
              </a:rPr>
              <a:t>：仿真（Simulation）</a:t>
            </a:r>
            <a:endParaRPr b="1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【说明】仿真并不是设计过程必须的步骤。但是为了尽量减少设计中的错误，在将所做设计下载到开发板上进行板级验证之前，对所做设计进行仿真是</a:t>
            </a:r>
            <a:r>
              <a:rPr lang="zh-CN" altLang="en-US" b="1">
                <a:solidFill>
                  <a:srgbClr val="FF0000"/>
                </a:solidFill>
              </a:rPr>
              <a:t>必要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在工程管理区任意位置单击鼠标右键，在弹出的菜单中选择New Source，会弹出如左图所示的New Source Wizard对话框：Select Source Type。在左图选择Verilog Test Fixture，输入测试文件名：Controller_tb，单击Next按钮，进入下一个对话框，如右图所示。在右图中</a:t>
            </a:r>
            <a:r>
              <a:rPr>
                <a:sym typeface="+mn-ea"/>
              </a:rPr>
              <a:t>会显示</a:t>
            </a:r>
            <a:r>
              <a:rPr lang="zh-CN" altLang="en-US"/>
              <a:t>工程中所有的模块名，这里只有一个</a:t>
            </a:r>
            <a:r>
              <a:rPr>
                <a:sym typeface="+mn-ea"/>
              </a:rPr>
              <a:t>Controller。</a:t>
            </a:r>
            <a:endParaRPr lang="zh-CN" altLang="en-US"/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3017520"/>
            <a:ext cx="4601210" cy="3292475"/>
          </a:xfrm>
          <a:prstGeom prst="rect">
            <a:avLst/>
          </a:prstGeom>
        </p:spPr>
      </p:pic>
      <p:pic>
        <p:nvPicPr>
          <p:cNvPr id="21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70" y="3017520"/>
            <a:ext cx="4596765" cy="3289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35025"/>
            <a:ext cx="10160000" cy="935355"/>
          </a:xfrm>
        </p:spPr>
        <p:txBody>
          <a:bodyPr/>
          <a:p>
            <a:r>
              <a:rPr lang="zh-CN" altLang="en-US"/>
              <a:t>选择要测试的模块Controller后，点击Next按钮，再点击Finish按钮，ISE会在源代码编辑区自动生成测试模块的代码，如下图所示。</a:t>
            </a:r>
            <a:endParaRPr lang="zh-CN" altLang="en-US"/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15" y="1628140"/>
            <a:ext cx="7382510" cy="443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11860"/>
            <a:ext cx="10968990" cy="641985"/>
          </a:xfrm>
        </p:spPr>
        <p:txBody>
          <a:bodyPr/>
          <a:p>
            <a:r>
              <a:rPr lang="zh-CN" altLang="en-US"/>
              <a:t>在上图中显示了刚生成的Controller_tb模块，在该模块中添加如下</a:t>
            </a:r>
            <a:r>
              <a:rPr lang="zh-CN" altLang="en-US" b="1">
                <a:solidFill>
                  <a:srgbClr val="FF0000"/>
                </a:solidFill>
              </a:rPr>
              <a:t>测试代码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1553845"/>
            <a:ext cx="714311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2475" y="4980305"/>
            <a:ext cx="93224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测试代码就是确定在什么时刻给定什么输入信号，根据测试代码可以进行后续的系统功能测试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565150"/>
            <a:ext cx="4627880" cy="1503680"/>
          </a:xfrm>
        </p:spPr>
        <p:txBody>
          <a:bodyPr>
            <a:normAutofit/>
          </a:bodyPr>
          <a:p>
            <a:r>
              <a:rPr lang="zh-CN" altLang="en-US"/>
              <a:t>完成测试文件编辑后，确认工程管理区中View选项设置为Simulation，并选中Controller_tb模块。 这时在过程管理区会显示与仿真有关的进程，如左图所示。</a:t>
            </a:r>
            <a:endParaRPr lang="zh-CN" altLang="en-US"/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1"/>
          <a:srcRect r="35581"/>
          <a:stretch>
            <a:fillRect/>
          </a:stretch>
        </p:blipFill>
        <p:spPr>
          <a:xfrm>
            <a:off x="929640" y="2273935"/>
            <a:ext cx="2754630" cy="2195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5249545"/>
            <a:ext cx="10767060" cy="1050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在左图中右键单击其中的Simulate Behavioral Model项，选择弹出菜单中的Process Properties项，会弹出如右图所示的属性设置对话框，其中Simulation Run Time就是仿真时间的设置，可将其修改为任意时长，由于测试模块Controller_tb中测试时间定义为300ns，故在右图的仿真测试设置为600ns（注：大于测试时间即可）。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60" y="623570"/>
            <a:ext cx="5378450" cy="4528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214755"/>
            <a:ext cx="10968990" cy="1228725"/>
          </a:xfrm>
        </p:spPr>
        <p:txBody>
          <a:bodyPr/>
          <a:p>
            <a:r>
              <a:rPr lang="zh-CN" altLang="en-US"/>
              <a:t>仿真参数设置完后，就可以进行仿真。首先在工程管理区选中测试代码，然后在过程管理区双击Simulate Behavioral Model，</a:t>
            </a:r>
            <a:r>
              <a:rPr lang="en-US" altLang="zh-CN"/>
              <a:t>I</a:t>
            </a:r>
            <a:r>
              <a:rPr lang="zh-CN" altLang="en-US"/>
              <a:t>SE将启动ISE Simulator，可以得到仿真结果，如下图所示。</a:t>
            </a:r>
            <a:endParaRPr lang="zh-CN" altLang="en-US"/>
          </a:p>
        </p:txBody>
      </p:sp>
      <p:pic>
        <p:nvPicPr>
          <p:cNvPr id="26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2514600"/>
            <a:ext cx="10050145" cy="2593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t>支持的指令集（</a:t>
            </a:r>
            <a:r>
              <a:rPr lang="en-US" altLang="zh-CN"/>
              <a:t>32</a:t>
            </a:r>
            <a:r>
              <a:t>位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</a:pPr>
            <a:r>
              <a:rPr lang="zh-CN" altLang="en-US"/>
              <a:t>【说明】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Op和Op2为操作码；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shift保存要移位的位数；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rd、rs、rt分别为寄存器的寄存器号；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immediate保存立即数的低16位；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offset为偏移量；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address为转移地址的一部分。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855" y="1490345"/>
            <a:ext cx="6288405" cy="434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必备前驱知识一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单周期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t>是</a:t>
            </a:r>
            <a:r>
              <a:rPr lang="zh-CN" altLang="en-US"/>
              <a:t>在一条指令的所有操作全部完成后，才开始下一条指令的执行；</a:t>
            </a:r>
            <a:endParaRPr lang="zh-CN" altLang="en-US"/>
          </a:p>
          <a:p>
            <a:r>
              <a:rPr b="1">
                <a:solidFill>
                  <a:srgbClr val="0070C0"/>
                </a:solidFill>
              </a:rPr>
              <a:t>执行一条指令需要的硬件部件：</a:t>
            </a:r>
            <a:endParaRPr b="1">
              <a:solidFill>
                <a:srgbClr val="0070C0"/>
              </a:solidFill>
            </a:endParaRPr>
          </a:p>
          <a:p>
            <a:r>
              <a:rPr lang="en-US" altLang="zh-CN"/>
              <a:t>1. </a:t>
            </a:r>
            <a:r>
              <a:t>与取指令有关的电路：指令存储器、程序计数器</a:t>
            </a:r>
            <a:r>
              <a:rPr lang="en-US" altLang="zh-CN"/>
              <a:t>PC</a:t>
            </a:r>
            <a:r>
              <a:t>、修改</a:t>
            </a:r>
            <a:r>
              <a:rPr lang="en-US" altLang="zh-CN"/>
              <a:t>PC</a:t>
            </a:r>
            <a:r>
              <a:t>值</a:t>
            </a:r>
            <a:r>
              <a:t>的加法器、选择不同</a:t>
            </a:r>
            <a:r>
              <a:rPr lang="en-US" altLang="zh-CN"/>
              <a:t>PC</a:t>
            </a:r>
            <a:r>
              <a:t>值的多路选择器。。。</a:t>
            </a:r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035" y="3531235"/>
            <a:ext cx="657225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65" y="3740785"/>
            <a:ext cx="1724025" cy="98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85" y="3397885"/>
            <a:ext cx="1190625" cy="1666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7692"/>
          <a:stretch>
            <a:fillRect/>
          </a:stretch>
        </p:blipFill>
        <p:spPr>
          <a:xfrm>
            <a:off x="8269605" y="3064510"/>
            <a:ext cx="800100" cy="2333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1830"/>
            <a:ext cx="10968990" cy="6217285"/>
          </a:xfrm>
        </p:spPr>
        <p:txBody>
          <a:bodyPr>
            <a:normAutofit/>
          </a:bodyPr>
          <a:p>
            <a:r>
              <a:rPr lang="zh-CN" altLang="en-US"/>
              <a:t>1、对于</a:t>
            </a:r>
            <a:r>
              <a:rPr lang="zh-CN" altLang="en-US" b="1">
                <a:solidFill>
                  <a:srgbClr val="FF0000"/>
                </a:solidFill>
              </a:rPr>
              <a:t>add/and/or/xor  rd,rs,rt</a:t>
            </a:r>
            <a:r>
              <a:rPr lang="zh-CN" altLang="en-US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rd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  op  rt </a:t>
            </a:r>
            <a:r>
              <a:rPr lang="zh-CN" altLang="en-US"/>
              <a:t> 其中rs和rt是两个源操作数的寄存器号，rd是目的寄存器号。</a:t>
            </a:r>
            <a:endParaRPr lang="zh-CN" altLang="en-US"/>
          </a:p>
          <a:p>
            <a:r>
              <a:rPr lang="zh-CN" altLang="en-US"/>
              <a:t>2、对于</a:t>
            </a:r>
            <a:r>
              <a:rPr lang="zh-CN" altLang="en-US" b="1">
                <a:solidFill>
                  <a:srgbClr val="FF0000"/>
                </a:solidFill>
              </a:rPr>
              <a:t>sll/srl  rd,rt,shift</a:t>
            </a:r>
            <a:r>
              <a:rPr lang="zh-CN" altLang="en-US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rd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移动  shift位</a:t>
            </a:r>
            <a:endParaRPr lang="zh-CN" altLang="en-US"/>
          </a:p>
          <a:p>
            <a:r>
              <a:rPr lang="zh-CN" altLang="en-US"/>
              <a:t>3、对于</a:t>
            </a:r>
            <a:r>
              <a:rPr lang="zh-CN" altLang="en-US" b="1">
                <a:solidFill>
                  <a:srgbClr val="FF0000"/>
                </a:solidFill>
              </a:rPr>
              <a:t>addi  rt,rs,imm</a:t>
            </a:r>
            <a:r>
              <a:rPr lang="zh-CN" altLang="en-US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rs+imm(符号拓展)</a:t>
            </a:r>
            <a:r>
              <a:rPr lang="zh-CN" altLang="en-US"/>
              <a:t>  rt是目的寄存器号，立即数要做符号拓展到32位。</a:t>
            </a:r>
            <a:endParaRPr lang="zh-CN" altLang="en-US"/>
          </a:p>
          <a:p>
            <a:r>
              <a:rPr lang="zh-CN" altLang="en-US"/>
              <a:t>4、对于</a:t>
            </a:r>
            <a:r>
              <a:rPr lang="zh-CN" altLang="en-US" b="1">
                <a:solidFill>
                  <a:srgbClr val="FF0000"/>
                </a:solidFill>
              </a:rPr>
              <a:t>andi/ori/xori  rt,rs,imm</a:t>
            </a:r>
            <a:r>
              <a:rPr lang="zh-CN" altLang="en-US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  op  imm(零拓展)</a:t>
            </a:r>
            <a:r>
              <a:rPr lang="zh-CN" altLang="en-US"/>
              <a:t> 因为是逻辑指令，所以是零拓展。</a:t>
            </a:r>
            <a:endParaRPr lang="zh-CN" altLang="en-US"/>
          </a:p>
          <a:p>
            <a:r>
              <a:rPr lang="zh-CN" altLang="en-US"/>
              <a:t>5、对于</a:t>
            </a:r>
            <a:r>
              <a:rPr lang="zh-CN" altLang="en-US" b="1">
                <a:solidFill>
                  <a:srgbClr val="FF0000"/>
                </a:solidFill>
              </a:rPr>
              <a:t>load  rt,offset(rs) </a:t>
            </a:r>
            <a:r>
              <a:rPr lang="zh-CN" altLang="en-US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memory[rs+offset]</a:t>
            </a:r>
            <a:r>
              <a:rPr lang="zh-CN" altLang="en-US"/>
              <a:t>  load是一条取存储器字的指令。寄存器rs的内容与符号拓展的offset相加得到存储器地址。从存储器取来的数据存入rt寄存器。</a:t>
            </a:r>
            <a:endParaRPr lang="zh-CN" altLang="en-US"/>
          </a:p>
          <a:p>
            <a:r>
              <a:rPr lang="zh-CN" altLang="en-US"/>
              <a:t>6、对于</a:t>
            </a:r>
            <a:r>
              <a:rPr lang="zh-CN" altLang="en-US" b="1">
                <a:solidFill>
                  <a:srgbClr val="FF0000"/>
                </a:solidFill>
              </a:rPr>
              <a:t>store  rt,offset(rs)</a:t>
            </a:r>
            <a:r>
              <a:rPr lang="zh-CN" altLang="en-US"/>
              <a:t>  指令  // </a:t>
            </a:r>
            <a:r>
              <a:rPr lang="zh-CN" altLang="en-US" b="1">
                <a:solidFill>
                  <a:srgbClr val="FF0000"/>
                </a:solidFill>
              </a:rPr>
              <a:t>memory[rs+offset]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lang="zh-CN" altLang="en-US"/>
              <a:t>  store是一条存字指令。存储器地址的计算方法与load相同。</a:t>
            </a:r>
            <a:endParaRPr lang="zh-CN" altLang="en-US"/>
          </a:p>
          <a:p>
            <a:r>
              <a:rPr lang="zh-CN" altLang="en-US"/>
              <a:t>7、对于</a:t>
            </a:r>
            <a:r>
              <a:rPr lang="zh-CN" altLang="en-US" b="1">
                <a:solidFill>
                  <a:srgbClr val="FF0000"/>
                </a:solidFill>
              </a:rPr>
              <a:t>beq  rs,rt,label</a:t>
            </a:r>
            <a:r>
              <a:rPr lang="zh-CN" altLang="en-US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if(rs==rt)  PC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label</a:t>
            </a:r>
            <a:endParaRPr lang="zh-CN" altLang="en-US"/>
          </a:p>
          <a:p>
            <a:r>
              <a:rPr lang="zh-CN" altLang="en-US"/>
              <a:t>beq是一条条件转移指令。当寄存器rs内容与rt相等时，转移到label。如果程序计数器PC是beq的指令地址，则label=PC+4+offset&lt;&lt;2。offset左移两位导致PC的最低两位永远是0，这是因为PC是字节地址，而一条指令要占4个字节。offset要进行符号拓展，因为beq能实现向前和向后两种转移。</a:t>
            </a:r>
            <a:endParaRPr lang="zh-CN" altLang="en-US"/>
          </a:p>
          <a:p>
            <a:r>
              <a:rPr lang="zh-CN" altLang="en-US"/>
              <a:t>8、bne指令与beq类似，当寄存器rs内容与rt不相等时，转移到label。</a:t>
            </a:r>
            <a:endParaRPr lang="zh-CN" altLang="en-US"/>
          </a:p>
          <a:p>
            <a:r>
              <a:rPr lang="zh-CN" altLang="en-US"/>
              <a:t>9、对于</a:t>
            </a:r>
            <a:r>
              <a:rPr lang="zh-CN" altLang="en-US" b="1">
                <a:solidFill>
                  <a:srgbClr val="FF0000"/>
                </a:solidFill>
              </a:rPr>
              <a:t>jump  target</a:t>
            </a:r>
            <a:r>
              <a:rPr lang="zh-CN" altLang="en-US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PC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target</a:t>
            </a:r>
            <a:r>
              <a:rPr lang="zh-CN" altLang="en-US"/>
              <a:t>  jump是一条跳转指令。target是转移的目标地址，32位，由3部分组成：最高4位来自于PC+4的高4位，中间26位是指令中的address，最低两位为0。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6280"/>
            <a:ext cx="10968990" cy="5533390"/>
          </a:xfrm>
        </p:spPr>
        <p:txBody>
          <a:bodyPr/>
          <a:p>
            <a:r>
              <a:rPr lang="zh-CN" altLang="en-US"/>
              <a:t>【示例】如图所示，创建模块</a:t>
            </a:r>
            <a:r>
              <a:rPr lang="en-US" altLang="zh-CN"/>
              <a:t>Inst_ROM</a:t>
            </a:r>
            <a:r>
              <a:rPr altLang="zh-CN"/>
              <a:t>，在指令存储器中预存一段指令。</a:t>
            </a:r>
            <a:endParaRPr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altLang="zh-CN" b="1">
                <a:solidFill>
                  <a:srgbClr val="0070C0"/>
                </a:solidFill>
              </a:rPr>
              <a:t>以</a:t>
            </a:r>
            <a:r>
              <a:rPr lang="en-US" altLang="zh-CN" b="1">
                <a:solidFill>
                  <a:srgbClr val="0070C0"/>
                </a:solidFill>
              </a:rPr>
              <a:t>assign rom[6'h01] = 32'h14001021</a:t>
            </a:r>
            <a:r>
              <a:rPr altLang="zh-CN" b="1">
                <a:solidFill>
                  <a:srgbClr val="0070C0"/>
                </a:solidFill>
              </a:rPr>
              <a:t>为例</a:t>
            </a:r>
            <a:endParaRPr altLang="zh-CN" b="1">
              <a:solidFill>
                <a:srgbClr val="0070C0"/>
              </a:solidFill>
            </a:endParaRPr>
          </a:p>
          <a:p>
            <a:r>
              <a:rPr altLang="zh-CN" b="1">
                <a:solidFill>
                  <a:srgbClr val="0070C0"/>
                </a:solidFill>
              </a:rPr>
              <a:t>【分析】</a:t>
            </a:r>
            <a:r>
              <a:rPr altLang="zh-CN"/>
              <a:t>由于指令条数有限，只需要指定</a:t>
            </a:r>
            <a:r>
              <a:rPr lang="en-US" altLang="zh-CN"/>
              <a:t>rom</a:t>
            </a:r>
            <a:r>
              <a:t>空间一部分，因此</a:t>
            </a:r>
            <a:r>
              <a:rPr lang="en-US" altLang="zh-CN"/>
              <a:t>32</a:t>
            </a:r>
            <a:r>
              <a:rPr altLang="zh-CN"/>
              <a:t>根</a:t>
            </a:r>
            <a:r>
              <a:t>地址线只需要用</a:t>
            </a:r>
            <a:r>
              <a:rPr lang="en-US" altLang="zh-CN"/>
              <a:t>6</a:t>
            </a:r>
            <a:r>
              <a:t>根足够。地址从</a:t>
            </a:r>
            <a:r>
              <a:rPr lang="en-US" altLang="zh-CN"/>
              <a:t>0</a:t>
            </a:r>
            <a:r>
              <a:t>开始编号，每个地址存放</a:t>
            </a:r>
            <a:r>
              <a:rPr lang="en-US" altLang="zh-CN"/>
              <a:t>32</a:t>
            </a:r>
            <a:r>
              <a:t>位指令代码。由此可见，地址为</a:t>
            </a:r>
            <a:r>
              <a:rPr lang="en-US" altLang="zh-CN"/>
              <a:t>1</a:t>
            </a:r>
            <a:r>
              <a:t>的空间存放的指令展开为</a:t>
            </a:r>
          </a:p>
          <a:p>
            <a:r>
              <a:rPr lang="en-US" altLang="zh-CN"/>
              <a:t>0001 0100 0000 0000 0001 0000 0010 0001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216660"/>
            <a:ext cx="8580120" cy="28397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74370" y="5843270"/>
            <a:ext cx="746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56690" y="5896610"/>
            <a:ext cx="20015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75990" y="5852160"/>
            <a:ext cx="6140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143375" y="5878830"/>
            <a:ext cx="533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7710" y="5896610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addi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64055" y="5896610"/>
            <a:ext cx="986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0x0004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47110" y="585216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04970" y="589661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r1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>
            <a:off x="932180" y="2800985"/>
            <a:ext cx="71513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 flipV="1">
            <a:off x="4880610" y="2684780"/>
            <a:ext cx="3246755" cy="3086735"/>
          </a:xfrm>
          <a:prstGeom prst="curvedConnector3">
            <a:avLst>
              <a:gd name="adj1" fmla="val -69176"/>
            </a:avLst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>
          <a:xfrm>
            <a:off x="737235" y="2791460"/>
            <a:ext cx="191770" cy="1466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27150"/>
            <a:ext cx="10968990" cy="4922520"/>
          </a:xfrm>
        </p:spPr>
        <p:txBody>
          <a:bodyPr/>
          <a:p>
            <a:pPr algn="l">
              <a:buClrTx/>
              <a:buSzTx/>
            </a:pPr>
            <a:r>
              <a:rPr sz="2000">
                <a:solidFill>
                  <a:srgbClr val="FF0000"/>
                </a:solidFill>
              </a:rPr>
              <a:t>实验报告要求：</a:t>
            </a:r>
            <a:endParaRPr sz="2000">
              <a:solidFill>
                <a:srgbClr val="FF0000"/>
              </a:solidFill>
            </a:endParaRPr>
          </a:p>
          <a:p>
            <a:r>
              <a:rPr sz="2000"/>
              <a:t>1. 分析IF_STAGE、Control_Unit两个模块的代码，说明其在CPU运行过程中发挥的作用与工作原理，模块接口中各信号的含义。给出两个模块的仿真结果，结合测试脚本对仿真结果进行详尽分析说明；</a:t>
            </a:r>
            <a:endParaRPr sz="2000"/>
          </a:p>
          <a:p>
            <a:r>
              <a:rPr sz="2000"/>
              <a:t>2. 分析SCCPU（单周期CPU）代码，理解单周期CPU电路结构。对各部件模块，说明其功能，模块接口中各信号的含义。结合指令执行流程阐述单周期CPU的工作原理。给出SCCPU的仿真结果，结合inst_mem中指令序列进行详尽分析说明。</a:t>
            </a:r>
            <a:endParaRPr sz="2000"/>
          </a:p>
          <a:p>
            <a:endParaRPr altLang="zh-CN"/>
          </a:p>
          <a:p>
            <a:endParaRPr altLang="zh-CN"/>
          </a:p>
          <a:p>
            <a:endParaRPr altLang="zh-CN"/>
          </a:p>
          <a:p>
            <a:pPr algn="ctr"/>
            <a:endParaRPr altLang="zh-CN" sz="4400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45795"/>
            <a:ext cx="10968990" cy="5656580"/>
          </a:xfrm>
        </p:spPr>
        <p:txBody>
          <a:bodyPr/>
          <a:p>
            <a:r>
              <a:rPr lang="en-US" altLang="zh-CN"/>
              <a:t>2. </a:t>
            </a:r>
            <a:r>
              <a:t>与数据处理有关的电路：</a:t>
            </a:r>
          </a:p>
          <a:p>
            <a:r>
              <a:rPr lang="en-US" altLang="zh-CN"/>
              <a:t>1. </a:t>
            </a:r>
            <a:r>
              <a:t>算术逻辑运算部件：</a:t>
            </a:r>
            <a:r>
              <a:rPr lang="en-US" altLang="zh-CN"/>
              <a:t>ALU				4. 与处理方式有关：多路选择器</a:t>
            </a:r>
            <a:endParaRPr lang="en-US" altLang="zh-CN"/>
          </a:p>
          <a:p>
            <a:r>
              <a:rPr lang="en-US" altLang="zh-CN"/>
              <a:t>2. </a:t>
            </a:r>
            <a:r>
              <a:t>与寄存器有关：寄存器堆</a:t>
            </a:r>
            <a:r>
              <a:rPr lang="en-US" altLang="zh-CN"/>
              <a:t>				5. 与立即数处理有关：数据扩展器、移位器等</a:t>
            </a:r>
            <a:endParaRPr lang="en-US" altLang="zh-CN"/>
          </a:p>
          <a:p>
            <a:r>
              <a:rPr lang="en-US" altLang="zh-CN"/>
              <a:t>3. </a:t>
            </a:r>
            <a:r>
              <a:t>与存储器有关：数据存储器</a:t>
            </a:r>
          </a:p>
          <a:p/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2611755"/>
            <a:ext cx="1571625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2611755"/>
            <a:ext cx="1181100" cy="3181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0" y="2874010"/>
            <a:ext cx="1485900" cy="1857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3206750"/>
            <a:ext cx="790575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40" y="2874010"/>
            <a:ext cx="1085850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265" y="4159885"/>
            <a:ext cx="1295400" cy="571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必备前驱知识二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>
                <a:solidFill>
                  <a:srgbClr val="FF0000"/>
                </a:solidFill>
              </a:rPr>
              <a:t>硬件描述语言（</a:t>
            </a:r>
            <a:r>
              <a:rPr lang="en-US" altLang="zh-CN" b="1">
                <a:solidFill>
                  <a:srgbClr val="FF0000"/>
                </a:solidFill>
              </a:rPr>
              <a:t>Hardwar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 Description Languages</a:t>
            </a:r>
            <a:r>
              <a:rPr b="1">
                <a:solidFill>
                  <a:srgbClr val="FF0000"/>
                </a:solidFill>
                <a:sym typeface="+mn-ea"/>
              </a:rPr>
              <a:t>）</a:t>
            </a:r>
            <a:r>
              <a:rPr>
                <a:sym typeface="+mn-ea"/>
              </a:rPr>
              <a:t>：设计硬件时使用的语言，</a:t>
            </a:r>
            <a:r>
              <a:rPr>
                <a:sym typeface="+mn-ea"/>
              </a:rPr>
              <a:t>常用的有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Verilog HDL</a:t>
            </a:r>
            <a:r>
              <a:rPr>
                <a:sym typeface="+mn-ea"/>
              </a:rPr>
              <a:t>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VHDL</a:t>
            </a:r>
            <a:endParaRPr lang="en-US" altLang="zh-CN">
              <a:sym typeface="+mn-ea"/>
            </a:endParaRPr>
          </a:p>
          <a:p>
            <a:endParaRPr b="1">
              <a:solidFill>
                <a:srgbClr val="FF0000"/>
              </a:solidFill>
              <a:sym typeface="+mn-ea"/>
            </a:endParaRPr>
          </a:p>
          <a:p>
            <a:r>
              <a:rPr b="1">
                <a:solidFill>
                  <a:srgbClr val="FF0000"/>
                </a:solidFill>
                <a:sym typeface="+mn-ea"/>
              </a:rPr>
              <a:t>【注意】</a:t>
            </a:r>
            <a:endParaRPr b="1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两者均为常用硬件描述语言，都有各自的</a:t>
            </a:r>
            <a:r>
              <a:rPr lang="en-US" altLang="zh-CN">
                <a:sym typeface="+mn-ea"/>
              </a:rPr>
              <a:t>IEEE</a:t>
            </a:r>
            <a:r>
              <a:rPr>
                <a:sym typeface="+mn-ea"/>
              </a:rPr>
              <a:t>标准；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两者是不同的硬件描述语言；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3. Verilog HDL</a:t>
            </a:r>
            <a:r>
              <a:rPr>
                <a:sym typeface="+mn-ea"/>
              </a:rPr>
              <a:t>带有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语言的风格，是工业界常用的</a:t>
            </a:r>
            <a:r>
              <a:rPr lang="en-US" altLang="zh-CN">
                <a:sym typeface="+mn-ea"/>
              </a:rPr>
              <a:t>HDL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en-US" altLang="zh-CN">
                <a:sym typeface="+mn-ea"/>
              </a:rPr>
              <a:t>VHDL</a:t>
            </a:r>
            <a:r>
              <a:rPr>
                <a:sym typeface="+mn-ea"/>
              </a:rPr>
              <a:t>带有</a:t>
            </a:r>
            <a:r>
              <a:rPr lang="en-US" altLang="zh-CN">
                <a:sym typeface="+mn-ea"/>
              </a:rPr>
              <a:t>C++</a:t>
            </a:r>
            <a:r>
              <a:rPr>
                <a:sym typeface="+mn-ea"/>
              </a:rPr>
              <a:t>的风格；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 </a:t>
            </a:r>
            <a:r>
              <a:rPr>
                <a:sym typeface="+mn-ea"/>
              </a:rPr>
              <a:t>本课程只使用Verilog HDL语言。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		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6080" y="2371725"/>
            <a:ext cx="2506980" cy="3520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788090"/>
            <a:ext cx="10969200" cy="475920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为什么要用硬件描述语言设计硬件电路？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【例】设计组合逻辑电路的步骤如下：</a:t>
            </a:r>
            <a:endParaRPr lang="zh-CN" altLang="en-US"/>
          </a:p>
          <a:p>
            <a:r>
              <a:rPr lang="en-US" altLang="zh-CN"/>
              <a:t>1. </a:t>
            </a:r>
            <a:r>
              <a:t>根据问题的描述画出真值表；</a:t>
            </a:r>
          </a:p>
          <a:p>
            <a:r>
              <a:rPr lang="en-US" altLang="zh-CN"/>
              <a:t>2. </a:t>
            </a:r>
            <a:r>
              <a:t>使用卡诺图化简，得到输出信号的逻辑表达式；</a:t>
            </a:r>
          </a:p>
          <a:p>
            <a:r>
              <a:rPr lang="en-US" altLang="zh-CN"/>
              <a:t>3. </a:t>
            </a:r>
            <a:r>
              <a:t>根据逻辑表达式画出逻辑电路图；</a:t>
            </a:r>
            <a:r>
              <a:rPr b="1">
                <a:solidFill>
                  <a:srgbClr val="FF0000"/>
                </a:solidFill>
                <a:sym typeface="Wingdings" panose="05000000000000000000" charset="0"/>
              </a:rPr>
              <a:t>用硬件描述语言实现，不用作图</a:t>
            </a:r>
            <a:endParaRPr b="1">
              <a:solidFill>
                <a:srgbClr val="FF0000"/>
              </a:solidFill>
            </a:endParaRPr>
          </a:p>
          <a:p>
            <a:r>
              <a:rPr lang="en-US" altLang="zh-CN"/>
              <a:t>4. </a:t>
            </a:r>
            <a:r>
              <a:t>对电路图进行仿真以检查其是否符合预期。</a:t>
            </a:r>
            <a:endParaRPr lang="zh-CN" altLang="en-US"/>
          </a:p>
          <a:p>
            <a:r>
              <a:rPr lang="zh-CN" altLang="en-US"/>
              <a:t>【示例】实现逻辑表达式                             即：实现一个</a:t>
            </a:r>
            <a:r>
              <a:rPr lang="en-US" altLang="zh-CN"/>
              <a:t>2</a:t>
            </a:r>
            <a:r>
              <a:t>选</a:t>
            </a:r>
            <a:r>
              <a:rPr lang="en-US" altLang="zh-CN"/>
              <a:t>1</a:t>
            </a:r>
            <a:r>
              <a:t>多路器</a:t>
            </a:r>
          </a:p>
          <a:p>
            <a:r>
              <a:rPr b="1">
                <a:solidFill>
                  <a:srgbClr val="0070C0"/>
                </a:solidFill>
              </a:rPr>
              <a:t>画出逻辑电路图如下所示</a:t>
            </a:r>
            <a:r>
              <a:t>：</a:t>
            </a:r>
            <a:r>
              <a:rPr lang="en-US" altLang="zh-CN"/>
              <a:t>					</a:t>
            </a:r>
            <a:r>
              <a:rPr b="1">
                <a:solidFill>
                  <a:srgbClr val="0070C0"/>
                </a:solidFill>
              </a:rPr>
              <a:t>用Verilog HDL表示如下所示</a:t>
            </a:r>
            <a:r>
              <a:t>：</a:t>
            </a:r>
          </a:p>
          <a:p>
            <a:r>
              <a:t>                                                                                           </a:t>
            </a: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9580" y="3501390"/>
          <a:ext cx="148780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9580" y="3501390"/>
                        <a:ext cx="148780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340225"/>
            <a:ext cx="6019800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50" y="4340225"/>
            <a:ext cx="4598670" cy="1304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41375"/>
            <a:ext cx="10709275" cy="5292725"/>
          </a:xfrm>
        </p:spPr>
        <p:txBody>
          <a:bodyPr>
            <a:normAutofit/>
          </a:bodyPr>
          <a:p>
            <a:r>
              <a:rPr lang="zh-CN" altLang="en-US" b="1">
                <a:solidFill>
                  <a:srgbClr val="FF0000"/>
                </a:solidFill>
              </a:rPr>
              <a:t>Verilog HDL的一些基本的语法知识：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Verilog HDL的一个基本模块由关键字</a:t>
            </a:r>
            <a:r>
              <a:rPr lang="en-US" altLang="zh-CN"/>
              <a:t>module</a:t>
            </a:r>
            <a:r>
              <a:t>和</a:t>
            </a:r>
          </a:p>
          <a:p>
            <a:r>
              <a:rPr lang="en-US" altLang="zh-CN"/>
              <a:t>endmodule</a:t>
            </a:r>
            <a:r>
              <a:t>表示，它们</a:t>
            </a:r>
            <a:r>
              <a:rPr>
                <a:solidFill>
                  <a:srgbClr val="0070C0"/>
                </a:solidFill>
              </a:rPr>
              <a:t>就像</a:t>
            </a:r>
            <a:r>
              <a:t>一对大括号，该括号内部描述</a:t>
            </a:r>
          </a:p>
          <a:p>
            <a:pPr algn="l">
              <a:buClrTx/>
              <a:buSzTx/>
            </a:pPr>
            <a:r>
              <a:t>该电路要完成的功能，</a:t>
            </a:r>
            <a:r>
              <a:rPr>
                <a:solidFill>
                  <a:srgbClr val="0070C0"/>
                </a:solidFill>
              </a:rPr>
              <a:t>大多数</a:t>
            </a:r>
            <a:r>
              <a:t>语句后面要加分号</a:t>
            </a:r>
            <a:r>
              <a:rPr lang="en-US" altLang="zh-CN"/>
              <a:t>“</a:t>
            </a:r>
            <a:r>
              <a:t>；</a:t>
            </a:r>
            <a:r>
              <a:rPr lang="en-US" altLang="zh-CN"/>
              <a:t>”</a:t>
            </a:r>
            <a:r>
              <a:t>代表该句结束；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t>module后面紧跟的是模块名，由用户自定义；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t>模块名后面紧跟的是</a:t>
            </a:r>
            <a:r>
              <a:rPr>
                <a:solidFill>
                  <a:srgbClr val="0070C0"/>
                </a:solidFill>
              </a:rPr>
              <a:t>该模块</a:t>
            </a:r>
            <a:r>
              <a:t>的所有输入输出信号；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rgbClr val="0070C0"/>
                </a:solidFill>
              </a:rPr>
              <a:t>默认</a:t>
            </a:r>
            <a:r>
              <a:t>情况下，该块代码的文件名与模块名相同，只是增加一个扩展名</a:t>
            </a:r>
            <a:r>
              <a:rPr lang="en-US" altLang="zh-CN"/>
              <a:t>.v</a:t>
            </a:r>
            <a:r>
              <a:t>；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input</a:t>
            </a:r>
            <a:r>
              <a:t>和</a:t>
            </a:r>
            <a:r>
              <a:rPr lang="en-US" altLang="zh-CN"/>
              <a:t>output</a:t>
            </a:r>
            <a:r>
              <a:t>是关键字，分别声明输入信号和输出信号（Verilog HDL中关键字还有很多，在具体实践中再说明）；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t>输入输出信号的数据宽度如果没有特别指出，特指</a:t>
            </a:r>
            <a:r>
              <a:rPr lang="en-US" altLang="zh-CN"/>
              <a:t>1bit</a:t>
            </a:r>
            <a:r>
              <a:t>，语句</a:t>
            </a:r>
            <a:r>
              <a:rPr lang="en-US" altLang="zh-CN"/>
              <a:t>input [7:0] a, b;</a:t>
            </a:r>
            <a:r>
              <a:t>代表信号</a:t>
            </a:r>
            <a:r>
              <a:rPr lang="en-US" altLang="zh-CN"/>
              <a:t>a</a:t>
            </a:r>
            <a:r>
              <a:t>和</a:t>
            </a:r>
            <a:r>
              <a:rPr lang="en-US" altLang="zh-CN"/>
              <a:t>b</a:t>
            </a:r>
            <a:r>
              <a:t>都是8bits输入信号；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t>关键字</a:t>
            </a:r>
            <a:r>
              <a:rPr lang="en-US" altLang="zh-CN"/>
              <a:t>assign</a:t>
            </a:r>
            <a:r>
              <a:t>是对输出信号赋值，</a:t>
            </a:r>
            <a:r>
              <a:rPr lang="en-US" altLang="zh-CN"/>
              <a:t>~</a:t>
            </a:r>
            <a:r>
              <a:t>代表取反，</a:t>
            </a:r>
            <a:r>
              <a:rPr lang="en-US" altLang="zh-CN"/>
              <a:t>&amp;</a:t>
            </a:r>
            <a:r>
              <a:rPr altLang="zh-CN"/>
              <a:t>代表逻辑与，</a:t>
            </a:r>
            <a:r>
              <a:rPr lang="en-US" altLang="zh-CN"/>
              <a:t>|</a:t>
            </a:r>
            <a:r>
              <a:t>代表逻辑或，优先级为：</a:t>
            </a:r>
            <a:r>
              <a:rPr lang="en-US" altLang="zh-CN"/>
              <a:t>~</a:t>
            </a:r>
            <a:r>
              <a:t>＞</a:t>
            </a:r>
            <a:r>
              <a:rPr lang="en-US" altLang="zh-CN"/>
              <a:t>&amp;</a:t>
            </a:r>
            <a:r>
              <a:t>＞</a:t>
            </a:r>
            <a:r>
              <a:rPr lang="en-US" altLang="zh-CN"/>
              <a:t>|</a:t>
            </a:r>
            <a:r>
              <a:t>；</a:t>
            </a:r>
          </a:p>
          <a:p>
            <a:pPr>
              <a:buFont typeface="Wingdings" panose="05000000000000000000" charset="0"/>
            </a:pPr>
            <a:r>
              <a:t>上例中，</a:t>
            </a:r>
            <a:r>
              <a:rPr lang="en-US" altLang="zh-CN"/>
              <a:t>assign</a:t>
            </a:r>
            <a:r>
              <a:t>语句为逻辑表达式风格，还可以写成如下格式：</a:t>
            </a:r>
          </a:p>
          <a:p>
            <a:pPr>
              <a:buFont typeface="Wingdings" panose="05000000000000000000" charset="0"/>
            </a:pPr>
            <a:r>
              <a:rPr lang="en-US" altLang="zh-CN"/>
              <a:t>assign y = s </a:t>
            </a:r>
            <a:r>
              <a:t>？ </a:t>
            </a:r>
            <a:r>
              <a:rPr lang="en-US" altLang="zh-CN"/>
              <a:t>a1 </a:t>
            </a:r>
            <a:r>
              <a:t>： </a:t>
            </a:r>
            <a:r>
              <a:rPr lang="en-US" altLang="zh-CN"/>
              <a:t>a0</a:t>
            </a:r>
            <a:r>
              <a:t>；</a:t>
            </a:r>
            <a:r>
              <a:rPr lang="en-US" altLang="zh-CN"/>
              <a:t>//</a:t>
            </a:r>
            <a:r>
              <a:t>？表示测试输入信号</a:t>
            </a:r>
            <a:r>
              <a:rPr lang="en-US" altLang="zh-CN"/>
              <a:t>s</a:t>
            </a:r>
            <a:r>
              <a:t>，</a:t>
            </a:r>
            <a:r>
              <a:rPr lang="en-US" altLang="zh-CN"/>
              <a:t>s=1</a:t>
            </a:r>
            <a:r>
              <a:t>则</a:t>
            </a:r>
            <a:r>
              <a:rPr lang="en-US" altLang="zh-CN"/>
              <a:t>y=a1</a:t>
            </a:r>
            <a:r>
              <a:t>，反之，</a:t>
            </a:r>
            <a:r>
              <a:rPr lang="en-US" altLang="zh-CN"/>
              <a:t>y=a0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0" y="841375"/>
            <a:ext cx="4598670" cy="1304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27950" y="2146300"/>
            <a:ext cx="280225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数据流风格的Verilog HDL</a:t>
            </a:r>
            <a:endParaRPr lang="zh-CN" altLang="en-US"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10280650" y="2178050"/>
            <a:ext cx="373380" cy="2584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941195"/>
            <a:ext cx="6520180" cy="360807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94080"/>
            <a:ext cx="10968990" cy="5336540"/>
          </a:xfrm>
        </p:spPr>
        <p:txBody>
          <a:bodyPr/>
          <a:p>
            <a:r>
              <a:rPr lang="zh-CN" altLang="en-US"/>
              <a:t>【说明】</a:t>
            </a:r>
            <a:r>
              <a:rPr lang="zh-CN" altLang="en-US" b="1">
                <a:solidFill>
                  <a:srgbClr val="0070C0"/>
                </a:solidFill>
              </a:rPr>
              <a:t>多路器是组合逻辑电路，不应该包含任何寄存器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上例还可以写成如下格式：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【注意】</a:t>
            </a:r>
            <a:r>
              <a:rPr lang="en-US" altLang="zh-CN" b="1">
                <a:solidFill>
                  <a:srgbClr val="FF0000"/>
                </a:solidFill>
              </a:rPr>
              <a:t>always</a:t>
            </a:r>
            <a:r>
              <a:rPr b="1">
                <a:solidFill>
                  <a:srgbClr val="FF0000"/>
                </a:solidFill>
              </a:rPr>
              <a:t>内部不能使用</a:t>
            </a:r>
            <a:r>
              <a:rPr lang="en-US" altLang="zh-CN" b="1">
                <a:solidFill>
                  <a:srgbClr val="FF0000"/>
                </a:solidFill>
              </a:rPr>
              <a:t>assign</a:t>
            </a:r>
            <a:r>
              <a:rPr b="1">
                <a:solidFill>
                  <a:srgbClr val="FF0000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begin/end</a:t>
            </a:r>
            <a:r>
              <a:rPr b="1">
                <a:solidFill>
                  <a:srgbClr val="FF0000"/>
                </a:solidFill>
              </a:rPr>
              <a:t>后不加</a:t>
            </a:r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b="1">
                <a:solidFill>
                  <a:srgbClr val="FF0000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b="1">
                <a:solidFill>
                  <a:srgbClr val="FF0000"/>
                </a:solidFill>
              </a:rPr>
              <a:t>且</a:t>
            </a:r>
            <a:r>
              <a:rPr b="1">
                <a:solidFill>
                  <a:srgbClr val="FF0000"/>
                </a:solidFill>
              </a:rPr>
              <a:t>成对出现。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4630" y="1941195"/>
            <a:ext cx="3745865" cy="290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always后面紧跟符号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以及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所有将在其内部使用的输入变量；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里面被赋值的变量（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左边的变量）都要事先声明为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reg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类型；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中对</a:t>
            </a:r>
            <a:r>
              <a:rPr lang="zh-CN" altLang="en-US" sz="16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所有可能情况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都要加以描述，否则最后生成的电路中包含寄存器，寄存器属于时序电路（设计组合逻辑电路时必须注意）。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7855" y="5138420"/>
            <a:ext cx="280225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功能描述风格的Verilog HDL</a:t>
            </a:r>
            <a:endParaRPr lang="zh-CN" altLang="en-US"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90" y="4848860"/>
            <a:ext cx="3481705" cy="145478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252220" y="3138805"/>
            <a:ext cx="45808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2220" y="3129915"/>
            <a:ext cx="0" cy="21259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52220" y="5238115"/>
            <a:ext cx="4589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42000" y="3129915"/>
            <a:ext cx="0" cy="2099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 rot="1680000">
            <a:off x="5843905" y="4296410"/>
            <a:ext cx="2296160" cy="347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517650"/>
            <a:ext cx="6882130" cy="34759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11860"/>
            <a:ext cx="10968990" cy="5327650"/>
          </a:xfrm>
        </p:spPr>
        <p:txBody>
          <a:bodyPr/>
          <a:p>
            <a:r>
              <a:rPr lang="zh-CN" altLang="en-US"/>
              <a:t>上例除了用</a:t>
            </a:r>
            <a:r>
              <a:rPr lang="en-US" altLang="zh-CN"/>
              <a:t>if-else</a:t>
            </a:r>
            <a:r>
              <a:t>语句，还可以用</a:t>
            </a:r>
            <a:r>
              <a:rPr lang="en-US" altLang="zh-CN" b="1">
                <a:solidFill>
                  <a:srgbClr val="FF0000"/>
                </a:solidFill>
              </a:rPr>
              <a:t>case</a:t>
            </a:r>
            <a:r>
              <a:rPr b="1">
                <a:solidFill>
                  <a:srgbClr val="FF0000"/>
                </a:solidFill>
              </a:rPr>
              <a:t>语句</a:t>
            </a:r>
            <a:r>
              <a:t>，如图所示：</a:t>
            </a:r>
          </a:p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4350385"/>
            <a:ext cx="5268595" cy="18014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98880" y="280098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9200" y="467931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16660" y="279209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6760" y="280098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 rot="1380000">
            <a:off x="5824220" y="3709035"/>
            <a:ext cx="1565910" cy="29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09140" y="5814695"/>
            <a:ext cx="4391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没涉及的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case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，都归类到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default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语句当中</a:t>
            </a:r>
            <a:endParaRPr lang="zh-CN" altLang="en-US" sz="16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REFSHAPE" val="1602470692"/>
  <p:tag name="KSO_WM_UNIT_PLACING_PICTURE_USER_VIEWPORT" val="{&quot;height&quot;:1788,&quot;width&quot;:6928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6892</Words>
  <Application>WPS 演示</Application>
  <PresentationFormat>宽屏</PresentationFormat>
  <Paragraphs>321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Wingdings</vt:lpstr>
      <vt:lpstr>Arial Unicode MS</vt:lpstr>
      <vt:lpstr>黑体</vt:lpstr>
      <vt:lpstr>Times New Roman</vt:lpstr>
      <vt:lpstr>Office 主题​​</vt:lpstr>
      <vt:lpstr>Equation.KSEE3</vt:lpstr>
      <vt:lpstr>计算机系统结构综合实验</vt:lpstr>
      <vt:lpstr>实验一 单周期CPU代码分析</vt:lpstr>
      <vt:lpstr>必备前驱知识一</vt:lpstr>
      <vt:lpstr>PowerPoint 演示文稿</vt:lpstr>
      <vt:lpstr>必备前驱知识二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必备前驱知识三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CPU支持的指令集（32位）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王华</cp:lastModifiedBy>
  <cp:revision>250</cp:revision>
  <dcterms:created xsi:type="dcterms:W3CDTF">2019-06-19T02:08:00Z</dcterms:created>
  <dcterms:modified xsi:type="dcterms:W3CDTF">2020-09-11T11:20:31Z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