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09" r:id="rId3"/>
    <p:sldId id="429" r:id="rId4"/>
    <p:sldId id="445" r:id="rId5"/>
    <p:sldId id="446" r:id="rId6"/>
    <p:sldId id="447" r:id="rId7"/>
    <p:sldId id="44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75340" y="88900"/>
            <a:ext cx="1043940" cy="101028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计算机系统结构综合实验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国家级计算机实验教学示范中心</a:t>
            </a:r>
            <a:endParaRPr lang="zh-CN" altLang="en-US"/>
          </a:p>
          <a:p>
            <a:r>
              <a:rPr lang="en-US" altLang="zh-CN"/>
              <a:t>2019-2020-2</a:t>
            </a:r>
            <a:r>
              <a:rPr lang="zh-CN" altLang="en-US"/>
              <a:t>学期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723970"/>
            <a:ext cx="10969200" cy="705600"/>
          </a:xfrm>
        </p:spPr>
        <p:txBody>
          <a:bodyPr/>
          <a:p>
            <a:r>
              <a:rPr lang="zh-CN" altLang="en-US"/>
              <a:t>实验二 五级流水线CPU设计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668145"/>
            <a:ext cx="10968990" cy="4465320"/>
          </a:xfrm>
        </p:spPr>
        <p:txBody>
          <a:bodyPr>
            <a:normAutofit/>
          </a:bodyPr>
          <a:p>
            <a:r>
              <a:rPr sz="2000">
                <a:solidFill>
                  <a:srgbClr val="FF0000"/>
                </a:solidFill>
                <a:sym typeface="+mn-ea"/>
              </a:rPr>
              <a:t>实验内容：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sz="2000">
                <a:sym typeface="+mn-ea"/>
              </a:rPr>
              <a:t>1.在单周期CPU代码的基础上添加流水线，补充以下代码以构建具有五级流水线结构的CPU：</a:t>
            </a:r>
            <a:endParaRPr sz="2000">
              <a:sym typeface="+mn-ea"/>
            </a:endParaRPr>
          </a:p>
          <a:p>
            <a:r>
              <a:rPr sz="2000"/>
              <a:t>        1) IF_ID级流水线寄存器（instruction_register）    </a:t>
            </a:r>
            <a:endParaRPr sz="2000"/>
          </a:p>
          <a:p>
            <a:r>
              <a:rPr sz="2000"/>
              <a:t>        2) ID_EXE级流水线寄存器（id_exe_register）    </a:t>
            </a:r>
            <a:endParaRPr sz="2000"/>
          </a:p>
          <a:p>
            <a:r>
              <a:rPr sz="2000"/>
              <a:t>        3) EXE_MEM级流水线寄存器（exe_mem_register）    </a:t>
            </a:r>
            <a:endParaRPr sz="2000"/>
          </a:p>
          <a:p>
            <a:r>
              <a:rPr sz="2000"/>
              <a:t>        4) MEM_WB级流水线寄存器（mem_wb_register） </a:t>
            </a:r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0130" y="1012825"/>
            <a:ext cx="5295265" cy="5193665"/>
          </a:xfrm>
        </p:spPr>
        <p:txBody>
          <a:bodyPr>
            <a:normAutofit lnSpcReduction="10000"/>
          </a:bodyPr>
          <a:p>
            <a:r>
              <a:rPr sz="2000">
                <a:sym typeface="+mn-ea"/>
              </a:rPr>
              <a:t>2. 按以下方式对寄存器与存储器进行初始化：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寄存器：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register[5'h01]&lt;=32'h00000001;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register[5'h02]&lt;=32'h00000002;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register[5'h03]&lt;=32'h00000003;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register[5'h04]&lt;=32'h00000004;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register[5'h05]&lt;=32'h00000005;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register[5'h06]&lt;=32'h00000006;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register[5'h07]&lt;=32'h00000007;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register[5'h08]&lt;=32'h00000008;</a:t>
            </a:r>
            <a:endParaRPr sz="2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92545" y="1488440"/>
            <a:ext cx="5022215" cy="4718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存储器：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ram[5'h01]=32'h00000001;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ram[5'h02]=32'h00000002;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ram[5'h03]=32'h00000003;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ram[5'h04]=32'h00000004;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ram[5'h05]=32'h00000005;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ram[5'h06]=32'h00000006;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ram[5'h07]=32'h00000007;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ram[5'h08]=32'h00000008;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844550"/>
            <a:ext cx="10968990" cy="5288915"/>
          </a:xfrm>
        </p:spPr>
        <p:txBody>
          <a:bodyPr>
            <a:normAutofit lnSpcReduction="20000"/>
          </a:bodyPr>
          <a:p>
            <a:r>
              <a:rPr lang="en-US" altLang="zh-CN" sz="2000">
                <a:sym typeface="+mn-ea"/>
              </a:rPr>
              <a:t>3. </a:t>
            </a:r>
            <a:r>
              <a:rPr sz="2000">
                <a:sym typeface="+mn-ea"/>
              </a:rPr>
              <a:t>对所实现的流水线CPU进行仿真，验证以下指令序列的运行结果，对仿真结果进行分析：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		addi  r1, r1, 0x0004 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		load  r2, 0x0004(r3)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		or  r4, r5, r6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		add  r3, r5, r6	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		store  r8, 0x0002(r7) 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		srl  r9, r7, 0x02</a:t>
            </a:r>
            <a:endParaRPr sz="2000">
              <a:sym typeface="+mn-ea"/>
            </a:endParaRPr>
          </a:p>
          <a:p>
            <a:r>
              <a:rPr lang="en-US" altLang="zh-CN" sz="2000">
                <a:sym typeface="+mn-ea"/>
              </a:rPr>
              <a:t>4. 分析掌握流水线CPU电路结构与工作原理，画出具有五级流水线的CPU电路结构图：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    a) 包含每级流水线中的主要功能模块；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    b) 标出CPU结构中各信号名称及传递方向；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    c) 简要说明各信号在CPU工作流程中的作用。</a:t>
            </a:r>
            <a:endParaRPr lang="en-US" altLang="zh-CN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844550"/>
            <a:ext cx="10968990" cy="5288915"/>
          </a:xfrm>
        </p:spPr>
        <p:txBody>
          <a:bodyPr>
            <a:normAutofit/>
          </a:bodyPr>
          <a:p>
            <a:r>
              <a:rPr sz="2000">
                <a:solidFill>
                  <a:srgbClr val="FF0000"/>
                </a:solidFill>
                <a:sym typeface="+mn-ea"/>
              </a:rPr>
              <a:t>实验目的：</a:t>
            </a:r>
            <a:endParaRPr sz="2000">
              <a:solidFill>
                <a:srgbClr val="FF0000"/>
              </a:solidFill>
            </a:endParaRPr>
          </a:p>
          <a:p>
            <a:r>
              <a:rPr lang="en-US" altLang="zh-CN" sz="2000">
                <a:sym typeface="+mn-ea"/>
              </a:rPr>
              <a:t>1. </a:t>
            </a:r>
            <a:r>
              <a:rPr sz="2000">
                <a:sym typeface="+mn-ea"/>
              </a:rPr>
              <a:t>掌握流水线</a:t>
            </a:r>
            <a:r>
              <a:rPr lang="en-US" altLang="zh-CN" sz="2000">
                <a:sym typeface="+mn-ea"/>
              </a:rPr>
              <a:t>CPU</a:t>
            </a:r>
            <a:r>
              <a:rPr sz="2000">
                <a:sym typeface="+mn-ea"/>
              </a:rPr>
              <a:t>和单周期</a:t>
            </a:r>
            <a:r>
              <a:rPr lang="en-US" altLang="zh-CN" sz="2000">
                <a:sym typeface="+mn-ea"/>
              </a:rPr>
              <a:t>CPU</a:t>
            </a:r>
            <a:r>
              <a:rPr sz="2000">
                <a:sym typeface="+mn-ea"/>
              </a:rPr>
              <a:t>的区别；</a:t>
            </a:r>
            <a:endParaRPr sz="2000"/>
          </a:p>
          <a:p>
            <a:r>
              <a:rPr lang="en-US" altLang="zh-CN" sz="2000">
                <a:sym typeface="+mn-ea"/>
              </a:rPr>
              <a:t>2. </a:t>
            </a:r>
            <a:r>
              <a:rPr sz="2000">
                <a:sym typeface="+mn-ea"/>
              </a:rPr>
              <a:t>进一步熟悉</a:t>
            </a:r>
            <a:r>
              <a:rPr lang="en-US" altLang="zh-CN" sz="2000">
                <a:sym typeface="+mn-ea"/>
              </a:rPr>
              <a:t>Verilog HDL</a:t>
            </a:r>
            <a:r>
              <a:rPr sz="2000">
                <a:sym typeface="+mn-ea"/>
              </a:rPr>
              <a:t>硬件设计语言；</a:t>
            </a:r>
            <a:endParaRPr sz="2000">
              <a:sym typeface="+mn-ea"/>
            </a:endParaRPr>
          </a:p>
          <a:p>
            <a:pPr algn="l">
              <a:buClrTx/>
              <a:buSzTx/>
            </a:pPr>
            <a:r>
              <a:rPr sz="2000"/>
              <a:t>3. 进一步掌握开发平台Xilinx ISE Design Suite 14.7集成开发系统的操作方法</a:t>
            </a:r>
            <a:endParaRPr sz="2000"/>
          </a:p>
          <a:p>
            <a:pPr algn="l">
              <a:buClrTx/>
              <a:buSzTx/>
            </a:pPr>
            <a:endParaRPr sz="2000"/>
          </a:p>
          <a:p>
            <a:pPr algn="l">
              <a:buClrTx/>
              <a:buSzTx/>
            </a:pPr>
            <a:r>
              <a:rPr sz="2000"/>
              <a:t>【说明】</a:t>
            </a:r>
            <a:r>
              <a:rPr sz="2000">
                <a:sym typeface="+mn-ea"/>
              </a:rPr>
              <a:t>需要补充的流水线结构图见附件：</a:t>
            </a:r>
            <a:r>
              <a:rPr sz="2000"/>
              <a:t>流水线结构补充图</a:t>
            </a:r>
            <a:r>
              <a:rPr lang="en-US" altLang="zh-CN" sz="2000"/>
              <a:t>.vsd</a:t>
            </a:r>
            <a:endParaRPr lang="en-US" altLang="zh-CN" sz="2000"/>
          </a:p>
          <a:p>
            <a:pPr algn="l">
              <a:buClrTx/>
              <a:buSzTx/>
            </a:pPr>
            <a:r>
              <a:rPr altLang="zh-CN" sz="2000"/>
              <a:t>（如果有</a:t>
            </a:r>
            <a:r>
              <a:rPr lang="en-US" altLang="zh-CN" sz="2000"/>
              <a:t>Visio</a:t>
            </a:r>
            <a:r>
              <a:rPr sz="2000"/>
              <a:t>的请尽量用电脑作图）</a:t>
            </a:r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295400"/>
            <a:ext cx="10968990" cy="4838065"/>
          </a:xfrm>
        </p:spPr>
        <p:txBody>
          <a:bodyPr>
            <a:normAutofit/>
          </a:bodyPr>
          <a:p>
            <a:r>
              <a:rPr sz="2000">
                <a:solidFill>
                  <a:srgbClr val="FF0000"/>
                </a:solidFill>
                <a:sym typeface="+mn-ea"/>
              </a:rPr>
              <a:t>实验报告要求：</a:t>
            </a:r>
            <a:endParaRPr sz="2000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000">
                <a:sym typeface="+mn-ea"/>
              </a:rPr>
              <a:t>1. 分析流水线CPU代码，理解流水线CPU内部电路结构。结合指令执行流程阐述流水线CPU的工作原理。给出流水线CPU的仿真结果，结合inst_mem中指令序列进行详尽分析说明。</a:t>
            </a:r>
            <a:endParaRPr lang="en-US" altLang="zh-CN" sz="2000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000">
                <a:sym typeface="+mn-ea"/>
              </a:rPr>
              <a:t>2. 画出具有五级流水线的CPU电路结构图，要求：</a:t>
            </a:r>
            <a:endParaRPr lang="en-US" altLang="zh-CN" sz="2000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000">
                <a:sym typeface="+mn-ea"/>
              </a:rPr>
              <a:t>    a)包含每级流水线中的主要功能模块；</a:t>
            </a:r>
            <a:endParaRPr lang="en-US" altLang="zh-CN" sz="2000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000">
                <a:sym typeface="+mn-ea"/>
              </a:rPr>
              <a:t>    b)标出CPU结构中各信号名称及传递方向；</a:t>
            </a:r>
            <a:endParaRPr lang="en-US" altLang="zh-CN" sz="2000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000">
                <a:sym typeface="+mn-ea"/>
              </a:rPr>
              <a:t>    c)简要说明各信号在CPU工作流程中的作用。</a:t>
            </a:r>
            <a:endParaRPr lang="en-US" altLang="zh-CN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</Words>
  <Application>WPS 演示</Application>
  <PresentationFormat>宽屏</PresentationFormat>
  <Paragraphs>62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计算机系统结构综合实验</vt:lpstr>
      <vt:lpstr>实验二 五级流水线CPU设计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王华</cp:lastModifiedBy>
  <cp:revision>193</cp:revision>
  <dcterms:created xsi:type="dcterms:W3CDTF">2019-06-19T02:08:00Z</dcterms:created>
  <dcterms:modified xsi:type="dcterms:W3CDTF">2020-09-14T13:14:08Z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