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09" r:id="rId3"/>
    <p:sldId id="430" r:id="rId4"/>
    <p:sldId id="460" r:id="rId5"/>
    <p:sldId id="462" r:id="rId6"/>
    <p:sldId id="463" r:id="rId7"/>
    <p:sldId id="433" r:id="rId8"/>
    <p:sldId id="435" r:id="rId9"/>
    <p:sldId id="436" r:id="rId10"/>
    <p:sldId id="464" r:id="rId11"/>
    <p:sldId id="481" r:id="rId12"/>
    <p:sldId id="477" r:id="rId13"/>
    <p:sldId id="4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png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75340" y="88900"/>
            <a:ext cx="1043940" cy="1010285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68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2.jpeg"/><Relationship Id="rId1" Type="http://schemas.openxmlformats.org/officeDocument/2006/relationships/tags" Target="../tags/tag6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65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计算机系统结构综合实验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国家级计算机实验教学示范中心</a:t>
            </a:r>
            <a:endParaRPr lang="zh-CN" altLang="en-US"/>
          </a:p>
          <a:p>
            <a:r>
              <a:rPr lang="en-US" altLang="zh-CN"/>
              <a:t>2019-2020-2</a:t>
            </a:r>
            <a:r>
              <a:rPr lang="zh-CN" altLang="en-US"/>
              <a:t>学期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9630" y="1490345"/>
            <a:ext cx="7945120" cy="4759325"/>
          </a:xfrm>
          <a:prstGeom prst="rect">
            <a:avLst/>
          </a:prstGeom>
        </p:spPr>
      </p:pic>
      <p:sp>
        <p:nvSpPr>
          <p:cNvPr id="17" name="内容占位符 2"/>
          <p:cNvSpPr>
            <a:spLocks noGrp="1"/>
          </p:cNvSpPr>
          <p:nvPr/>
        </p:nvSpPr>
        <p:spPr>
          <a:xfrm>
            <a:off x="611505" y="659765"/>
            <a:ext cx="10968990" cy="92773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/>
              <a:t>这张图片帮助理解一下（请仔细查找与代码的区别）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3887470"/>
            <a:ext cx="10010775" cy="17049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220" y="5737860"/>
            <a:ext cx="6638925" cy="704850"/>
          </a:xfrm>
          <a:prstGeom prst="rect">
            <a:avLst/>
          </a:prstGeom>
        </p:spPr>
      </p:pic>
      <p:graphicFrame>
        <p:nvGraphicFramePr>
          <p:cNvPr id="13" name="内容占位符 12"/>
          <p:cNvGraphicFramePr>
            <a:graphicFrameLocks noChangeAspect="1"/>
          </p:cNvGraphicFramePr>
          <p:nvPr>
            <p:ph idx="1"/>
          </p:nvPr>
        </p:nvGraphicFramePr>
        <p:xfrm>
          <a:off x="1740535" y="1352550"/>
          <a:ext cx="3288030" cy="2458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4025900" imgH="3009900" progId="Visio.Drawing.11">
                  <p:embed/>
                </p:oleObj>
              </mc:Choice>
              <mc:Fallback>
                <p:oleObj name="" r:id="rId3" imgW="4025900" imgH="3009900" progId="Visio.Drawing.11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0535" y="1352550"/>
                        <a:ext cx="3288030" cy="2458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/>
          <p:nvPr/>
        </p:nvGraphicFramePr>
        <p:xfrm>
          <a:off x="5726430" y="1352550"/>
          <a:ext cx="4484370" cy="245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" imgW="5727700" imgH="3009900" progId="Visio.Drawing.11">
                  <p:embed/>
                </p:oleObj>
              </mc:Choice>
              <mc:Fallback>
                <p:oleObj name="" r:id="rId5" imgW="5727700" imgH="3009900" progId="Visio.Drawing.11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26430" y="1352550"/>
                        <a:ext cx="4484370" cy="2458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内容占位符 2"/>
          <p:cNvSpPr>
            <a:spLocks noGrp="1"/>
          </p:cNvSpPr>
          <p:nvPr/>
        </p:nvSpPr>
        <p:spPr>
          <a:xfrm>
            <a:off x="611505" y="659765"/>
            <a:ext cx="10968990" cy="92773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>
                <a:solidFill>
                  <a:srgbClr val="FF0000"/>
                </a:solidFill>
              </a:rPr>
              <a:t>解决方案</a:t>
            </a:r>
            <a:r>
              <a:rPr lang="en-US" altLang="zh-CN" sz="2000" b="1">
                <a:solidFill>
                  <a:srgbClr val="FF0000"/>
                </a:solidFill>
              </a:rPr>
              <a:t>2</a:t>
            </a:r>
            <a:r>
              <a:rPr lang="zh-CN" altLang="en-US" sz="2000"/>
              <a:t>——暂停流水线</a:t>
            </a:r>
            <a:r>
              <a:rPr lang="en-US" altLang="zh-CN" sz="2000"/>
              <a:t>+</a:t>
            </a:r>
            <a:r>
              <a:rPr sz="2000"/>
              <a:t>内部前推（internal forwarding）</a:t>
            </a:r>
            <a:endParaRPr lang="zh-CN" altLang="en-US" sz="2000"/>
          </a:p>
        </p:txBody>
      </p:sp>
    </p:spTree>
    <p:custDataLst>
      <p:tags r:id="rId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3430" y="1924685"/>
            <a:ext cx="10645775" cy="3526790"/>
          </a:xfrm>
          <a:prstGeom prst="rect">
            <a:avLst/>
          </a:prstGeom>
        </p:spPr>
      </p:pic>
      <p:sp>
        <p:nvSpPr>
          <p:cNvPr id="17" name="内容占位符 2"/>
          <p:cNvSpPr>
            <a:spLocks noGrp="1"/>
          </p:cNvSpPr>
          <p:nvPr/>
        </p:nvSpPr>
        <p:spPr>
          <a:xfrm>
            <a:off x="611505" y="659765"/>
            <a:ext cx="10968990" cy="92773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/>
              <a:t>这张图片帮助理解一下（请仔细查找与代码的区别）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实验三 解决数据冒险问题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314450"/>
            <a:ext cx="10968990" cy="4935220"/>
          </a:xfrm>
        </p:spPr>
        <p:txBody>
          <a:bodyPr>
            <a:normAutofit lnSpcReduction="10000"/>
          </a:bodyPr>
          <a:p>
            <a:r>
              <a:rPr sz="2000">
                <a:solidFill>
                  <a:srgbClr val="FF0000"/>
                </a:solidFill>
                <a:sym typeface="+mn-ea"/>
              </a:rPr>
              <a:t>实验内容：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sz="2000">
                <a:sym typeface="+mn-ea"/>
              </a:rPr>
              <a:t>1. 使用暂停流水线方法解决数据冒险问题：</a:t>
            </a:r>
            <a:endParaRPr sz="2000">
              <a:sym typeface="+mn-ea"/>
            </a:endParaRPr>
          </a:p>
          <a:p>
            <a:r>
              <a:rPr lang="zh-CN" altLang="en-US"/>
              <a:t>    a)</a:t>
            </a:r>
            <a:r>
              <a:rPr>
                <a:sym typeface="+mn-ea"/>
              </a:rPr>
              <a:t>补充相关模块代码，</a:t>
            </a:r>
            <a:r>
              <a:rPr lang="zh-CN" altLang="en-US"/>
              <a:t>设计实现数据冒险检测模块；</a:t>
            </a:r>
            <a:endParaRPr lang="zh-CN" altLang="en-US"/>
          </a:p>
          <a:p>
            <a:r>
              <a:rPr lang="zh-CN" altLang="en-US"/>
              <a:t>    b)补充相关模块代码，设计实现流水线寄存器暂停功能；</a:t>
            </a:r>
            <a:endParaRPr lang="zh-CN" altLang="en-US"/>
          </a:p>
          <a:p>
            <a:r>
              <a:rPr lang="zh-CN" altLang="en-US"/>
              <a:t>    c)修改流水线CPU代码，当检测到数据冒险时暂停流水线，直至冒险消除时恢复流水线运行。</a:t>
            </a:r>
            <a:endParaRPr lang="zh-CN" altLang="en-US"/>
          </a:p>
          <a:p>
            <a:pPr algn="l">
              <a:buClrTx/>
              <a:buSzTx/>
            </a:pPr>
            <a:r>
              <a:rPr sz="2000"/>
              <a:t>2. 使用内部前推技术+暂停流水线方法解决数据冒险问题：</a:t>
            </a:r>
            <a:endParaRPr sz="2000"/>
          </a:p>
          <a:p>
            <a:pPr algn="l">
              <a:buClrTx/>
              <a:buSzTx/>
            </a:pPr>
            <a:r>
              <a:rPr sz="2000"/>
              <a:t>   </a:t>
            </a:r>
            <a:r>
              <a:rPr sz="1600"/>
              <a:t> a)分析数据冒险检测模块；</a:t>
            </a:r>
            <a:endParaRPr sz="1600"/>
          </a:p>
          <a:p>
            <a:pPr algn="l">
              <a:buClrTx/>
              <a:buSzTx/>
            </a:pPr>
            <a:r>
              <a:rPr sz="1600"/>
              <a:t>    b)分析流水线CPU中内部数据前推通路；</a:t>
            </a:r>
            <a:endParaRPr sz="1600"/>
          </a:p>
          <a:p>
            <a:pPr algn="l">
              <a:buClrTx/>
              <a:buSzTx/>
            </a:pPr>
            <a:r>
              <a:rPr sz="1600"/>
              <a:t>    c)分析流水线CPU代码并仿真，分析产生数据冒险时通过内部前推数据通路如何得到正确结果。</a:t>
            </a:r>
            <a:endParaRPr sz="1600"/>
          </a:p>
          <a:p>
            <a:pPr algn="l">
              <a:buClrTx/>
              <a:buSzTx/>
            </a:pPr>
            <a:r>
              <a:rPr sz="1600"/>
              <a:t>    d)分析当检测到Load指令数据冒险时通过内部前推数据+暂停流水线如何得到正确的计算结果。</a:t>
            </a:r>
            <a:endParaRPr sz="16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902335"/>
            <a:ext cx="10968990" cy="5347335"/>
          </a:xfrm>
        </p:spPr>
        <p:txBody>
          <a:bodyPr>
            <a:normAutofit/>
          </a:bodyPr>
          <a:p>
            <a:r>
              <a:rPr lang="en-US" altLang="zh-CN" sz="2000">
                <a:sym typeface="+mn-ea"/>
              </a:rPr>
              <a:t>3. 对以下指令序列进行仿真，验证所实现流水线CPU能够解决数据冒险问题：</a:t>
            </a:r>
            <a:endParaRPr lang="en-US" altLang="zh-CN" sz="2000">
              <a:sym typeface="+mn-ea"/>
            </a:endParaRPr>
          </a:p>
          <a:p>
            <a:r>
              <a:rPr sz="2000">
                <a:sym typeface="+mn-ea"/>
              </a:rPr>
              <a:t>		add  r1, r2, r3;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		and  r4, r1, r5;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		or  r6, r7, r1;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		addi  r8, r1, 0x000a;	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		load  r1, 0xfff5(r8);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		sll  r9, r1, 0x02;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		store  r9, 0x0027(r1);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（注：可自行设计含有数据冒险的指令序列进行验证。）</a:t>
            </a:r>
            <a:endParaRPr sz="2000">
              <a:sym typeface="+mn-ea"/>
            </a:endParaRPr>
          </a:p>
          <a:p>
            <a:r>
              <a:rPr sz="2000">
                <a:solidFill>
                  <a:srgbClr val="FF0000"/>
                </a:solidFill>
                <a:sym typeface="+mn-ea"/>
              </a:rPr>
              <a:t>需要对两种方式下的仿真结果分别进行分析说明！</a:t>
            </a:r>
            <a:endParaRPr sz="2000"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855345"/>
            <a:ext cx="10968990" cy="5394325"/>
          </a:xfrm>
        </p:spPr>
        <p:txBody>
          <a:bodyPr>
            <a:normAutofit lnSpcReduction="20000"/>
          </a:bodyPr>
          <a:p>
            <a:r>
              <a:rPr lang="en-US" altLang="zh-CN" sz="2000">
                <a:sym typeface="+mn-ea"/>
              </a:rPr>
              <a:t>4. </a:t>
            </a:r>
            <a:r>
              <a:rPr sz="2000">
                <a:sym typeface="+mn-ea"/>
              </a:rPr>
              <a:t>对</a:t>
            </a:r>
            <a:r>
              <a:rPr lang="en-US" altLang="zh-CN" sz="2000">
                <a:sym typeface="+mn-ea"/>
              </a:rPr>
              <a:t>相应寄存器与存储器</a:t>
            </a:r>
            <a:r>
              <a:rPr sz="2000">
                <a:sym typeface="+mn-ea"/>
              </a:rPr>
              <a:t>进行</a:t>
            </a:r>
            <a:r>
              <a:rPr lang="en-US" altLang="zh-CN" sz="2000">
                <a:sym typeface="+mn-ea"/>
              </a:rPr>
              <a:t>初始化</a:t>
            </a:r>
            <a:r>
              <a:rPr sz="2000">
                <a:sym typeface="+mn-ea"/>
              </a:rPr>
              <a:t>。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【说明】可以参考实验二的要求，也可以根据自己设计的指令序列更改初始化数据。</a:t>
            </a:r>
            <a:endParaRPr sz="2000">
              <a:sym typeface="+mn-ea"/>
            </a:endParaRPr>
          </a:p>
          <a:p>
            <a:r>
              <a:rPr lang="en-US" altLang="zh-CN" sz="2000">
                <a:sym typeface="+mn-ea"/>
              </a:rPr>
              <a:t>5. 思考：</a:t>
            </a:r>
            <a:r>
              <a:rPr sz="2000">
                <a:sym typeface="+mn-ea"/>
              </a:rPr>
              <a:t>通过内部前推技术，是否能够解决以下指令序列的流水线暂停？若不能，流水线应该如何扩展？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		add  r3, r1, r4;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		store  r3, 200(r2);</a:t>
            </a:r>
            <a:endParaRPr sz="2000">
              <a:sym typeface="+mn-ea"/>
            </a:endParaRPr>
          </a:p>
          <a:p>
            <a:r>
              <a:rPr sz="2000">
                <a:solidFill>
                  <a:srgbClr val="FF0000"/>
                </a:solidFill>
                <a:sym typeface="+mn-ea"/>
              </a:rPr>
              <a:t>实验目的：</a:t>
            </a:r>
            <a:endParaRPr sz="2000">
              <a:solidFill>
                <a:srgbClr val="FF0000"/>
              </a:solidFill>
            </a:endParaRPr>
          </a:p>
          <a:p>
            <a:r>
              <a:rPr lang="en-US" altLang="zh-CN" sz="2000">
                <a:sym typeface="+mn-ea"/>
              </a:rPr>
              <a:t>1. </a:t>
            </a:r>
            <a:r>
              <a:rPr sz="2000">
                <a:sym typeface="+mn-ea"/>
              </a:rPr>
              <a:t>进一步掌握流水线</a:t>
            </a:r>
            <a:r>
              <a:rPr lang="en-US" altLang="zh-CN" sz="2000">
                <a:sym typeface="+mn-ea"/>
              </a:rPr>
              <a:t>CPU</a:t>
            </a:r>
            <a:r>
              <a:rPr sz="2000">
                <a:sym typeface="+mn-ea"/>
              </a:rPr>
              <a:t>和单周期</a:t>
            </a:r>
            <a:r>
              <a:rPr lang="en-US" altLang="zh-CN" sz="2000">
                <a:sym typeface="+mn-ea"/>
              </a:rPr>
              <a:t>CPU</a:t>
            </a:r>
            <a:r>
              <a:rPr sz="2000">
                <a:sym typeface="+mn-ea"/>
              </a:rPr>
              <a:t>的区别；</a:t>
            </a:r>
            <a:endParaRPr sz="2000"/>
          </a:p>
          <a:p>
            <a:r>
              <a:rPr lang="en-US" altLang="zh-CN" sz="2000">
                <a:sym typeface="+mn-ea"/>
              </a:rPr>
              <a:t>2. </a:t>
            </a:r>
            <a:r>
              <a:rPr sz="2000">
                <a:sym typeface="+mn-ea"/>
              </a:rPr>
              <a:t>进一步熟悉</a:t>
            </a:r>
            <a:r>
              <a:rPr lang="en-US" altLang="zh-CN" sz="2000">
                <a:sym typeface="+mn-ea"/>
              </a:rPr>
              <a:t>Verilog HDL</a:t>
            </a:r>
            <a:r>
              <a:rPr sz="2000">
                <a:sym typeface="+mn-ea"/>
              </a:rPr>
              <a:t>硬件设计语言；</a:t>
            </a:r>
            <a:endParaRPr sz="2000">
              <a:sym typeface="+mn-ea"/>
            </a:endParaRPr>
          </a:p>
          <a:p>
            <a:pPr algn="l">
              <a:buClrTx/>
              <a:buSzTx/>
            </a:pPr>
            <a:r>
              <a:rPr sz="2000">
                <a:sym typeface="+mn-ea"/>
              </a:rPr>
              <a:t>3. 熟悉和掌握开发平台Xilinx ISE Design Suite 14.7集成开发系统的操作方法；</a:t>
            </a:r>
            <a:endParaRPr sz="2000">
              <a:sym typeface="+mn-ea"/>
            </a:endParaRPr>
          </a:p>
          <a:p>
            <a:pPr algn="l">
              <a:buClrTx/>
              <a:buSzTx/>
            </a:pPr>
            <a:r>
              <a:rPr lang="en-US" altLang="zh-CN" sz="2000">
                <a:sym typeface="+mn-ea"/>
              </a:rPr>
              <a:t>4. </a:t>
            </a:r>
            <a:r>
              <a:rPr sz="2000">
                <a:sym typeface="+mn-ea"/>
              </a:rPr>
              <a:t>进一步理解和掌握流水线数据冒险的概念和解决方法。</a:t>
            </a:r>
            <a:endParaRPr sz="2000"/>
          </a:p>
          <a:p>
            <a:endParaRPr lang="zh-CN" altLang="en-US"/>
          </a:p>
          <a:p>
            <a:endParaRPr sz="2000"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785620"/>
            <a:ext cx="10968990" cy="4493260"/>
          </a:xfrm>
        </p:spPr>
        <p:txBody>
          <a:bodyPr>
            <a:normAutofit lnSpcReduction="20000"/>
          </a:bodyPr>
          <a:p>
            <a:r>
              <a:rPr sz="2000">
                <a:solidFill>
                  <a:srgbClr val="FF0000"/>
                </a:solidFill>
                <a:sym typeface="+mn-ea"/>
              </a:rPr>
              <a:t>实验报告要求：</a:t>
            </a:r>
            <a:endParaRPr sz="200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sz="2000">
                <a:sym typeface="+mn-ea"/>
              </a:rPr>
              <a:t>1. 阐述数据冒险问题的成因，说明采用暂停流水线与内部前推两种方式解决数据冒险问题的原理；</a:t>
            </a:r>
            <a:endParaRPr sz="2000">
              <a:sym typeface="+mn-ea"/>
            </a:endParaRPr>
          </a:p>
          <a:p>
            <a:pPr>
              <a:lnSpc>
                <a:spcPct val="200000"/>
              </a:lnSpc>
            </a:pPr>
            <a:r>
              <a:rPr sz="2000">
                <a:sym typeface="+mn-ea"/>
              </a:rPr>
              <a:t>2. 针对两种解决方式，分别给出为解决数据冒险问题所添加或修改的流水线CPU代码部分（代码需含有注释）；分别给出采用这两种方式解决数据冒险问题的仿真结果，结合inst_mem中的指令序列进行详尽分析说明。</a:t>
            </a:r>
            <a:endParaRPr sz="2000">
              <a:sym typeface="+mn-ea"/>
            </a:endParaRPr>
          </a:p>
          <a:p>
            <a:endParaRPr sz="2000"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680720"/>
            <a:ext cx="10968990" cy="5454015"/>
          </a:xfrm>
        </p:spPr>
        <p:txBody>
          <a:bodyPr>
            <a:normAutofit/>
          </a:bodyPr>
          <a:p>
            <a:pPr algn="l">
              <a:buClrTx/>
              <a:buSzTx/>
            </a:pPr>
            <a:r>
              <a:rPr lang="zh-CN" altLang="en-US" sz="2000">
                <a:solidFill>
                  <a:srgbClr val="FF0000"/>
                </a:solidFill>
              </a:rPr>
              <a:t>相关知识点</a:t>
            </a:r>
            <a:endParaRPr lang="zh-CN" altLang="en-US" sz="2000">
              <a:solidFill>
                <a:srgbClr val="FF0000"/>
              </a:solidFill>
            </a:endParaRPr>
          </a:p>
          <a:p>
            <a:pPr marL="342900" indent="-342900" algn="l">
              <a:buClr>
                <a:srgbClr val="DE1A37"/>
              </a:buClr>
              <a:buSzTx/>
              <a:buFont typeface="Wingdings" panose="05000000000000000000" charset="0"/>
              <a:buChar char="Ø"/>
            </a:pPr>
            <a:r>
              <a:rPr lang="zh-CN" altLang="en-US" sz="2000"/>
              <a:t>数据冒险及解决办法</a:t>
            </a:r>
            <a:endParaRPr lang="zh-CN" altLang="en-US" sz="2000"/>
          </a:p>
          <a:p>
            <a:pPr eaLnBrk="1" hangingPunct="1">
              <a:lnSpc>
                <a:spcPct val="120000"/>
              </a:lnSpc>
            </a:pPr>
            <a:r>
              <a:rPr sz="2000">
                <a:sym typeface="+mn-ea"/>
              </a:rPr>
              <a:t>   回顾数据冒险的程序例子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</a:pPr>
            <a:r>
              <a:rPr sz="2000">
                <a:sym typeface="+mn-ea"/>
              </a:rPr>
              <a:t>　　 </a:t>
            </a:r>
            <a:r>
              <a:rPr sz="2400" b="1">
                <a:latin typeface="宋体" panose="02010600030101010101" pitchFamily="2" charset="-122"/>
                <a:sym typeface="+mn-ea"/>
              </a:rPr>
              <a:t>I1：  add  r1，r2，r3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sz="2400" b="1">
                <a:latin typeface="宋体" panose="02010600030101010101" pitchFamily="2" charset="-122"/>
                <a:sym typeface="+mn-ea"/>
              </a:rPr>
              <a:t>　　I2：  sub  r4，r</a:t>
            </a:r>
            <a:r>
              <a:rPr lang="en-US" altLang="zh-CN" sz="2400" b="1">
                <a:latin typeface="宋体" panose="02010600030101010101" pitchFamily="2" charset="-122"/>
                <a:sym typeface="+mn-ea"/>
              </a:rPr>
              <a:t>1</a:t>
            </a:r>
            <a:r>
              <a:rPr sz="2400" b="1">
                <a:latin typeface="宋体" panose="02010600030101010101" pitchFamily="2" charset="-122"/>
                <a:sym typeface="+mn-ea"/>
              </a:rPr>
              <a:t>，r5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sz="2400" b="1">
                <a:latin typeface="宋体" panose="02010600030101010101" pitchFamily="2" charset="-122"/>
                <a:sym typeface="+mn-ea"/>
              </a:rPr>
              <a:t>　　I3：  and  r6，r7，r1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sz="2400" b="1">
                <a:latin typeface="宋体" panose="02010600030101010101" pitchFamily="2" charset="-122"/>
                <a:sym typeface="+mn-ea"/>
              </a:rPr>
              <a:t>　　I4：  </a:t>
            </a:r>
            <a:r>
              <a:rPr lang="en-US" altLang="zh-CN" sz="2400" b="1">
                <a:latin typeface="宋体" panose="02010600030101010101" pitchFamily="2" charset="-122"/>
                <a:sym typeface="+mn-ea"/>
              </a:rPr>
              <a:t>o</a:t>
            </a:r>
            <a:r>
              <a:rPr sz="2400" b="1">
                <a:latin typeface="宋体" panose="02010600030101010101" pitchFamily="2" charset="-122"/>
                <a:sym typeface="+mn-ea"/>
              </a:rPr>
              <a:t>r   r8，r1，r9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sz="2400" b="1">
                <a:latin typeface="宋体" panose="02010600030101010101" pitchFamily="2" charset="-122"/>
                <a:sym typeface="+mn-ea"/>
              </a:rPr>
              <a:t>　　   I5：  addi  r10，r1，100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endParaRPr sz="2400" b="1"/>
          </a:p>
        </p:txBody>
      </p:sp>
      <p:grpSp>
        <p:nvGrpSpPr>
          <p:cNvPr id="5" name="组合 4"/>
          <p:cNvGrpSpPr/>
          <p:nvPr/>
        </p:nvGrpSpPr>
        <p:grpSpPr>
          <a:xfrm>
            <a:off x="6579870" y="2676525"/>
            <a:ext cx="1085850" cy="1983740"/>
            <a:chOff x="7214" y="5406"/>
            <a:chExt cx="1710" cy="3124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7256" y="5406"/>
              <a:ext cx="1556" cy="3124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>
              <a:off x="7214" y="5420"/>
              <a:ext cx="967" cy="434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7242" y="5406"/>
              <a:ext cx="855" cy="2311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7242" y="5406"/>
              <a:ext cx="1682" cy="1415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4" name="Picture 2" descr="3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1535" y="828040"/>
            <a:ext cx="9963785" cy="42138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5" name="Text Box 3"/>
          <p:cNvSpPr txBox="1"/>
          <p:nvPr/>
        </p:nvSpPr>
        <p:spPr>
          <a:xfrm>
            <a:off x="3277870" y="5260340"/>
            <a:ext cx="56368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eaLnBrk="1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I1下面</a:t>
            </a:r>
            <a:r>
              <a:rPr lang="zh-CN" altLang="en-US" sz="200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有3条指令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不能从寄存器r1读出正确的数据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856480" y="1995170"/>
            <a:ext cx="729615" cy="7099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52440" y="2673350"/>
            <a:ext cx="729615" cy="7099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370320" y="3357880"/>
            <a:ext cx="729615" cy="7099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Box 3"/>
          <p:cNvSpPr txBox="1"/>
          <p:nvPr/>
        </p:nvSpPr>
        <p:spPr>
          <a:xfrm>
            <a:off x="3277870" y="5800725"/>
            <a:ext cx="48418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000" dirty="0">
                <a:solidFill>
                  <a:srgbClr val="C00000"/>
                </a:solidFill>
                <a:latin typeface="宋体" panose="02010600030101010101" pitchFamily="2" charset="-122"/>
              </a:rPr>
              <a:t>【思考】如何解决？有几种可能的途径？</a:t>
            </a:r>
            <a:endParaRPr lang="zh-CN" altLang="en-US" sz="2000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4" grpId="0" bldLvl="0" animBg="1"/>
      <p:bldP spid="5" grpId="0" bldLvl="0" animBg="1"/>
      <p:bldP spid="6" grpId="0" bldLvl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630610"/>
            <a:ext cx="10969200" cy="4759200"/>
          </a:xfrm>
        </p:spPr>
        <p:txBody>
          <a:bodyPr/>
          <a:p>
            <a:r>
              <a:rPr lang="zh-CN" altLang="en-US" sz="2000">
                <a:solidFill>
                  <a:srgbClr val="FF0000"/>
                </a:solidFill>
              </a:rPr>
              <a:t>解决方案</a:t>
            </a:r>
            <a:r>
              <a:rPr lang="en-US" altLang="zh-CN" sz="2000">
                <a:solidFill>
                  <a:srgbClr val="FF0000"/>
                </a:solidFill>
              </a:rPr>
              <a:t>1</a:t>
            </a:r>
            <a:r>
              <a:rPr lang="en-US" altLang="zh-CN" sz="2000"/>
              <a:t>——</a:t>
            </a:r>
            <a:r>
              <a:rPr sz="2000"/>
              <a:t>暂停流水线</a:t>
            </a:r>
            <a:endParaRPr sz="2000"/>
          </a:p>
          <a:p>
            <a:r>
              <a:rPr sz="2000"/>
              <a:t>停止相关指令的执行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8196" name="Picture 4" descr="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0" y="1583690"/>
            <a:ext cx="9144000" cy="45085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672465"/>
            <a:ext cx="10968990" cy="5835015"/>
          </a:xfrm>
        </p:spPr>
        <p:txBody>
          <a:bodyPr>
            <a:normAutofit/>
          </a:bodyPr>
          <a:p>
            <a:r>
              <a:rPr lang="zh-CN" altLang="en-US" sz="1800"/>
              <a:t>这里涉及到</a:t>
            </a:r>
            <a:r>
              <a:rPr lang="zh-CN" altLang="en-US" sz="1800">
                <a:solidFill>
                  <a:srgbClr val="FF0000"/>
                </a:solidFill>
              </a:rPr>
              <a:t>几个问题</a:t>
            </a:r>
            <a:r>
              <a:rPr lang="zh-CN" altLang="en-US" sz="1800"/>
              <a:t>：</a:t>
            </a:r>
            <a:endParaRPr lang="zh-CN" altLang="en-US" sz="1800"/>
          </a:p>
          <a:p>
            <a:pPr marL="285750" indent="-285750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z="1800">
                <a:solidFill>
                  <a:srgbClr val="FF0000"/>
                </a:solidFill>
              </a:rPr>
              <a:t>如何检测出数据冒险？</a:t>
            </a:r>
            <a:endParaRPr lang="zh-CN" altLang="en-US" sz="1800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Font typeface="Wingdings" panose="05000000000000000000" charset="0"/>
            </a:pPr>
            <a:r>
              <a:rPr lang="zh-CN" altLang="en-US" sz="1800"/>
              <a:t>比较：I1指令写目的寄存器rd，I2和I3的源操作数假设分别在寄存器rs1或rs2中， I2、I3的rs1或rs2与I1的目的寄存器号rd相等，就可能发生数据冒险。</a:t>
            </a:r>
            <a:endParaRPr lang="zh-CN" altLang="en-US" sz="1800"/>
          </a:p>
          <a:p>
            <a:pPr>
              <a:buClr>
                <a:srgbClr val="000000"/>
              </a:buClr>
              <a:buFont typeface="Wingdings" panose="05000000000000000000" charset="0"/>
            </a:pPr>
            <a:r>
              <a:rPr lang="zh-CN" altLang="en-US" sz="1800"/>
              <a:t>详见： data_hazard_check</a:t>
            </a:r>
            <a:r>
              <a:rPr lang="en-US" altLang="zh-CN" sz="1800"/>
              <a:t>.v</a:t>
            </a:r>
            <a:endParaRPr lang="zh-CN" altLang="en-US" sz="1800"/>
          </a:p>
          <a:p>
            <a:pPr marL="285750" indent="-285750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z="1800">
                <a:solidFill>
                  <a:srgbClr val="FF0000"/>
                </a:solidFill>
              </a:rPr>
              <a:t>如何暂停流水线？</a:t>
            </a:r>
            <a:endParaRPr lang="zh-CN" altLang="en-US" sz="1800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</a:pPr>
            <a:r>
              <a:rPr lang="en-US" altLang="zh-CN" sz="1800"/>
              <a:t>1</a:t>
            </a:r>
            <a:r>
              <a:rPr sz="1800"/>
              <a:t>）</a:t>
            </a:r>
            <a:r>
              <a:rPr lang="zh-CN" altLang="en-US" sz="1800"/>
              <a:t>封锁当前正在译码的指令写中间寄存器的控制信号；</a:t>
            </a:r>
            <a:endParaRPr lang="zh-CN" altLang="en-US" sz="1800"/>
          </a:p>
          <a:p>
            <a:pPr>
              <a:buClr>
                <a:srgbClr val="000000"/>
              </a:buClr>
              <a:buFont typeface="Arial" panose="020B0604020202020204" pitchFamily="34" charset="0"/>
            </a:pPr>
            <a:r>
              <a:rPr lang="zh-CN" altLang="en-US" sz="1800"/>
              <a:t>【例】and(ID_WREG, ~DEPEN, decoder_WREG);</a:t>
            </a:r>
            <a:endParaRPr lang="zh-CN" altLang="en-US" sz="1800"/>
          </a:p>
          <a:p>
            <a:pPr>
              <a:buClr>
                <a:srgbClr val="000000"/>
              </a:buClr>
              <a:buFont typeface="Arial" panose="020B0604020202020204" pitchFamily="34" charset="0"/>
            </a:pPr>
            <a:r>
              <a:rPr lang="en-US" altLang="zh-CN" sz="1800"/>
              <a:t>2</a:t>
            </a:r>
            <a:r>
              <a:rPr sz="1800"/>
              <a:t>）</a:t>
            </a:r>
            <a:r>
              <a:rPr lang="zh-CN" altLang="en-US" sz="1800"/>
              <a:t>不把从存储器取来的下一条指令打入IR；</a:t>
            </a:r>
            <a:endParaRPr lang="zh-CN" altLang="en-US" sz="1800"/>
          </a:p>
          <a:p>
            <a:pPr>
              <a:buClr>
                <a:srgbClr val="000000"/>
              </a:buClr>
              <a:buFont typeface="Arial" panose="020B0604020202020204" pitchFamily="34" charset="0"/>
            </a:pPr>
            <a:r>
              <a:rPr sz="1800">
                <a:sym typeface="+mn-ea"/>
              </a:rPr>
              <a:t>详见：instruction_register_withWIR</a:t>
            </a:r>
            <a:r>
              <a:rPr lang="en-US" altLang="zh-CN" sz="1800">
                <a:sym typeface="+mn-ea"/>
              </a:rPr>
              <a:t>.v</a:t>
            </a:r>
            <a:endParaRPr lang="zh-CN" altLang="en-US" sz="1800"/>
          </a:p>
          <a:p>
            <a:pPr>
              <a:buClr>
                <a:srgbClr val="000000"/>
              </a:buClr>
              <a:buFont typeface="Arial" panose="020B0604020202020204" pitchFamily="34" charset="0"/>
            </a:pPr>
            <a:r>
              <a:rPr lang="en-US" altLang="zh-CN" sz="1800"/>
              <a:t>3</a:t>
            </a:r>
            <a:r>
              <a:rPr sz="1800"/>
              <a:t>）</a:t>
            </a:r>
            <a:r>
              <a:rPr lang="zh-CN" altLang="en-US" sz="1800"/>
              <a:t>不改变当前PC值。</a:t>
            </a:r>
            <a:endParaRPr lang="zh-CN" altLang="en-US" sz="1800"/>
          </a:p>
          <a:p>
            <a:pPr>
              <a:buClr>
                <a:srgbClr val="000000"/>
              </a:buClr>
              <a:buFont typeface="Arial" panose="020B0604020202020204" pitchFamily="34" charset="0"/>
            </a:pPr>
            <a:r>
              <a:rPr lang="zh-CN" altLang="en-US" sz="1800"/>
              <a:t>详见：program_counter_withWPC</a:t>
            </a:r>
            <a:r>
              <a:rPr lang="en-US" altLang="zh-CN" sz="1800"/>
              <a:t>.v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3.xml><?xml version="1.0" encoding="utf-8"?>
<p:tagLst xmlns:p="http://schemas.openxmlformats.org/presentationml/2006/main">
  <p:tag name="REFSHAPE" val="1009417180"/>
  <p:tag name="KSO_WM_UNIT_PLACING_PICTURE_USER_VIEWPORT" val="{&quot;height&quot;:3331,&quot;width&quot;:7877}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新版空白演示配色">
    <a:dk1>
      <a:srgbClr val="000000"/>
    </a:dk1>
    <a:lt1>
      <a:srgbClr val="FFFFFF"/>
    </a:lt1>
    <a:dk2>
      <a:srgbClr val="0F1423"/>
    </a:dk2>
    <a:lt2>
      <a:srgbClr val="FFFFFF"/>
    </a:lt2>
    <a:accent1>
      <a:srgbClr val="6096E6"/>
    </a:accent1>
    <a:accent2>
      <a:srgbClr val="58B6E5"/>
    </a:accent2>
    <a:accent3>
      <a:srgbClr val="56CA95"/>
    </a:accent3>
    <a:accent4>
      <a:srgbClr val="FFBA55"/>
    </a:accent4>
    <a:accent5>
      <a:srgbClr val="F18870"/>
    </a:accent5>
    <a:accent6>
      <a:srgbClr val="EC5F74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1578</Words>
  <Application>WPS 演示</Application>
  <PresentationFormat>宽屏</PresentationFormat>
  <Paragraphs>86</Paragraphs>
  <Slides>12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</vt:lpstr>
      <vt:lpstr>Arial Unicode MS</vt:lpstr>
      <vt:lpstr>Office 主题​​</vt:lpstr>
      <vt:lpstr>Visio.Drawing.11</vt:lpstr>
      <vt:lpstr>Visio.Drawing.11</vt:lpstr>
      <vt:lpstr>计算机系统结构综合实验</vt:lpstr>
      <vt:lpstr>实验三 解决数据冒险问题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王华</cp:lastModifiedBy>
  <cp:revision>196</cp:revision>
  <dcterms:created xsi:type="dcterms:W3CDTF">2019-06-19T02:08:00Z</dcterms:created>
  <dcterms:modified xsi:type="dcterms:W3CDTF">2020-09-14T10:36:18Z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2052-11.1.0.9926</vt:lpwstr>
  </property>
</Properties>
</file>