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  <p:sldMasterId id="2147483700" r:id="rId2"/>
  </p:sldMasterIdLst>
  <p:notesMasterIdLst>
    <p:notesMasterId r:id="rId20"/>
  </p:notesMasterIdLst>
  <p:handoutMasterIdLst>
    <p:handoutMasterId r:id="rId21"/>
  </p:handoutMasterIdLst>
  <p:sldIdLst>
    <p:sldId id="765" r:id="rId3"/>
    <p:sldId id="776" r:id="rId4"/>
    <p:sldId id="300" r:id="rId5"/>
    <p:sldId id="301" r:id="rId6"/>
    <p:sldId id="302" r:id="rId7"/>
    <p:sldId id="766" r:id="rId8"/>
    <p:sldId id="767" r:id="rId9"/>
    <p:sldId id="768" r:id="rId10"/>
    <p:sldId id="777" r:id="rId11"/>
    <p:sldId id="769" r:id="rId12"/>
    <p:sldId id="771" r:id="rId13"/>
    <p:sldId id="770" r:id="rId14"/>
    <p:sldId id="772" r:id="rId15"/>
    <p:sldId id="774" r:id="rId16"/>
    <p:sldId id="773" r:id="rId17"/>
    <p:sldId id="775" r:id="rId18"/>
    <p:sldId id="333" r:id="rId19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1pPr>
    <a:lvl2pPr marL="4572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2pPr>
    <a:lvl3pPr marL="9144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3pPr>
    <a:lvl4pPr marL="13716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4pPr>
    <a:lvl5pPr marL="1828800" algn="l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  <a:sym typeface="Wingdings" pitchFamily="2" charset="2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21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2" autoAdjust="0"/>
  </p:normalViewPr>
  <p:slideViewPr>
    <p:cSldViewPr snapToGrid="0">
      <p:cViewPr varScale="1">
        <p:scale>
          <a:sx n="109" d="100"/>
          <a:sy n="109" d="100"/>
        </p:scale>
        <p:origin x="159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0FCD54C7-7181-400D-9449-EBC4D4A203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536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2772" y="0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144" y="4416109"/>
            <a:ext cx="5140112" cy="418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2772" y="8832216"/>
            <a:ext cx="3037628" cy="464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245" tIns="46623" rIns="93245" bIns="46623" numCol="1" anchor="b" anchorCtr="0" compatLnSpc="1">
            <a:prstTxWarp prst="textNoShape">
              <a:avLst/>
            </a:prstTxWarp>
          </a:bodyPr>
          <a:lstStyle>
            <a:lvl1pPr algn="r" defTabSz="932415">
              <a:spcBef>
                <a:spcPct val="0"/>
              </a:spcBef>
              <a:defRPr sz="1200" smtClean="0"/>
            </a:lvl1pPr>
          </a:lstStyle>
          <a:p>
            <a:pPr>
              <a:defRPr/>
            </a:pPr>
            <a:fld id="{B521704A-D1DF-485C-B173-B5BBD5DDB5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35578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02" name="Rectangle 10"/>
          <p:cNvSpPr>
            <a:spLocks noGrp="1" noChangeArrowheads="1"/>
          </p:cNvSpPr>
          <p:nvPr>
            <p:ph type="subTitle" idx="1"/>
          </p:nvPr>
        </p:nvSpPr>
        <p:spPr>
          <a:xfrm>
            <a:off x="4533900" y="5152390"/>
            <a:ext cx="4038600" cy="116205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en-US"/>
              <a:t>Briefer’s Name</a:t>
            </a:r>
          </a:p>
          <a:p>
            <a:r>
              <a:rPr lang="en-US"/>
              <a:t>Office Symbol</a:t>
            </a:r>
          </a:p>
        </p:txBody>
      </p:sp>
      <p:sp>
        <p:nvSpPr>
          <p:cNvPr id="33805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3848100" y="2275840"/>
            <a:ext cx="4762500" cy="1905000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Briefing Topic Title Goes Here</a:t>
            </a:r>
          </a:p>
        </p:txBody>
      </p:sp>
      <p:sp>
        <p:nvSpPr>
          <p:cNvPr id="6" name="Line 14">
            <a:extLst>
              <a:ext uri="{FF2B5EF4-FFF2-40B4-BE49-F238E27FC236}">
                <a16:creationId xmlns:a16="http://schemas.microsoft.com/office/drawing/2014/main" id="{13E7E3A9-3F34-43C7-AE77-9E759C053FE3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2200" y="6305840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A8C113CA-D86F-48F6-B4E8-BF04B61FF52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17368" y="1548636"/>
            <a:ext cx="8382000" cy="0"/>
          </a:xfrm>
          <a:prstGeom prst="line">
            <a:avLst/>
          </a:prstGeom>
          <a:noFill/>
          <a:ln w="57150">
            <a:solidFill>
              <a:schemeClr val="bg1">
                <a:lumMod val="65000"/>
              </a:schemeClr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+mn-cs"/>
              <a:sym typeface="Wingdings" pitchFamily="2" charset="2"/>
            </a:endParaRPr>
          </a:p>
        </p:txBody>
      </p:sp>
      <p:pic>
        <p:nvPicPr>
          <p:cNvPr id="8" name="Picture 7" descr="Nebraska_N_RGB.png">
            <a:extLst>
              <a:ext uri="{FF2B5EF4-FFF2-40B4-BE49-F238E27FC236}">
                <a16:creationId xmlns:a16="http://schemas.microsoft.com/office/drawing/2014/main" id="{092D1C93-1836-4484-AF72-4A2580D1CB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35" y="2302225"/>
            <a:ext cx="1815450" cy="1692456"/>
          </a:xfrm>
          <a:prstGeom prst="rect">
            <a:avLst/>
          </a:prstGeom>
        </p:spPr>
      </p:pic>
      <p:pic>
        <p:nvPicPr>
          <p:cNvPr id="9" name="Picture 8" descr="1505.028 Toolbox PPT_Sidebar_1a.jpg">
            <a:extLst>
              <a:ext uri="{FF2B5EF4-FFF2-40B4-BE49-F238E27FC236}">
                <a16:creationId xmlns:a16="http://schemas.microsoft.com/office/drawing/2014/main" id="{FEA6C31A-054C-4958-8E96-2F3C9CF5F7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531540" y="4256069"/>
            <a:ext cx="2871639" cy="1368795"/>
          </a:xfrm>
          <a:prstGeom prst="rect">
            <a:avLst/>
          </a:prstGeom>
        </p:spPr>
      </p:pic>
      <p:sp>
        <p:nvSpPr>
          <p:cNvPr id="10" name="Line 15">
            <a:extLst>
              <a:ext uri="{FF2B5EF4-FFF2-40B4-BE49-F238E27FC236}">
                <a16:creationId xmlns:a16="http://schemas.microsoft.com/office/drawing/2014/main" id="{15C458C7-9870-4BAC-ACD6-089683416E5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144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Line 17">
            <a:extLst>
              <a:ext uri="{FF2B5EF4-FFF2-40B4-BE49-F238E27FC236}">
                <a16:creationId xmlns:a16="http://schemas.microsoft.com/office/drawing/2014/main" id="{AB37AC93-3091-4FFF-B6E5-E99460052C4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430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06548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75089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7F1F5-194A-4EF4-8702-89EFF55C2EA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144E03DF-8FF9-4CC1-81A9-7D65C03EA82B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7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9275" y="76200"/>
            <a:ext cx="2032000" cy="5784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76200"/>
            <a:ext cx="5946775" cy="5784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8379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4694-5A4F-4DDE-A246-90E7B842FB9E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0DCB877-6D3E-4BCA-8EC7-D4670F81984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0981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1350" y="76200"/>
            <a:ext cx="6781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00100" y="1536700"/>
            <a:ext cx="8131175" cy="432435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83796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A63687-7E6C-4DE0-9BEB-8789448141D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E43D8F38-5EEC-4D31-B27F-2563D8A07911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6783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65760" y="1463040"/>
            <a:ext cx="8412480" cy="4937760"/>
          </a:xfrm>
        </p:spPr>
        <p:txBody>
          <a:bodyPr/>
          <a:lstStyle>
            <a:lvl1pPr marL="285750" marR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688975" marR="0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027113" marR="0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marR="0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Click to edit Master text styles</a:t>
            </a:r>
          </a:p>
          <a:p>
            <a:pPr marL="688975" marR="0" lvl="1" indent="-282575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Second level</a:t>
            </a:r>
          </a:p>
          <a:p>
            <a:pPr marL="1027113" marR="0" lvl="2" indent="-223838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C2D83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Third level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3399"/>
              </a:buClr>
              <a:buSzPct val="80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</a:rPr>
              <a:t>Fourth level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>
                <a:latin typeface="Trebuchet MS" panose="020B0603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D7580031-58D8-4E1D-BF97-18519902E6F9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3228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3pPr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896941" y="6381750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D957A480-45FD-4E4A-ABAC-1E7EB071E91C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2018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75087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EF015-741B-43DE-8A3A-BDAB0992138F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2E6BC4E5-C517-43F2-870E-64EFEEF1198A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148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536700"/>
            <a:ext cx="3989388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1888" y="1536700"/>
            <a:ext cx="3989387" cy="4324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75089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E23353-4FEE-4528-8A35-E06682B0B952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3C7A53D6-9E1F-476B-811C-8B0D7D6C129D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8554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8379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331FD-6F1F-4D9B-AF9A-483E3CAF7677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8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7620B285-4050-43FA-AADB-0920DF539A7F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424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00000"/>
              </a:solidFill>
            </a:endParaRPr>
          </a:p>
          <a:p>
            <a:pPr>
              <a:defRPr/>
            </a:pPr>
            <a:fld id="{7FF413A6-C1B6-4F62-8CFB-187CFCE2157E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EA175A4-5690-4F6B-983E-B173AF56C5D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1932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75088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30F739-B175-493E-BCB7-A2F184EDE3C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6FB5E55D-52CC-4139-85F7-657F2B75D194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75089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4FB6B9-BF17-439A-AF11-BF4CD9B977CD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085EA206-6CCF-4F3A-B44D-6D7AD10113F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7730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10388" y="6383796"/>
            <a:ext cx="2133600" cy="47625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A2477-CE7E-45C6-B43D-4B971EC74F58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dt" sz="half" idx="11"/>
          </p:nvPr>
        </p:nvSpPr>
        <p:spPr>
          <a:xfrm>
            <a:off x="95250" y="6267450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98E6776-D5C5-46E4-88B5-BCF57C743C82}" type="datetime3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26 January 2021</a:t>
            </a:fld>
            <a:endParaRPr lang="en-US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2452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0100" y="1536700"/>
            <a:ext cx="8131175" cy="432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911350" y="762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9" name="Line 15"/>
          <p:cNvSpPr>
            <a:spLocks noChangeShapeType="1"/>
          </p:cNvSpPr>
          <p:nvPr/>
        </p:nvSpPr>
        <p:spPr bwMode="auto">
          <a:xfrm>
            <a:off x="381000" y="6451600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422275" y="1414463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7" name="Text Box 43"/>
          <p:cNvSpPr txBox="1">
            <a:spLocks noChangeArrowheads="1"/>
          </p:cNvSpPr>
          <p:nvPr userDrawn="1"/>
        </p:nvSpPr>
        <p:spPr bwMode="auto">
          <a:xfrm>
            <a:off x="1295400" y="6491288"/>
            <a:ext cx="6553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6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1068" name="Rectangle 4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10388" y="6253163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mtClean="0">
                <a:latin typeface="Times New Roman" pitchFamily="18" charset="0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F49C0791-D0EA-4F3B-9503-D0DBAFE8CE0E}" type="slidenum">
              <a:rPr lang="en-US" sz="1800">
                <a:solidFill>
                  <a:srgbClr val="000000"/>
                </a:solidFill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800">
              <a:solidFill>
                <a:srgbClr val="000000"/>
              </a:solidFill>
            </a:endParaRPr>
          </a:p>
        </p:txBody>
      </p:sp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B83CE7A8-8B6B-410D-9112-3108528B55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196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hf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5pPr>
      <a:lvl6pPr marL="4572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6pPr>
      <a:lvl7pPr marL="9144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7pPr>
      <a:lvl8pPr marL="13716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8pPr>
      <a:lvl9pPr marL="1828800"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pitchFamily="34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200" b="1">
          <a:solidFill>
            <a:schemeClr val="tx1"/>
          </a:solidFill>
          <a:latin typeface="+mn-lt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760" y="1463040"/>
            <a:ext cx="8412480" cy="4937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828800" y="182880"/>
            <a:ext cx="7040880" cy="1097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121351" name="Text Box 7"/>
          <p:cNvSpPr txBox="1">
            <a:spLocks noChangeArrowheads="1"/>
          </p:cNvSpPr>
          <p:nvPr/>
        </p:nvSpPr>
        <p:spPr bwMode="auto">
          <a:xfrm>
            <a:off x="1296988" y="6521455"/>
            <a:ext cx="65532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sz="1400" b="1" i="1" dirty="0">
                <a:solidFill>
                  <a:srgbClr val="000000"/>
                </a:solidFill>
                <a:latin typeface="Century Schoolbook" pitchFamily="18" charset="0"/>
              </a:rPr>
              <a:t>CSCE 436 – Advanced Embedded Systems</a:t>
            </a:r>
          </a:p>
        </p:txBody>
      </p:sp>
      <p:sp>
        <p:nvSpPr>
          <p:cNvPr id="8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551333" y="6521450"/>
            <a:ext cx="592667" cy="336550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pPr>
              <a:spcBef>
                <a:spcPct val="0"/>
              </a:spcBef>
              <a:defRPr/>
            </a:pPr>
            <a:fld id="{D7580031-58D8-4E1D-BF97-18519902E6F9}" type="slidenum">
              <a:rPr lang="en-US" sz="1400" smtClean="0">
                <a:solidFill>
                  <a:srgbClr val="000000"/>
                </a:solidFill>
                <a:latin typeface="Arial" charset="0"/>
              </a:rPr>
              <a:pPr>
                <a:spcBef>
                  <a:spcPct val="0"/>
                </a:spcBef>
                <a:defRPr/>
              </a:pPr>
              <a:t>‹#›</a:t>
            </a:fld>
            <a:endParaRPr lang="en-US" sz="1400" dirty="0">
              <a:solidFill>
                <a:srgbClr val="000000"/>
              </a:solidFill>
              <a:latin typeface="Arial" charset="0"/>
            </a:endParaRPr>
          </a:p>
        </p:txBody>
      </p:sp>
      <p:pic>
        <p:nvPicPr>
          <p:cNvPr id="11" name="Picture 10" descr="1505.028 Toolbox PPT_Sidebar_1a.jpg">
            <a:extLst>
              <a:ext uri="{FF2B5EF4-FFF2-40B4-BE49-F238E27FC236}">
                <a16:creationId xmlns:a16="http://schemas.microsoft.com/office/drawing/2014/main" id="{38E623B9-3281-4A04-B850-732C55A99DB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9071" t="7003" r="1401" b="84923"/>
          <a:stretch/>
        </p:blipFill>
        <p:spPr>
          <a:xfrm>
            <a:off x="7972" y="196902"/>
            <a:ext cx="1896812" cy="904134"/>
          </a:xfrm>
          <a:prstGeom prst="rect">
            <a:avLst/>
          </a:prstGeom>
        </p:spPr>
      </p:pic>
      <p:sp>
        <p:nvSpPr>
          <p:cNvPr id="12" name="Line 15">
            <a:extLst>
              <a:ext uri="{FF2B5EF4-FFF2-40B4-BE49-F238E27FC236}">
                <a16:creationId xmlns:a16="http://schemas.microsoft.com/office/drawing/2014/main" id="{1525B105-209B-4D71-BE24-909245707B6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381000" y="6442891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Line 17">
            <a:extLst>
              <a:ext uri="{FF2B5EF4-FFF2-40B4-BE49-F238E27FC236}">
                <a16:creationId xmlns:a16="http://schemas.microsoft.com/office/drawing/2014/main" id="{771A071E-80B4-4651-B560-878BB647266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422275" y="1405754"/>
            <a:ext cx="8382000" cy="0"/>
          </a:xfrm>
          <a:prstGeom prst="line">
            <a:avLst/>
          </a:prstGeom>
          <a:noFill/>
          <a:ln w="57150">
            <a:solidFill>
              <a:srgbClr val="DD212B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798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ransition spd="med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anose="020B0603020202020204" pitchFamily="34" charset="0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5pPr>
      <a:lvl6pPr marL="4572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6pPr>
      <a:lvl7pPr marL="9144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7pPr>
      <a:lvl8pPr marL="13716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8pPr>
      <a:lvl9pPr marL="1828800" algn="r" rtl="0" fontAlgn="base">
        <a:spcBef>
          <a:spcPct val="0"/>
        </a:spcBef>
        <a:spcAft>
          <a:spcPct val="0"/>
        </a:spcAft>
        <a:defRPr sz="3600" b="1">
          <a:solidFill>
            <a:srgbClr val="0C2D83"/>
          </a:solidFill>
          <a:latin typeface="Arial" charset="0"/>
        </a:defRPr>
      </a:lvl9pPr>
    </p:titleStyle>
    <p:bodyStyle>
      <a:lvl1pPr marL="285750" indent="-285750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400" b="1">
          <a:solidFill>
            <a:schemeClr val="tx1"/>
          </a:solidFill>
          <a:latin typeface="Trebuchet MS" panose="020B0603020202020204" pitchFamily="34" charset="0"/>
          <a:ea typeface="+mn-ea"/>
          <a:cs typeface="+mn-cs"/>
        </a:defRPr>
      </a:lvl1pPr>
      <a:lvl2pPr marL="688975" indent="-282575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Trebuchet MS" panose="020B0603020202020204" pitchFamily="34" charset="0"/>
        </a:defRPr>
      </a:lvl2pPr>
      <a:lvl3pPr marL="1027113" indent="-223838" algn="l" rtl="0" eaLnBrk="0" fontAlgn="base" hangingPunct="0">
        <a:spcBef>
          <a:spcPct val="20000"/>
        </a:spcBef>
        <a:spcAft>
          <a:spcPct val="0"/>
        </a:spcAft>
        <a:buClr>
          <a:srgbClr val="0C2D83"/>
        </a:buClr>
        <a:buSzPct val="80000"/>
        <a:buFont typeface="Wingdings" pitchFamily="2" charset="2"/>
        <a:buChar char="n"/>
        <a:defRPr sz="1800" b="1">
          <a:solidFill>
            <a:schemeClr val="tx1"/>
          </a:solidFill>
          <a:latin typeface="Trebuchet MS" panose="020B0603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1600" b="1">
          <a:solidFill>
            <a:schemeClr val="tx1"/>
          </a:solidFill>
          <a:latin typeface="Trebuchet MS" panose="020B0603020202020204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falkinburg/CSCE_436_Lab_Ex" TargetMode="External"/><Relationship Id="rId2" Type="http://schemas.openxmlformats.org/officeDocument/2006/relationships/hyperlink" Target="https://github.com/torvalds/linux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tlassian.com/git/tutorials/atlassian-git-cheatsheet" TargetMode="External"/><Relationship Id="rId2" Type="http://schemas.openxmlformats.org/officeDocument/2006/relationships/hyperlink" Target="https://www.liquidlight.co.uk/blog/git-for-beginners-an-overview-and-basic-workflow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falkinburg/CSCE_436_Lab_Ex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924D85-D022-4599-858E-28504BD94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9F9C1-0F33-4940-887D-7FE2B9ED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019800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/>
              <a:t>Lecture 1 – Intro to Git</a:t>
            </a:r>
          </a:p>
        </p:txBody>
      </p:sp>
    </p:spTree>
    <p:extLst>
      <p:ext uri="{BB962C8B-B14F-4D97-AF65-F5344CB8AC3E}">
        <p14:creationId xmlns:p14="http://schemas.microsoft.com/office/powerpoint/2010/main" val="2007977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r>
              <a:rPr lang="en-US" dirty="0"/>
              <a:t>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Private </a:t>
            </a:r>
            <a:r>
              <a:rPr lang="en-US" dirty="0" err="1"/>
              <a:t>BitBucket</a:t>
            </a:r>
            <a:r>
              <a:rPr lang="en-US" dirty="0"/>
              <a:t> Repo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67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4F6781-9133-4EB2-994F-7DF64D392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3655" y="1952632"/>
            <a:ext cx="3236690" cy="4452787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1501B527-1B58-4DFD-A1B9-BD0B936DB0D5}"/>
              </a:ext>
            </a:extLst>
          </p:cNvPr>
          <p:cNvSpPr/>
          <p:nvPr/>
        </p:nvSpPr>
        <p:spPr bwMode="auto">
          <a:xfrm>
            <a:off x="2916711" y="2623125"/>
            <a:ext cx="445327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A8A94A-A65A-4694-840A-D49D6CA79749}"/>
              </a:ext>
            </a:extLst>
          </p:cNvPr>
          <p:cNvSpPr/>
          <p:nvPr/>
        </p:nvSpPr>
        <p:spPr bwMode="auto">
          <a:xfrm>
            <a:off x="5858497" y="2128983"/>
            <a:ext cx="445327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653D5E4-0C96-48EF-8269-11181FCD5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3655" y="1924019"/>
            <a:ext cx="3236689" cy="227327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8DA369-5DC7-415E-93D1-AE9551D0D39B}"/>
              </a:ext>
            </a:extLst>
          </p:cNvPr>
          <p:cNvSpPr/>
          <p:nvPr/>
        </p:nvSpPr>
        <p:spPr bwMode="auto">
          <a:xfrm>
            <a:off x="3200734" y="2485481"/>
            <a:ext cx="1094175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7060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r>
              <a:rPr lang="en-US" dirty="0"/>
              <a:t>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F5EC7A-565F-4662-8507-D4CC20683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1083" y="1475316"/>
            <a:ext cx="6321835" cy="4926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641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r>
              <a:rPr lang="en-US" dirty="0"/>
              <a:t>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D6CB16-97D1-46E9-84E3-242DB3B3F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58130"/>
            <a:ext cx="9144000" cy="2941739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FBEA44-7A3A-44B8-8A2C-9AEBA9E5332B}"/>
              </a:ext>
            </a:extLst>
          </p:cNvPr>
          <p:cNvSpPr/>
          <p:nvPr/>
        </p:nvSpPr>
        <p:spPr bwMode="auto">
          <a:xfrm>
            <a:off x="7726164" y="2185804"/>
            <a:ext cx="695538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315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r>
              <a:rPr lang="en-US" dirty="0"/>
              <a:t>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9A7BAD-08F5-4376-B63B-63AE2B7CE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323" y="1638795"/>
            <a:ext cx="7379354" cy="4385767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C3FBEA44-7A3A-44B8-8A2C-9AEBA9E5332B}"/>
              </a:ext>
            </a:extLst>
          </p:cNvPr>
          <p:cNvSpPr/>
          <p:nvPr/>
        </p:nvSpPr>
        <p:spPr bwMode="auto">
          <a:xfrm>
            <a:off x="829875" y="4613958"/>
            <a:ext cx="1690487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7A8992F-DA76-428F-97AE-6E09CE28FD3D}"/>
              </a:ext>
            </a:extLst>
          </p:cNvPr>
          <p:cNvSpPr/>
          <p:nvPr/>
        </p:nvSpPr>
        <p:spPr bwMode="auto">
          <a:xfrm>
            <a:off x="5692591" y="4613958"/>
            <a:ext cx="931049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10769D-2A4E-4A6B-AF97-8F111A100A5C}"/>
              </a:ext>
            </a:extLst>
          </p:cNvPr>
          <p:cNvSpPr/>
          <p:nvPr/>
        </p:nvSpPr>
        <p:spPr bwMode="auto">
          <a:xfrm>
            <a:off x="7361364" y="4613958"/>
            <a:ext cx="931049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24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BitBucket</a:t>
            </a:r>
            <a:r>
              <a:rPr lang="en-US" dirty="0"/>
              <a:t> Repo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22A213-43BB-4645-BDE2-729B22F49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23423"/>
            <a:ext cx="9144000" cy="3811153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3132BAF-74C4-40AB-8D54-92D3A492D124}"/>
              </a:ext>
            </a:extLst>
          </p:cNvPr>
          <p:cNvSpPr/>
          <p:nvPr/>
        </p:nvSpPr>
        <p:spPr bwMode="auto">
          <a:xfrm>
            <a:off x="8033525" y="1824654"/>
            <a:ext cx="695538" cy="277091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4FDCE6F-C497-4343-B27B-C6310AC2D7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48269"/>
            <a:ext cx="9144000" cy="3761461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5C2A8610-7E68-4501-A826-473BC293142C}"/>
              </a:ext>
            </a:extLst>
          </p:cNvPr>
          <p:cNvSpPr/>
          <p:nvPr/>
        </p:nvSpPr>
        <p:spPr bwMode="auto">
          <a:xfrm>
            <a:off x="5870602" y="2000291"/>
            <a:ext cx="814507" cy="38944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6AA8F0C-C5C8-4854-AE8E-B6AEB3910947}"/>
              </a:ext>
            </a:extLst>
          </p:cNvPr>
          <p:cNvSpPr/>
          <p:nvPr/>
        </p:nvSpPr>
        <p:spPr bwMode="auto">
          <a:xfrm>
            <a:off x="6129298" y="2543415"/>
            <a:ext cx="555812" cy="271564"/>
          </a:xfrm>
          <a:prstGeom prst="ellipse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506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Demonstration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2605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Demonstration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Linus Torvalds - Linux Git Repo:</a:t>
            </a:r>
          </a:p>
          <a:p>
            <a:pPr lvl="1"/>
            <a:r>
              <a:rPr lang="en-US" dirty="0">
                <a:hlinkClick r:id="rId2"/>
              </a:rPr>
              <a:t>https://github.com/torvalds/linux</a:t>
            </a:r>
            <a:endParaRPr lang="en-US" dirty="0"/>
          </a:p>
          <a:p>
            <a:r>
              <a:rPr lang="en-US" dirty="0"/>
              <a:t>Example Git Repo</a:t>
            </a:r>
          </a:p>
          <a:p>
            <a:pPr lvl="1"/>
            <a:r>
              <a:rPr lang="en-US" dirty="0">
                <a:hlinkClick r:id="rId3"/>
              </a:rPr>
              <a:t>https://github.com/jfalkinburg/CSCE_436_Lab_Ex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4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078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Introduction to Git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err="1"/>
              <a:t>BitBucket</a:t>
            </a:r>
            <a:r>
              <a:rPr lang="en-US" sz="2800" dirty="0"/>
              <a:t> Repo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Git Demonstration</a:t>
            </a:r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0819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13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E924D85-D022-4599-858E-28504BD94D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 Jeffrey Falkinburg</a:t>
            </a:r>
            <a:br>
              <a:rPr lang="en-US" dirty="0"/>
            </a:br>
            <a:r>
              <a:rPr lang="en-US" dirty="0"/>
              <a:t>Avery Hall 368</a:t>
            </a:r>
            <a:br>
              <a:rPr lang="en-US" dirty="0"/>
            </a:br>
            <a:r>
              <a:rPr lang="en-US" dirty="0"/>
              <a:t>472-5120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C49F9C1-0F33-4940-887D-7FE2B9ED5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0800" y="2286000"/>
            <a:ext cx="6019800" cy="1905000"/>
          </a:xfrm>
        </p:spPr>
        <p:txBody>
          <a:bodyPr/>
          <a:lstStyle/>
          <a:p>
            <a:r>
              <a:rPr lang="en-US" dirty="0"/>
              <a:t>CSCE 436 – Advanced Embedded Systems</a:t>
            </a:r>
            <a:br>
              <a:rPr lang="en-US" dirty="0"/>
            </a:br>
            <a:r>
              <a:rPr lang="en-US" dirty="0"/>
              <a:t>Lecture 1 – Intro to Git</a:t>
            </a:r>
          </a:p>
        </p:txBody>
      </p:sp>
    </p:spTree>
    <p:extLst>
      <p:ext uri="{BB962C8B-B14F-4D97-AF65-F5344CB8AC3E}">
        <p14:creationId xmlns:p14="http://schemas.microsoft.com/office/powerpoint/2010/main" val="881006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 Outline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Introduction to Git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 err="1"/>
              <a:t>BitBucket</a:t>
            </a:r>
            <a:r>
              <a:rPr lang="en-US" sz="2800" dirty="0"/>
              <a:t> Repo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2800" dirty="0"/>
              <a:t>Git Demonstration</a:t>
            </a:r>
          </a:p>
          <a:p>
            <a:pPr marL="514350" indent="-514350" eaLnBrk="1" hangingPunct="1">
              <a:lnSpc>
                <a:spcPct val="80000"/>
              </a:lnSpc>
              <a:buFont typeface="+mj-lt"/>
              <a:buAutoNum type="arabicPeriod"/>
            </a:pPr>
            <a:endParaRPr lang="en-US" sz="2600" dirty="0"/>
          </a:p>
          <a:p>
            <a:pPr eaLnBrk="1" hangingPunct="1">
              <a:lnSpc>
                <a:spcPct val="80000"/>
              </a:lnSpc>
            </a:pPr>
            <a:endParaRPr lang="en-US" sz="2000" dirty="0"/>
          </a:p>
          <a:p>
            <a:pPr eaLnBrk="1" hangingPunct="1">
              <a:lnSpc>
                <a:spcPct val="80000"/>
              </a:lnSpc>
            </a:pPr>
            <a:endParaRPr lang="en-US" dirty="0"/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91706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601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6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to we use Git?</a:t>
            </a:r>
          </a:p>
          <a:p>
            <a:pPr lvl="1"/>
            <a:r>
              <a:rPr lang="en-US" dirty="0"/>
              <a:t>Git is a version control system that enables you to track changes to files.</a:t>
            </a:r>
          </a:p>
          <a:p>
            <a:r>
              <a:rPr lang="en-US" dirty="0"/>
              <a:t>Here is a Git Tutorial for Beginners:</a:t>
            </a:r>
          </a:p>
          <a:p>
            <a:pPr lvl="1"/>
            <a:r>
              <a:rPr lang="en-US" dirty="0">
                <a:hlinkClick r:id="rId2"/>
              </a:rPr>
              <a:t>https://www.liquidlight.co.uk/blog/git-for-beginners-an-overview-and-basic-workflow/</a:t>
            </a:r>
            <a:r>
              <a:rPr lang="en-US" dirty="0"/>
              <a:t> </a:t>
            </a:r>
          </a:p>
          <a:p>
            <a:r>
              <a:rPr lang="en-US" dirty="0"/>
              <a:t>Git Cheat Sheet:</a:t>
            </a:r>
          </a:p>
          <a:p>
            <a:pPr lvl="1"/>
            <a:r>
              <a:rPr lang="en-US" dirty="0">
                <a:hlinkClick r:id="rId3"/>
              </a:rPr>
              <a:t>https://www.atlassian.com/git/tutorials/atlassian-git-cheatsheet</a:t>
            </a:r>
            <a:r>
              <a:rPr lang="en-US" dirty="0"/>
              <a:t> </a:t>
            </a:r>
          </a:p>
          <a:p>
            <a:r>
              <a:rPr lang="en-US"/>
              <a:t>Example </a:t>
            </a:r>
            <a:r>
              <a:rPr lang="en-US" dirty="0"/>
              <a:t>Git Repo</a:t>
            </a:r>
          </a:p>
          <a:p>
            <a:pPr lvl="1"/>
            <a:r>
              <a:rPr lang="en-US" dirty="0">
                <a:hlinkClick r:id="rId4"/>
              </a:rPr>
              <a:t>https://github.com/jfalkinburg/CSCE_436_Lab_Ex</a:t>
            </a:r>
            <a:r>
              <a:rPr lang="en-US" dirty="0"/>
              <a:t> 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71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891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Before you start</a:t>
            </a:r>
          </a:p>
          <a:p>
            <a:pPr lvl="1"/>
            <a:r>
              <a:rPr lang="en-US" dirty="0"/>
              <a:t>Configure Git with your details</a:t>
            </a:r>
          </a:p>
          <a:p>
            <a:pPr marL="744538" lvl="2" indent="0">
              <a:buNone/>
            </a:pPr>
            <a:r>
              <a:rPr lang="en-US" sz="2000" dirty="0"/>
              <a:t>$ git config --global user.name 'Your Name’</a:t>
            </a:r>
          </a:p>
          <a:p>
            <a:pPr marL="744538" lvl="2" indent="0">
              <a:buNone/>
            </a:pPr>
            <a:r>
              <a:rPr lang="en-US" sz="2000" dirty="0"/>
              <a:t>$ git config --global </a:t>
            </a:r>
            <a:r>
              <a:rPr lang="en-US" sz="2000" dirty="0" err="1"/>
              <a:t>user.email</a:t>
            </a:r>
            <a:r>
              <a:rPr lang="en-US" sz="2000" dirty="0"/>
              <a:t> you@huskers.unl.edu</a:t>
            </a:r>
          </a:p>
          <a:p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68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41349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1800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9624" y="6373238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83" name="Graphic 82" descr="Laptop with solid fill">
            <a:extLst>
              <a:ext uri="{FF2B5EF4-FFF2-40B4-BE49-F238E27FC236}">
                <a16:creationId xmlns:a16="http://schemas.microsoft.com/office/drawing/2014/main" id="{F5D326DD-B3CB-439A-9EA8-E6D41EA060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52988" y="4689166"/>
            <a:ext cx="914400" cy="914400"/>
          </a:xfrm>
          <a:prstGeom prst="rect">
            <a:avLst/>
          </a:prstGeom>
        </p:spPr>
      </p:pic>
      <p:sp>
        <p:nvSpPr>
          <p:cNvPr id="84" name="Cloud 83">
            <a:extLst>
              <a:ext uri="{FF2B5EF4-FFF2-40B4-BE49-F238E27FC236}">
                <a16:creationId xmlns:a16="http://schemas.microsoft.com/office/drawing/2014/main" id="{41717F33-DADB-4309-A143-9CDC971B0CE6}"/>
              </a:ext>
            </a:extLst>
          </p:cNvPr>
          <p:cNvSpPr/>
          <p:nvPr/>
        </p:nvSpPr>
        <p:spPr>
          <a:xfrm>
            <a:off x="3825976" y="1562638"/>
            <a:ext cx="2803585" cy="1325563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err="1">
                <a:solidFill>
                  <a:schemeClr val="tx1"/>
                </a:solidFill>
              </a:rPr>
              <a:t>BitBucket</a:t>
            </a:r>
            <a:r>
              <a:rPr lang="en-US" sz="1800" dirty="0">
                <a:solidFill>
                  <a:schemeClr val="tx1"/>
                </a:solidFill>
              </a:rPr>
              <a:t> Repo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FE4F3F66-CDFA-4CF1-93F8-729272D3DCDF}"/>
              </a:ext>
            </a:extLst>
          </p:cNvPr>
          <p:cNvGrpSpPr/>
          <p:nvPr/>
        </p:nvGrpSpPr>
        <p:grpSpPr>
          <a:xfrm>
            <a:off x="2367388" y="2886791"/>
            <a:ext cx="2953992" cy="2275343"/>
            <a:chOff x="2367388" y="2886791"/>
            <a:chExt cx="2953992" cy="2275343"/>
          </a:xfrm>
        </p:grpSpPr>
        <p:cxnSp>
          <p:nvCxnSpPr>
            <p:cNvPr id="86" name="Connector: Curved 85">
              <a:extLst>
                <a:ext uri="{FF2B5EF4-FFF2-40B4-BE49-F238E27FC236}">
                  <a16:creationId xmlns:a16="http://schemas.microsoft.com/office/drawing/2014/main" id="{5F5BD4B6-267B-46AA-9A65-96E6168085DE}"/>
                </a:ext>
              </a:extLst>
            </p:cNvPr>
            <p:cNvCxnSpPr>
              <a:cxnSpLocks/>
              <a:stCxn id="84" idx="1"/>
              <a:endCxn id="83" idx="3"/>
            </p:cNvCxnSpPr>
            <p:nvPr/>
          </p:nvCxnSpPr>
          <p:spPr>
            <a:xfrm rot="5400000">
              <a:off x="2667791" y="2586388"/>
              <a:ext cx="2259576" cy="286038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66AB5ECE-F082-4063-89B0-3892C6B81AC4}"/>
                </a:ext>
              </a:extLst>
            </p:cNvPr>
            <p:cNvGrpSpPr/>
            <p:nvPr/>
          </p:nvGrpSpPr>
          <p:grpSpPr>
            <a:xfrm>
              <a:off x="4406980" y="4019135"/>
              <a:ext cx="914400" cy="1142999"/>
              <a:chOff x="4406980" y="4019135"/>
              <a:chExt cx="914400" cy="1142999"/>
            </a:xfrm>
          </p:grpSpPr>
          <p:pic>
            <p:nvPicPr>
              <p:cNvPr id="88" name="Graphic 87" descr="Download from cloud with solid fill">
                <a:extLst>
                  <a:ext uri="{FF2B5EF4-FFF2-40B4-BE49-F238E27FC236}">
                    <a16:creationId xmlns:a16="http://schemas.microsoft.com/office/drawing/2014/main" id="{78FB1E1D-7EFA-4E2D-8583-1A7D059461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406980" y="40191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5E109B62-416D-498F-9318-ABD92D76258B}"/>
                  </a:ext>
                </a:extLst>
              </p:cNvPr>
              <p:cNvSpPr txBox="1"/>
              <p:nvPr/>
            </p:nvSpPr>
            <p:spPr>
              <a:xfrm>
                <a:off x="4573075" y="479280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/>
                  <a:t>Pull</a:t>
                </a:r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326F8EFC-0534-49E4-A8D6-7AA746F61344}"/>
              </a:ext>
            </a:extLst>
          </p:cNvPr>
          <p:cNvGrpSpPr/>
          <p:nvPr/>
        </p:nvGrpSpPr>
        <p:grpSpPr>
          <a:xfrm>
            <a:off x="1524978" y="2225420"/>
            <a:ext cx="2318930" cy="2463746"/>
            <a:chOff x="2393210" y="2225420"/>
            <a:chExt cx="2318930" cy="2463746"/>
          </a:xfrm>
        </p:grpSpPr>
        <p:cxnSp>
          <p:nvCxnSpPr>
            <p:cNvPr id="91" name="Connector: Curved 90">
              <a:extLst>
                <a:ext uri="{FF2B5EF4-FFF2-40B4-BE49-F238E27FC236}">
                  <a16:creationId xmlns:a16="http://schemas.microsoft.com/office/drawing/2014/main" id="{CFBE902F-CE12-4638-BDD6-7F7DCFEBAC67}"/>
                </a:ext>
              </a:extLst>
            </p:cNvPr>
            <p:cNvCxnSpPr>
              <a:stCxn id="83" idx="0"/>
              <a:endCxn id="84" idx="2"/>
            </p:cNvCxnSpPr>
            <p:nvPr/>
          </p:nvCxnSpPr>
          <p:spPr>
            <a:xfrm rot="5400000" flipH="1" flipV="1">
              <a:off x="2518025" y="2495051"/>
              <a:ext cx="2463746" cy="1924484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0BFD99EB-2525-4DF6-8DD6-9692AE87FD16}"/>
                </a:ext>
              </a:extLst>
            </p:cNvPr>
            <p:cNvGrpSpPr/>
            <p:nvPr/>
          </p:nvGrpSpPr>
          <p:grpSpPr>
            <a:xfrm>
              <a:off x="2393210" y="2225420"/>
              <a:ext cx="914400" cy="1152096"/>
              <a:chOff x="2269105" y="1929608"/>
              <a:chExt cx="914400" cy="1152096"/>
            </a:xfrm>
          </p:grpSpPr>
          <p:pic>
            <p:nvPicPr>
              <p:cNvPr id="93" name="Graphic 92" descr="Upload with solid fill">
                <a:extLst>
                  <a:ext uri="{FF2B5EF4-FFF2-40B4-BE49-F238E27FC236}">
                    <a16:creationId xmlns:a16="http://schemas.microsoft.com/office/drawing/2014/main" id="{E66FA75D-6AC5-4375-A2D7-46C5893111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2269105" y="192960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89C735EF-B8B5-4EEE-A7EF-86F1E931876A}"/>
                  </a:ext>
                </a:extLst>
              </p:cNvPr>
              <p:cNvSpPr txBox="1"/>
              <p:nvPr/>
            </p:nvSpPr>
            <p:spPr>
              <a:xfrm>
                <a:off x="2386215" y="2712372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/>
                  <a:t>Push</a:t>
                </a:r>
              </a:p>
            </p:txBody>
          </p:sp>
        </p:grp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F5EB86-95C6-4CC9-8A98-8359C8D90B07}"/>
              </a:ext>
            </a:extLst>
          </p:cNvPr>
          <p:cNvGrpSpPr/>
          <p:nvPr/>
        </p:nvGrpSpPr>
        <p:grpSpPr>
          <a:xfrm>
            <a:off x="38833" y="5013715"/>
            <a:ext cx="1880591" cy="589851"/>
            <a:chOff x="907065" y="5013715"/>
            <a:chExt cx="1880591" cy="589851"/>
          </a:xfrm>
        </p:grpSpPr>
        <p:cxnSp>
          <p:nvCxnSpPr>
            <p:cNvPr id="96" name="Connector: Curved 95">
              <a:extLst>
                <a:ext uri="{FF2B5EF4-FFF2-40B4-BE49-F238E27FC236}">
                  <a16:creationId xmlns:a16="http://schemas.microsoft.com/office/drawing/2014/main" id="{B5196D6A-77B2-4F3C-9F82-C9E47BB6B0D4}"/>
                </a:ext>
              </a:extLst>
            </p:cNvPr>
            <p:cNvCxnSpPr>
              <a:cxnSpLocks/>
              <a:stCxn id="83" idx="2"/>
              <a:endCxn id="83" idx="1"/>
            </p:cNvCxnSpPr>
            <p:nvPr/>
          </p:nvCxnSpPr>
          <p:spPr>
            <a:xfrm rot="5400000" flipH="1">
              <a:off x="2330456" y="5146366"/>
              <a:ext cx="457200" cy="457200"/>
            </a:xfrm>
            <a:prstGeom prst="curvedConnector4">
              <a:avLst>
                <a:gd name="adj1" fmla="val -50000"/>
                <a:gd name="adj2" fmla="val 15000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FA003F4-8CF0-4E87-8996-5299791A05FC}"/>
                </a:ext>
              </a:extLst>
            </p:cNvPr>
            <p:cNvSpPr txBox="1"/>
            <p:nvPr/>
          </p:nvSpPr>
          <p:spPr>
            <a:xfrm>
              <a:off x="907065" y="5013715"/>
              <a:ext cx="11272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1800" b="1" dirty="0"/>
                <a:t>Add Files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DC580239-B43F-46A4-A9C2-1FD925E86429}"/>
              </a:ext>
            </a:extLst>
          </p:cNvPr>
          <p:cNvSpPr txBox="1"/>
          <p:nvPr/>
        </p:nvSpPr>
        <p:spPr>
          <a:xfrm>
            <a:off x="117380" y="5397460"/>
            <a:ext cx="1048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dirty="0"/>
              <a:t>Commit changes</a:t>
            </a: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48F6D333-9848-4626-9638-ABB22DF823CF}"/>
              </a:ext>
            </a:extLst>
          </p:cNvPr>
          <p:cNvGrpSpPr/>
          <p:nvPr/>
        </p:nvGrpSpPr>
        <p:grpSpPr>
          <a:xfrm>
            <a:off x="7169023" y="4689166"/>
            <a:ext cx="1837185" cy="1371585"/>
            <a:chOff x="8037255" y="4689166"/>
            <a:chExt cx="1837185" cy="1371585"/>
          </a:xfrm>
        </p:grpSpPr>
        <p:pic>
          <p:nvPicPr>
            <p:cNvPr id="100" name="Graphic 99" descr="Computer with solid fill">
              <a:extLst>
                <a:ext uri="{FF2B5EF4-FFF2-40B4-BE49-F238E27FC236}">
                  <a16:creationId xmlns:a16="http://schemas.microsoft.com/office/drawing/2014/main" id="{53E5C85D-F15B-450D-9D9A-8450F0F6A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498648" y="4689166"/>
              <a:ext cx="914400" cy="914400"/>
            </a:xfrm>
            <a:prstGeom prst="rect">
              <a:avLst/>
            </a:prstGeom>
          </p:spPr>
        </p:pic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015A73F-53EC-4325-9B56-EF0EF9CAB15F}"/>
                </a:ext>
              </a:extLst>
            </p:cNvPr>
            <p:cNvSpPr txBox="1"/>
            <p:nvPr/>
          </p:nvSpPr>
          <p:spPr>
            <a:xfrm>
              <a:off x="8037255" y="5414420"/>
              <a:ext cx="183718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800" b="1" dirty="0"/>
                <a:t>Other computer or collaborator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75158B4-A4BC-45CD-9D21-141D293AAB98}"/>
              </a:ext>
            </a:extLst>
          </p:cNvPr>
          <p:cNvGrpSpPr/>
          <p:nvPr/>
        </p:nvGrpSpPr>
        <p:grpSpPr>
          <a:xfrm>
            <a:off x="5396162" y="2888202"/>
            <a:ext cx="2234255" cy="2689639"/>
            <a:chOff x="5396162" y="2888202"/>
            <a:chExt cx="2234255" cy="2689639"/>
          </a:xfrm>
        </p:grpSpPr>
        <p:cxnSp>
          <p:nvCxnSpPr>
            <p:cNvPr id="103" name="Connector: Curved 102">
              <a:extLst>
                <a:ext uri="{FF2B5EF4-FFF2-40B4-BE49-F238E27FC236}">
                  <a16:creationId xmlns:a16="http://schemas.microsoft.com/office/drawing/2014/main" id="{229894D5-8753-4523-B47E-293CD4056F34}"/>
                </a:ext>
              </a:extLst>
            </p:cNvPr>
            <p:cNvCxnSpPr>
              <a:cxnSpLocks/>
              <a:stCxn id="100" idx="1"/>
            </p:cNvCxnSpPr>
            <p:nvPr/>
          </p:nvCxnSpPr>
          <p:spPr>
            <a:xfrm rot="10800000">
              <a:off x="5396162" y="2888202"/>
              <a:ext cx="2234255" cy="2258165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0AA841E1-4FEF-4AAA-AD81-9B5C4EF076FB}"/>
                </a:ext>
              </a:extLst>
            </p:cNvPr>
            <p:cNvGrpSpPr/>
            <p:nvPr/>
          </p:nvGrpSpPr>
          <p:grpSpPr>
            <a:xfrm>
              <a:off x="5598384" y="4425745"/>
              <a:ext cx="914400" cy="1152096"/>
              <a:chOff x="1354711" y="1929608"/>
              <a:chExt cx="914400" cy="1152096"/>
            </a:xfrm>
          </p:grpSpPr>
          <p:pic>
            <p:nvPicPr>
              <p:cNvPr id="105" name="Graphic 104" descr="Upload with solid fill">
                <a:extLst>
                  <a:ext uri="{FF2B5EF4-FFF2-40B4-BE49-F238E27FC236}">
                    <a16:creationId xmlns:a16="http://schemas.microsoft.com/office/drawing/2014/main" id="{455D53E5-1481-4AB1-9A3A-6AD5A6E9EC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1354711" y="1929608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7755AC91-5CCA-4D2F-96E0-1BAE79A199BA}"/>
                  </a:ext>
                </a:extLst>
              </p:cNvPr>
              <p:cNvSpPr txBox="1"/>
              <p:nvPr/>
            </p:nvSpPr>
            <p:spPr>
              <a:xfrm>
                <a:off x="1471821" y="2712372"/>
                <a:ext cx="6719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/>
                  <a:t>Push</a:t>
                </a:r>
              </a:p>
            </p:txBody>
          </p:sp>
        </p:grp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9E4AF1C2-A7CE-45E6-A592-44B666955CFC}"/>
              </a:ext>
            </a:extLst>
          </p:cNvPr>
          <p:cNvGrpSpPr/>
          <p:nvPr/>
        </p:nvGrpSpPr>
        <p:grpSpPr>
          <a:xfrm>
            <a:off x="6627225" y="2225420"/>
            <a:ext cx="1966218" cy="2463746"/>
            <a:chOff x="6627225" y="2225420"/>
            <a:chExt cx="1966218" cy="2463746"/>
          </a:xfrm>
        </p:grpSpPr>
        <p:cxnSp>
          <p:nvCxnSpPr>
            <p:cNvPr id="108" name="Connector: Curved 107">
              <a:extLst>
                <a:ext uri="{FF2B5EF4-FFF2-40B4-BE49-F238E27FC236}">
                  <a16:creationId xmlns:a16="http://schemas.microsoft.com/office/drawing/2014/main" id="{CAE59902-E0E6-4E66-89D7-BF10FEC23387}"/>
                </a:ext>
              </a:extLst>
            </p:cNvPr>
            <p:cNvCxnSpPr>
              <a:cxnSpLocks/>
              <a:stCxn id="100" idx="0"/>
              <a:endCxn id="84" idx="0"/>
            </p:cNvCxnSpPr>
            <p:nvPr/>
          </p:nvCxnSpPr>
          <p:spPr>
            <a:xfrm rot="16200000" flipV="1">
              <a:off x="6125548" y="2727097"/>
              <a:ext cx="2463746" cy="1460391"/>
            </a:xfrm>
            <a:prstGeom prst="curvedConnector2">
              <a:avLst/>
            </a:prstGeom>
            <a:ln w="38100"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3966C84A-22A9-421E-8C8E-7759EAFF6F8F}"/>
                </a:ext>
              </a:extLst>
            </p:cNvPr>
            <p:cNvGrpSpPr/>
            <p:nvPr/>
          </p:nvGrpSpPr>
          <p:grpSpPr>
            <a:xfrm>
              <a:off x="7679043" y="2286001"/>
              <a:ext cx="914400" cy="1142999"/>
              <a:chOff x="4517816" y="4019135"/>
              <a:chExt cx="914400" cy="1142999"/>
            </a:xfrm>
          </p:grpSpPr>
          <p:pic>
            <p:nvPicPr>
              <p:cNvPr id="110" name="Graphic 109" descr="Download from cloud with solid fill">
                <a:extLst>
                  <a:ext uri="{FF2B5EF4-FFF2-40B4-BE49-F238E27FC236}">
                    <a16:creationId xmlns:a16="http://schemas.microsoft.com/office/drawing/2014/main" id="{720769D6-F29A-4EDD-86B9-DE1A526A17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4517816" y="4019135"/>
                <a:ext cx="914400" cy="914400"/>
              </a:xfrm>
              <a:prstGeom prst="rect">
                <a:avLst/>
              </a:prstGeom>
            </p:spPr>
          </p:pic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1285E6C1-491A-46EB-A838-045E8BDD9AD6}"/>
                  </a:ext>
                </a:extLst>
              </p:cNvPr>
              <p:cNvSpPr txBox="1"/>
              <p:nvPr/>
            </p:nvSpPr>
            <p:spPr>
              <a:xfrm>
                <a:off x="4683911" y="4792802"/>
                <a:ext cx="5822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b="1" dirty="0"/>
                  <a:t>Pull</a:t>
                </a:r>
              </a:p>
            </p:txBody>
          </p:sp>
        </p:grpSp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D7471EE-2222-450E-A57B-4C963532C7E4}"/>
              </a:ext>
            </a:extLst>
          </p:cNvPr>
          <p:cNvGrpSpPr/>
          <p:nvPr/>
        </p:nvGrpSpPr>
        <p:grpSpPr>
          <a:xfrm>
            <a:off x="2211398" y="2732727"/>
            <a:ext cx="2130009" cy="2158450"/>
            <a:chOff x="3079630" y="2732727"/>
            <a:chExt cx="2130009" cy="2158450"/>
          </a:xfrm>
        </p:grpSpPr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448414DA-6B87-4732-8C95-2DBB45080B0C}"/>
                </a:ext>
              </a:extLst>
            </p:cNvPr>
            <p:cNvCxnSpPr/>
            <p:nvPr/>
          </p:nvCxnSpPr>
          <p:spPr>
            <a:xfrm flipH="1">
              <a:off x="3079630" y="2732727"/>
              <a:ext cx="2044461" cy="215845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A54B389B-4DB9-4B70-B190-5BD2F9E0217E}"/>
                </a:ext>
              </a:extLst>
            </p:cNvPr>
            <p:cNvSpPr txBox="1"/>
            <p:nvPr/>
          </p:nvSpPr>
          <p:spPr>
            <a:xfrm>
              <a:off x="4390197" y="4001772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1" dirty="0"/>
                <a:t>Clone</a:t>
              </a:r>
            </a:p>
          </p:txBody>
        </p:sp>
        <p:pic>
          <p:nvPicPr>
            <p:cNvPr id="115" name="Graphic 114" descr="Download from cloud with solid fill">
              <a:extLst>
                <a:ext uri="{FF2B5EF4-FFF2-40B4-BE49-F238E27FC236}">
                  <a16:creationId xmlns:a16="http://schemas.microsoft.com/office/drawing/2014/main" id="{6E251619-C995-4E58-87AE-626490209C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95239" y="3229460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8972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Git Commands</a:t>
            </a:r>
          </a:p>
          <a:p>
            <a:pPr lvl="1"/>
            <a:r>
              <a:rPr lang="en-US" dirty="0"/>
              <a:t>Git clone &lt;repo&gt;</a:t>
            </a:r>
          </a:p>
          <a:p>
            <a:pPr lvl="2"/>
            <a:r>
              <a:rPr lang="en-US" sz="2000" dirty="0"/>
              <a:t>Clone repo located at &lt;repo&gt; onto local machine.</a:t>
            </a:r>
          </a:p>
          <a:p>
            <a:pPr lvl="1"/>
            <a:r>
              <a:rPr lang="en-US" dirty="0"/>
              <a:t>Git status</a:t>
            </a:r>
          </a:p>
          <a:p>
            <a:pPr lvl="2"/>
            <a:r>
              <a:rPr lang="en-US" sz="2000" dirty="0"/>
              <a:t>Lists the files that are staged, </a:t>
            </a:r>
            <a:r>
              <a:rPr lang="en-US" sz="2000" dirty="0" err="1"/>
              <a:t>unstaged</a:t>
            </a:r>
            <a:r>
              <a:rPr lang="en-US" sz="2000" dirty="0"/>
              <a:t>, and untracked.</a:t>
            </a:r>
          </a:p>
          <a:p>
            <a:pPr marL="1371600" lvl="3" indent="0">
              <a:buNone/>
            </a:pPr>
            <a:r>
              <a:rPr lang="en-US" dirty="0"/>
              <a:t>$ git status</a:t>
            </a:r>
          </a:p>
          <a:p>
            <a:pPr lvl="1"/>
            <a:r>
              <a:rPr lang="en-US" dirty="0"/>
              <a:t>Git add</a:t>
            </a:r>
          </a:p>
          <a:p>
            <a:pPr lvl="2"/>
            <a:r>
              <a:rPr lang="en-US" dirty="0"/>
              <a:t>Stage files or directory changes for next commit.</a:t>
            </a:r>
          </a:p>
          <a:p>
            <a:pPr marL="1371600" lvl="3" indent="0">
              <a:buNone/>
            </a:pPr>
            <a:r>
              <a:rPr lang="en-US" dirty="0"/>
              <a:t>$ git add &lt;directory/file name&gt;</a:t>
            </a:r>
          </a:p>
          <a:p>
            <a:pPr lvl="1"/>
            <a:r>
              <a:rPr lang="en-US" dirty="0"/>
              <a:t>Git commit</a:t>
            </a:r>
          </a:p>
          <a:p>
            <a:pPr lvl="2"/>
            <a:r>
              <a:rPr lang="en-US" sz="2000" dirty="0"/>
              <a:t>Commit the staged snapshot.</a:t>
            </a:r>
          </a:p>
          <a:p>
            <a:pPr marL="1371600" lvl="3" indent="0">
              <a:buNone/>
            </a:pPr>
            <a:r>
              <a:rPr lang="en-US" dirty="0"/>
              <a:t>$ git commit –m “&lt;message&gt;”</a:t>
            </a:r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68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249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Git Commands</a:t>
            </a:r>
          </a:p>
          <a:p>
            <a:pPr lvl="1"/>
            <a:r>
              <a:rPr lang="en-US" dirty="0"/>
              <a:t> git push &lt;remote&gt; &lt;branch&gt;</a:t>
            </a:r>
          </a:p>
          <a:p>
            <a:pPr lvl="2"/>
            <a:r>
              <a:rPr lang="en-US" sz="1800" dirty="0"/>
              <a:t>Push the branch to the &lt;remote&gt;</a:t>
            </a:r>
            <a:r>
              <a:rPr lang="en-US" sz="1600" dirty="0"/>
              <a:t>, along with necessary commits and objects.</a:t>
            </a:r>
            <a:r>
              <a:rPr lang="en-US" sz="1800" dirty="0"/>
              <a:t>.</a:t>
            </a:r>
          </a:p>
          <a:p>
            <a:pPr marL="1371600" lvl="3" indent="0">
              <a:buNone/>
            </a:pPr>
            <a:r>
              <a:rPr lang="en-US" sz="1800" dirty="0"/>
              <a:t>$ git push origin master</a:t>
            </a:r>
          </a:p>
          <a:p>
            <a:pPr lvl="1"/>
            <a:r>
              <a:rPr lang="en-US" dirty="0"/>
              <a:t>git pull &lt;remote&gt;</a:t>
            </a:r>
          </a:p>
          <a:p>
            <a:pPr lvl="2"/>
            <a:r>
              <a:rPr lang="en-US" sz="1800" dirty="0"/>
              <a:t>Fetch the specified remote’s copy of current branch and immediately merge it into the local copy.$ git push origin master</a:t>
            </a:r>
          </a:p>
          <a:p>
            <a:pPr marL="1371600" lvl="3" indent="0">
              <a:buNone/>
            </a:pPr>
            <a:r>
              <a:rPr lang="en-US" sz="1800" dirty="0"/>
              <a:t>$ git pull origin master</a:t>
            </a:r>
          </a:p>
          <a:p>
            <a:pPr lvl="1"/>
            <a:endParaRPr lang="en-U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6910388" y="6382468"/>
            <a:ext cx="2133600" cy="476250"/>
          </a:xfrm>
        </p:spPr>
        <p:txBody>
          <a:bodyPr/>
          <a:lstStyle/>
          <a:p>
            <a:pPr>
              <a:defRPr/>
            </a:pPr>
            <a:fld id="{62D6D4B2-7611-498F-8780-1EDC2627745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305008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4_USAFA Standard">
  <a:themeElements>
    <a:clrScheme name="4_USAFA Standar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USAFA Standar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C2D83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4_USAFA Standar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USAFA Standard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USAFA Standard 8">
        <a:dk1>
          <a:srgbClr val="0C2D83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9256F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8459</TotalTime>
  <Words>409</Words>
  <Application>Microsoft Office PowerPoint</Application>
  <PresentationFormat>On-screen Show (4:3)</PresentationFormat>
  <Paragraphs>89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Century Schoolbook</vt:lpstr>
      <vt:lpstr>Times New Roman</vt:lpstr>
      <vt:lpstr>Trebuchet MS</vt:lpstr>
      <vt:lpstr>Wingdings</vt:lpstr>
      <vt:lpstr>1_Blank Presentation</vt:lpstr>
      <vt:lpstr>4_USAFA Standard</vt:lpstr>
      <vt:lpstr>CSCE 436 – Advanced Embedded Systems Lecture 1 – Intro to Git</vt:lpstr>
      <vt:lpstr>CSCE 436 – Advanced Embedded Systems Lecture 1 – Intro to Git</vt:lpstr>
      <vt:lpstr>Lesson Outline</vt:lpstr>
      <vt:lpstr>Introduction to Git</vt:lpstr>
      <vt:lpstr>Introduction to Git</vt:lpstr>
      <vt:lpstr>Introduction to Git</vt:lpstr>
      <vt:lpstr>Introduction to Git</vt:lpstr>
      <vt:lpstr>Introduction to Git</vt:lpstr>
      <vt:lpstr>Introduction to Git</vt:lpstr>
      <vt:lpstr>BitBucket Repo</vt:lpstr>
      <vt:lpstr>BitBucket Repo</vt:lpstr>
      <vt:lpstr>BitBucket Repo</vt:lpstr>
      <vt:lpstr>BitBucket Repo</vt:lpstr>
      <vt:lpstr>BitBucket Repo</vt:lpstr>
      <vt:lpstr>Git Demonstration</vt:lpstr>
      <vt:lpstr>Git Demonstration</vt:lpstr>
      <vt:lpstr>Lesson Outline</vt:lpstr>
    </vt:vector>
  </TitlesOfParts>
  <Company>usafa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Systems Courses</dc:title>
  <dc:creator>Falkinburg, Jeffrey L Capt USAF USAFA USAFA/DFEC</dc:creator>
  <cp:lastModifiedBy>Jeffrey Falkinburg</cp:lastModifiedBy>
  <cp:revision>306</cp:revision>
  <cp:lastPrinted>2017-01-06T19:49:13Z</cp:lastPrinted>
  <dcterms:created xsi:type="dcterms:W3CDTF">2001-06-27T14:08:57Z</dcterms:created>
  <dcterms:modified xsi:type="dcterms:W3CDTF">2021-01-26T19:06:15Z</dcterms:modified>
</cp:coreProperties>
</file>