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6"/>
  </p:notesMasterIdLst>
  <p:handoutMasterIdLst>
    <p:handoutMasterId r:id="rId77"/>
  </p:handoutMasterIdLst>
  <p:sldIdLst>
    <p:sldId id="488" r:id="rId2"/>
    <p:sldId id="300" r:id="rId3"/>
    <p:sldId id="356" r:id="rId4"/>
    <p:sldId id="358" r:id="rId5"/>
    <p:sldId id="485" r:id="rId6"/>
    <p:sldId id="487" r:id="rId7"/>
    <p:sldId id="434" r:id="rId8"/>
    <p:sldId id="401" r:id="rId9"/>
    <p:sldId id="436" r:id="rId10"/>
    <p:sldId id="402" r:id="rId11"/>
    <p:sldId id="437" r:id="rId12"/>
    <p:sldId id="438" r:id="rId13"/>
    <p:sldId id="439" r:id="rId14"/>
    <p:sldId id="440" r:id="rId15"/>
    <p:sldId id="441" r:id="rId16"/>
    <p:sldId id="442" r:id="rId17"/>
    <p:sldId id="452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66" r:id="rId26"/>
    <p:sldId id="454" r:id="rId27"/>
    <p:sldId id="455" r:id="rId28"/>
    <p:sldId id="456" r:id="rId29"/>
    <p:sldId id="457" r:id="rId30"/>
    <p:sldId id="473" r:id="rId31"/>
    <p:sldId id="477" r:id="rId32"/>
    <p:sldId id="446" r:id="rId33"/>
    <p:sldId id="474" r:id="rId34"/>
    <p:sldId id="472" r:id="rId35"/>
    <p:sldId id="453" r:id="rId36"/>
    <p:sldId id="458" r:id="rId37"/>
    <p:sldId id="459" r:id="rId38"/>
    <p:sldId id="444" r:id="rId39"/>
    <p:sldId id="445" r:id="rId40"/>
    <p:sldId id="447" r:id="rId41"/>
    <p:sldId id="451" r:id="rId42"/>
    <p:sldId id="450" r:id="rId43"/>
    <p:sldId id="460" r:id="rId44"/>
    <p:sldId id="462" r:id="rId45"/>
    <p:sldId id="464" r:id="rId46"/>
    <p:sldId id="463" r:id="rId47"/>
    <p:sldId id="465" r:id="rId48"/>
    <p:sldId id="411" r:id="rId49"/>
    <p:sldId id="483" r:id="rId50"/>
    <p:sldId id="484" r:id="rId51"/>
    <p:sldId id="482" r:id="rId52"/>
    <p:sldId id="486" r:id="rId53"/>
    <p:sldId id="391" r:id="rId54"/>
    <p:sldId id="414" r:id="rId55"/>
    <p:sldId id="392" r:id="rId56"/>
    <p:sldId id="393" r:id="rId57"/>
    <p:sldId id="394" r:id="rId58"/>
    <p:sldId id="395" r:id="rId59"/>
    <p:sldId id="396" r:id="rId60"/>
    <p:sldId id="422" r:id="rId61"/>
    <p:sldId id="423" r:id="rId62"/>
    <p:sldId id="478" r:id="rId63"/>
    <p:sldId id="479" r:id="rId64"/>
    <p:sldId id="481" r:id="rId65"/>
    <p:sldId id="480" r:id="rId66"/>
    <p:sldId id="416" r:id="rId67"/>
    <p:sldId id="397" r:id="rId68"/>
    <p:sldId id="418" r:id="rId69"/>
    <p:sldId id="417" r:id="rId70"/>
    <p:sldId id="400" r:id="rId71"/>
    <p:sldId id="489" r:id="rId72"/>
    <p:sldId id="491" r:id="rId73"/>
    <p:sldId id="490" r:id="rId74"/>
    <p:sldId id="412" r:id="rId7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0F0"/>
    <a:srgbClr val="DAD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234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A771E9E8-6066-4E22-8B8D-F12992C73AE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47BCEC6-7D56-41CE-AD86-53A19380D1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2334979A-0F3E-485A-9165-78F66752985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582B255A-3223-4052-8C07-4BCAB30DF4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EB246AC9-6DC2-4B6A-8581-6EC6F2E146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068E0D12-6899-4691-9D8C-AC775B6C4F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E20369FE-BCCA-4EF9-BF89-1E26331B78E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F20185DC-A990-466C-AE56-84BA64A7F36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469951E3-170E-4EBD-8942-1E9B966213A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A6AA9E85-4731-4715-84C3-87108246EE0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D2C3D190-1EB3-442A-B72B-C13DBC503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pic>
        <p:nvPicPr>
          <p:cNvPr id="13" name="Picture 12" descr="1505.028 Toolbox PPT_Sidebar_1a.jpg">
            <a:extLst>
              <a:ext uri="{FF2B5EF4-FFF2-40B4-BE49-F238E27FC236}">
                <a16:creationId xmlns:a16="http://schemas.microsoft.com/office/drawing/2014/main" id="{5FFD1B55-1F8C-4BE2-A5D7-BC7A7C130F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120458-7E27-4F2B-9275-55052F3FB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9C64D2-26CC-475D-B910-2C54C0E1F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5085" y="2275840"/>
            <a:ext cx="5735515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sz="3600" dirty="0">
                <a:latin typeface="Trebuchet MS" panose="020B0603020202020204" pitchFamily="34" charset="0"/>
              </a:rPr>
              <a:t>Lecture 19 – Soft Core (</a:t>
            </a:r>
            <a:r>
              <a:rPr lang="en-US" sz="3600" dirty="0" err="1">
                <a:latin typeface="Trebuchet MS" panose="020B0603020202020204" pitchFamily="34" charset="0"/>
              </a:rPr>
              <a:t>MicroBlaze</a:t>
            </a:r>
            <a:r>
              <a:rPr lang="en-US" sz="3600" dirty="0">
                <a:latin typeface="Trebuchet MS" panose="020B0603020202020204" pitchFamily="34" charset="0"/>
              </a:rPr>
              <a:t>) + Custom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/>
              <a:t>This step requires Create and package new custom IP (your custom hardware) and import it into your </a:t>
            </a:r>
            <a:r>
              <a:rPr lang="en-US" b="0" dirty="0" err="1"/>
              <a:t>Vivado</a:t>
            </a:r>
            <a:r>
              <a:rPr lang="en-US" b="0" dirty="0"/>
              <a:t> design.</a:t>
            </a:r>
          </a:p>
          <a:p>
            <a:pPr marL="285750" lvl="1" indent="-285750"/>
            <a:r>
              <a:rPr lang="en-US" b="0" dirty="0"/>
              <a:t>You will defined the logical arrangement of the component in VHDL. Your entity description will contain two types of connections; those targeted at external ports on the </a:t>
            </a:r>
            <a:r>
              <a:rPr lang="en-US" b="0" dirty="0" err="1"/>
              <a:t>Artix</a:t>
            </a:r>
            <a:r>
              <a:rPr lang="en-US" b="0" dirty="0"/>
              <a:t> 7 chip and those intended to be accessible to the </a:t>
            </a:r>
            <a:r>
              <a:rPr lang="en-US" b="0" dirty="0" err="1"/>
              <a:t>MicroBlaze</a:t>
            </a:r>
            <a:r>
              <a:rPr lang="en-US" b="0" dirty="0"/>
              <a:t> processor. </a:t>
            </a:r>
          </a:p>
          <a:p>
            <a:pPr marL="285750" lvl="1" indent="-285750"/>
            <a:r>
              <a:rPr lang="en-US" b="0" dirty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https://reference.digilentinc.com/learn/programmable-logic/tutorials/zedboard-creating-custom-ip-cores/start</a:t>
            </a:r>
            <a:endParaRPr lang="en-US" b="0" dirty="0"/>
          </a:p>
          <a:p>
            <a:pPr marL="285750" lvl="1" indent="-285750"/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project</a:t>
            </a:r>
            <a:endParaRPr lang="en-US" b="0" dirty="0"/>
          </a:p>
          <a:p>
            <a:pPr lvl="1"/>
            <a:r>
              <a:rPr lang="en-US" b="0" dirty="0"/>
              <a:t>Go 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2.2) Input “</a:t>
            </a:r>
            <a:r>
              <a:rPr lang="en-US" b="0" dirty="0" err="1"/>
              <a:t>My_Counter_IP</a:t>
            </a:r>
            <a:r>
              <a:rPr lang="en-US" b="0" dirty="0"/>
              <a:t>” 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AF838-940A-499C-A245-DCACA79E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53" y="2251753"/>
            <a:ext cx="5977294" cy="410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Change the number of Registers to 32 on the AXI interface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/>
              <a:t>My_Counter_IP_v1_0</a:t>
            </a:r>
            <a:r>
              <a:rPr lang="en-US" b="0" dirty="0"/>
              <a:t>. Then double-click on </a:t>
            </a:r>
            <a:r>
              <a:rPr lang="en-US" dirty="0"/>
              <a:t>My_Counter_IP_v1_0_S00_AXI</a:t>
            </a:r>
            <a:r>
              <a:rPr lang="en-US" b="0" dirty="0"/>
              <a:t> to open it in the editor.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33D1-247A-4D27-8E37-09123B93F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57" y="3428999"/>
            <a:ext cx="4408286" cy="29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Adding the </a:t>
            </a:r>
            <a:r>
              <a:rPr lang="en-US" dirty="0" err="1"/>
              <a:t>Lec</a:t>
            </a:r>
            <a:r>
              <a:rPr lang="en-US" dirty="0"/>
              <a:t> 11 Counter to the My_Counter_IP_v1_0 project by adding the source lec19.vhd file</a:t>
            </a:r>
          </a:p>
          <a:p>
            <a:pPr lvl="1"/>
            <a:r>
              <a:rPr lang="en-US" b="0" dirty="0"/>
              <a:t>Your counter will not yet be connected to the top level design</a:t>
            </a:r>
          </a:p>
          <a:p>
            <a:pPr lvl="1"/>
            <a:endParaRPr lang="en-US" b="0" dirty="0"/>
          </a:p>
          <a:p>
            <a:pPr marL="406400" lvl="1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8ED6D0-7E8C-4061-959E-205C0568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963" y="3553197"/>
            <a:ext cx="5066438" cy="25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1a: Hardware Questions/ Notes 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lec19.vhdl, what other library must be added?</a:t>
            </a:r>
          </a:p>
          <a:p>
            <a:r>
              <a:rPr lang="en-US" b="0" dirty="0"/>
              <a:t>Q: In lec19.vhdl, does the use work.lec19Parts.all library need to be added?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FFCF6-BBBE-4BD3-B29D-F35C44EE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72" y="1473958"/>
            <a:ext cx="8980630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</a:t>
            </a:r>
            <a:r>
              <a:rPr lang="en-US"/>
              <a:t>Custom IP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lec19.vhdl – </a:t>
            </a:r>
            <a:r>
              <a:rPr lang="en-US" dirty="0" err="1"/>
              <a:t>Lec</a:t>
            </a:r>
            <a:r>
              <a:rPr lang="en-US" dirty="0"/>
              <a:t> 11 Counter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ED173-C597-499A-8085-4E8774E9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06" y="1455497"/>
            <a:ext cx="7272989" cy="541686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1b: Hardware Questions/ Notes 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Q: In my_counter_ip_v1_0_S00_AXI.vhd, what do the generics C_S_AXI_DATA_WIDTH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happens.</a:t>
            </a:r>
          </a:p>
          <a:p>
            <a:r>
              <a:rPr lang="en-US" b="0" dirty="0"/>
              <a:t>Q: In my_counter_ip_v1_0_S00_AXI.vhd, on line 73,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72" y="1473958"/>
            <a:ext cx="8980630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6DA8D-992F-40ED-9D19-854DBCBF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29" y="1123818"/>
            <a:ext cx="7069540" cy="5734182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5. Modifying My_Counter_IP_v1_0_S00_AXI </a:t>
            </a:r>
            <a:r>
              <a:rPr lang="en-US" dirty="0" err="1"/>
              <a:t>axi</a:t>
            </a:r>
            <a:r>
              <a:rPr lang="en-US" dirty="0"/>
              <a:t> bus interface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pPr marL="406400" lvl="1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5. Modifying My_Counter_IP_v1_0_S00_AXI </a:t>
            </a:r>
            <a:r>
              <a:rPr lang="en-US" dirty="0" err="1"/>
              <a:t>axi</a:t>
            </a:r>
            <a:r>
              <a:rPr lang="en-US" dirty="0"/>
              <a:t> bus interface file</a:t>
            </a:r>
          </a:p>
          <a:p>
            <a:pPr lvl="1"/>
            <a:r>
              <a:rPr lang="en-US" b="0" dirty="0"/>
              <a:t>Add a port for the LEDs in the 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/>
              <a:t>	port (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Users to add ports here</a:t>
            </a:r>
          </a:p>
          <a:p>
            <a:pPr marL="406400" lvl="1" indent="0">
              <a:buNone/>
            </a:pPr>
            <a:r>
              <a:rPr lang="en-US" b="0" dirty="0"/>
              <a:t>		LED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5. Modifying My_Counter_IP_v1_0_S00_AXI </a:t>
            </a:r>
            <a:r>
              <a:rPr lang="en-US" dirty="0" err="1"/>
              <a:t>axi</a:t>
            </a:r>
            <a:r>
              <a:rPr lang="en-US" dirty="0"/>
              <a:t> bus interface file</a:t>
            </a:r>
          </a:p>
          <a:p>
            <a:pPr lvl="1"/>
            <a:r>
              <a:rPr lang="en-US" b="0" dirty="0"/>
              <a:t>Add 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lec11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	end 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/>
              <a:t>	signal 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3C8AD-9B5E-4848-BA9F-669E2E5B3B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818"/>
          <a:stretch/>
        </p:blipFill>
        <p:spPr>
          <a:xfrm>
            <a:off x="668741" y="3804314"/>
            <a:ext cx="7715250" cy="24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5. Modifying My_Counter_IP_v1_0_S00_AXI </a:t>
            </a:r>
            <a:r>
              <a:rPr lang="en-US" dirty="0" err="1"/>
              <a:t>axi</a:t>
            </a:r>
            <a:r>
              <a:rPr lang="en-US" dirty="0"/>
              <a:t> bus interface file</a:t>
            </a:r>
          </a:p>
          <a:p>
            <a:pPr lvl="1"/>
            <a:r>
              <a:rPr lang="en-US" b="0" dirty="0"/>
              <a:t>Add 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>
                <a:solidFill>
                  <a:srgbClr val="00B050"/>
                </a:solidFill>
              </a:rPr>
              <a:t>	-- 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lec11 </a:t>
            </a:r>
          </a:p>
          <a:p>
            <a:pPr marL="406400" lvl="1" indent="0">
              <a:buNone/>
            </a:pPr>
            <a:r>
              <a:rPr lang="en-US" sz="1600" b="0" dirty="0"/>
              <a:t>	generic map (8)</a:t>
            </a:r>
          </a:p>
          <a:p>
            <a:pPr marL="406400" lvl="1" indent="0">
              <a:buNone/>
            </a:pPr>
            <a:r>
              <a:rPr lang="en-US" sz="1600" b="0" dirty="0"/>
              <a:t>	port 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/>
              <a:t>	LED 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C495D-EA22-488C-B0E2-20C36096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7" y="3910042"/>
            <a:ext cx="8406543" cy="180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/>
              <a:t>5. Modifying My_Counter_IP_v1_0_S00_AXI </a:t>
            </a:r>
            <a:r>
              <a:rPr lang="en-US" dirty="0" err="1"/>
              <a:t>axi</a:t>
            </a:r>
            <a:r>
              <a:rPr lang="en-US" dirty="0"/>
              <a:t> bus interface file</a:t>
            </a:r>
          </a:p>
          <a:p>
            <a:pPr lvl="1"/>
            <a:r>
              <a:rPr lang="en-US" b="0" dirty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/>
              <a:t>loc_addr</a:t>
            </a:r>
            <a:r>
              <a:rPr lang="en-US" sz="1600" b="0" dirty="0"/>
              <a:t> 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ADDR_LSB);	 </a:t>
            </a:r>
            <a:r>
              <a:rPr lang="en-US" sz="1400" b="0" dirty="0"/>
              <a:t>case </a:t>
            </a:r>
            <a:r>
              <a:rPr lang="en-US" sz="1400" b="0" dirty="0" err="1"/>
              <a:t>loc_addr</a:t>
            </a:r>
            <a:r>
              <a:rPr lang="en-US" sz="1400" b="0" dirty="0"/>
              <a:t> is</a:t>
            </a:r>
          </a:p>
          <a:p>
            <a:pPr marL="406400" lvl="1" indent="0">
              <a:buNone/>
            </a:pPr>
            <a:r>
              <a:rPr lang="en-US" sz="1600" b="0" dirty="0"/>
              <a:t>		when b"00000" =&gt;</a:t>
            </a:r>
          </a:p>
          <a:p>
            <a:pPr marL="406400" lvl="1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reg_data_out</a:t>
            </a:r>
            <a:r>
              <a:rPr lang="en-US" sz="1600" dirty="0"/>
              <a:t> &lt;= x"000000"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/>
              <a:t>		when b"00001" =&gt;</a:t>
            </a:r>
          </a:p>
          <a:p>
            <a:pPr marL="406400" lvl="1" indent="0">
              <a:buNone/>
            </a:pPr>
            <a:r>
              <a:rPr lang="en-US" sz="1600" b="0" dirty="0"/>
              <a:t>			</a:t>
            </a:r>
            <a:r>
              <a:rPr lang="en-US" sz="1600" b="0" dirty="0" err="1"/>
              <a:t>reg_data_out</a:t>
            </a:r>
            <a:r>
              <a:rPr lang="en-US" sz="1600" b="0" dirty="0"/>
              <a:t> &lt;= slv_reg1;</a:t>
            </a:r>
          </a:p>
          <a:p>
            <a:pPr marL="406400" lvl="1" indent="0">
              <a:buNone/>
            </a:pPr>
            <a:r>
              <a:rPr lang="en-US" sz="1600" b="0" dirty="0"/>
              <a:t>		when b"00010" =&gt;</a:t>
            </a:r>
          </a:p>
          <a:p>
            <a:pPr marL="406400" lvl="1" indent="0">
              <a:buNone/>
            </a:pPr>
            <a:r>
              <a:rPr lang="en-US" sz="1600" b="0" dirty="0"/>
              <a:t>			</a:t>
            </a:r>
            <a:r>
              <a:rPr lang="en-US" sz="1600" b="0" dirty="0" err="1"/>
              <a:t>reg_data_out</a:t>
            </a:r>
            <a:r>
              <a:rPr lang="en-US" sz="1600" b="0" dirty="0"/>
              <a:t> &lt;= slv_reg2;</a:t>
            </a:r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1c: Hardware Questions/ Notes 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Q: If you want a signal to go outside the </a:t>
            </a:r>
            <a:r>
              <a:rPr lang="en-US" b="0" dirty="0" err="1"/>
              <a:t>Artix</a:t>
            </a:r>
            <a:r>
              <a:rPr lang="en-US" b="0" dirty="0"/>
              <a:t> 7 chip...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/>
              <a:t>MicroBlaze</a:t>
            </a:r>
            <a:r>
              <a:rPr lang="en-US" b="0" dirty="0"/>
              <a:t> 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/>
              <a:t>MicroBlaze</a:t>
            </a:r>
            <a:r>
              <a:rPr lang="en-US" b="0" dirty="0"/>
              <a:t> 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72" y="1473958"/>
            <a:ext cx="8980630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My_Counter_IP_v1_0.vhd – Top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My_Counter_IP_v1_0.vhd – Top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6. Modifying 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6. Modifying My_Counter_IP_v1_0 top level file</a:t>
            </a:r>
          </a:p>
          <a:p>
            <a:pPr lvl="1"/>
            <a:r>
              <a:rPr lang="en-US" b="0" dirty="0"/>
              <a:t>Add a port for the LEDs in the my_counter_ip_v1_0 entity between the comments to expose it to externally:</a:t>
            </a:r>
          </a:p>
          <a:p>
            <a:pPr marL="406400" lvl="1" indent="0">
              <a:buNone/>
            </a:pPr>
            <a:r>
              <a:rPr lang="en-US" b="0" dirty="0"/>
              <a:t>	port (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Users to add ports here</a:t>
            </a:r>
          </a:p>
          <a:p>
            <a:pPr marL="406400" lvl="1" indent="0">
              <a:buNone/>
            </a:pPr>
            <a:r>
              <a:rPr lang="en-US" dirty="0"/>
              <a:t>		LED 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6. Modifying My_Counter_IP_v1_0 top level file</a:t>
            </a:r>
          </a:p>
          <a:p>
            <a:pPr lvl="1"/>
            <a:r>
              <a:rPr lang="en-US" b="0" dirty="0"/>
              <a:t>Add a port for the LEDs in the my_counter_ip_v1_0_S00_AXI component declaration:</a:t>
            </a:r>
          </a:p>
          <a:p>
            <a:pPr marL="406400" lvl="1" indent="0">
              <a:buNone/>
            </a:pPr>
            <a:r>
              <a:rPr lang="en-US" b="0" dirty="0"/>
              <a:t>	port (</a:t>
            </a:r>
          </a:p>
          <a:p>
            <a:pPr marL="406400" lvl="1" indent="0">
              <a:buNone/>
            </a:pPr>
            <a:r>
              <a:rPr lang="en-US" dirty="0"/>
              <a:t>		LED 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6. Modifying My_Counter_IP_v1_0 top level file</a:t>
            </a:r>
          </a:p>
          <a:p>
            <a:pPr lvl="1"/>
            <a:r>
              <a:rPr lang="en-US" b="0" dirty="0"/>
              <a:t>Add a port map for the LEDs in the my_counter_ip_v1_0_S00_AXI component instantiation:</a:t>
            </a:r>
          </a:p>
          <a:p>
            <a:pPr marL="406400" lvl="1" indent="0">
              <a:buNone/>
            </a:pPr>
            <a:r>
              <a:rPr lang="en-US" b="0" dirty="0"/>
              <a:t>	port map (</a:t>
            </a:r>
          </a:p>
          <a:p>
            <a:pPr marL="406400" lvl="1" indent="0">
              <a:buNone/>
            </a:pPr>
            <a:r>
              <a:rPr lang="en-US" dirty="0"/>
              <a:t> 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7. 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/>
              <a:t>7.1)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are present. If those are not there, you can add them by clicking the plus button. The Life Cycle does not matter at this point.</a:t>
            </a:r>
            <a:br>
              <a:rPr lang="en-US" dirty="0"/>
            </a:br>
            <a:br>
              <a:rPr lang="en-US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7. Packaging the IP core</a:t>
            </a:r>
            <a:br>
              <a:rPr lang="en-US" dirty="0"/>
            </a:br>
            <a:br>
              <a:rPr lang="en-US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Lec19.c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my_counter_ip_v1_0.vhd 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Lec19.vhd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Q/D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Lec19.xdc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LED</a:t>
            </a:r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Y13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roll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7.2)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Wizard</a:t>
            </a:r>
            <a:r>
              <a:rPr lang="en-US" b="0" dirty="0"/>
              <a:t>. This will have the </a:t>
            </a:r>
            <a:r>
              <a:rPr lang="en-US" b="0" dirty="0" err="1"/>
              <a:t>My_Counter_IP</a:t>
            </a:r>
            <a:r>
              <a:rPr lang="en-US" b="0" dirty="0"/>
              <a:t> parameters from the top file.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7.3)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interface.  No changes at this time.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7.4) 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7.5) A popup will ask if you want to close the project, Select </a:t>
            </a:r>
            <a:r>
              <a:rPr lang="en-US" dirty="0"/>
              <a:t>Yes</a:t>
            </a:r>
            <a:r>
              <a:rPr lang="en-US" b="0" dirty="0"/>
              <a:t>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8. Add Custom IP to your design</a:t>
            </a:r>
          </a:p>
          <a:p>
            <a:pPr lvl="1"/>
            <a:r>
              <a:rPr lang="en-US" b="0" dirty="0"/>
              <a:t>8.1) In the project manager page of the original window, click </a:t>
            </a:r>
            <a:r>
              <a:rPr lang="en-US" dirty="0"/>
              <a:t>Open Block Design</a:t>
            </a:r>
            <a:r>
              <a:rPr lang="en-US" b="0" dirty="0"/>
              <a:t>. This adds a block design to the project.</a:t>
            </a:r>
          </a:p>
          <a:p>
            <a:pPr lvl="1"/>
            <a:r>
              <a:rPr lang="en-US" b="0" dirty="0"/>
              <a:t>8.2) Use the  </a:t>
            </a:r>
            <a:r>
              <a:rPr lang="en-US" dirty="0"/>
              <a:t>Add IP</a:t>
            </a:r>
            <a:r>
              <a:rPr lang="en-US" b="0" dirty="0"/>
              <a:t>      button to add our </a:t>
            </a:r>
            <a:r>
              <a:rPr lang="en-US" dirty="0" err="1"/>
              <a:t>Lec</a:t>
            </a:r>
            <a:r>
              <a:rPr lang="en-US" dirty="0"/>
              <a:t> 11 Counter IP Core</a:t>
            </a:r>
            <a:r>
              <a:rPr lang="en-US" b="0" dirty="0"/>
              <a:t>.</a:t>
            </a:r>
            <a:br>
              <a:rPr lang="en-US" dirty="0"/>
            </a:br>
            <a:endParaRPr lang="en-US" b="0" dirty="0"/>
          </a:p>
          <a:p>
            <a:pPr marL="0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3857781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8. Add Custom IP to your design</a:t>
            </a:r>
          </a:p>
          <a:p>
            <a:pPr lvl="1"/>
            <a:r>
              <a:rPr lang="en-US" b="0" dirty="0"/>
              <a:t>8.3) Right click on LEDs and select </a:t>
            </a:r>
            <a:r>
              <a:rPr lang="en-US" dirty="0"/>
              <a:t>Make External</a:t>
            </a:r>
            <a:r>
              <a:rPr lang="en-US" b="0" dirty="0"/>
              <a:t> and then run Connection Automation</a:t>
            </a:r>
            <a:br>
              <a:rPr lang="en-US" dirty="0"/>
            </a:br>
            <a:br>
              <a:rPr lang="en-US" dirty="0"/>
            </a:br>
            <a:endParaRPr lang="en-US" b="0" dirty="0"/>
          </a:p>
          <a:p>
            <a:pPr marL="0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8. Add Custom IP to your design</a:t>
            </a:r>
          </a:p>
          <a:p>
            <a:pPr lvl="1"/>
            <a:r>
              <a:rPr lang="en-US" b="0" dirty="0"/>
              <a:t>8.4) The MIG block should read </a:t>
            </a:r>
            <a:r>
              <a:rPr lang="en-US" dirty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br>
              <a:rPr lang="en-US" dirty="0"/>
            </a:br>
            <a:br>
              <a:rPr lang="en-US" dirty="0"/>
            </a:br>
            <a:endParaRPr lang="en-US" b="0" dirty="0"/>
          </a:p>
          <a:p>
            <a:pPr marL="0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8. Add Custom IP to your design</a:t>
            </a:r>
          </a:p>
          <a:p>
            <a:pPr lvl="1"/>
            <a:r>
              <a:rPr lang="en-US" b="0" dirty="0"/>
              <a:t>8.5) Your custom IP should now be connected.  Now you need to add a constraints file to add the LED net to the pins on the </a:t>
            </a:r>
            <a:r>
              <a:rPr lang="en-US" b="0" dirty="0" err="1"/>
              <a:t>Artix</a:t>
            </a:r>
            <a:r>
              <a:rPr lang="en-US" b="0" dirty="0"/>
              <a:t> 7 chip by adding the following lines to the lec19.xdc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br>
              <a:rPr lang="en-US" dirty="0"/>
            </a:br>
            <a:br>
              <a:rPr lang="en-US" dirty="0"/>
            </a:br>
            <a:endParaRPr lang="en-US" b="0" dirty="0"/>
          </a:p>
          <a:p>
            <a:pPr marL="0" indent="0">
              <a:buNone/>
            </a:pP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72" y="1473958"/>
            <a:ext cx="8980630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Right click on custom IP and click </a:t>
            </a:r>
            <a:r>
              <a:rPr lang="en-US" dirty="0"/>
              <a:t>Edit in IP Packager</a:t>
            </a:r>
            <a:r>
              <a:rPr lang="en-US" b="0" dirty="0"/>
              <a:t> if you want to modify!  Otherwise skip to validate design.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FB08A5-BF5E-411B-9CB9-72BE538F219E}"/>
              </a:ext>
            </a:extLst>
          </p:cNvPr>
          <p:cNvGrpSpPr/>
          <p:nvPr/>
        </p:nvGrpSpPr>
        <p:grpSpPr>
          <a:xfrm>
            <a:off x="1591031" y="2626910"/>
            <a:ext cx="5743575" cy="2095500"/>
            <a:chOff x="1591031" y="2626910"/>
            <a:chExt cx="5743575" cy="209550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1031" y="2626910"/>
              <a:ext cx="5743575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4EE015-5F31-4C70-B42F-F20E47377D74}"/>
                </a:ext>
              </a:extLst>
            </p:cNvPr>
            <p:cNvSpPr txBox="1"/>
            <p:nvPr/>
          </p:nvSpPr>
          <p:spPr>
            <a:xfrm>
              <a:off x="5901691" y="3810536"/>
              <a:ext cx="6477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19AC70-E2C7-4DEB-AC17-89B5B88EC442}"/>
                </a:ext>
              </a:extLst>
            </p:cNvPr>
            <p:cNvSpPr txBox="1"/>
            <p:nvPr/>
          </p:nvSpPr>
          <p:spPr>
            <a:xfrm>
              <a:off x="6450302" y="3810536"/>
              <a:ext cx="6477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 with Interrupt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my_counter_ip_v2_0.vhd 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Lec20.vhd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Q/D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Lec19.xdc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LED</a:t>
            </a:r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Y13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roll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myISR</a:t>
            </a:r>
            <a:r>
              <a:rPr lang="en-US" sz="1800" dirty="0"/>
              <a:t>()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main()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Lec20.c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Interrupt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slv_reg3</a:t>
            </a:r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set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Create and Package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Now that you updated the core you need to re-select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Refresh IP Catalog, Upgrade IP and then Re-Generate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verify the addressing for all your design components before continuing.  </a:t>
            </a:r>
          </a:p>
          <a:p>
            <a:r>
              <a:rPr lang="en-US" dirty="0"/>
              <a:t>Verify that the base addresses are the same addresses used in the template C-code.</a:t>
            </a:r>
          </a:p>
          <a:p>
            <a:r>
              <a:rPr lang="en-US" dirty="0"/>
              <a:t>Should be no changes at this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81425"/>
            <a:ext cx="7620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5380326" y="453264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408901" y="497645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3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03676" y="3781425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1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and Export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Finally you need to generate the Generate Design </a:t>
            </a:r>
            <a:r>
              <a:rPr lang="en-US" b="0" dirty="0" err="1"/>
              <a:t>bitstream</a:t>
            </a:r>
            <a:r>
              <a:rPr lang="en-US" b="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Take a coffee break while it builds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SDK…be sure to include the </a:t>
            </a:r>
            <a:r>
              <a:rPr lang="en-US" b="0" dirty="0" err="1"/>
              <a:t>bitstream</a:t>
            </a:r>
            <a:r>
              <a:rPr lang="en-US" b="0" dirty="0"/>
              <a:t>…assuming no errors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SDK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9B1E83-22C7-4880-B6F2-60C3D56C1EC2}"/>
              </a:ext>
            </a:extLst>
          </p:cNvPr>
          <p:cNvGrpSpPr/>
          <p:nvPr/>
        </p:nvGrpSpPr>
        <p:grpSpPr>
          <a:xfrm>
            <a:off x="2071688" y="1028700"/>
            <a:ext cx="5000625" cy="5829300"/>
            <a:chOff x="2071688" y="1028700"/>
            <a:chExt cx="5000625" cy="58293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88" y="1028700"/>
              <a:ext cx="5000625" cy="5829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FD39F7-2021-475D-A1C7-852CDBFD88E4}"/>
                </a:ext>
              </a:extLst>
            </p:cNvPr>
            <p:cNvSpPr txBox="1"/>
            <p:nvPr/>
          </p:nvSpPr>
          <p:spPr>
            <a:xfrm>
              <a:off x="3563351" y="2092618"/>
              <a:ext cx="6477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A11C3C-9BA3-495A-8043-6CE7A8FED3CB}"/>
                </a:ext>
              </a:extLst>
            </p:cNvPr>
            <p:cNvSpPr txBox="1"/>
            <p:nvPr/>
          </p:nvSpPr>
          <p:spPr>
            <a:xfrm>
              <a:off x="3885296" y="3512988"/>
              <a:ext cx="64770" cy="153888"/>
            </a:xfrm>
            <a:prstGeom prst="rect">
              <a:avLst/>
            </a:prstGeom>
            <a:solidFill>
              <a:srgbClr val="DADADE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SDK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066925" y="2266950"/>
            <a:ext cx="122049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7424" y="2488854"/>
            <a:ext cx="3009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do the Hello World template so it generates the platform header files!</a:t>
            </a:r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 Source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 Source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5339CF-9CD8-4050-BA20-DC3C103EE2D3}"/>
              </a:ext>
            </a:extLst>
          </p:cNvPr>
          <p:cNvGrpSpPr/>
          <p:nvPr/>
        </p:nvGrpSpPr>
        <p:grpSpPr>
          <a:xfrm>
            <a:off x="1519060" y="1453488"/>
            <a:ext cx="6105881" cy="4911994"/>
            <a:chOff x="1519060" y="1453488"/>
            <a:chExt cx="6105881" cy="4911994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9060" y="1453488"/>
              <a:ext cx="6105881" cy="4911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B8F210-B43F-4AC5-AB4D-FD820EA552C2}"/>
                </a:ext>
              </a:extLst>
            </p:cNvPr>
            <p:cNvSpPr txBox="1"/>
            <p:nvPr/>
          </p:nvSpPr>
          <p:spPr>
            <a:xfrm>
              <a:off x="3254741" y="2726075"/>
              <a:ext cx="6477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673072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673072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axi_uartlite_0 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020022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708744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323884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012606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635971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24396" y="4324693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83535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1392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</a:t>
            </a:r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4513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3773" y="1470706"/>
            <a:ext cx="8003422" cy="489199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485476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/>
              <a:t>Artix</a:t>
            </a:r>
            <a:r>
              <a:rPr lang="en-US" sz="2000" b="1" dirty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697421"/>
            <a:ext cx="1868328" cy="351287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71258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118211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697420"/>
            <a:ext cx="5132825" cy="3512879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712588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/>
              <a:t>my_oscope_ip_v2_0.vhd 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115864"/>
            <a:ext cx="3406891" cy="2950098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115864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my_oscope_ip_v2_0_S00_AXI.vhd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606440"/>
            <a:ext cx="1490615" cy="197144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604177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Lab3_dp.vhd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60773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49172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4943119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422048" y="4631841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75845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Q/D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19125" y="49148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79887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75" idx="1"/>
          </p:cNvCxnSpPr>
          <p:nvPr/>
        </p:nvCxnSpPr>
        <p:spPr>
          <a:xfrm>
            <a:off x="5593872" y="5822358"/>
            <a:ext cx="2178516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329717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5024242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Lec19.xdc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608264" y="4966434"/>
            <a:ext cx="0" cy="86655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93872" y="577533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8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826612" y="56805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637692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LED</a:t>
            </a:r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822358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96704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/>
              <a:t>Y13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7775926" y="1685405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750684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619344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V18</a:t>
            </a:r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864320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RX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78289" y="167965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RX</a:t>
            </a:r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091151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TX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81827" y="1906485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TX</a:t>
            </a:r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864320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080380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012453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012452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30511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510681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485150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695211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223540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792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97" idx="3"/>
            <a:endCxn id="66" idx="1"/>
          </p:cNvCxnSpPr>
          <p:nvPr/>
        </p:nvCxnSpPr>
        <p:spPr>
          <a:xfrm>
            <a:off x="5416319" y="5355115"/>
            <a:ext cx="3956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roll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80056" y="458194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myISR</a:t>
            </a:r>
            <a:r>
              <a:rPr lang="en-US" sz="1800" dirty="0"/>
              <a:t>()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80056" y="4293915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main()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559000" y="5048593"/>
            <a:ext cx="917391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11821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Lab3.c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381692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227140" y="5355115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220636" y="517044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Interrupt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723753" y="3118212"/>
            <a:ext cx="904766" cy="2935472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115864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axi_lite</a:t>
            </a:r>
            <a:endParaRPr lang="en-US" sz="4400" b="1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55115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99" idx="1"/>
          </p:cNvCxnSpPr>
          <p:nvPr/>
        </p:nvCxnSpPr>
        <p:spPr>
          <a:xfrm>
            <a:off x="3628519" y="5648325"/>
            <a:ext cx="82901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73763" y="546067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slv_reg3</a:t>
            </a:r>
          </a:p>
        </p:txBody>
      </p:sp>
      <p:cxnSp>
        <p:nvCxnSpPr>
          <p:cNvPr id="102" name="Straight Connector 101"/>
          <p:cNvCxnSpPr>
            <a:endCxn id="66" idx="1"/>
          </p:cNvCxnSpPr>
          <p:nvPr/>
        </p:nvCxnSpPr>
        <p:spPr>
          <a:xfrm>
            <a:off x="3628518" y="5355115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4457532" y="5175748"/>
            <a:ext cx="962193" cy="784247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6" name="TextBox 95"/>
          <p:cNvSpPr txBox="1"/>
          <p:nvPr/>
        </p:nvSpPr>
        <p:spPr>
          <a:xfrm>
            <a:off x="4417134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97" name="TextBox 96"/>
          <p:cNvSpPr txBox="1"/>
          <p:nvPr/>
        </p:nvSpPr>
        <p:spPr>
          <a:xfrm>
            <a:off x="4675037" y="5170449"/>
            <a:ext cx="741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set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457532" y="5463659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5006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  <p:bldP spid="78" grpId="0"/>
      <p:bldP spid="91" grpId="0"/>
      <p:bldP spid="101" grpId="0"/>
      <p:bldP spid="87" grpId="0" animBg="1"/>
      <p:bldP spid="96" grpId="0"/>
      <p:bldP spid="97" grpId="0"/>
      <p:bldP spid="9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5C2FA-8CD9-4785-A4AC-3A53C8F34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1" y="1462352"/>
            <a:ext cx="7541670" cy="655171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F35D6-1D14-4F84-A326-93C64FB0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1462093"/>
            <a:ext cx="7775739" cy="539447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EEDDF-0F54-4D5C-B4E6-E38FBAD4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460382"/>
            <a:ext cx="68294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Lec19.c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Questions/ Notes 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130, why did I subtract 0x30?</a:t>
            </a:r>
          </a:p>
          <a:p>
            <a:r>
              <a:rPr lang="en-US" sz="2200" b="0" dirty="0"/>
              <a:t>After loading the counter on line 132, 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80 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141 executes?</a:t>
            </a:r>
          </a:p>
          <a:p>
            <a:r>
              <a:rPr lang="en-US" sz="2200" b="0" dirty="0"/>
              <a:t>What line of VHDL code in lec19.vhdl "activated" when line 141 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 code to Source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the SDK environment, you program the hardware built in the previous step. </a:t>
            </a:r>
          </a:p>
          <a:p>
            <a:r>
              <a:rPr lang="en-US" b="0" dirty="0"/>
              <a:t>The key concept here is that the peripheral defined in </a:t>
            </a:r>
            <a:r>
              <a:rPr lang="en-US" b="0" dirty="0" err="1"/>
              <a:t>Vivado</a:t>
            </a:r>
            <a:r>
              <a:rPr lang="en-US" b="0" dirty="0"/>
              <a:t> design are accessible through the slave registers as memory mapped devices. </a:t>
            </a:r>
          </a:p>
          <a:p>
            <a:r>
              <a:rPr lang="en-US" b="0" dirty="0"/>
              <a:t>Verify your my_counter_ip_v1_0 Base Address in </a:t>
            </a:r>
            <a:r>
              <a:rPr lang="en-US" b="0" dirty="0" err="1"/>
              <a:t>system.hdf</a:t>
            </a:r>
            <a:r>
              <a:rPr lang="en-US" b="0" dirty="0"/>
              <a:t> file is assigned to be 0x44a00000. </a:t>
            </a:r>
          </a:p>
          <a:p>
            <a:r>
              <a:rPr lang="en-US" b="0" dirty="0"/>
              <a:t>In 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Input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0x44a00000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Input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0x44a00004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Output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0x44a00000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Stack and Heap Size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You may have to add more Stack and Heap to your design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314DC6-AC5E-4E0B-8AD7-BBD284728472}"/>
              </a:ext>
            </a:extLst>
          </p:cNvPr>
          <p:cNvGrpSpPr/>
          <p:nvPr/>
        </p:nvGrpSpPr>
        <p:grpSpPr>
          <a:xfrm>
            <a:off x="0" y="2004365"/>
            <a:ext cx="9144000" cy="4428998"/>
            <a:chOff x="0" y="2004365"/>
            <a:chExt cx="9144000" cy="442899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04365"/>
              <a:ext cx="9144000" cy="4428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AEE3A6-D18A-47CF-A58A-0D647E7BA035}"/>
                </a:ext>
              </a:extLst>
            </p:cNvPr>
            <p:cNvSpPr txBox="1"/>
            <p:nvPr/>
          </p:nvSpPr>
          <p:spPr>
            <a:xfrm>
              <a:off x="892033" y="3741915"/>
              <a:ext cx="7392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41B2F-D9D3-4402-AF84-4D9B0FD69869}"/>
                </a:ext>
              </a:extLst>
            </p:cNvPr>
            <p:cNvSpPr txBox="1"/>
            <p:nvPr/>
          </p:nvSpPr>
          <p:spPr>
            <a:xfrm>
              <a:off x="4127230" y="2671812"/>
              <a:ext cx="58055" cy="138499"/>
            </a:xfrm>
            <a:prstGeom prst="rect">
              <a:avLst/>
            </a:prstGeom>
            <a:solidFill>
              <a:srgbClr val="D1E0F0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900" dirty="0"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</p:grpSp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Export to FPGA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ABBA-427D-430F-8362-4B2C85D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AD34-B010-43D5-A294-6D7A2D99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/>
              <a:t>Run Configuration Settings for STDIO Connection</a:t>
            </a:r>
          </a:p>
          <a:p>
            <a:pPr lvl="1"/>
            <a:r>
              <a:rPr lang="en-US" sz="2000" b="0" dirty="0"/>
              <a:t>After the FPGA has been successfully programmed with the bit file, from the </a:t>
            </a:r>
            <a:r>
              <a:rPr lang="en-US" sz="2000" b="0" i="1" dirty="0"/>
              <a:t>Project Explorer</a:t>
            </a:r>
            <a:r>
              <a:rPr lang="en-US" sz="2000" b="0" dirty="0"/>
              <a:t> panel, right click on the </a:t>
            </a:r>
            <a:r>
              <a:rPr lang="en-US" sz="2000" dirty="0" err="1"/>
              <a:t>display_hello_world</a:t>
            </a:r>
            <a:r>
              <a:rPr lang="en-US" sz="2000" b="0" dirty="0"/>
              <a:t> project folder which has been highlighted in the screen capture below. At the bottom of the drop down list, select </a:t>
            </a:r>
            <a:r>
              <a:rPr lang="en-US" sz="2000" dirty="0"/>
              <a:t>Run As</a:t>
            </a:r>
            <a:r>
              <a:rPr lang="en-US" sz="2000" b="0" dirty="0"/>
              <a:t> and then select </a:t>
            </a:r>
            <a:r>
              <a:rPr lang="en-US" sz="2000" dirty="0"/>
              <a:t>Run Configurations</a:t>
            </a:r>
            <a:r>
              <a:rPr lang="en-US" sz="2000" b="0" dirty="0"/>
              <a:t>.</a:t>
            </a:r>
          </a:p>
          <a:p>
            <a:r>
              <a:rPr lang="en-US" sz="2200" b="0" dirty="0"/>
              <a:t>The Run Configurations window is divided into two main sections. In the left panel, under Xilinx C/C++ application(GDB), select </a:t>
            </a:r>
            <a:r>
              <a:rPr lang="en-US" sz="2200" dirty="0"/>
              <a:t>Lec19.elf</a:t>
            </a:r>
            <a:r>
              <a:rPr lang="en-US" sz="2200" b="0" dirty="0"/>
              <a:t>. </a:t>
            </a:r>
            <a:r>
              <a:rPr lang="en-US" sz="2200" b="0" i="1" dirty="0"/>
              <a:t>Note: In case you see </a:t>
            </a:r>
            <a:r>
              <a:rPr lang="en-US" sz="2200" i="1" dirty="0" err="1"/>
              <a:t>display_hello_world</a:t>
            </a:r>
            <a:r>
              <a:rPr lang="en-US" sz="2200" i="1" dirty="0"/>
              <a:t> Debug</a:t>
            </a:r>
            <a:r>
              <a:rPr lang="en-US" sz="2200" b="0" i="1" dirty="0"/>
              <a:t> instead of </a:t>
            </a:r>
            <a:r>
              <a:rPr lang="en-US" sz="2200" i="1" dirty="0" err="1"/>
              <a:t>display_hello_world.elf</a:t>
            </a:r>
            <a:r>
              <a:rPr lang="en-US" sz="2200" b="0" i="1" dirty="0"/>
              <a:t> in this step, you can still run it without any issues.</a:t>
            </a:r>
            <a:r>
              <a:rPr lang="en-US" sz="2200" b="0" dirty="0"/>
              <a:t> On the right side of this window, you will see five main tabs. Select the </a:t>
            </a:r>
            <a:r>
              <a:rPr lang="en-US" sz="2200" dirty="0"/>
              <a:t>STDIO Connection</a:t>
            </a:r>
            <a:r>
              <a:rPr lang="en-US" sz="2200" b="0" dirty="0"/>
              <a:t> tab.</a:t>
            </a: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F6377-4094-441E-849A-DA7A16642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A7FE-0CCC-4BA7-AFBF-9BA31486CC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25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ABBA-427D-430F-8362-4B2C85D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Port Selection for </a:t>
            </a:r>
            <a:r>
              <a:rPr lang="en-US"/>
              <a:t>STDIO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AD34-B010-43D5-A294-6D7A2D99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F6377-4094-441E-849A-DA7A16642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A7FE-0CCC-4BA7-AFBF-9BA31486CC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E0BA54-B4CF-4142-BE21-E5EB3EF52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439962"/>
            <a:ext cx="8242300" cy="49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8786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ABBA-427D-430F-8362-4B2C85D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AD34-B010-43D5-A294-6D7A2D994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F6377-4094-441E-849A-DA7A16642D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AA7FE-0CCC-4BA7-AFBF-9BA31486CC8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 March 2021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A9031D-1D09-4A19-AAA4-54240A54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0" y="1451128"/>
            <a:ext cx="8230441" cy="499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953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872" y="1473958"/>
            <a:ext cx="8980630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 –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three main steps. 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a 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Create and package new custom IP (your custom hardware) and import it into your </a:t>
            </a:r>
            <a:r>
              <a:rPr lang="en-US" b="0" dirty="0" err="1"/>
              <a:t>Vivado</a:t>
            </a:r>
            <a:r>
              <a:rPr lang="en-US" b="0" dirty="0"/>
              <a:t> design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Program the resulting hardware in the SDK environment.</a:t>
            </a:r>
          </a:p>
          <a:p>
            <a:r>
              <a:rPr lang="en-US" b="0" dirty="0"/>
              <a:t>Lets start with the first step.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/>
              <a:t>This step requires that you start a 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Integrator in a new project called Lecture_19.</a:t>
            </a:r>
          </a:p>
          <a:p>
            <a:pPr marL="285750" lvl="1" indent="-285750"/>
            <a:r>
              <a:rPr lang="en-US" b="0" dirty="0"/>
              <a:t>You will add a new Block Design with a </a:t>
            </a:r>
            <a:r>
              <a:rPr lang="en-US" b="0" dirty="0" err="1"/>
              <a:t>MicroBlaze</a:t>
            </a:r>
            <a:r>
              <a:rPr lang="en-US" b="0" dirty="0"/>
              <a:t> and </a:t>
            </a:r>
            <a:r>
              <a:rPr lang="en-US" b="0" dirty="0" err="1"/>
              <a:t>axi_uartlite</a:t>
            </a:r>
            <a:r>
              <a:rPr lang="en-US" b="0" dirty="0"/>
              <a:t> following the </a:t>
            </a:r>
            <a:r>
              <a:rPr lang="en-US" b="0" dirty="0" err="1"/>
              <a:t>MicroBlaze</a:t>
            </a:r>
            <a:r>
              <a:rPr lang="en-US" b="0" dirty="0"/>
              <a:t> Tutorial.</a:t>
            </a:r>
          </a:p>
          <a:p>
            <a:r>
              <a:rPr lang="en-US" b="0" dirty="0">
                <a:hlinkClick r:id="rId2"/>
              </a:rPr>
              <a:t>https://reference.digilentinc.com/learn/programmable-logic/tutorials/nexys-video-getting-started-with-microblaze/start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13106</TotalTime>
  <Words>3690</Words>
  <Application>Microsoft Office PowerPoint</Application>
  <PresentationFormat>On-screen Show (4:3)</PresentationFormat>
  <Paragraphs>502</Paragraphs>
  <Slides>74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Century Schoolbook</vt:lpstr>
      <vt:lpstr>Times New Roman</vt:lpstr>
      <vt:lpstr>Trebuchet MS</vt:lpstr>
      <vt:lpstr>Wingdings</vt:lpstr>
      <vt:lpstr>1_Blank Presentation</vt:lpstr>
      <vt:lpstr>CSCE 436 – Advanced Embedded Systems Lecture 19 – Soft Core (MicroBlaze) + Custom IP</vt:lpstr>
      <vt:lpstr>Lesson Outline</vt:lpstr>
      <vt:lpstr>MicroBlaze + Custom IP</vt:lpstr>
      <vt:lpstr>MicroBlaze + Custom IP</vt:lpstr>
      <vt:lpstr>MicroBlaze + Custom IP with Interrupt</vt:lpstr>
      <vt:lpstr>Lab 3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lec19.vhdl – Lec 11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Verify Design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Lec19.c</vt:lpstr>
      <vt:lpstr>Lec19.c</vt:lpstr>
      <vt:lpstr>Lec19.c</vt:lpstr>
      <vt:lpstr>Lec19.c</vt:lpstr>
      <vt:lpstr>Lec19.c</vt:lpstr>
      <vt:lpstr>Lec19.c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Run Configuration</vt:lpstr>
      <vt:lpstr>COM Port Selection for STDIO connection</vt:lpstr>
      <vt:lpstr>Run Configuration</vt:lpstr>
      <vt:lpstr>MicroBlaze + Custom IP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723</cp:revision>
  <cp:lastPrinted>2014-08-12T17:37:01Z</cp:lastPrinted>
  <dcterms:created xsi:type="dcterms:W3CDTF">2001-06-27T14:08:57Z</dcterms:created>
  <dcterms:modified xsi:type="dcterms:W3CDTF">2021-03-07T16:51:00Z</dcterms:modified>
</cp:coreProperties>
</file>