
<file path=[Content_Types].xml><?xml version="1.0" encoding="utf-8"?>
<Types xmlns="http://schemas.openxmlformats.org/package/2006/content-types">
  <Default Extension="emf" ContentType="image/x-emf"/>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7" r:id="rId1"/>
  </p:sldMasterIdLst>
  <p:notesMasterIdLst>
    <p:notesMasterId r:id="rId41"/>
  </p:notesMasterIdLst>
  <p:handoutMasterIdLst>
    <p:handoutMasterId r:id="rId42"/>
  </p:handoutMasterIdLst>
  <p:sldIdLst>
    <p:sldId id="370" r:id="rId2"/>
    <p:sldId id="300" r:id="rId3"/>
    <p:sldId id="356" r:id="rId4"/>
    <p:sldId id="358" r:id="rId5"/>
    <p:sldId id="371" r:id="rId6"/>
    <p:sldId id="372" r:id="rId7"/>
    <p:sldId id="387" r:id="rId8"/>
    <p:sldId id="374" r:id="rId9"/>
    <p:sldId id="375" r:id="rId10"/>
    <p:sldId id="376" r:id="rId11"/>
    <p:sldId id="377" r:id="rId12"/>
    <p:sldId id="378" r:id="rId13"/>
    <p:sldId id="379" r:id="rId14"/>
    <p:sldId id="380" r:id="rId15"/>
    <p:sldId id="381" r:id="rId16"/>
    <p:sldId id="382" r:id="rId17"/>
    <p:sldId id="383" r:id="rId18"/>
    <p:sldId id="384" r:id="rId19"/>
    <p:sldId id="385" r:id="rId20"/>
    <p:sldId id="386" r:id="rId21"/>
    <p:sldId id="388" r:id="rId22"/>
    <p:sldId id="389" r:id="rId23"/>
    <p:sldId id="391" r:id="rId24"/>
    <p:sldId id="393" r:id="rId25"/>
    <p:sldId id="395" r:id="rId26"/>
    <p:sldId id="394" r:id="rId27"/>
    <p:sldId id="396" r:id="rId28"/>
    <p:sldId id="397" r:id="rId29"/>
    <p:sldId id="401" r:id="rId30"/>
    <p:sldId id="398" r:id="rId31"/>
    <p:sldId id="402" r:id="rId32"/>
    <p:sldId id="407" r:id="rId33"/>
    <p:sldId id="399" r:id="rId34"/>
    <p:sldId id="400" r:id="rId35"/>
    <p:sldId id="403" r:id="rId36"/>
    <p:sldId id="404" r:id="rId37"/>
    <p:sldId id="408" r:id="rId38"/>
    <p:sldId id="405" r:id="rId39"/>
    <p:sldId id="406" r:id="rId40"/>
  </p:sldIdLst>
  <p:sldSz cx="9144000" cy="6858000" type="screen4x3"/>
  <p:notesSz cx="6985000" cy="9283700"/>
  <p:embeddedFontLst>
    <p:embeddedFont>
      <p:font typeface="Century Schoolbook" panose="02040604050505020304" pitchFamily="18" charset="0"/>
      <p:regular r:id="rId43"/>
      <p:bold r:id="rId44"/>
      <p:italic r:id="rId45"/>
      <p:boldItalic r:id="rId46"/>
    </p:embeddedFont>
  </p:embeddedFontLst>
  <p:defaultTextStyle>
    <a:defPPr>
      <a:defRPr lang="en-US"/>
    </a:defPPr>
    <a:lvl1pPr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1pPr>
    <a:lvl2pPr marL="4572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2pPr>
    <a:lvl3pPr marL="9144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3pPr>
    <a:lvl4pPr marL="13716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4pPr>
    <a:lvl5pPr marL="18288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5pPr>
    <a:lvl6pPr marL="2286000" algn="l" defTabSz="914400" rtl="0" eaLnBrk="1" latinLnBrk="0" hangingPunct="1">
      <a:defRPr sz="2400" kern="1200">
        <a:solidFill>
          <a:schemeClr val="tx1"/>
        </a:solidFill>
        <a:latin typeface="Times New Roman" pitchFamily="18" charset="0"/>
        <a:ea typeface="+mn-ea"/>
        <a:cs typeface="+mn-cs"/>
        <a:sym typeface="Wingdings" pitchFamily="2" charset="2"/>
      </a:defRPr>
    </a:lvl6pPr>
    <a:lvl7pPr marL="2743200" algn="l" defTabSz="914400" rtl="0" eaLnBrk="1" latinLnBrk="0" hangingPunct="1">
      <a:defRPr sz="2400" kern="1200">
        <a:solidFill>
          <a:schemeClr val="tx1"/>
        </a:solidFill>
        <a:latin typeface="Times New Roman" pitchFamily="18" charset="0"/>
        <a:ea typeface="+mn-ea"/>
        <a:cs typeface="+mn-cs"/>
        <a:sym typeface="Wingdings" pitchFamily="2" charset="2"/>
      </a:defRPr>
    </a:lvl7pPr>
    <a:lvl8pPr marL="3200400" algn="l" defTabSz="914400" rtl="0" eaLnBrk="1" latinLnBrk="0" hangingPunct="1">
      <a:defRPr sz="2400" kern="1200">
        <a:solidFill>
          <a:schemeClr val="tx1"/>
        </a:solidFill>
        <a:latin typeface="Times New Roman" pitchFamily="18" charset="0"/>
        <a:ea typeface="+mn-ea"/>
        <a:cs typeface="+mn-cs"/>
        <a:sym typeface="Wingdings" pitchFamily="2" charset="2"/>
      </a:defRPr>
    </a:lvl8pPr>
    <a:lvl9pPr marL="3657600" algn="l" defTabSz="914400" rtl="0" eaLnBrk="1" latinLnBrk="0" hangingPunct="1">
      <a:defRPr sz="2400" kern="1200">
        <a:solidFill>
          <a:schemeClr val="tx1"/>
        </a:solidFill>
        <a:latin typeface="Times New Roman" pitchFamily="18" charset="0"/>
        <a:ea typeface="+mn-ea"/>
        <a:cs typeface="+mn-cs"/>
        <a:sym typeface="Wingdings" pitchFamily="2" charset="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20" autoAdjust="0"/>
  </p:normalViewPr>
  <p:slideViewPr>
    <p:cSldViewPr snapToGrid="0">
      <p:cViewPr varScale="1">
        <p:scale>
          <a:sx n="82" d="100"/>
          <a:sy n="82" d="100"/>
        </p:scale>
        <p:origin x="1402"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52227" name="Rectangle 3"/>
          <p:cNvSpPr>
            <a:spLocks noGrp="1" noChangeArrowheads="1"/>
          </p:cNvSpPr>
          <p:nvPr>
            <p:ph type="dt" sz="quarter"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52228" name="Rectangle 4"/>
          <p:cNvSpPr>
            <a:spLocks noGrp="1" noChangeArrowheads="1"/>
          </p:cNvSpPr>
          <p:nvPr>
            <p:ph type="ftr" sz="quarter" idx="2"/>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52229" name="Rectangle 5"/>
          <p:cNvSpPr>
            <a:spLocks noGrp="1" noChangeArrowheads="1"/>
          </p:cNvSpPr>
          <p:nvPr>
            <p:ph type="sldNum" sz="quarter" idx="3"/>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0FCD54C7-7181-400D-9449-EBC4D4A20361}" type="slidenum">
              <a:rPr lang="en-US"/>
              <a:pPr>
                <a:defRPr/>
              </a:pPr>
              <a:t>‹#›</a:t>
            </a:fld>
            <a:endParaRPr lang="en-US"/>
          </a:p>
        </p:txBody>
      </p:sp>
    </p:spTree>
    <p:extLst>
      <p:ext uri="{BB962C8B-B14F-4D97-AF65-F5344CB8AC3E}">
        <p14:creationId xmlns:p14="http://schemas.microsoft.com/office/powerpoint/2010/main" val="419305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11267" name="Rectangle 3"/>
          <p:cNvSpPr>
            <a:spLocks noGrp="1" noChangeArrowheads="1"/>
          </p:cNvSpPr>
          <p:nvPr>
            <p:ph type="dt"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1756" y="4410076"/>
            <a:ext cx="5121488"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270" name="Rectangle 6"/>
          <p:cNvSpPr>
            <a:spLocks noGrp="1" noChangeArrowheads="1"/>
          </p:cNvSpPr>
          <p:nvPr>
            <p:ph type="ftr" sz="quarter" idx="4"/>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11271" name="Rectangle 7"/>
          <p:cNvSpPr>
            <a:spLocks noGrp="1" noChangeArrowheads="1"/>
          </p:cNvSpPr>
          <p:nvPr>
            <p:ph type="sldNum" sz="quarter" idx="5"/>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B521704A-D1DF-485C-B173-B5BBD5DDB5B9}" type="slidenum">
              <a:rPr lang="en-US"/>
              <a:pPr>
                <a:defRPr/>
              </a:pPr>
              <a:t>‹#›</a:t>
            </a:fld>
            <a:endParaRPr lang="en-US"/>
          </a:p>
        </p:txBody>
      </p:sp>
    </p:spTree>
    <p:extLst>
      <p:ext uri="{BB962C8B-B14F-4D97-AF65-F5344CB8AC3E}">
        <p14:creationId xmlns:p14="http://schemas.microsoft.com/office/powerpoint/2010/main" val="3622355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Rectangle 10">
            <a:extLst>
              <a:ext uri="{FF2B5EF4-FFF2-40B4-BE49-F238E27FC236}">
                <a16:creationId xmlns:a16="http://schemas.microsoft.com/office/drawing/2014/main" id="{8EC34975-8347-406C-822B-2F6448579677}"/>
              </a:ext>
            </a:extLst>
          </p:cNvPr>
          <p:cNvSpPr>
            <a:spLocks noGrp="1" noChangeArrowheads="1"/>
          </p:cNvSpPr>
          <p:nvPr>
            <p:ph type="subTitle" idx="1"/>
          </p:nvPr>
        </p:nvSpPr>
        <p:spPr>
          <a:xfrm>
            <a:off x="4533900" y="5152390"/>
            <a:ext cx="4038600" cy="1162050"/>
          </a:xfrm>
        </p:spPr>
        <p:txBody>
          <a:bodyPr/>
          <a:lstStyle>
            <a:lvl1pPr marL="0" indent="0" algn="r">
              <a:buFont typeface="Wingdings" pitchFamily="2" charset="2"/>
              <a:buNone/>
              <a:defRPr/>
            </a:lvl1pPr>
          </a:lstStyle>
          <a:p>
            <a:r>
              <a:rPr lang="en-US"/>
              <a:t>Briefer’s Name</a:t>
            </a:r>
          </a:p>
          <a:p>
            <a:r>
              <a:rPr lang="en-US"/>
              <a:t>Office Symbol</a:t>
            </a:r>
          </a:p>
        </p:txBody>
      </p:sp>
      <p:sp>
        <p:nvSpPr>
          <p:cNvPr id="7" name="Rectangle 13">
            <a:extLst>
              <a:ext uri="{FF2B5EF4-FFF2-40B4-BE49-F238E27FC236}">
                <a16:creationId xmlns:a16="http://schemas.microsoft.com/office/drawing/2014/main" id="{945CF9DA-174F-473D-80DE-EA3C9D895274}"/>
              </a:ext>
            </a:extLst>
          </p:cNvPr>
          <p:cNvSpPr>
            <a:spLocks noGrp="1" noChangeArrowheads="1"/>
          </p:cNvSpPr>
          <p:nvPr>
            <p:ph type="ctrTitle"/>
          </p:nvPr>
        </p:nvSpPr>
        <p:spPr>
          <a:xfrm>
            <a:off x="3848100" y="2275840"/>
            <a:ext cx="4762500" cy="1905000"/>
          </a:xfrm>
        </p:spPr>
        <p:txBody>
          <a:bodyPr/>
          <a:lstStyle>
            <a:lvl1pPr>
              <a:defRPr sz="4000"/>
            </a:lvl1pPr>
          </a:lstStyle>
          <a:p>
            <a:r>
              <a:rPr lang="en-US" dirty="0"/>
              <a:t>Briefing Topic Title Goes Here</a:t>
            </a:r>
          </a:p>
        </p:txBody>
      </p:sp>
      <p:sp>
        <p:nvSpPr>
          <p:cNvPr id="8" name="Line 14">
            <a:extLst>
              <a:ext uri="{FF2B5EF4-FFF2-40B4-BE49-F238E27FC236}">
                <a16:creationId xmlns:a16="http://schemas.microsoft.com/office/drawing/2014/main" id="{40F9D124-E90C-4B6B-824F-6E5CC0543122}"/>
              </a:ext>
            </a:extLst>
          </p:cNvPr>
          <p:cNvSpPr>
            <a:spLocks noChangeShapeType="1"/>
          </p:cNvSpPr>
          <p:nvPr userDrawn="1"/>
        </p:nvSpPr>
        <p:spPr bwMode="auto">
          <a:xfrm>
            <a:off x="382200" y="6305840"/>
            <a:ext cx="8382000" cy="0"/>
          </a:xfrm>
          <a:prstGeom prst="line">
            <a:avLst/>
          </a:prstGeom>
          <a:noFill/>
          <a:ln w="57150">
            <a:solidFill>
              <a:schemeClr val="bg1">
                <a:lumMod val="65000"/>
              </a:schemeClr>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charset="0"/>
              <a:ea typeface="+mn-ea"/>
              <a:cs typeface="+mn-cs"/>
              <a:sym typeface="Wingdings" pitchFamily="2" charset="2"/>
            </a:endParaRPr>
          </a:p>
        </p:txBody>
      </p:sp>
      <p:sp>
        <p:nvSpPr>
          <p:cNvPr id="9" name="Line 14">
            <a:extLst>
              <a:ext uri="{FF2B5EF4-FFF2-40B4-BE49-F238E27FC236}">
                <a16:creationId xmlns:a16="http://schemas.microsoft.com/office/drawing/2014/main" id="{B2BBF64C-57E9-4D36-85EB-B41FB79CCF09}"/>
              </a:ext>
            </a:extLst>
          </p:cNvPr>
          <p:cNvSpPr>
            <a:spLocks noChangeShapeType="1"/>
          </p:cNvSpPr>
          <p:nvPr userDrawn="1"/>
        </p:nvSpPr>
        <p:spPr bwMode="auto">
          <a:xfrm>
            <a:off x="417368" y="1548636"/>
            <a:ext cx="8382000" cy="0"/>
          </a:xfrm>
          <a:prstGeom prst="line">
            <a:avLst/>
          </a:prstGeom>
          <a:noFill/>
          <a:ln w="57150">
            <a:solidFill>
              <a:schemeClr val="bg1">
                <a:lumMod val="65000"/>
              </a:schemeClr>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charset="0"/>
              <a:ea typeface="+mn-ea"/>
              <a:cs typeface="+mn-cs"/>
              <a:sym typeface="Wingdings" pitchFamily="2" charset="2"/>
            </a:endParaRPr>
          </a:p>
        </p:txBody>
      </p:sp>
      <p:pic>
        <p:nvPicPr>
          <p:cNvPr id="10" name="Picture 9" descr="Nebraska_N_RGB.png">
            <a:extLst>
              <a:ext uri="{FF2B5EF4-FFF2-40B4-BE49-F238E27FC236}">
                <a16:creationId xmlns:a16="http://schemas.microsoft.com/office/drawing/2014/main" id="{E618EDAB-DD41-4EC9-BB2A-4C4CA39A904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9635" y="2302225"/>
            <a:ext cx="1815450" cy="1692456"/>
          </a:xfrm>
          <a:prstGeom prst="rect">
            <a:avLst/>
          </a:prstGeom>
        </p:spPr>
      </p:pic>
      <p:pic>
        <p:nvPicPr>
          <p:cNvPr id="11" name="Picture 10" descr="1505.028 Toolbox PPT_Sidebar_1a.jpg">
            <a:extLst>
              <a:ext uri="{FF2B5EF4-FFF2-40B4-BE49-F238E27FC236}">
                <a16:creationId xmlns:a16="http://schemas.microsoft.com/office/drawing/2014/main" id="{307925BE-F08B-4F6A-A2D1-F09DC2FEE216}"/>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89071" t="7003" r="1401" b="84923"/>
          <a:stretch/>
        </p:blipFill>
        <p:spPr>
          <a:xfrm>
            <a:off x="531540" y="4256069"/>
            <a:ext cx="2871639" cy="1368795"/>
          </a:xfrm>
          <a:prstGeom prst="rect">
            <a:avLst/>
          </a:prstGeom>
        </p:spPr>
      </p:pic>
      <p:sp>
        <p:nvSpPr>
          <p:cNvPr id="12" name="Line 15">
            <a:extLst>
              <a:ext uri="{FF2B5EF4-FFF2-40B4-BE49-F238E27FC236}">
                <a16:creationId xmlns:a16="http://schemas.microsoft.com/office/drawing/2014/main" id="{74117AF7-4ED9-4C32-B060-DB2C4BA398FA}"/>
              </a:ext>
            </a:extLst>
          </p:cNvPr>
          <p:cNvSpPr>
            <a:spLocks noChangeShapeType="1"/>
          </p:cNvSpPr>
          <p:nvPr userDrawn="1"/>
        </p:nvSpPr>
        <p:spPr bwMode="auto">
          <a:xfrm>
            <a:off x="381000" y="6441440"/>
            <a:ext cx="8382000" cy="0"/>
          </a:xfrm>
          <a:prstGeom prst="line">
            <a:avLst/>
          </a:prstGeom>
          <a:noFill/>
          <a:ln w="57150">
            <a:solidFill>
              <a:srgbClr val="DD212B"/>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13" name="Line 17">
            <a:extLst>
              <a:ext uri="{FF2B5EF4-FFF2-40B4-BE49-F238E27FC236}">
                <a16:creationId xmlns:a16="http://schemas.microsoft.com/office/drawing/2014/main" id="{9781A0EF-16C3-4341-B2EA-D8D075DE558C}"/>
              </a:ext>
            </a:extLst>
          </p:cNvPr>
          <p:cNvSpPr>
            <a:spLocks noChangeShapeType="1"/>
          </p:cNvSpPr>
          <p:nvPr userDrawn="1"/>
        </p:nvSpPr>
        <p:spPr bwMode="auto">
          <a:xfrm>
            <a:off x="422275" y="1404303"/>
            <a:ext cx="8382000" cy="0"/>
          </a:xfrm>
          <a:prstGeom prst="line">
            <a:avLst/>
          </a:prstGeom>
          <a:noFill/>
          <a:ln w="57150">
            <a:solidFill>
              <a:srgbClr val="DD212B"/>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Tree>
    <p:extLst>
      <p:ext uri="{BB962C8B-B14F-4D97-AF65-F5344CB8AC3E}">
        <p14:creationId xmlns:p14="http://schemas.microsoft.com/office/powerpoint/2010/main" val="3106548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C567F1F5-194A-4EF4-8702-89EFF55C2EA8}"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144E03DF-8FF9-4CC1-81A9-7D65C03EA82B}" type="datetime3">
              <a:rPr lang="en-US" sz="1800">
                <a:solidFill>
                  <a:srgbClr val="000000"/>
                </a:solidFill>
              </a:rPr>
              <a:pPr fontAlgn="auto">
                <a:spcBef>
                  <a:spcPts val="0"/>
                </a:spcBef>
                <a:spcAft>
                  <a:spcPts val="0"/>
                </a:spcAft>
                <a:defRPr/>
              </a:pPr>
              <a:t>3 April 2020</a:t>
            </a:fld>
            <a:endParaRPr lang="en-US" sz="1800">
              <a:solidFill>
                <a:srgbClr val="000000"/>
              </a:solidFill>
            </a:endParaRPr>
          </a:p>
        </p:txBody>
      </p:sp>
    </p:spTree>
    <p:extLst>
      <p:ext uri="{BB962C8B-B14F-4D97-AF65-F5344CB8AC3E}">
        <p14:creationId xmlns:p14="http://schemas.microsoft.com/office/powerpoint/2010/main" val="1805733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9275" y="76200"/>
            <a:ext cx="2032000" cy="5784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0100" y="76200"/>
            <a:ext cx="5946775" cy="5784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51B54694-5A4F-4DDE-A246-90E7B842FB9E}"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60DCB877-6D3E-4BCA-8EC7-D4670F81984A}" type="datetime3">
              <a:rPr lang="en-US" sz="1800">
                <a:solidFill>
                  <a:srgbClr val="000000"/>
                </a:solidFill>
              </a:rPr>
              <a:pPr fontAlgn="auto">
                <a:spcBef>
                  <a:spcPts val="0"/>
                </a:spcBef>
                <a:spcAft>
                  <a:spcPts val="0"/>
                </a:spcAft>
                <a:defRPr/>
              </a:pPr>
              <a:t>3 April 2020</a:t>
            </a:fld>
            <a:endParaRPr lang="en-US" sz="1800">
              <a:solidFill>
                <a:srgbClr val="000000"/>
              </a:solidFill>
            </a:endParaRPr>
          </a:p>
        </p:txBody>
      </p:sp>
    </p:spTree>
    <p:extLst>
      <p:ext uri="{BB962C8B-B14F-4D97-AF65-F5344CB8AC3E}">
        <p14:creationId xmlns:p14="http://schemas.microsoft.com/office/powerpoint/2010/main" val="2182098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911350" y="76200"/>
            <a:ext cx="6781800" cy="1143000"/>
          </a:xfrm>
        </p:spPr>
        <p:txBody>
          <a:bodyPr/>
          <a:lstStyle/>
          <a:p>
            <a:r>
              <a:rPr lang="en-US"/>
              <a:t>Click to edit Master title style</a:t>
            </a:r>
          </a:p>
        </p:txBody>
      </p:sp>
      <p:sp>
        <p:nvSpPr>
          <p:cNvPr id="3" name="Table Placeholder 2"/>
          <p:cNvSpPr>
            <a:spLocks noGrp="1"/>
          </p:cNvSpPr>
          <p:nvPr>
            <p:ph type="tbl" idx="1"/>
          </p:nvPr>
        </p:nvSpPr>
        <p:spPr>
          <a:xfrm>
            <a:off x="800100" y="1536700"/>
            <a:ext cx="8131175" cy="4324350"/>
          </a:xfrm>
        </p:spPr>
        <p:txBody>
          <a:bodyPr/>
          <a:lstStyle/>
          <a:p>
            <a:pPr lvl="0"/>
            <a:endParaRPr lang="en-US" noProof="0"/>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C4A63687-7E6C-4DE0-9BEB-8789448141D7}"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E43D8F38-5EEC-4D31-B27F-2563D8A07911}" type="datetime3">
              <a:rPr lang="en-US" sz="1800">
                <a:solidFill>
                  <a:srgbClr val="000000"/>
                </a:solidFill>
              </a:rPr>
              <a:pPr fontAlgn="auto">
                <a:spcBef>
                  <a:spcPts val="0"/>
                </a:spcBef>
                <a:spcAft>
                  <a:spcPts val="0"/>
                </a:spcAft>
                <a:defRPr/>
              </a:pPr>
              <a:t>3 April 2020</a:t>
            </a:fld>
            <a:endParaRPr lang="en-US" sz="1800">
              <a:solidFill>
                <a:srgbClr val="000000"/>
              </a:solidFill>
            </a:endParaRPr>
          </a:p>
        </p:txBody>
      </p:sp>
    </p:spTree>
    <p:extLst>
      <p:ext uri="{BB962C8B-B14F-4D97-AF65-F5344CB8AC3E}">
        <p14:creationId xmlns:p14="http://schemas.microsoft.com/office/powerpoint/2010/main" val="2267678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4"/>
          <p:cNvSpPr>
            <a:spLocks noGrp="1" noChangeArrowheads="1"/>
          </p:cNvSpPr>
          <p:nvPr>
            <p:ph type="sldNum" sz="quarter" idx="10"/>
          </p:nvPr>
        </p:nvSpPr>
        <p:spPr>
          <a:xfrm>
            <a:off x="6896941" y="6381750"/>
            <a:ext cx="2133600" cy="476250"/>
          </a:xfrm>
          <a:ln/>
        </p:spPr>
        <p:txBody>
          <a:bodyPr/>
          <a:lstStyle>
            <a:lvl1pPr>
              <a:defRPr/>
            </a:lvl1pPr>
          </a:lstStyle>
          <a:p>
            <a:pPr>
              <a:defRPr/>
            </a:pPr>
            <a:fld id="{62D6D4B2-7611-498F-8780-1EDC26277454}" type="slidenum">
              <a:rPr lang="en-US" smtClean="0">
                <a:solidFill>
                  <a:srgbClr val="000000"/>
                </a:solidFill>
              </a:rPr>
              <a:pPr>
                <a:defRPr/>
              </a:pPr>
              <a:t>‹#›</a:t>
            </a:fld>
            <a:endParaRPr lang="en-US" dirty="0">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D957A480-45FD-4E4A-ABAC-1E7EB071E91C}" type="datetime3">
              <a:rPr lang="en-US" sz="1800">
                <a:solidFill>
                  <a:srgbClr val="000000"/>
                </a:solidFill>
              </a:rPr>
              <a:pPr fontAlgn="auto">
                <a:spcBef>
                  <a:spcPts val="0"/>
                </a:spcBef>
                <a:spcAft>
                  <a:spcPts val="0"/>
                </a:spcAft>
                <a:defRPr/>
              </a:pPr>
              <a:t>3 April 2020</a:t>
            </a:fld>
            <a:endParaRPr lang="en-US" sz="1800">
              <a:solidFill>
                <a:srgbClr val="000000"/>
              </a:solidFill>
            </a:endParaRPr>
          </a:p>
        </p:txBody>
      </p:sp>
    </p:spTree>
    <p:extLst>
      <p:ext uri="{BB962C8B-B14F-4D97-AF65-F5344CB8AC3E}">
        <p14:creationId xmlns:p14="http://schemas.microsoft.com/office/powerpoint/2010/main" val="3882018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683EF015-741B-43DE-8A3A-BDAB0992138F}"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2E6BC4E5-C517-43F2-870E-64EFEEF1198A}" type="datetime3">
              <a:rPr lang="en-US" sz="1800">
                <a:solidFill>
                  <a:srgbClr val="000000"/>
                </a:solidFill>
              </a:rPr>
              <a:pPr fontAlgn="auto">
                <a:spcBef>
                  <a:spcPts val="0"/>
                </a:spcBef>
                <a:spcAft>
                  <a:spcPts val="0"/>
                </a:spcAft>
                <a:defRPr/>
              </a:pPr>
              <a:t>3 April 2020</a:t>
            </a:fld>
            <a:endParaRPr lang="en-US" sz="1800">
              <a:solidFill>
                <a:srgbClr val="000000"/>
              </a:solidFill>
            </a:endParaRPr>
          </a:p>
        </p:txBody>
      </p:sp>
    </p:spTree>
    <p:extLst>
      <p:ext uri="{BB962C8B-B14F-4D97-AF65-F5344CB8AC3E}">
        <p14:creationId xmlns:p14="http://schemas.microsoft.com/office/powerpoint/2010/main" val="3721483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0100" y="1536700"/>
            <a:ext cx="3989388" cy="432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41888" y="1536700"/>
            <a:ext cx="3989387" cy="432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04E23353-4FEE-4528-8A35-E06682B0B952}"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3C7A53D6-9E1F-476B-811C-8B0D7D6C129D}" type="datetime3">
              <a:rPr lang="en-US" sz="1800">
                <a:solidFill>
                  <a:srgbClr val="000000"/>
                </a:solidFill>
              </a:rPr>
              <a:pPr fontAlgn="auto">
                <a:spcBef>
                  <a:spcPts val="0"/>
                </a:spcBef>
                <a:spcAft>
                  <a:spcPts val="0"/>
                </a:spcAft>
                <a:defRPr/>
              </a:pPr>
              <a:t>3 April 2020</a:t>
            </a:fld>
            <a:endParaRPr lang="en-US" sz="1800">
              <a:solidFill>
                <a:srgbClr val="000000"/>
              </a:solidFill>
            </a:endParaRPr>
          </a:p>
        </p:txBody>
      </p:sp>
    </p:spTree>
    <p:extLst>
      <p:ext uri="{BB962C8B-B14F-4D97-AF65-F5344CB8AC3E}">
        <p14:creationId xmlns:p14="http://schemas.microsoft.com/office/powerpoint/2010/main" val="2518554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E8D331FD-6F1F-4D9B-AF9A-483E3CAF7677}" type="slidenum">
              <a:rPr lang="en-US">
                <a:solidFill>
                  <a:srgbClr val="000000"/>
                </a:solidFill>
              </a:rPr>
              <a:pPr>
                <a:defRPr/>
              </a:pPr>
              <a:t>‹#›</a:t>
            </a:fld>
            <a:endParaRPr lang="en-US">
              <a:solidFill>
                <a:srgbClr val="000000"/>
              </a:solidFill>
            </a:endParaRPr>
          </a:p>
        </p:txBody>
      </p:sp>
      <p:sp>
        <p:nvSpPr>
          <p:cNvPr id="8"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7620B285-4050-43FA-AADB-0920DF539A7F}" type="datetime3">
              <a:rPr lang="en-US" sz="1800">
                <a:solidFill>
                  <a:srgbClr val="000000"/>
                </a:solidFill>
              </a:rPr>
              <a:pPr fontAlgn="auto">
                <a:spcBef>
                  <a:spcPts val="0"/>
                </a:spcBef>
                <a:spcAft>
                  <a:spcPts val="0"/>
                </a:spcAft>
                <a:defRPr/>
              </a:pPr>
              <a:t>3 April 2020</a:t>
            </a:fld>
            <a:endParaRPr lang="en-US" sz="1800">
              <a:solidFill>
                <a:srgbClr val="000000"/>
              </a:solidFill>
            </a:endParaRPr>
          </a:p>
        </p:txBody>
      </p:sp>
    </p:spTree>
    <p:extLst>
      <p:ext uri="{BB962C8B-B14F-4D97-AF65-F5344CB8AC3E}">
        <p14:creationId xmlns:p14="http://schemas.microsoft.com/office/powerpoint/2010/main" val="339424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7FF413A6-C1B6-4F62-8CFB-187CFCE2157E}" type="slidenum">
              <a:rPr lang="en-US">
                <a:solidFill>
                  <a:srgbClr val="000000"/>
                </a:solidFill>
              </a:rPr>
              <a:pPr>
                <a:defRPr/>
              </a:pPr>
              <a:t>‹#›</a:t>
            </a:fld>
            <a:endParaRPr lang="en-US">
              <a:solidFill>
                <a:srgbClr val="000000"/>
              </a:solidFill>
            </a:endParaRPr>
          </a:p>
        </p:txBody>
      </p:sp>
      <p:sp>
        <p:nvSpPr>
          <p:cNvPr id="4"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0EA175A4-5690-4F6B-983E-B173AF56C5D4}" type="datetime3">
              <a:rPr lang="en-US" sz="1800">
                <a:solidFill>
                  <a:srgbClr val="000000"/>
                </a:solidFill>
              </a:rPr>
              <a:pPr fontAlgn="auto">
                <a:spcBef>
                  <a:spcPts val="0"/>
                </a:spcBef>
                <a:spcAft>
                  <a:spcPts val="0"/>
                </a:spcAft>
                <a:defRPr/>
              </a:pPr>
              <a:t>3 April 2020</a:t>
            </a:fld>
            <a:endParaRPr lang="en-US" sz="1800">
              <a:solidFill>
                <a:srgbClr val="000000"/>
              </a:solidFill>
            </a:endParaRPr>
          </a:p>
        </p:txBody>
      </p:sp>
    </p:spTree>
    <p:extLst>
      <p:ext uri="{BB962C8B-B14F-4D97-AF65-F5344CB8AC3E}">
        <p14:creationId xmlns:p14="http://schemas.microsoft.com/office/powerpoint/2010/main" val="1961932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4B30F739-B175-493E-BCB7-A2F184EDE3CD}" type="slidenum">
              <a:rPr lang="en-US">
                <a:solidFill>
                  <a:srgbClr val="000000"/>
                </a:solidFill>
              </a:rPr>
              <a:pPr>
                <a:defRPr/>
              </a:pPr>
              <a:t>‹#›</a:t>
            </a:fld>
            <a:endParaRPr lang="en-US">
              <a:solidFill>
                <a:srgbClr val="000000"/>
              </a:solidFill>
            </a:endParaRPr>
          </a:p>
        </p:txBody>
      </p:sp>
      <p:sp>
        <p:nvSpPr>
          <p:cNvPr id="3"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6FB5E55D-52CC-4139-85F7-657F2B75D194}" type="datetime3">
              <a:rPr lang="en-US" sz="1800">
                <a:solidFill>
                  <a:srgbClr val="000000"/>
                </a:solidFill>
              </a:rPr>
              <a:pPr fontAlgn="auto">
                <a:spcBef>
                  <a:spcPts val="0"/>
                </a:spcBef>
                <a:spcAft>
                  <a:spcPts val="0"/>
                </a:spcAft>
                <a:defRPr/>
              </a:pPr>
              <a:t>3 April 2020</a:t>
            </a:fld>
            <a:endParaRPr lang="en-US" sz="1800">
              <a:solidFill>
                <a:srgbClr val="000000"/>
              </a:solidFill>
            </a:endParaRPr>
          </a:p>
        </p:txBody>
      </p:sp>
    </p:spTree>
    <p:extLst>
      <p:ext uri="{BB962C8B-B14F-4D97-AF65-F5344CB8AC3E}">
        <p14:creationId xmlns:p14="http://schemas.microsoft.com/office/powerpoint/2010/main" val="12789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AA4FB6B9-BF17-439A-AF11-BF4CD9B977CD}"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085EA206-6CCF-4F3A-B44D-6D7AD10113F2}" type="datetime3">
              <a:rPr lang="en-US" sz="1800">
                <a:solidFill>
                  <a:srgbClr val="000000"/>
                </a:solidFill>
              </a:rPr>
              <a:pPr fontAlgn="auto">
                <a:spcBef>
                  <a:spcPts val="0"/>
                </a:spcBef>
                <a:spcAft>
                  <a:spcPts val="0"/>
                </a:spcAft>
                <a:defRPr/>
              </a:pPr>
              <a:t>3 April 2020</a:t>
            </a:fld>
            <a:endParaRPr lang="en-US" sz="1800">
              <a:solidFill>
                <a:srgbClr val="000000"/>
              </a:solidFill>
            </a:endParaRPr>
          </a:p>
        </p:txBody>
      </p:sp>
    </p:spTree>
    <p:extLst>
      <p:ext uri="{BB962C8B-B14F-4D97-AF65-F5344CB8AC3E}">
        <p14:creationId xmlns:p14="http://schemas.microsoft.com/office/powerpoint/2010/main" val="3947730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549A2477-CE7E-45C6-B43D-4B971EC74F58}"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F98E6776-D5C5-46E4-88B5-BCF57C743C82}" type="datetime3">
              <a:rPr lang="en-US" sz="1800">
                <a:solidFill>
                  <a:srgbClr val="000000"/>
                </a:solidFill>
              </a:rPr>
              <a:pPr fontAlgn="auto">
                <a:spcBef>
                  <a:spcPts val="0"/>
                </a:spcBef>
                <a:spcAft>
                  <a:spcPts val="0"/>
                </a:spcAft>
                <a:defRPr/>
              </a:pPr>
              <a:t>3 April 2020</a:t>
            </a:fld>
            <a:endParaRPr lang="en-US" sz="1800">
              <a:solidFill>
                <a:srgbClr val="000000"/>
              </a:solidFill>
            </a:endParaRPr>
          </a:p>
        </p:txBody>
      </p:sp>
    </p:spTree>
    <p:extLst>
      <p:ext uri="{BB962C8B-B14F-4D97-AF65-F5344CB8AC3E}">
        <p14:creationId xmlns:p14="http://schemas.microsoft.com/office/powerpoint/2010/main" val="3172452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800100" y="1536700"/>
            <a:ext cx="8131175"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027" name="Rectangle 2"/>
          <p:cNvSpPr>
            <a:spLocks noGrp="1" noChangeArrowheads="1"/>
          </p:cNvSpPr>
          <p:nvPr>
            <p:ph type="title"/>
          </p:nvPr>
        </p:nvSpPr>
        <p:spPr bwMode="auto">
          <a:xfrm>
            <a:off x="1911350" y="76200"/>
            <a:ext cx="6781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68" name="Rectangle 44"/>
          <p:cNvSpPr>
            <a:spLocks noGrp="1" noChangeArrowheads="1"/>
          </p:cNvSpPr>
          <p:nvPr>
            <p:ph type="sldNum" sz="quarter" idx="4"/>
          </p:nvPr>
        </p:nvSpPr>
        <p:spPr bwMode="auto">
          <a:xfrm>
            <a:off x="6910388" y="625316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mtClean="0">
                <a:latin typeface="Times New Roman" pitchFamily="18" charset="0"/>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F49C0791-D0EA-4F3B-9503-D0DBAFE8CE0E}" type="slidenum">
              <a:rPr lang="en-US" sz="1800">
                <a:solidFill>
                  <a:srgbClr val="000000"/>
                </a:solidFill>
              </a:rPr>
              <a:pPr fontAlgn="auto">
                <a:spcBef>
                  <a:spcPts val="0"/>
                </a:spcBef>
                <a:spcAft>
                  <a:spcPts val="0"/>
                </a:spcAft>
                <a:defRPr/>
              </a:pPr>
              <a:t>‹#›</a:t>
            </a:fld>
            <a:endParaRPr lang="en-US" sz="1800">
              <a:solidFill>
                <a:srgbClr val="000000"/>
              </a:solidFill>
            </a:endParaRPr>
          </a:p>
        </p:txBody>
      </p:sp>
      <p:sp>
        <p:nvSpPr>
          <p:cNvPr id="10" name="Line 15">
            <a:extLst>
              <a:ext uri="{FF2B5EF4-FFF2-40B4-BE49-F238E27FC236}">
                <a16:creationId xmlns:a16="http://schemas.microsoft.com/office/drawing/2014/main" id="{078F0C5E-51FD-4A10-86FC-A16488553A72}"/>
              </a:ext>
            </a:extLst>
          </p:cNvPr>
          <p:cNvSpPr>
            <a:spLocks noChangeShapeType="1"/>
          </p:cNvSpPr>
          <p:nvPr userDrawn="1"/>
        </p:nvSpPr>
        <p:spPr bwMode="auto">
          <a:xfrm>
            <a:off x="381000" y="6451600"/>
            <a:ext cx="8382000" cy="0"/>
          </a:xfrm>
          <a:prstGeom prst="line">
            <a:avLst/>
          </a:prstGeom>
          <a:noFill/>
          <a:ln w="57150">
            <a:solidFill>
              <a:srgbClr val="DD212B"/>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11" name="Line 17">
            <a:extLst>
              <a:ext uri="{FF2B5EF4-FFF2-40B4-BE49-F238E27FC236}">
                <a16:creationId xmlns:a16="http://schemas.microsoft.com/office/drawing/2014/main" id="{26A849A4-E50F-4776-8E03-68DF7772FC91}"/>
              </a:ext>
            </a:extLst>
          </p:cNvPr>
          <p:cNvSpPr>
            <a:spLocks noChangeShapeType="1"/>
          </p:cNvSpPr>
          <p:nvPr userDrawn="1"/>
        </p:nvSpPr>
        <p:spPr bwMode="auto">
          <a:xfrm>
            <a:off x="422275" y="1414463"/>
            <a:ext cx="8382000" cy="0"/>
          </a:xfrm>
          <a:prstGeom prst="line">
            <a:avLst/>
          </a:prstGeom>
          <a:noFill/>
          <a:ln w="57150">
            <a:solidFill>
              <a:srgbClr val="DD212B"/>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12" name="Text Box 43">
            <a:extLst>
              <a:ext uri="{FF2B5EF4-FFF2-40B4-BE49-F238E27FC236}">
                <a16:creationId xmlns:a16="http://schemas.microsoft.com/office/drawing/2014/main" id="{1113F88B-8390-403E-9FB9-B51F3E8D9FF9}"/>
              </a:ext>
            </a:extLst>
          </p:cNvPr>
          <p:cNvSpPr txBox="1">
            <a:spLocks noChangeArrowheads="1"/>
          </p:cNvSpPr>
          <p:nvPr userDrawn="1"/>
        </p:nvSpPr>
        <p:spPr bwMode="auto">
          <a:xfrm>
            <a:off x="1295400" y="6491288"/>
            <a:ext cx="6553200" cy="336550"/>
          </a:xfrm>
          <a:prstGeom prst="rect">
            <a:avLst/>
          </a:prstGeom>
          <a:noFill/>
          <a:ln w="9525">
            <a:noFill/>
            <a:miter lim="800000"/>
            <a:headEnd/>
            <a:tailEnd/>
          </a:ln>
          <a:effectLst/>
        </p:spPr>
        <p:txBody>
          <a:bodyPr>
            <a:spAutoFit/>
          </a:bodyPr>
          <a:lstStyle/>
          <a:p>
            <a:pPr algn="ctr" fontAlgn="auto">
              <a:spcAft>
                <a:spcPts val="0"/>
              </a:spcAft>
              <a:defRPr/>
            </a:pPr>
            <a:r>
              <a:rPr lang="en-US" sz="1600" b="1" i="1" dirty="0">
                <a:solidFill>
                  <a:srgbClr val="000000"/>
                </a:solidFill>
                <a:latin typeface="Century Schoolbook" pitchFamily="18" charset="0"/>
              </a:rPr>
              <a:t>CSCE 436 – Advanced Embedded Systems</a:t>
            </a:r>
          </a:p>
        </p:txBody>
      </p:sp>
      <p:pic>
        <p:nvPicPr>
          <p:cNvPr id="13" name="Picture 12" descr="1505.028 Toolbox PPT_Sidebar_1a.jpg">
            <a:extLst>
              <a:ext uri="{FF2B5EF4-FFF2-40B4-BE49-F238E27FC236}">
                <a16:creationId xmlns:a16="http://schemas.microsoft.com/office/drawing/2014/main" id="{1A4E34B2-5DCB-4799-959C-5C46B378E123}"/>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l="89071" t="7003" r="1401" b="84923"/>
          <a:stretch/>
        </p:blipFill>
        <p:spPr>
          <a:xfrm>
            <a:off x="7972" y="196902"/>
            <a:ext cx="1896812" cy="904134"/>
          </a:xfrm>
          <a:prstGeom prst="rect">
            <a:avLst/>
          </a:prstGeom>
        </p:spPr>
      </p:pic>
    </p:spTree>
    <p:extLst>
      <p:ext uri="{BB962C8B-B14F-4D97-AF65-F5344CB8AC3E}">
        <p14:creationId xmlns:p14="http://schemas.microsoft.com/office/powerpoint/2010/main" val="155019608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p:txStyles>
    <p:titleStyle>
      <a:lvl1pPr algn="r" rtl="0" eaLnBrk="0" fontAlgn="base" hangingPunct="0">
        <a:spcBef>
          <a:spcPct val="0"/>
        </a:spcBef>
        <a:spcAft>
          <a:spcPct val="0"/>
        </a:spcAft>
        <a:defRPr sz="3600" b="1">
          <a:solidFill>
            <a:schemeClr val="tx1"/>
          </a:solidFill>
          <a:latin typeface="+mj-lt"/>
          <a:ea typeface="+mj-ea"/>
          <a:cs typeface="+mj-cs"/>
        </a:defRPr>
      </a:lvl1pPr>
      <a:lvl2pPr algn="r" rtl="0" eaLnBrk="0" fontAlgn="base" hangingPunct="0">
        <a:spcBef>
          <a:spcPct val="0"/>
        </a:spcBef>
        <a:spcAft>
          <a:spcPct val="0"/>
        </a:spcAft>
        <a:defRPr sz="3600" b="1">
          <a:solidFill>
            <a:srgbClr val="0C2D83"/>
          </a:solidFill>
          <a:latin typeface="Arial" pitchFamily="34" charset="0"/>
        </a:defRPr>
      </a:lvl2pPr>
      <a:lvl3pPr algn="r" rtl="0" eaLnBrk="0" fontAlgn="base" hangingPunct="0">
        <a:spcBef>
          <a:spcPct val="0"/>
        </a:spcBef>
        <a:spcAft>
          <a:spcPct val="0"/>
        </a:spcAft>
        <a:defRPr sz="3600" b="1">
          <a:solidFill>
            <a:srgbClr val="0C2D83"/>
          </a:solidFill>
          <a:latin typeface="Arial" pitchFamily="34" charset="0"/>
        </a:defRPr>
      </a:lvl3pPr>
      <a:lvl4pPr algn="r" rtl="0" eaLnBrk="0" fontAlgn="base" hangingPunct="0">
        <a:spcBef>
          <a:spcPct val="0"/>
        </a:spcBef>
        <a:spcAft>
          <a:spcPct val="0"/>
        </a:spcAft>
        <a:defRPr sz="3600" b="1">
          <a:solidFill>
            <a:srgbClr val="0C2D83"/>
          </a:solidFill>
          <a:latin typeface="Arial" pitchFamily="34" charset="0"/>
        </a:defRPr>
      </a:lvl4pPr>
      <a:lvl5pPr algn="r" rtl="0" eaLnBrk="0" fontAlgn="base" hangingPunct="0">
        <a:spcBef>
          <a:spcPct val="0"/>
        </a:spcBef>
        <a:spcAft>
          <a:spcPct val="0"/>
        </a:spcAft>
        <a:defRPr sz="3600" b="1">
          <a:solidFill>
            <a:srgbClr val="0C2D83"/>
          </a:solidFill>
          <a:latin typeface="Arial" pitchFamily="34" charset="0"/>
        </a:defRPr>
      </a:lvl5pPr>
      <a:lvl6pPr marL="457200" algn="r" rtl="0" eaLnBrk="0" fontAlgn="base" hangingPunct="0">
        <a:spcBef>
          <a:spcPct val="0"/>
        </a:spcBef>
        <a:spcAft>
          <a:spcPct val="0"/>
        </a:spcAft>
        <a:defRPr sz="3600" b="1">
          <a:solidFill>
            <a:srgbClr val="0C2D83"/>
          </a:solidFill>
          <a:latin typeface="Arial" pitchFamily="34" charset="0"/>
        </a:defRPr>
      </a:lvl6pPr>
      <a:lvl7pPr marL="914400" algn="r" rtl="0" eaLnBrk="0" fontAlgn="base" hangingPunct="0">
        <a:spcBef>
          <a:spcPct val="0"/>
        </a:spcBef>
        <a:spcAft>
          <a:spcPct val="0"/>
        </a:spcAft>
        <a:defRPr sz="3600" b="1">
          <a:solidFill>
            <a:srgbClr val="0C2D83"/>
          </a:solidFill>
          <a:latin typeface="Arial" pitchFamily="34" charset="0"/>
        </a:defRPr>
      </a:lvl7pPr>
      <a:lvl8pPr marL="1371600" algn="r" rtl="0" eaLnBrk="0" fontAlgn="base" hangingPunct="0">
        <a:spcBef>
          <a:spcPct val="0"/>
        </a:spcBef>
        <a:spcAft>
          <a:spcPct val="0"/>
        </a:spcAft>
        <a:defRPr sz="3600" b="1">
          <a:solidFill>
            <a:srgbClr val="0C2D83"/>
          </a:solidFill>
          <a:latin typeface="Arial" pitchFamily="34" charset="0"/>
        </a:defRPr>
      </a:lvl8pPr>
      <a:lvl9pPr marL="1828800" algn="r" rtl="0" eaLnBrk="0" fontAlgn="base" hangingPunct="0">
        <a:spcBef>
          <a:spcPct val="0"/>
        </a:spcBef>
        <a:spcAft>
          <a:spcPct val="0"/>
        </a:spcAft>
        <a:defRPr sz="3600" b="1">
          <a:solidFill>
            <a:srgbClr val="0C2D83"/>
          </a:solidFill>
          <a:latin typeface="Arial" pitchFamily="34"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www.xilinx.com/support/documentation/user_guides/ug474_7Series_CLB.pdf"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en.wikipedia.org/wiki/Lookup_table#Hardware_LUT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hyperlink" Target="http://www.xilinx.com/support/documentation/user_guides/ug384.pdf"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hyperlink" Target="https://www.xilinx.com/support/documentation/user_guides/ug479_7Series_DSP48E1.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EE4AFCC-A34A-4D25-BE77-E75C7600DB20}"/>
              </a:ext>
            </a:extLst>
          </p:cNvPr>
          <p:cNvSpPr>
            <a:spLocks noGrp="1"/>
          </p:cNvSpPr>
          <p:nvPr>
            <p:ph type="subTitle" idx="1"/>
          </p:nvPr>
        </p:nvSpPr>
        <p:spPr/>
        <p:txBody>
          <a:bodyPr/>
          <a:lstStyle/>
          <a:p>
            <a:r>
              <a:rPr lang="en-US" dirty="0"/>
              <a:t>Prof Jeffrey Falkinburg</a:t>
            </a:r>
            <a:br>
              <a:rPr lang="en-US" dirty="0"/>
            </a:br>
            <a:r>
              <a:rPr lang="en-US" dirty="0"/>
              <a:t>Avery Hall 368</a:t>
            </a:r>
            <a:br>
              <a:rPr lang="en-US" dirty="0"/>
            </a:br>
            <a:r>
              <a:rPr lang="en-US" dirty="0"/>
              <a:t>472-5120</a:t>
            </a:r>
          </a:p>
        </p:txBody>
      </p:sp>
      <p:sp>
        <p:nvSpPr>
          <p:cNvPr id="3" name="Title 2">
            <a:extLst>
              <a:ext uri="{FF2B5EF4-FFF2-40B4-BE49-F238E27FC236}">
                <a16:creationId xmlns:a16="http://schemas.microsoft.com/office/drawing/2014/main" id="{257E031C-FE42-41FC-9EC4-42C46DEE6BF0}"/>
              </a:ext>
            </a:extLst>
          </p:cNvPr>
          <p:cNvSpPr>
            <a:spLocks noGrp="1"/>
          </p:cNvSpPr>
          <p:nvPr>
            <p:ph type="ctrTitle"/>
          </p:nvPr>
        </p:nvSpPr>
        <p:spPr>
          <a:xfrm>
            <a:off x="3006969" y="2275840"/>
            <a:ext cx="5603631" cy="1905000"/>
          </a:xfrm>
        </p:spPr>
        <p:txBody>
          <a:bodyPr/>
          <a:lstStyle/>
          <a:p>
            <a:r>
              <a:rPr lang="en-US" dirty="0"/>
              <a:t>CSCE 436 – Advanced Embedded Systems</a:t>
            </a:r>
            <a:br>
              <a:rPr lang="en-US" dirty="0"/>
            </a:br>
            <a:r>
              <a:rPr lang="en-US" sz="3600" dirty="0"/>
              <a:t>Lecture 32 – Asynchronous </a:t>
            </a:r>
            <a:br>
              <a:rPr lang="en-US" sz="3600" dirty="0"/>
            </a:br>
            <a:r>
              <a:rPr lang="en-US" sz="3600" dirty="0"/>
              <a:t>Design FPGA fabric</a:t>
            </a:r>
            <a:endParaRPr lang="en-US" dirty="0"/>
          </a:p>
        </p:txBody>
      </p:sp>
    </p:spTree>
    <p:extLst>
      <p:ext uri="{BB962C8B-B14F-4D97-AF65-F5344CB8AC3E}">
        <p14:creationId xmlns:p14="http://schemas.microsoft.com/office/powerpoint/2010/main" val="956543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lnSpc>
                <a:spcPct val="80000"/>
              </a:lnSpc>
            </a:pPr>
            <a:r>
              <a:rPr lang="en-US" dirty="0"/>
              <a:t>Xilinx Artix-7 Architecture</a:t>
            </a:r>
          </a:p>
        </p:txBody>
      </p:sp>
      <p:sp>
        <p:nvSpPr>
          <p:cNvPr id="4" name="Content Placeholder 3"/>
          <p:cNvSpPr>
            <a:spLocks noGrp="1"/>
          </p:cNvSpPr>
          <p:nvPr>
            <p:ph idx="1"/>
          </p:nvPr>
        </p:nvSpPr>
        <p:spPr>
          <a:xfrm>
            <a:off x="581736" y="1523052"/>
            <a:ext cx="8131175" cy="4324350"/>
          </a:xfrm>
        </p:spPr>
        <p:txBody>
          <a:bodyPr/>
          <a:lstStyle/>
          <a:p>
            <a:pPr marL="0" lvl="0" indent="0">
              <a:buNone/>
            </a:pPr>
            <a:r>
              <a:rPr lang="en-US" sz="1600" dirty="0">
                <a:solidFill>
                  <a:srgbClr val="000000"/>
                </a:solidFill>
                <a:latin typeface="Courier New" panose="02070309020205020404" pitchFamily="49" charset="0"/>
                <a:cs typeface="Courier New" panose="02070309020205020404" pitchFamily="49" charset="0"/>
              </a:rPr>
              <a:t>1. Slice Logic</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Site Type        | Used | Fixed | Available | </a:t>
            </a:r>
            <a:r>
              <a:rPr lang="en-US" sz="1600" dirty="0" err="1">
                <a:solidFill>
                  <a:srgbClr val="000000"/>
                </a:solidFill>
                <a:latin typeface="Courier New" panose="02070309020205020404" pitchFamily="49" charset="0"/>
                <a:cs typeface="Courier New" panose="02070309020205020404" pitchFamily="49" charset="0"/>
              </a:rPr>
              <a:t>Util</a:t>
            </a:r>
            <a:r>
              <a:rPr lang="en-US" sz="1600" dirty="0">
                <a:solidFill>
                  <a:srgbClr val="000000"/>
                </a:solidFill>
                <a:latin typeface="Courier New" panose="02070309020205020404" pitchFamily="49" charset="0"/>
                <a:cs typeface="Courier New" panose="02070309020205020404" pitchFamily="49" charset="0"/>
              </a:rPr>
              <a:t>%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Slice LUTs              |  309 |     0 |    133800 |  0.23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LUT as Logic          |  309 |     0 |    133800 |  0.23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LUT as Memory         |    0 |     0 |     46200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Slice Registers         |  271 |     0 |    267600 |  0.10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Register as Flip Flop |  271 |     0 |    267600 |  0.10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Register as Latch     |    0 |     0 |    267600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F7 </a:t>
            </a:r>
            <a:r>
              <a:rPr lang="en-US" sz="1600" dirty="0" err="1">
                <a:solidFill>
                  <a:srgbClr val="000000"/>
                </a:solidFill>
                <a:latin typeface="Courier New" panose="02070309020205020404" pitchFamily="49" charset="0"/>
                <a:cs typeface="Courier New" panose="02070309020205020404" pitchFamily="49" charset="0"/>
              </a:rPr>
              <a:t>Muxes</a:t>
            </a:r>
            <a:r>
              <a:rPr lang="en-US" sz="1600" dirty="0">
                <a:solidFill>
                  <a:srgbClr val="000000"/>
                </a:solidFill>
                <a:latin typeface="Courier New" panose="02070309020205020404" pitchFamily="49" charset="0"/>
                <a:cs typeface="Courier New" panose="02070309020205020404" pitchFamily="49" charset="0"/>
              </a:rPr>
              <a:t>                |    0 |     0 |     66900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F8 </a:t>
            </a:r>
            <a:r>
              <a:rPr lang="en-US" sz="1600" dirty="0" err="1">
                <a:solidFill>
                  <a:srgbClr val="000000"/>
                </a:solidFill>
                <a:latin typeface="Courier New" panose="02070309020205020404" pitchFamily="49" charset="0"/>
                <a:cs typeface="Courier New" panose="02070309020205020404" pitchFamily="49" charset="0"/>
              </a:rPr>
              <a:t>Muxes</a:t>
            </a:r>
            <a:r>
              <a:rPr lang="en-US" sz="1600" dirty="0">
                <a:solidFill>
                  <a:srgbClr val="000000"/>
                </a:solidFill>
                <a:latin typeface="Courier New" panose="02070309020205020404" pitchFamily="49" charset="0"/>
                <a:cs typeface="Courier New" panose="02070309020205020404" pitchFamily="49" charset="0"/>
              </a:rPr>
              <a:t>                |    0 |     0 |     33450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10</a:t>
            </a:fld>
            <a:endParaRPr lang="en-US" dirty="0">
              <a:solidFill>
                <a:srgbClr val="000000"/>
              </a:solidFill>
            </a:endParaRPr>
          </a:p>
        </p:txBody>
      </p:sp>
    </p:spTree>
    <p:extLst>
      <p:ext uri="{BB962C8B-B14F-4D97-AF65-F5344CB8AC3E}">
        <p14:creationId xmlns:p14="http://schemas.microsoft.com/office/powerpoint/2010/main" val="469767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lnSpc>
                <a:spcPct val="80000"/>
              </a:lnSpc>
            </a:pPr>
            <a:r>
              <a:rPr lang="en-US" dirty="0"/>
              <a:t>Xilinx Artix-7 Architecture</a:t>
            </a:r>
          </a:p>
        </p:txBody>
      </p:sp>
      <p:sp>
        <p:nvSpPr>
          <p:cNvPr id="4" name="Content Placeholder 3"/>
          <p:cNvSpPr>
            <a:spLocks noGrp="1"/>
          </p:cNvSpPr>
          <p:nvPr>
            <p:ph idx="1"/>
          </p:nvPr>
        </p:nvSpPr>
        <p:spPr>
          <a:xfrm>
            <a:off x="581736" y="1523052"/>
            <a:ext cx="8131175" cy="4324350"/>
          </a:xfrm>
        </p:spPr>
        <p:txBody>
          <a:bodyPr/>
          <a:lstStyle/>
          <a:p>
            <a:pPr marL="0" lvl="0" indent="0">
              <a:buNone/>
            </a:pPr>
            <a:r>
              <a:rPr lang="en-US" sz="1600" dirty="0">
                <a:solidFill>
                  <a:srgbClr val="000000"/>
                </a:solidFill>
                <a:latin typeface="Courier New" panose="02070309020205020404" pitchFamily="49" charset="0"/>
                <a:cs typeface="Courier New" panose="02070309020205020404" pitchFamily="49" charset="0"/>
              </a:rPr>
              <a:t>1.1 Summary of Registers by Type</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Total | Clock Enable | Synchronous | Asynchronous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0     |            _ |           - |            -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0     |            _ |           - |          Set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0     |            _ |           - |        Reset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0     |            _ |         Set |            -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0     |            _ |       Reset |            -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0     |          Yes |           - |            -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0     |          Yes |           - |          Set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3     |          Yes |           - |        Reset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36    |          Yes |         Set |            -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232   |          Yes |       Reset |            -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11</a:t>
            </a:fld>
            <a:endParaRPr lang="en-US" dirty="0">
              <a:solidFill>
                <a:srgbClr val="000000"/>
              </a:solidFill>
            </a:endParaRPr>
          </a:p>
        </p:txBody>
      </p:sp>
    </p:spTree>
    <p:extLst>
      <p:ext uri="{BB962C8B-B14F-4D97-AF65-F5344CB8AC3E}">
        <p14:creationId xmlns:p14="http://schemas.microsoft.com/office/powerpoint/2010/main" val="1823394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lnSpc>
                <a:spcPct val="80000"/>
              </a:lnSpc>
            </a:pPr>
            <a:r>
              <a:rPr lang="en-US" dirty="0"/>
              <a:t>Xilinx Artix-7 Architecture</a:t>
            </a:r>
          </a:p>
        </p:txBody>
      </p:sp>
      <p:sp>
        <p:nvSpPr>
          <p:cNvPr id="4" name="Content Placeholder 3"/>
          <p:cNvSpPr>
            <a:spLocks noGrp="1"/>
          </p:cNvSpPr>
          <p:nvPr>
            <p:ph idx="1"/>
          </p:nvPr>
        </p:nvSpPr>
        <p:spPr>
          <a:xfrm>
            <a:off x="581736" y="1523052"/>
            <a:ext cx="8131175" cy="4324350"/>
          </a:xfrm>
        </p:spPr>
        <p:txBody>
          <a:bodyPr/>
          <a:lstStyle/>
          <a:p>
            <a:pPr marL="0" lvl="0" indent="0">
              <a:buNone/>
            </a:pPr>
            <a:r>
              <a:rPr lang="en-US" sz="1200" dirty="0">
                <a:solidFill>
                  <a:srgbClr val="000000"/>
                </a:solidFill>
                <a:latin typeface="Courier New" panose="02070309020205020404" pitchFamily="49" charset="0"/>
                <a:cs typeface="Courier New" panose="02070309020205020404" pitchFamily="49" charset="0"/>
              </a:rPr>
              <a:t>2. Slice Logic Distribution</a:t>
            </a:r>
          </a:p>
          <a:p>
            <a:pPr marL="0" lvl="0" indent="0">
              <a:buNone/>
            </a:pPr>
            <a:r>
              <a:rPr lang="en-US" sz="1200" dirty="0">
                <a:solidFill>
                  <a:srgbClr val="000000"/>
                </a:solidFill>
                <a:latin typeface="Courier New" panose="02070309020205020404" pitchFamily="49" charset="0"/>
                <a:cs typeface="Courier New" panose="02070309020205020404" pitchFamily="49" charset="0"/>
              </a:rPr>
              <a:t>---------------------------</a:t>
            </a:r>
          </a:p>
          <a:p>
            <a:pPr marL="0" lvl="0" indent="0">
              <a:buNone/>
            </a:pPr>
            <a:endParaRPr lang="en-US" sz="1200" dirty="0">
              <a:solidFill>
                <a:srgbClr val="000000"/>
              </a:solidFill>
              <a:latin typeface="Courier New" panose="02070309020205020404" pitchFamily="49" charset="0"/>
              <a:cs typeface="Courier New" panose="02070309020205020404" pitchFamily="49" charset="0"/>
            </a:endParaRPr>
          </a:p>
          <a:p>
            <a:pPr marL="0" lvl="0" indent="0">
              <a:buNone/>
            </a:pPr>
            <a:r>
              <a:rPr lang="en-US" sz="1200" dirty="0">
                <a:solidFill>
                  <a:srgbClr val="000000"/>
                </a:solidFill>
                <a:latin typeface="Courier New" panose="02070309020205020404" pitchFamily="49" charset="0"/>
                <a:cs typeface="Courier New" panose="02070309020205020404" pitchFamily="49" charset="0"/>
              </a:rPr>
              <a:t>+--------------------------------------------+------+-------+-----------+-------+</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Site Type                 | Used | Fixed | Available | </a:t>
            </a:r>
            <a:r>
              <a:rPr lang="en-US" sz="1200" dirty="0" err="1">
                <a:solidFill>
                  <a:srgbClr val="000000"/>
                </a:solidFill>
                <a:latin typeface="Courier New" panose="02070309020205020404" pitchFamily="49" charset="0"/>
                <a:cs typeface="Courier New" panose="02070309020205020404" pitchFamily="49" charset="0"/>
              </a:rPr>
              <a:t>Util</a:t>
            </a:r>
            <a:r>
              <a:rPr lang="en-US" sz="1200" dirty="0">
                <a:solidFill>
                  <a:srgbClr val="000000"/>
                </a:solidFill>
                <a:latin typeface="Courier New" panose="02070309020205020404" pitchFamily="49" charset="0"/>
                <a:cs typeface="Courier New" panose="02070309020205020404" pitchFamily="49" charset="0"/>
              </a:rPr>
              <a:t>%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Slice                                      |  103 |     0 |     33450 |  0.31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SLICEL                                   |   66 |     0 |           |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SLICEM                                   |   37 |     0 |           |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LUT as Logic                               |  309 |     0 |    133800 |  0.23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using O5 output only                     |    0 |       |           |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using O6 output only                     |  240 |       |           |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using O5 and O6                          |   69 |       |           |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LUT as Memory                              |    0 |     0 |     46200 |  0.00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LUT as Distributed RAM                   |    0 |     0 |           |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LUT as Shift Register                    |    0 |     0 |           |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Slice Registers                            |  271 |     0 |    267600 |  0.10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Register driven from within the Slice    |  235 |       |           |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Register driven from outside the Slice   |   36 |       |           |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LUT in front of the register is unused |   15 |       |           |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LUT in front of the register is used   |   21 |       |           |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Unique Control Sets                        |   18 |       |     33450 |  0.05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Note: Available Control Sets calculated as Slice Registers / 8, Review the Control Sets Report for more information regarding control sets.</a:t>
            </a: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a:p>
            <a:pPr marL="0" indent="0">
              <a:buNone/>
            </a:pPr>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12</a:t>
            </a:fld>
            <a:endParaRPr lang="en-US" dirty="0">
              <a:solidFill>
                <a:srgbClr val="000000"/>
              </a:solidFill>
            </a:endParaRPr>
          </a:p>
        </p:txBody>
      </p:sp>
    </p:spTree>
    <p:extLst>
      <p:ext uri="{BB962C8B-B14F-4D97-AF65-F5344CB8AC3E}">
        <p14:creationId xmlns:p14="http://schemas.microsoft.com/office/powerpoint/2010/main" val="1740383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lnSpc>
                <a:spcPct val="80000"/>
              </a:lnSpc>
            </a:pPr>
            <a:r>
              <a:rPr lang="en-US" dirty="0"/>
              <a:t>Xilinx Artix-7 Architecture</a:t>
            </a:r>
          </a:p>
        </p:txBody>
      </p:sp>
      <p:sp>
        <p:nvSpPr>
          <p:cNvPr id="4" name="Content Placeholder 3"/>
          <p:cNvSpPr>
            <a:spLocks noGrp="1"/>
          </p:cNvSpPr>
          <p:nvPr>
            <p:ph idx="1"/>
          </p:nvPr>
        </p:nvSpPr>
        <p:spPr>
          <a:xfrm>
            <a:off x="581736" y="1523052"/>
            <a:ext cx="8131175" cy="4324350"/>
          </a:xfrm>
        </p:spPr>
        <p:txBody>
          <a:bodyPr/>
          <a:lstStyle/>
          <a:p>
            <a:pPr marL="0" lvl="0" indent="0">
              <a:buNone/>
            </a:pPr>
            <a:r>
              <a:rPr lang="en-US" sz="1600" dirty="0">
                <a:solidFill>
                  <a:srgbClr val="000000"/>
                </a:solidFill>
                <a:latin typeface="Courier New" panose="02070309020205020404" pitchFamily="49" charset="0"/>
                <a:cs typeface="Courier New" panose="02070309020205020404" pitchFamily="49" charset="0"/>
              </a:rPr>
              <a:t>3. Memory</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Site Type     | Used | Fixed | Available | </a:t>
            </a:r>
            <a:r>
              <a:rPr lang="en-US" sz="1600" dirty="0" err="1">
                <a:solidFill>
                  <a:srgbClr val="000000"/>
                </a:solidFill>
                <a:latin typeface="Courier New" panose="02070309020205020404" pitchFamily="49" charset="0"/>
                <a:cs typeface="Courier New" panose="02070309020205020404" pitchFamily="49" charset="0"/>
              </a:rPr>
              <a:t>Util</a:t>
            </a:r>
            <a:r>
              <a:rPr lang="en-US" sz="1600" dirty="0">
                <a:solidFill>
                  <a:srgbClr val="000000"/>
                </a:solidFill>
                <a:latin typeface="Courier New" panose="02070309020205020404" pitchFamily="49" charset="0"/>
                <a:cs typeface="Courier New" panose="02070309020205020404" pitchFamily="49" charset="0"/>
              </a:rPr>
              <a:t>%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Block RAM Tile    |    1 |     0 |       365 |  0.27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RAMB36/FIFO*    |    0 |     0 |       365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RAMB18          |    2 |     0 |       730 |  0.27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RAMB18E1 only |    2 |       |           |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Note: Each Block RAM Tile only has one FIFO logic available and therefore can accommodate only one FIFO36E1 or one FIFO18E1. However, if a FIFO18E1 occupies a Block RAM Tile, that tile can still accommodate a RAMB18E1</a:t>
            </a: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13</a:t>
            </a:fld>
            <a:endParaRPr lang="en-US" dirty="0">
              <a:solidFill>
                <a:srgbClr val="000000"/>
              </a:solidFill>
            </a:endParaRPr>
          </a:p>
        </p:txBody>
      </p:sp>
    </p:spTree>
    <p:extLst>
      <p:ext uri="{BB962C8B-B14F-4D97-AF65-F5344CB8AC3E}">
        <p14:creationId xmlns:p14="http://schemas.microsoft.com/office/powerpoint/2010/main" val="852465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lnSpc>
                <a:spcPct val="80000"/>
              </a:lnSpc>
            </a:pPr>
            <a:r>
              <a:rPr lang="en-US" dirty="0"/>
              <a:t>Xilinx Artix-7 Architecture</a:t>
            </a:r>
          </a:p>
        </p:txBody>
      </p:sp>
      <p:sp>
        <p:nvSpPr>
          <p:cNvPr id="4" name="Content Placeholder 3"/>
          <p:cNvSpPr>
            <a:spLocks noGrp="1"/>
          </p:cNvSpPr>
          <p:nvPr>
            <p:ph idx="1"/>
          </p:nvPr>
        </p:nvSpPr>
        <p:spPr>
          <a:xfrm>
            <a:off x="581736" y="1523052"/>
            <a:ext cx="8131175" cy="4324350"/>
          </a:xfrm>
        </p:spPr>
        <p:txBody>
          <a:bodyPr/>
          <a:lstStyle/>
          <a:p>
            <a:pPr marL="0" lvl="0" indent="0">
              <a:buNone/>
            </a:pPr>
            <a:r>
              <a:rPr lang="en-US" sz="1600" dirty="0">
                <a:solidFill>
                  <a:srgbClr val="000000"/>
                </a:solidFill>
                <a:latin typeface="Courier New" panose="02070309020205020404" pitchFamily="49" charset="0"/>
                <a:cs typeface="Courier New" panose="02070309020205020404" pitchFamily="49" charset="0"/>
              </a:rPr>
              <a:t>4. DSP</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Site Type   | Used | Fixed | Available | </a:t>
            </a:r>
            <a:r>
              <a:rPr lang="en-US" sz="1600" dirty="0" err="1">
                <a:solidFill>
                  <a:srgbClr val="000000"/>
                </a:solidFill>
                <a:latin typeface="Courier New" panose="02070309020205020404" pitchFamily="49" charset="0"/>
                <a:cs typeface="Courier New" panose="02070309020205020404" pitchFamily="49" charset="0"/>
              </a:rPr>
              <a:t>Util</a:t>
            </a:r>
            <a:r>
              <a:rPr lang="en-US" sz="1600" dirty="0">
                <a:solidFill>
                  <a:srgbClr val="000000"/>
                </a:solidFill>
                <a:latin typeface="Courier New" panose="02070309020205020404" pitchFamily="49" charset="0"/>
                <a:cs typeface="Courier New" panose="02070309020205020404" pitchFamily="49" charset="0"/>
              </a:rPr>
              <a:t>%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DSPs           |    2 |     0 |       740 |  0.27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DSP48E1 only |    2 |       |           |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14</a:t>
            </a:fld>
            <a:endParaRPr lang="en-US" dirty="0">
              <a:solidFill>
                <a:srgbClr val="000000"/>
              </a:solidFill>
            </a:endParaRPr>
          </a:p>
        </p:txBody>
      </p:sp>
    </p:spTree>
    <p:extLst>
      <p:ext uri="{BB962C8B-B14F-4D97-AF65-F5344CB8AC3E}">
        <p14:creationId xmlns:p14="http://schemas.microsoft.com/office/powerpoint/2010/main" val="3649956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lnSpc>
                <a:spcPct val="80000"/>
              </a:lnSpc>
            </a:pPr>
            <a:r>
              <a:rPr lang="en-US" dirty="0"/>
              <a:t>Xilinx Artix-7 Architecture</a:t>
            </a:r>
          </a:p>
        </p:txBody>
      </p:sp>
      <p:sp>
        <p:nvSpPr>
          <p:cNvPr id="4" name="Content Placeholder 3"/>
          <p:cNvSpPr>
            <a:spLocks noGrp="1"/>
          </p:cNvSpPr>
          <p:nvPr>
            <p:ph idx="1"/>
          </p:nvPr>
        </p:nvSpPr>
        <p:spPr>
          <a:xfrm>
            <a:off x="581736" y="1523052"/>
            <a:ext cx="8131175" cy="4324350"/>
          </a:xfrm>
        </p:spPr>
        <p:txBody>
          <a:bodyPr/>
          <a:lstStyle/>
          <a:p>
            <a:pPr marL="0" lvl="0" indent="0">
              <a:buNone/>
            </a:pPr>
            <a:r>
              <a:rPr lang="en-US" sz="1200" dirty="0">
                <a:solidFill>
                  <a:srgbClr val="000000"/>
                </a:solidFill>
                <a:latin typeface="Courier New" panose="02070309020205020404" pitchFamily="49" charset="0"/>
                <a:cs typeface="Courier New" panose="02070309020205020404" pitchFamily="49" charset="0"/>
              </a:rPr>
              <a:t>5. IO and GT Specific</a:t>
            </a:r>
          </a:p>
          <a:p>
            <a:pPr marL="0" lvl="0" indent="0">
              <a:buNone/>
            </a:pPr>
            <a:r>
              <a:rPr lang="en-US" sz="1200" dirty="0">
                <a:solidFill>
                  <a:srgbClr val="000000"/>
                </a:solidFill>
                <a:latin typeface="Courier New" panose="02070309020205020404" pitchFamily="49" charset="0"/>
                <a:cs typeface="Courier New" panose="02070309020205020404" pitchFamily="49" charset="0"/>
              </a:rPr>
              <a:t>---------------------</a:t>
            </a:r>
          </a:p>
          <a:p>
            <a:pPr marL="0" lvl="0" indent="0">
              <a:buNone/>
            </a:pPr>
            <a:r>
              <a:rPr lang="en-US" sz="1200" dirty="0">
                <a:solidFill>
                  <a:srgbClr val="000000"/>
                </a:solidFill>
                <a:latin typeface="Courier New" panose="02070309020205020404" pitchFamily="49" charset="0"/>
                <a:cs typeface="Courier New" panose="02070309020205020404" pitchFamily="49" charset="0"/>
              </a:rPr>
              <a:t>+-----------------------------+------+-------+-----------+-------+</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Site Type          | Used | Fixed | Available | </a:t>
            </a:r>
            <a:r>
              <a:rPr lang="en-US" sz="1200" dirty="0" err="1">
                <a:solidFill>
                  <a:srgbClr val="000000"/>
                </a:solidFill>
                <a:latin typeface="Courier New" panose="02070309020205020404" pitchFamily="49" charset="0"/>
                <a:cs typeface="Courier New" panose="02070309020205020404" pitchFamily="49" charset="0"/>
              </a:rPr>
              <a:t>Util</a:t>
            </a:r>
            <a:r>
              <a:rPr lang="en-US" sz="1200" dirty="0">
                <a:solidFill>
                  <a:srgbClr val="000000"/>
                </a:solidFill>
                <a:latin typeface="Courier New" panose="02070309020205020404" pitchFamily="49" charset="0"/>
                <a:cs typeface="Courier New" panose="02070309020205020404" pitchFamily="49" charset="0"/>
              </a:rPr>
              <a:t>%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Bonded IOB                  |   21 |    21 |       285 |  7.37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IOB Master Pads           |   10 |       |           |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IOB Slave Pads            |    7 |       |           |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Bonded IPADs                |    0 |     0 |        14 |  0.00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Bonded OPADs                |    0 |     0 |         8 |  0.00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PHY_CONTROL                 |    0 |     0 |        10 |  0.00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PHASER_REF                  |    0 |     0 |        10 |  0.00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OUT_FIFO                    |    0 |     0 |        40 |  0.00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IN_FIFO                     |    0 |     0 |        40 |  0.00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IDELAYCTRL                  |    0 |     0 |        10 |  0.00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IBUFDS                      |    0 |     0 |       274 |  0.00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GTPE2_CHANNEL               |    0 |     0 |         4 |  0.00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PHASER_OUT/PHASER_OUT_PHY   |    0 |     0 |        40 |  0.00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PHASER_IN/PHASER_IN_PHY     |    0 |     0 |        40 |  0.00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IDELAYE2/IDELAYE2_FINEDELAY |    0 |     0 |       500 |  0.00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IBUFDS_GTE2                 |    0 |     0 |         2 |  0.00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ILOGIC                      |    0 |     0 |       285 |  0.00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OLOGIC                      |    0 |     0 |       285 |  0.00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a:t>
            </a:r>
          </a:p>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15</a:t>
            </a:fld>
            <a:endParaRPr lang="en-US" dirty="0">
              <a:solidFill>
                <a:srgbClr val="000000"/>
              </a:solidFill>
            </a:endParaRPr>
          </a:p>
        </p:txBody>
      </p:sp>
    </p:spTree>
    <p:extLst>
      <p:ext uri="{BB962C8B-B14F-4D97-AF65-F5344CB8AC3E}">
        <p14:creationId xmlns:p14="http://schemas.microsoft.com/office/powerpoint/2010/main" val="3581857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lnSpc>
                <a:spcPct val="80000"/>
              </a:lnSpc>
            </a:pPr>
            <a:r>
              <a:rPr lang="en-US" dirty="0"/>
              <a:t>Xilinx Artix-7 Architecture</a:t>
            </a:r>
          </a:p>
        </p:txBody>
      </p:sp>
      <p:sp>
        <p:nvSpPr>
          <p:cNvPr id="4" name="Content Placeholder 3"/>
          <p:cNvSpPr>
            <a:spLocks noGrp="1"/>
          </p:cNvSpPr>
          <p:nvPr>
            <p:ph idx="1"/>
          </p:nvPr>
        </p:nvSpPr>
        <p:spPr>
          <a:xfrm>
            <a:off x="581736" y="1523052"/>
            <a:ext cx="8131175" cy="4324350"/>
          </a:xfrm>
        </p:spPr>
        <p:txBody>
          <a:bodyPr/>
          <a:lstStyle/>
          <a:p>
            <a:pPr marL="0" lvl="0" indent="0">
              <a:buNone/>
            </a:pPr>
            <a:r>
              <a:rPr lang="en-US" sz="1600" dirty="0">
                <a:solidFill>
                  <a:srgbClr val="000000"/>
                </a:solidFill>
                <a:latin typeface="Courier New" panose="02070309020205020404" pitchFamily="49" charset="0"/>
                <a:cs typeface="Courier New" panose="02070309020205020404" pitchFamily="49" charset="0"/>
              </a:rPr>
              <a:t>6. Clocking</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Site Type | Used | Fixed | Available | </a:t>
            </a:r>
            <a:r>
              <a:rPr lang="en-US" sz="1600" dirty="0" err="1">
                <a:solidFill>
                  <a:srgbClr val="000000"/>
                </a:solidFill>
                <a:latin typeface="Courier New" panose="02070309020205020404" pitchFamily="49" charset="0"/>
                <a:cs typeface="Courier New" panose="02070309020205020404" pitchFamily="49" charset="0"/>
              </a:rPr>
              <a:t>Util</a:t>
            </a:r>
            <a:r>
              <a:rPr lang="en-US" sz="1600" dirty="0">
                <a:solidFill>
                  <a:srgbClr val="000000"/>
                </a:solidFill>
                <a:latin typeface="Courier New" panose="02070309020205020404" pitchFamily="49" charset="0"/>
                <a:cs typeface="Courier New" panose="02070309020205020404" pitchFamily="49" charset="0"/>
              </a:rPr>
              <a:t>%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BUFGCTRL   |    4 |     0 |        32 | 12.50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BUFIO      |    0 |     0 |        40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MMCME2_ADV |    1 |     0 |        10 | 10.00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PLLE2_ADV  |    0 |     0 |        10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BUFMRCE    |    0 |     0 |        20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BUFHCE     |    0 |     0 |       120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BUFR       |    0 |     0 |        40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16</a:t>
            </a:fld>
            <a:endParaRPr lang="en-US" dirty="0">
              <a:solidFill>
                <a:srgbClr val="000000"/>
              </a:solidFill>
            </a:endParaRPr>
          </a:p>
        </p:txBody>
      </p:sp>
    </p:spTree>
    <p:extLst>
      <p:ext uri="{BB962C8B-B14F-4D97-AF65-F5344CB8AC3E}">
        <p14:creationId xmlns:p14="http://schemas.microsoft.com/office/powerpoint/2010/main" val="1668203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lnSpc>
                <a:spcPct val="80000"/>
              </a:lnSpc>
            </a:pPr>
            <a:r>
              <a:rPr lang="en-US" dirty="0"/>
              <a:t>Xilinx Artix-7 Architecture</a:t>
            </a:r>
          </a:p>
        </p:txBody>
      </p:sp>
      <p:sp>
        <p:nvSpPr>
          <p:cNvPr id="4" name="Content Placeholder 3"/>
          <p:cNvSpPr>
            <a:spLocks noGrp="1"/>
          </p:cNvSpPr>
          <p:nvPr>
            <p:ph idx="1"/>
          </p:nvPr>
        </p:nvSpPr>
        <p:spPr>
          <a:xfrm>
            <a:off x="581736" y="1523052"/>
            <a:ext cx="8131175" cy="4324350"/>
          </a:xfrm>
        </p:spPr>
        <p:txBody>
          <a:bodyPr/>
          <a:lstStyle/>
          <a:p>
            <a:pPr marL="0" lvl="0" indent="0">
              <a:buNone/>
            </a:pPr>
            <a:r>
              <a:rPr lang="en-US" sz="1600" dirty="0">
                <a:solidFill>
                  <a:srgbClr val="000000"/>
                </a:solidFill>
                <a:latin typeface="Courier New" panose="02070309020205020404" pitchFamily="49" charset="0"/>
                <a:cs typeface="Courier New" panose="02070309020205020404" pitchFamily="49" charset="0"/>
              </a:rPr>
              <a:t>7. Specific Feature</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Site Type  | Used | Fixed | Available | </a:t>
            </a:r>
            <a:r>
              <a:rPr lang="en-US" sz="1600" dirty="0" err="1">
                <a:solidFill>
                  <a:srgbClr val="000000"/>
                </a:solidFill>
                <a:latin typeface="Courier New" panose="02070309020205020404" pitchFamily="49" charset="0"/>
                <a:cs typeface="Courier New" panose="02070309020205020404" pitchFamily="49" charset="0"/>
              </a:rPr>
              <a:t>Util</a:t>
            </a:r>
            <a:r>
              <a:rPr lang="en-US" sz="1600" dirty="0">
                <a:solidFill>
                  <a:srgbClr val="000000"/>
                </a:solidFill>
                <a:latin typeface="Courier New" panose="02070309020205020404" pitchFamily="49" charset="0"/>
                <a:cs typeface="Courier New" panose="02070309020205020404" pitchFamily="49" charset="0"/>
              </a:rPr>
              <a:t>%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BSCANE2     |    0 |     0 |         4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CAPTUREE2   |    0 |     0 |         1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DNA_PORT    |    0 |     0 |         1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EFUSE_USR   |    0 |     0 |         1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FRAME_ECCE2 |    0 |     0 |         1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ICAPE2      |    0 |     0 |         2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PCIE_2_1    |    0 |     0 |         1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STARTUPE2   |    0 |     0 |         1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XADC        |    0 |     0 |         1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17</a:t>
            </a:fld>
            <a:endParaRPr lang="en-US" dirty="0">
              <a:solidFill>
                <a:srgbClr val="000000"/>
              </a:solidFill>
            </a:endParaRPr>
          </a:p>
        </p:txBody>
      </p:sp>
    </p:spTree>
    <p:extLst>
      <p:ext uri="{BB962C8B-B14F-4D97-AF65-F5344CB8AC3E}">
        <p14:creationId xmlns:p14="http://schemas.microsoft.com/office/powerpoint/2010/main" val="570517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lnSpc>
                <a:spcPct val="80000"/>
              </a:lnSpc>
            </a:pPr>
            <a:r>
              <a:rPr lang="en-US" dirty="0"/>
              <a:t>Xilinx Artix-7 Architecture</a:t>
            </a:r>
          </a:p>
        </p:txBody>
      </p:sp>
      <p:sp>
        <p:nvSpPr>
          <p:cNvPr id="4" name="Content Placeholder 3"/>
          <p:cNvSpPr>
            <a:spLocks noGrp="1"/>
          </p:cNvSpPr>
          <p:nvPr>
            <p:ph idx="1"/>
          </p:nvPr>
        </p:nvSpPr>
        <p:spPr>
          <a:xfrm>
            <a:off x="581736" y="1523052"/>
            <a:ext cx="8131175" cy="4324350"/>
          </a:xfrm>
        </p:spPr>
        <p:txBody>
          <a:bodyPr/>
          <a:lstStyle/>
          <a:p>
            <a:pPr marL="0" lvl="0" indent="0">
              <a:buNone/>
            </a:pPr>
            <a:r>
              <a:rPr lang="en-US" sz="1200" dirty="0">
                <a:solidFill>
                  <a:srgbClr val="000000"/>
                </a:solidFill>
                <a:latin typeface="Courier New" panose="02070309020205020404" pitchFamily="49" charset="0"/>
                <a:cs typeface="Courier New" panose="02070309020205020404" pitchFamily="49" charset="0"/>
              </a:rPr>
              <a:t>8. Primitives</a:t>
            </a:r>
          </a:p>
          <a:p>
            <a:pPr marL="0" lvl="0" indent="0">
              <a:buNone/>
            </a:pPr>
            <a:r>
              <a:rPr lang="en-US" sz="1200" dirty="0">
                <a:solidFill>
                  <a:srgbClr val="000000"/>
                </a:solidFill>
                <a:latin typeface="Courier New" panose="02070309020205020404" pitchFamily="49" charset="0"/>
                <a:cs typeface="Courier New" panose="02070309020205020404" pitchFamily="49" charset="0"/>
              </a:rPr>
              <a:t>-------------</a:t>
            </a:r>
          </a:p>
          <a:p>
            <a:pPr marL="0" lvl="0" indent="0">
              <a:buNone/>
            </a:pPr>
            <a:r>
              <a:rPr lang="en-US" sz="1200" dirty="0">
                <a:solidFill>
                  <a:srgbClr val="000000"/>
                </a:solidFill>
                <a:latin typeface="Courier New" panose="02070309020205020404" pitchFamily="49" charset="0"/>
                <a:cs typeface="Courier New" panose="02070309020205020404" pitchFamily="49" charset="0"/>
              </a:rPr>
              <a:t>+------------+------+---------------------+</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Ref Name  | Used | Functional Category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FDRE       |  232 |        Flop &amp; Latch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LUT3       |   98 |                 LUT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LUT6       |   89 |                 LUT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LUT4       |   71 |                 LUT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LUT2       |   56 |                 LUT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LUT1       |   38 |                 LUT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FDSE       |   36 |        Flop &amp; Latch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LUT5       |   26 |                 LUT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CARRY4     |   20 |          </a:t>
            </a:r>
            <a:r>
              <a:rPr lang="en-US" sz="1200" dirty="0" err="1">
                <a:solidFill>
                  <a:srgbClr val="000000"/>
                </a:solidFill>
                <a:latin typeface="Courier New" panose="02070309020205020404" pitchFamily="49" charset="0"/>
                <a:cs typeface="Courier New" panose="02070309020205020404" pitchFamily="49" charset="0"/>
              </a:rPr>
              <a:t>CarryLogic</a:t>
            </a:r>
            <a:r>
              <a:rPr lang="en-US" sz="1200" dirty="0">
                <a:solidFill>
                  <a:srgbClr val="000000"/>
                </a:solidFill>
                <a:latin typeface="Courier New" panose="02070309020205020404" pitchFamily="49" charset="0"/>
                <a:cs typeface="Courier New" panose="02070309020205020404" pitchFamily="49" charset="0"/>
              </a:rPr>
              <a:t>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IBUF       |   17 |                  IO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OBUF       |    4 |                  IO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BUFG       |    4 |               Clock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FDCE       |    3 |        Flop &amp; Latch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RAMB18E1   |    2 |        Block Memory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OBUFT      |    2 |                  IO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DSP48E1    |    2 |    Block Arithmetic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 MMCME2_ADV |    1 |               Clock |</a:t>
            </a:r>
          </a:p>
          <a:p>
            <a:pPr marL="0" lvl="0" indent="0">
              <a:buNone/>
            </a:pPr>
            <a:r>
              <a:rPr lang="en-US" sz="1200" dirty="0">
                <a:solidFill>
                  <a:srgbClr val="000000"/>
                </a:solidFill>
                <a:latin typeface="Courier New" panose="02070309020205020404" pitchFamily="49" charset="0"/>
                <a:cs typeface="Courier New" panose="02070309020205020404" pitchFamily="49" charset="0"/>
              </a:rPr>
              <a:t>+------------+------+---------------------+</a:t>
            </a: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18</a:t>
            </a:fld>
            <a:endParaRPr lang="en-US" dirty="0">
              <a:solidFill>
                <a:srgbClr val="000000"/>
              </a:solidFill>
            </a:endParaRPr>
          </a:p>
        </p:txBody>
      </p:sp>
    </p:spTree>
    <p:extLst>
      <p:ext uri="{BB962C8B-B14F-4D97-AF65-F5344CB8AC3E}">
        <p14:creationId xmlns:p14="http://schemas.microsoft.com/office/powerpoint/2010/main" val="173290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lnSpc>
                <a:spcPct val="80000"/>
              </a:lnSpc>
            </a:pPr>
            <a:r>
              <a:rPr lang="en-US" dirty="0"/>
              <a:t>Xilinx Artix-7 Architecture</a:t>
            </a:r>
          </a:p>
        </p:txBody>
      </p:sp>
      <p:sp>
        <p:nvSpPr>
          <p:cNvPr id="4" name="Content Placeholder 3"/>
          <p:cNvSpPr>
            <a:spLocks noGrp="1"/>
          </p:cNvSpPr>
          <p:nvPr>
            <p:ph idx="1"/>
          </p:nvPr>
        </p:nvSpPr>
        <p:spPr>
          <a:xfrm>
            <a:off x="581736" y="1523052"/>
            <a:ext cx="8131175" cy="4324350"/>
          </a:xfrm>
        </p:spPr>
        <p:txBody>
          <a:bodyPr/>
          <a:lstStyle/>
          <a:p>
            <a:pPr marL="0" lvl="0" indent="0">
              <a:buNone/>
            </a:pPr>
            <a:r>
              <a:rPr lang="en-US" sz="1600" dirty="0">
                <a:solidFill>
                  <a:srgbClr val="000000"/>
                </a:solidFill>
                <a:latin typeface="Courier New" panose="02070309020205020404" pitchFamily="49" charset="0"/>
                <a:cs typeface="Courier New" panose="02070309020205020404" pitchFamily="49" charset="0"/>
              </a:rPr>
              <a:t>9. Black Boxes</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Ref Name | Used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a:p>
            <a:pPr marL="0" lvl="0" indent="0">
              <a:buNone/>
            </a:pPr>
            <a:r>
              <a:rPr lang="en-US" sz="1600" dirty="0">
                <a:solidFill>
                  <a:srgbClr val="000000"/>
                </a:solidFill>
                <a:latin typeface="Courier New" panose="02070309020205020404" pitchFamily="49" charset="0"/>
                <a:cs typeface="Courier New" panose="02070309020205020404" pitchFamily="49" charset="0"/>
              </a:rPr>
              <a:t>10. Instantiated Netlists</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Ref Name | Used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clk_wiz_1 |    1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19</a:t>
            </a:fld>
            <a:endParaRPr lang="en-US" dirty="0">
              <a:solidFill>
                <a:srgbClr val="000000"/>
              </a:solidFill>
            </a:endParaRPr>
          </a:p>
        </p:txBody>
      </p:sp>
    </p:spTree>
    <p:extLst>
      <p:ext uri="{BB962C8B-B14F-4D97-AF65-F5344CB8AC3E}">
        <p14:creationId xmlns:p14="http://schemas.microsoft.com/office/powerpoint/2010/main" val="2085032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Outline</a:t>
            </a:r>
          </a:p>
        </p:txBody>
      </p:sp>
      <p:sp>
        <p:nvSpPr>
          <p:cNvPr id="4" name="Content Placeholder 3"/>
          <p:cNvSpPr>
            <a:spLocks noGrp="1"/>
          </p:cNvSpPr>
          <p:nvPr>
            <p:ph idx="1"/>
          </p:nvPr>
        </p:nvSpPr>
        <p:spPr/>
        <p:txBody>
          <a:bodyPr/>
          <a:lstStyle/>
          <a:p>
            <a:pPr eaLnBrk="1" hangingPunct="1">
              <a:lnSpc>
                <a:spcPct val="80000"/>
              </a:lnSpc>
            </a:pPr>
            <a:r>
              <a:rPr lang="en-US" dirty="0"/>
              <a:t>Time Logs!</a:t>
            </a:r>
          </a:p>
          <a:p>
            <a:pPr eaLnBrk="1" hangingPunct="1">
              <a:lnSpc>
                <a:spcPct val="80000"/>
              </a:lnSpc>
            </a:pPr>
            <a:r>
              <a:rPr lang="en-US" dirty="0"/>
              <a:t>Lab 4 Write-Up Due Today</a:t>
            </a:r>
          </a:p>
          <a:p>
            <a:pPr eaLnBrk="1" hangingPunct="1">
              <a:lnSpc>
                <a:spcPct val="80000"/>
              </a:lnSpc>
            </a:pPr>
            <a:endParaRPr lang="en-US" dirty="0"/>
          </a:p>
          <a:p>
            <a:pPr eaLnBrk="1" hangingPunct="1">
              <a:lnSpc>
                <a:spcPct val="80000"/>
              </a:lnSpc>
            </a:pPr>
            <a:r>
              <a:rPr lang="en-US" dirty="0"/>
              <a:t>Asynchronous Design FPGA fabric</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a:t>
            </a:fld>
            <a:endParaRPr lang="en-US" dirty="0">
              <a:solidFill>
                <a:srgbClr val="000000"/>
              </a:solidFill>
            </a:endParaRPr>
          </a:p>
        </p:txBody>
      </p:sp>
    </p:spTree>
    <p:extLst>
      <p:ext uri="{BB962C8B-B14F-4D97-AF65-F5344CB8AC3E}">
        <p14:creationId xmlns:p14="http://schemas.microsoft.com/office/powerpoint/2010/main" val="3991601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chorCtr="0"/>
          <a:lstStyle/>
          <a:p>
            <a:r>
              <a:rPr lang="en-US" cap="none" dirty="0"/>
              <a:t>Logic Blocks</a:t>
            </a:r>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20</a:t>
            </a:fld>
            <a:endParaRPr lang="en-US" dirty="0">
              <a:solidFill>
                <a:srgbClr val="000000"/>
              </a:solidFill>
            </a:endParaRPr>
          </a:p>
        </p:txBody>
      </p:sp>
    </p:spTree>
    <p:extLst>
      <p:ext uri="{BB962C8B-B14F-4D97-AF65-F5344CB8AC3E}">
        <p14:creationId xmlns:p14="http://schemas.microsoft.com/office/powerpoint/2010/main" val="2334257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lnSpc>
                <a:spcPct val="80000"/>
              </a:lnSpc>
            </a:pPr>
            <a:r>
              <a:rPr lang="en-US" dirty="0"/>
              <a:t>Logic Blocks</a:t>
            </a:r>
          </a:p>
        </p:txBody>
      </p:sp>
      <p:sp>
        <p:nvSpPr>
          <p:cNvPr id="4" name="Content Placeholder 3"/>
          <p:cNvSpPr>
            <a:spLocks noGrp="1"/>
          </p:cNvSpPr>
          <p:nvPr>
            <p:ph idx="1"/>
          </p:nvPr>
        </p:nvSpPr>
        <p:spPr>
          <a:xfrm>
            <a:off x="581736" y="1523052"/>
            <a:ext cx="8131175" cy="4324350"/>
          </a:xfrm>
        </p:spPr>
        <p:txBody>
          <a:bodyPr/>
          <a:lstStyle/>
          <a:p>
            <a:r>
              <a:rPr lang="en-US" b="0" dirty="0"/>
              <a:t>Note: Everything in this section and the following section is derived from the </a:t>
            </a:r>
            <a:r>
              <a:rPr lang="en-US" b="0" dirty="0">
                <a:hlinkClick r:id="rId2"/>
              </a:rPr>
              <a:t>Xilinx 7-Series Configurable Logic Block (CLB) User Guide</a:t>
            </a:r>
            <a:r>
              <a:rPr lang="en-US" b="0" dirty="0"/>
              <a:t>.</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21</a:t>
            </a:fld>
            <a:endParaRPr lang="en-US" dirty="0">
              <a:solidFill>
                <a:srgbClr val="000000"/>
              </a:solidFill>
            </a:endParaRPr>
          </a:p>
        </p:txBody>
      </p:sp>
    </p:spTree>
    <p:extLst>
      <p:ext uri="{BB962C8B-B14F-4D97-AF65-F5344CB8AC3E}">
        <p14:creationId xmlns:p14="http://schemas.microsoft.com/office/powerpoint/2010/main" val="3762760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lnSpc>
                <a:spcPct val="80000"/>
              </a:lnSpc>
            </a:pPr>
            <a:r>
              <a:rPr lang="en-US" dirty="0"/>
              <a:t>Logic Blocks</a:t>
            </a:r>
          </a:p>
        </p:txBody>
      </p:sp>
      <p:sp>
        <p:nvSpPr>
          <p:cNvPr id="4" name="Content Placeholder 3"/>
          <p:cNvSpPr>
            <a:spLocks noGrp="1"/>
          </p:cNvSpPr>
          <p:nvPr>
            <p:ph idx="1"/>
          </p:nvPr>
        </p:nvSpPr>
        <p:spPr>
          <a:xfrm>
            <a:off x="581736" y="1523052"/>
            <a:ext cx="8131175" cy="4324350"/>
          </a:xfrm>
        </p:spPr>
        <p:txBody>
          <a:bodyPr/>
          <a:lstStyle/>
          <a:p>
            <a:r>
              <a:rPr lang="en-US" b="0" dirty="0"/>
              <a:t>A configurable logic block (CLB) is a basic block used to implement the logic behind the VHDL designs we have been working on all semester. </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22</a:t>
            </a:fld>
            <a:endParaRPr lang="en-US" dirty="0">
              <a:solidFill>
                <a:srgbClr val="000000"/>
              </a:solidFill>
            </a:endParaRPr>
          </a:p>
        </p:txBody>
      </p:sp>
      <p:pic>
        <p:nvPicPr>
          <p:cNvPr id="6" name="Picture 2">
            <a:extLst>
              <a:ext uri="{FF2B5EF4-FFF2-40B4-BE49-F238E27FC236}">
                <a16:creationId xmlns:a16="http://schemas.microsoft.com/office/drawing/2014/main" id="{1DB7546E-5FBD-4CF5-BCA8-8982B64C0E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5026" y="3069777"/>
            <a:ext cx="3833950" cy="3337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22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lnSpc>
                <a:spcPct val="80000"/>
              </a:lnSpc>
            </a:pPr>
            <a:r>
              <a:rPr lang="en-US" dirty="0"/>
              <a:t>Logic Blocks</a:t>
            </a:r>
          </a:p>
        </p:txBody>
      </p:sp>
      <p:sp>
        <p:nvSpPr>
          <p:cNvPr id="4" name="Content Placeholder 3"/>
          <p:cNvSpPr>
            <a:spLocks noGrp="1"/>
          </p:cNvSpPr>
          <p:nvPr>
            <p:ph idx="1"/>
          </p:nvPr>
        </p:nvSpPr>
        <p:spPr>
          <a:xfrm>
            <a:off x="581736" y="1523052"/>
            <a:ext cx="8131175" cy="4324350"/>
          </a:xfrm>
        </p:spPr>
        <p:txBody>
          <a:bodyPr/>
          <a:lstStyle/>
          <a:p>
            <a:r>
              <a:rPr lang="en-US" b="0" dirty="0"/>
              <a:t>In FPGAs, hundreds or thousands of CLBs are laid out in an array (commonly a switch matrix) known as the global routing network. </a:t>
            </a:r>
          </a:p>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23</a:t>
            </a:fld>
            <a:endParaRPr lang="en-US" dirty="0">
              <a:solidFill>
                <a:srgbClr val="000000"/>
              </a:solidFill>
            </a:endParaRPr>
          </a:p>
        </p:txBody>
      </p:sp>
      <p:pic>
        <p:nvPicPr>
          <p:cNvPr id="7" name="Picture 2">
            <a:extLst>
              <a:ext uri="{FF2B5EF4-FFF2-40B4-BE49-F238E27FC236}">
                <a16:creationId xmlns:a16="http://schemas.microsoft.com/office/drawing/2014/main" id="{4A1B0B3C-9C7B-4E3E-91F8-8C54F00D90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5026" y="3069777"/>
            <a:ext cx="3833950" cy="3337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232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lnSpc>
                <a:spcPct val="80000"/>
              </a:lnSpc>
            </a:pPr>
            <a:r>
              <a:rPr lang="en-US" dirty="0"/>
              <a:t>Logic Blocks</a:t>
            </a:r>
          </a:p>
        </p:txBody>
      </p:sp>
      <p:sp>
        <p:nvSpPr>
          <p:cNvPr id="4" name="Content Placeholder 3"/>
          <p:cNvSpPr>
            <a:spLocks noGrp="1"/>
          </p:cNvSpPr>
          <p:nvPr>
            <p:ph idx="1"/>
          </p:nvPr>
        </p:nvSpPr>
        <p:spPr>
          <a:xfrm>
            <a:off x="581736" y="1523052"/>
            <a:ext cx="8131175" cy="4324350"/>
          </a:xfrm>
        </p:spPr>
        <p:txBody>
          <a:bodyPr/>
          <a:lstStyle/>
          <a:p>
            <a:r>
              <a:rPr lang="en-US" b="0" dirty="0"/>
              <a:t>All of the CLBs on the FPGA are connected to each other. On the Artix-7 (and other Xilinx 7-series boards), each CLB contains two Logic Slices </a:t>
            </a:r>
          </a:p>
          <a:p>
            <a:r>
              <a:rPr lang="en-US" b="0" dirty="0"/>
              <a:t>The logical layout of a CLB can be seen in the Figure below.</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24</a:t>
            </a:fld>
            <a:endParaRPr lang="en-US" dirty="0">
              <a:solidFill>
                <a:srgbClr val="000000"/>
              </a:solidFill>
            </a:endParaRPr>
          </a:p>
        </p:txBody>
      </p:sp>
      <p:pic>
        <p:nvPicPr>
          <p:cNvPr id="7" name="Picture 2">
            <a:extLst>
              <a:ext uri="{FF2B5EF4-FFF2-40B4-BE49-F238E27FC236}">
                <a16:creationId xmlns:a16="http://schemas.microsoft.com/office/drawing/2014/main" id="{4A1B0B3C-9C7B-4E3E-91F8-8C54F00D90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5026" y="3069777"/>
            <a:ext cx="3833950" cy="3337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867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chorCtr="0"/>
          <a:lstStyle/>
          <a:p>
            <a:r>
              <a:rPr lang="en-US" cap="none" dirty="0"/>
              <a:t>Logic Slices</a:t>
            </a:r>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25</a:t>
            </a:fld>
            <a:endParaRPr lang="en-US" dirty="0">
              <a:solidFill>
                <a:srgbClr val="000000"/>
              </a:solidFill>
            </a:endParaRPr>
          </a:p>
        </p:txBody>
      </p:sp>
    </p:spTree>
    <p:extLst>
      <p:ext uri="{BB962C8B-B14F-4D97-AF65-F5344CB8AC3E}">
        <p14:creationId xmlns:p14="http://schemas.microsoft.com/office/powerpoint/2010/main" val="370643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lnSpc>
                <a:spcPct val="80000"/>
              </a:lnSpc>
            </a:pPr>
            <a:r>
              <a:rPr lang="en-US" dirty="0"/>
              <a:t>Logic Slices</a:t>
            </a:r>
          </a:p>
        </p:txBody>
      </p:sp>
      <p:sp>
        <p:nvSpPr>
          <p:cNvPr id="4" name="Content Placeholder 3"/>
          <p:cNvSpPr>
            <a:spLocks noGrp="1"/>
          </p:cNvSpPr>
          <p:nvPr>
            <p:ph idx="1"/>
          </p:nvPr>
        </p:nvSpPr>
        <p:spPr>
          <a:xfrm>
            <a:off x="581736" y="1523052"/>
            <a:ext cx="8131175" cy="4324350"/>
          </a:xfrm>
        </p:spPr>
        <p:txBody>
          <a:bodyPr/>
          <a:lstStyle/>
          <a:p>
            <a:r>
              <a:rPr lang="en-US" b="0" dirty="0"/>
              <a:t>The Artix-7 on our board (Artix-7 7A200T) has a total of 33,650 logic slices (16,825 CLBs). </a:t>
            </a:r>
          </a:p>
          <a:p>
            <a:r>
              <a:rPr lang="en-US" b="0" dirty="0"/>
              <a:t>Each logic slice contains four 6-input LUTs and eight flip-flops. This corresponds to 134,600 total 6-input LUTs.</a:t>
            </a:r>
            <a:endParaRPr lang="en-US" dirty="0"/>
          </a:p>
          <a:p>
            <a:r>
              <a:rPr lang="en-US" b="0" dirty="0"/>
              <a:t>There are three possible types of logic slices: SLICEM, SLICEL, and SLICEX. </a:t>
            </a:r>
          </a:p>
          <a:p>
            <a:r>
              <a:rPr lang="en-US" b="0" dirty="0"/>
              <a:t>However, in the Artix-7, SLICEX slices are unused; of the 33,650 logic slices, 22,100 are SLICEL and 11,550 are SLICEM. </a:t>
            </a:r>
          </a:p>
          <a:p>
            <a:r>
              <a:rPr lang="en-US" b="0" dirty="0"/>
              <a:t>In the subsequent sections, we will examine the slice with the most features: SLICEM. Lets look at a SLICEM.</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26</a:t>
            </a:fld>
            <a:endParaRPr lang="en-US" dirty="0">
              <a:solidFill>
                <a:srgbClr val="000000"/>
              </a:solidFill>
            </a:endParaRPr>
          </a:p>
        </p:txBody>
      </p:sp>
    </p:spTree>
    <p:extLst>
      <p:ext uri="{BB962C8B-B14F-4D97-AF65-F5344CB8AC3E}">
        <p14:creationId xmlns:p14="http://schemas.microsoft.com/office/powerpoint/2010/main" val="21291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lnSpc>
                <a:spcPct val="80000"/>
              </a:lnSpc>
            </a:pPr>
            <a:r>
              <a:rPr lang="en-US" dirty="0"/>
              <a:t>SLICEM</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27</a:t>
            </a:fld>
            <a:endParaRPr lang="en-US" dirty="0">
              <a:solidFill>
                <a:srgbClr val="000000"/>
              </a:solidFill>
            </a:endParaRPr>
          </a:p>
        </p:txBody>
      </p:sp>
      <p:pic>
        <p:nvPicPr>
          <p:cNvPr id="2050" name="Picture 2">
            <a:extLst>
              <a:ext uri="{FF2B5EF4-FFF2-40B4-BE49-F238E27FC236}">
                <a16:creationId xmlns:a16="http://schemas.microsoft.com/office/drawing/2014/main" id="{3BFA0DE9-A940-4EDC-AB69-4F453EEFB3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0168" y="0"/>
            <a:ext cx="565308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
          </p:nvPr>
        </p:nvSpPr>
        <p:spPr>
          <a:xfrm>
            <a:off x="581737" y="1485729"/>
            <a:ext cx="3337120" cy="4324350"/>
          </a:xfrm>
        </p:spPr>
        <p:txBody>
          <a:bodyPr/>
          <a:lstStyle/>
          <a:p>
            <a:r>
              <a:rPr lang="en-US" b="0" dirty="0"/>
              <a:t>In the diagram, three major SLICEM </a:t>
            </a:r>
            <a:r>
              <a:rPr lang="en-US" b="0" dirty="0" err="1"/>
              <a:t>subystems</a:t>
            </a:r>
            <a:r>
              <a:rPr lang="en-US" b="0" dirty="0"/>
              <a:t> can be seen:</a:t>
            </a:r>
          </a:p>
          <a:p>
            <a:pPr marL="860425" lvl="1" indent="-457200">
              <a:buFont typeface="+mj-lt"/>
              <a:buAutoNum type="arabicPeriod"/>
            </a:pPr>
            <a:r>
              <a:rPr lang="en-US" b="0" dirty="0"/>
              <a:t>the four 6-input LUTs,</a:t>
            </a:r>
          </a:p>
          <a:p>
            <a:pPr marL="860425" lvl="1" indent="-457200">
              <a:buFont typeface="+mj-lt"/>
              <a:buAutoNum type="arabicPeriod"/>
            </a:pPr>
            <a:r>
              <a:rPr lang="en-US" b="0" dirty="0"/>
              <a:t>the eight flip-flops, and </a:t>
            </a:r>
          </a:p>
          <a:p>
            <a:pPr marL="860425" lvl="1" indent="-457200">
              <a:buFont typeface="+mj-lt"/>
              <a:buAutoNum type="arabicPeriod"/>
            </a:pPr>
            <a:r>
              <a:rPr lang="en-US" b="0" dirty="0"/>
              <a:t>the fast carry logic. </a:t>
            </a:r>
          </a:p>
          <a:p>
            <a:r>
              <a:rPr lang="en-US" b="0" dirty="0"/>
              <a:t>These subsystems will be discussed shortly.</a:t>
            </a:r>
          </a:p>
        </p:txBody>
      </p:sp>
    </p:spTree>
    <p:extLst>
      <p:ext uri="{BB962C8B-B14F-4D97-AF65-F5344CB8AC3E}">
        <p14:creationId xmlns:p14="http://schemas.microsoft.com/office/powerpoint/2010/main" val="16673848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Look-up tables</a:t>
            </a:r>
          </a:p>
        </p:txBody>
      </p:sp>
      <p:sp>
        <p:nvSpPr>
          <p:cNvPr id="4" name="Content Placeholder 3"/>
          <p:cNvSpPr>
            <a:spLocks noGrp="1"/>
          </p:cNvSpPr>
          <p:nvPr>
            <p:ph idx="1"/>
          </p:nvPr>
        </p:nvSpPr>
        <p:spPr>
          <a:xfrm>
            <a:off x="581736" y="1523052"/>
            <a:ext cx="8131175" cy="4324350"/>
          </a:xfrm>
        </p:spPr>
        <p:txBody>
          <a:bodyPr/>
          <a:lstStyle/>
          <a:p>
            <a:r>
              <a:rPr lang="en-US" b="0" dirty="0"/>
              <a:t>If you need a refresher on how a hardware LUT works, see </a:t>
            </a:r>
            <a:r>
              <a:rPr lang="en-US" b="0" dirty="0">
                <a:hlinkClick r:id="rId2"/>
              </a:rPr>
              <a:t>this link</a:t>
            </a:r>
            <a:r>
              <a:rPr lang="en-US" b="0" dirty="0"/>
              <a:t>.</a:t>
            </a:r>
            <a:br>
              <a:rPr lang="en-US" dirty="0"/>
            </a:br>
            <a:r>
              <a:rPr lang="en-US" b="0" dirty="0"/>
              <a:t>In a SLICEM, there are four 64x1 RAMs which are used to realize 5 or 6-variable functions; the truth table for the function is stored in the RAM and the inputs are used as the input addresses. As an example, let's try to realize a full adder using RAM. In class, we will derive the truth table for sum and carry and show how they can be inserted into a LUT. It is important for the further development of the lecture to point out that sum = a </a:t>
            </a:r>
            <a:r>
              <a:rPr lang="en-US" b="0" dirty="0" err="1"/>
              <a:t>xor</a:t>
            </a:r>
            <a:r>
              <a:rPr lang="en-US" b="0" dirty="0"/>
              <a:t> b </a:t>
            </a:r>
            <a:r>
              <a:rPr lang="en-US" b="0" dirty="0" err="1"/>
              <a:t>xor</a:t>
            </a:r>
            <a:r>
              <a:rPr lang="en-US" b="0" dirty="0"/>
              <a:t> c and that you can represent </a:t>
            </a:r>
            <a:r>
              <a:rPr lang="en-US" b="0" dirty="0" err="1"/>
              <a:t>cout</a:t>
            </a:r>
            <a:r>
              <a:rPr lang="en-US" b="0" dirty="0"/>
              <a:t> = ((a </a:t>
            </a:r>
            <a:r>
              <a:rPr lang="en-US" b="0" dirty="0" err="1"/>
              <a:t>xor</a:t>
            </a:r>
            <a:r>
              <a:rPr lang="en-US" b="0" dirty="0"/>
              <a:t> b) and </a:t>
            </a:r>
            <a:r>
              <a:rPr lang="en-US" b="0" dirty="0" err="1"/>
              <a:t>cin</a:t>
            </a:r>
            <a:r>
              <a:rPr lang="en-US" b="0" dirty="0"/>
              <a:t>) or (a and b) This last form is pretty nutty, but is also very useful, as we will see in a moment.</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28</a:t>
            </a:fld>
            <a:endParaRPr lang="en-US" dirty="0">
              <a:solidFill>
                <a:srgbClr val="000000"/>
              </a:solidFill>
            </a:endParaRPr>
          </a:p>
        </p:txBody>
      </p:sp>
    </p:spTree>
    <p:extLst>
      <p:ext uri="{BB962C8B-B14F-4D97-AF65-F5344CB8AC3E}">
        <p14:creationId xmlns:p14="http://schemas.microsoft.com/office/powerpoint/2010/main" val="12707967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lnSpc>
                <a:spcPct val="80000"/>
              </a:lnSpc>
            </a:pPr>
            <a:r>
              <a:rPr lang="en-US" dirty="0"/>
              <a:t>1. Look-up tables</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29</a:t>
            </a:fld>
            <a:endParaRPr lang="en-US" dirty="0">
              <a:solidFill>
                <a:srgbClr val="000000"/>
              </a:solidFill>
            </a:endParaRPr>
          </a:p>
        </p:txBody>
      </p:sp>
      <p:sp>
        <p:nvSpPr>
          <p:cNvPr id="4" name="Content Placeholder 3"/>
          <p:cNvSpPr>
            <a:spLocks noGrp="1"/>
          </p:cNvSpPr>
          <p:nvPr>
            <p:ph idx="1"/>
          </p:nvPr>
        </p:nvSpPr>
        <p:spPr>
          <a:xfrm>
            <a:off x="581737" y="1485729"/>
            <a:ext cx="3337120" cy="4324350"/>
          </a:xfrm>
        </p:spPr>
        <p:txBody>
          <a:bodyPr/>
          <a:lstStyle/>
          <a:p>
            <a:endParaRPr lang="en-US" b="0" dirty="0"/>
          </a:p>
        </p:txBody>
      </p:sp>
      <p:pic>
        <p:nvPicPr>
          <p:cNvPr id="2050" name="Picture 2">
            <a:extLst>
              <a:ext uri="{FF2B5EF4-FFF2-40B4-BE49-F238E27FC236}">
                <a16:creationId xmlns:a16="http://schemas.microsoft.com/office/drawing/2014/main" id="{3BFA0DE9-A940-4EDC-AB69-4F453EEFB3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5457" y="0"/>
            <a:ext cx="56530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904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chorCtr="0"/>
          <a:lstStyle/>
          <a:p>
            <a:r>
              <a:rPr lang="en-US" cap="none" dirty="0"/>
              <a:t>Xilinx Artix-7 Architecture</a:t>
            </a:r>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3</a:t>
            </a:fld>
            <a:endParaRPr lang="en-US" dirty="0">
              <a:solidFill>
                <a:srgbClr val="000000"/>
              </a:solidFill>
            </a:endParaRPr>
          </a:p>
        </p:txBody>
      </p:sp>
    </p:spTree>
    <p:extLst>
      <p:ext uri="{BB962C8B-B14F-4D97-AF65-F5344CB8AC3E}">
        <p14:creationId xmlns:p14="http://schemas.microsoft.com/office/powerpoint/2010/main" val="28900134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Flip Flops</a:t>
            </a:r>
          </a:p>
        </p:txBody>
      </p:sp>
      <p:sp>
        <p:nvSpPr>
          <p:cNvPr id="4" name="Content Placeholder 3"/>
          <p:cNvSpPr>
            <a:spLocks noGrp="1"/>
          </p:cNvSpPr>
          <p:nvPr>
            <p:ph idx="1"/>
          </p:nvPr>
        </p:nvSpPr>
        <p:spPr>
          <a:xfrm>
            <a:off x="581736" y="1523052"/>
            <a:ext cx="8131175" cy="4324350"/>
          </a:xfrm>
        </p:spPr>
        <p:txBody>
          <a:bodyPr/>
          <a:lstStyle/>
          <a:p>
            <a:r>
              <a:rPr lang="en-US" b="0" dirty="0"/>
              <a:t>There are 8 flip flops in each logic slice. Answer the following questions:</a:t>
            </a:r>
          </a:p>
          <a:p>
            <a:pPr lvl="1"/>
            <a:r>
              <a:rPr lang="en-US" b="0" dirty="0"/>
              <a:t>Where does the data input come from?</a:t>
            </a:r>
          </a:p>
          <a:p>
            <a:pPr lvl="1"/>
            <a:r>
              <a:rPr lang="en-US" b="0" dirty="0"/>
              <a:t>How are the slices clocked?</a:t>
            </a:r>
          </a:p>
          <a:p>
            <a:pPr lvl="1"/>
            <a:r>
              <a:rPr lang="en-US" b="0" dirty="0"/>
              <a:t>How are the slices initialized?</a:t>
            </a:r>
          </a:p>
          <a:p>
            <a:pPr lvl="1"/>
            <a:r>
              <a:rPr lang="en-US" b="0" dirty="0"/>
              <a:t>Where are the slices' outputs sent?</a:t>
            </a:r>
          </a:p>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30</a:t>
            </a:fld>
            <a:endParaRPr lang="en-US" dirty="0">
              <a:solidFill>
                <a:srgbClr val="000000"/>
              </a:solidFill>
            </a:endParaRPr>
          </a:p>
        </p:txBody>
      </p:sp>
    </p:spTree>
    <p:extLst>
      <p:ext uri="{BB962C8B-B14F-4D97-AF65-F5344CB8AC3E}">
        <p14:creationId xmlns:p14="http://schemas.microsoft.com/office/powerpoint/2010/main" val="25600893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lnSpc>
                <a:spcPct val="80000"/>
              </a:lnSpc>
            </a:pPr>
            <a:r>
              <a:rPr lang="en-US" dirty="0"/>
              <a:t>2. Flip Flops</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31</a:t>
            </a:fld>
            <a:endParaRPr lang="en-US" dirty="0">
              <a:solidFill>
                <a:srgbClr val="000000"/>
              </a:solidFill>
            </a:endParaRPr>
          </a:p>
        </p:txBody>
      </p:sp>
      <p:sp>
        <p:nvSpPr>
          <p:cNvPr id="4" name="Content Placeholder 3"/>
          <p:cNvSpPr>
            <a:spLocks noGrp="1"/>
          </p:cNvSpPr>
          <p:nvPr>
            <p:ph idx="1"/>
          </p:nvPr>
        </p:nvSpPr>
        <p:spPr>
          <a:xfrm>
            <a:off x="581737" y="1485729"/>
            <a:ext cx="3337120" cy="4324350"/>
          </a:xfrm>
        </p:spPr>
        <p:txBody>
          <a:bodyPr/>
          <a:lstStyle/>
          <a:p>
            <a:endParaRPr lang="en-US" b="0" dirty="0"/>
          </a:p>
        </p:txBody>
      </p:sp>
      <p:pic>
        <p:nvPicPr>
          <p:cNvPr id="2050" name="Picture 2">
            <a:extLst>
              <a:ext uri="{FF2B5EF4-FFF2-40B4-BE49-F238E27FC236}">
                <a16:creationId xmlns:a16="http://schemas.microsoft.com/office/drawing/2014/main" id="{3BFA0DE9-A940-4EDC-AB69-4F453EEFB3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5457" y="0"/>
            <a:ext cx="5653087"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a:extLst>
              <a:ext uri="{FF2B5EF4-FFF2-40B4-BE49-F238E27FC236}">
                <a16:creationId xmlns:a16="http://schemas.microsoft.com/office/drawing/2014/main" id="{A9D1A646-58CB-4580-B986-22DC633F905C}"/>
              </a:ext>
            </a:extLst>
          </p:cNvPr>
          <p:cNvSpPr/>
          <p:nvPr/>
        </p:nvSpPr>
        <p:spPr bwMode="auto">
          <a:xfrm>
            <a:off x="4711959" y="4189449"/>
            <a:ext cx="867747" cy="805542"/>
          </a:xfrm>
          <a:prstGeom prst="ellipse">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Arial" pitchFamily="34" charset="0"/>
            </a:endParaRPr>
          </a:p>
        </p:txBody>
      </p:sp>
      <p:sp>
        <p:nvSpPr>
          <p:cNvPr id="8" name="Oval 7">
            <a:extLst>
              <a:ext uri="{FF2B5EF4-FFF2-40B4-BE49-F238E27FC236}">
                <a16:creationId xmlns:a16="http://schemas.microsoft.com/office/drawing/2014/main" id="{133D9D28-8DAA-4255-B350-473E564ED316}"/>
              </a:ext>
            </a:extLst>
          </p:cNvPr>
          <p:cNvSpPr/>
          <p:nvPr/>
        </p:nvSpPr>
        <p:spPr bwMode="auto">
          <a:xfrm>
            <a:off x="4711958" y="2799188"/>
            <a:ext cx="867747" cy="805542"/>
          </a:xfrm>
          <a:prstGeom prst="ellipse">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Arial" pitchFamily="34" charset="0"/>
            </a:endParaRPr>
          </a:p>
        </p:txBody>
      </p:sp>
      <p:sp>
        <p:nvSpPr>
          <p:cNvPr id="9" name="Oval 8">
            <a:extLst>
              <a:ext uri="{FF2B5EF4-FFF2-40B4-BE49-F238E27FC236}">
                <a16:creationId xmlns:a16="http://schemas.microsoft.com/office/drawing/2014/main" id="{D21322AB-C426-4DBC-8DDB-7B5D04C511B1}"/>
              </a:ext>
            </a:extLst>
          </p:cNvPr>
          <p:cNvSpPr/>
          <p:nvPr/>
        </p:nvSpPr>
        <p:spPr bwMode="auto">
          <a:xfrm>
            <a:off x="4711957" y="1436919"/>
            <a:ext cx="867747" cy="805542"/>
          </a:xfrm>
          <a:prstGeom prst="ellipse">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Arial" pitchFamily="34" charset="0"/>
            </a:endParaRPr>
          </a:p>
        </p:txBody>
      </p:sp>
      <p:sp>
        <p:nvSpPr>
          <p:cNvPr id="10" name="Oval 9">
            <a:extLst>
              <a:ext uri="{FF2B5EF4-FFF2-40B4-BE49-F238E27FC236}">
                <a16:creationId xmlns:a16="http://schemas.microsoft.com/office/drawing/2014/main" id="{FFD9099D-35C0-403F-B332-4DAB0926B459}"/>
              </a:ext>
            </a:extLst>
          </p:cNvPr>
          <p:cNvSpPr/>
          <p:nvPr/>
        </p:nvSpPr>
        <p:spPr bwMode="auto">
          <a:xfrm>
            <a:off x="4711956" y="-27989"/>
            <a:ext cx="867747" cy="805542"/>
          </a:xfrm>
          <a:prstGeom prst="ellipse">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Arial" pitchFamily="34" charset="0"/>
            </a:endParaRPr>
          </a:p>
        </p:txBody>
      </p:sp>
      <p:sp>
        <p:nvSpPr>
          <p:cNvPr id="11" name="Oval 10">
            <a:extLst>
              <a:ext uri="{FF2B5EF4-FFF2-40B4-BE49-F238E27FC236}">
                <a16:creationId xmlns:a16="http://schemas.microsoft.com/office/drawing/2014/main" id="{BEDDB520-7559-4E40-93AB-AADAF411B1CD}"/>
              </a:ext>
            </a:extLst>
          </p:cNvPr>
          <p:cNvSpPr/>
          <p:nvPr/>
        </p:nvSpPr>
        <p:spPr bwMode="auto">
          <a:xfrm>
            <a:off x="6273283" y="5302899"/>
            <a:ext cx="867747" cy="805542"/>
          </a:xfrm>
          <a:prstGeom prst="ellipse">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Arial" pitchFamily="34" charset="0"/>
            </a:endParaRPr>
          </a:p>
        </p:txBody>
      </p:sp>
      <p:sp>
        <p:nvSpPr>
          <p:cNvPr id="12" name="Oval 11">
            <a:extLst>
              <a:ext uri="{FF2B5EF4-FFF2-40B4-BE49-F238E27FC236}">
                <a16:creationId xmlns:a16="http://schemas.microsoft.com/office/drawing/2014/main" id="{FB9B32F7-BFA0-44C6-8F87-0BC1C2EF4720}"/>
              </a:ext>
            </a:extLst>
          </p:cNvPr>
          <p:cNvSpPr/>
          <p:nvPr/>
        </p:nvSpPr>
        <p:spPr bwMode="auto">
          <a:xfrm>
            <a:off x="6273282" y="3856652"/>
            <a:ext cx="867747" cy="805542"/>
          </a:xfrm>
          <a:prstGeom prst="ellipse">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Arial" pitchFamily="34" charset="0"/>
            </a:endParaRPr>
          </a:p>
        </p:txBody>
      </p:sp>
      <p:sp>
        <p:nvSpPr>
          <p:cNvPr id="13" name="Oval 12">
            <a:extLst>
              <a:ext uri="{FF2B5EF4-FFF2-40B4-BE49-F238E27FC236}">
                <a16:creationId xmlns:a16="http://schemas.microsoft.com/office/drawing/2014/main" id="{66FB17C3-30C4-4FD4-8A81-CB62D09618B4}"/>
              </a:ext>
            </a:extLst>
          </p:cNvPr>
          <p:cNvSpPr/>
          <p:nvPr/>
        </p:nvSpPr>
        <p:spPr bwMode="auto">
          <a:xfrm>
            <a:off x="6273281" y="2513046"/>
            <a:ext cx="867747" cy="805542"/>
          </a:xfrm>
          <a:prstGeom prst="ellipse">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Arial" pitchFamily="34" charset="0"/>
            </a:endParaRPr>
          </a:p>
        </p:txBody>
      </p:sp>
      <p:sp>
        <p:nvSpPr>
          <p:cNvPr id="14" name="Oval 13">
            <a:extLst>
              <a:ext uri="{FF2B5EF4-FFF2-40B4-BE49-F238E27FC236}">
                <a16:creationId xmlns:a16="http://schemas.microsoft.com/office/drawing/2014/main" id="{E7485341-1112-433E-A241-5531FEAD5F82}"/>
              </a:ext>
            </a:extLst>
          </p:cNvPr>
          <p:cNvSpPr/>
          <p:nvPr/>
        </p:nvSpPr>
        <p:spPr bwMode="auto">
          <a:xfrm>
            <a:off x="6273280" y="1169440"/>
            <a:ext cx="867747" cy="805542"/>
          </a:xfrm>
          <a:prstGeom prst="ellipse">
            <a:avLst/>
          </a:pr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479202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lnSpc>
                <a:spcPct val="80000"/>
              </a:lnSpc>
            </a:pPr>
            <a:r>
              <a:rPr lang="en-US" dirty="0"/>
              <a:t>2. Flip Flops</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32</a:t>
            </a:fld>
            <a:endParaRPr lang="en-US" dirty="0">
              <a:solidFill>
                <a:srgbClr val="000000"/>
              </a:solidFill>
            </a:endParaRPr>
          </a:p>
        </p:txBody>
      </p:sp>
      <p:sp>
        <p:nvSpPr>
          <p:cNvPr id="4" name="Content Placeholder 3"/>
          <p:cNvSpPr>
            <a:spLocks noGrp="1"/>
          </p:cNvSpPr>
          <p:nvPr>
            <p:ph idx="1"/>
          </p:nvPr>
        </p:nvSpPr>
        <p:spPr>
          <a:xfrm>
            <a:off x="581736" y="1485729"/>
            <a:ext cx="8226361" cy="4324350"/>
          </a:xfrm>
        </p:spPr>
        <p:txBody>
          <a:bodyPr/>
          <a:lstStyle/>
          <a:p>
            <a:r>
              <a:rPr lang="en-US" dirty="0"/>
              <a:t>Figure 7 on Page 14:</a:t>
            </a:r>
          </a:p>
          <a:p>
            <a:endParaRPr lang="en-US" b="0" dirty="0"/>
          </a:p>
        </p:txBody>
      </p:sp>
      <p:pic>
        <p:nvPicPr>
          <p:cNvPr id="7" name="Picture 6">
            <a:extLst>
              <a:ext uri="{FF2B5EF4-FFF2-40B4-BE49-F238E27FC236}">
                <a16:creationId xmlns:a16="http://schemas.microsoft.com/office/drawing/2014/main" id="{EEC34BA1-6B0B-4C61-8E5C-C5BF9F58478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94737" y="1495060"/>
            <a:ext cx="5754526" cy="5372271"/>
          </a:xfrm>
          <a:prstGeom prst="rect">
            <a:avLst/>
          </a:prstGeom>
          <a:noFill/>
          <a:ln>
            <a:noFill/>
          </a:ln>
        </p:spPr>
      </p:pic>
    </p:spTree>
    <p:extLst>
      <p:ext uri="{BB962C8B-B14F-4D97-AF65-F5344CB8AC3E}">
        <p14:creationId xmlns:p14="http://schemas.microsoft.com/office/powerpoint/2010/main" val="2304079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Fast Carry Logic</a:t>
            </a:r>
          </a:p>
        </p:txBody>
      </p:sp>
      <p:sp>
        <p:nvSpPr>
          <p:cNvPr id="4" name="Content Placeholder 3"/>
          <p:cNvSpPr>
            <a:spLocks noGrp="1"/>
          </p:cNvSpPr>
          <p:nvPr>
            <p:ph idx="1"/>
          </p:nvPr>
        </p:nvSpPr>
        <p:spPr>
          <a:xfrm>
            <a:off x="581736" y="1523052"/>
            <a:ext cx="8131175" cy="4324350"/>
          </a:xfrm>
        </p:spPr>
        <p:txBody>
          <a:bodyPr/>
          <a:lstStyle/>
          <a:p>
            <a:r>
              <a:rPr lang="en-US" b="0" dirty="0"/>
              <a:t>The fast carry logic is designed explicitly to realize a variation of a carry look-ahead adder. </a:t>
            </a:r>
          </a:p>
          <a:p>
            <a:r>
              <a:rPr lang="en-US" b="0" dirty="0"/>
              <a:t>Consider the construction of a 4-bit adder with inputs A=a3,a2,a1,a0 , B=b3,b2,b1,b0 , and a carry in c0. </a:t>
            </a:r>
          </a:p>
          <a:p>
            <a:r>
              <a:rPr lang="en-US" b="0" dirty="0"/>
              <a:t>Each slice of the adder can either generate a carry bit or propagate its carry in to the carry out.</a:t>
            </a:r>
          </a:p>
          <a:p>
            <a:pPr lvl="1"/>
            <a:r>
              <a:rPr lang="en-US" b="0" dirty="0"/>
              <a:t>Propagate -- pi is equal to 1 when the inputs to a bit slice are such that any carry in will be propagated.</a:t>
            </a:r>
          </a:p>
          <a:p>
            <a:pPr lvl="1"/>
            <a:r>
              <a:rPr lang="en-US" b="0" dirty="0"/>
              <a:t>Generate -- </a:t>
            </a:r>
            <a:r>
              <a:rPr lang="en-US" b="0" dirty="0" err="1"/>
              <a:t>gi</a:t>
            </a:r>
            <a:r>
              <a:rPr lang="en-US" b="0" dirty="0"/>
              <a:t> is equal to 1 when the inputs to a bit slice are such that a carry will be generated.</a:t>
            </a:r>
          </a:p>
          <a:p>
            <a:r>
              <a:rPr lang="en-US" b="0" dirty="0"/>
              <a:t>We can represent the </a:t>
            </a:r>
            <a:r>
              <a:rPr lang="en-US" b="0" dirty="0" err="1"/>
              <a:t>cout</a:t>
            </a:r>
            <a:r>
              <a:rPr lang="en-US" b="0" dirty="0"/>
              <a:t> of a slice as </a:t>
            </a:r>
            <a:r>
              <a:rPr lang="en-US" b="0" dirty="0" err="1"/>
              <a:t>cout</a:t>
            </a:r>
            <a:r>
              <a:rPr lang="en-US" b="0" dirty="0"/>
              <a:t> = g + p*</a:t>
            </a:r>
            <a:r>
              <a:rPr lang="en-US" b="0" dirty="0" err="1"/>
              <a:t>cin</a:t>
            </a:r>
            <a:r>
              <a:rPr lang="en-US" b="0" dirty="0"/>
              <a:t>. This arrangement is effectively what is happening in the carry logic block in the middle of each logic slice.</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33</a:t>
            </a:fld>
            <a:endParaRPr lang="en-US" dirty="0">
              <a:solidFill>
                <a:srgbClr val="000000"/>
              </a:solidFill>
            </a:endParaRPr>
          </a:p>
        </p:txBody>
      </p:sp>
    </p:spTree>
    <p:extLst>
      <p:ext uri="{BB962C8B-B14F-4D97-AF65-F5344CB8AC3E}">
        <p14:creationId xmlns:p14="http://schemas.microsoft.com/office/powerpoint/2010/main" val="40821806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lnSpc>
                <a:spcPct val="80000"/>
              </a:lnSpc>
            </a:pPr>
            <a:r>
              <a:rPr lang="en-US" dirty="0"/>
              <a:t>3. Fast Carry Logic</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34</a:t>
            </a:fld>
            <a:endParaRPr lang="en-US" dirty="0">
              <a:solidFill>
                <a:srgbClr val="000000"/>
              </a:solidFill>
            </a:endParaRPr>
          </a:p>
        </p:txBody>
      </p:sp>
      <p:sp>
        <p:nvSpPr>
          <p:cNvPr id="4" name="Content Placeholder 3"/>
          <p:cNvSpPr>
            <a:spLocks noGrp="1"/>
          </p:cNvSpPr>
          <p:nvPr>
            <p:ph idx="1"/>
          </p:nvPr>
        </p:nvSpPr>
        <p:spPr>
          <a:xfrm>
            <a:off x="581737" y="1485729"/>
            <a:ext cx="3337120" cy="4324350"/>
          </a:xfrm>
        </p:spPr>
        <p:txBody>
          <a:bodyPr/>
          <a:lstStyle/>
          <a:p>
            <a:endParaRPr lang="en-US" b="0" dirty="0"/>
          </a:p>
        </p:txBody>
      </p:sp>
      <p:pic>
        <p:nvPicPr>
          <p:cNvPr id="2050" name="Picture 2">
            <a:extLst>
              <a:ext uri="{FF2B5EF4-FFF2-40B4-BE49-F238E27FC236}">
                <a16:creationId xmlns:a16="http://schemas.microsoft.com/office/drawing/2014/main" id="{3BFA0DE9-A940-4EDC-AB69-4F453EEFB3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5457" y="0"/>
            <a:ext cx="56530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37490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chorCtr="0"/>
          <a:lstStyle/>
          <a:p>
            <a:r>
              <a:rPr lang="en-US" cap="none" dirty="0"/>
              <a:t>Interconnect</a:t>
            </a:r>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35</a:t>
            </a:fld>
            <a:endParaRPr lang="en-US" dirty="0">
              <a:solidFill>
                <a:srgbClr val="000000"/>
              </a:solidFill>
            </a:endParaRPr>
          </a:p>
        </p:txBody>
      </p:sp>
    </p:spTree>
    <p:extLst>
      <p:ext uri="{BB962C8B-B14F-4D97-AF65-F5344CB8AC3E}">
        <p14:creationId xmlns:p14="http://schemas.microsoft.com/office/powerpoint/2010/main" val="21069892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Interconnect</a:t>
            </a:r>
          </a:p>
        </p:txBody>
      </p:sp>
      <p:sp>
        <p:nvSpPr>
          <p:cNvPr id="4" name="Content Placeholder 3"/>
          <p:cNvSpPr>
            <a:spLocks noGrp="1"/>
          </p:cNvSpPr>
          <p:nvPr>
            <p:ph idx="1"/>
          </p:nvPr>
        </p:nvSpPr>
        <p:spPr>
          <a:xfrm>
            <a:off x="581736" y="1523052"/>
            <a:ext cx="8131175" cy="4324350"/>
          </a:xfrm>
        </p:spPr>
        <p:txBody>
          <a:bodyPr/>
          <a:lstStyle/>
          <a:p>
            <a:r>
              <a:rPr lang="en-US" b="0" dirty="0"/>
              <a:t>A logical figure of how the CLBs on the Artix-7 are interconnected to each other can be seen in the Figure below (taken from Spartan-6 documentation).</a:t>
            </a:r>
          </a:p>
          <a:p>
            <a:r>
              <a:rPr lang="en-US" b="0" dirty="0"/>
              <a:t>Source: </a:t>
            </a:r>
            <a:r>
              <a:rPr lang="en-US" b="0" dirty="0">
                <a:hlinkClick r:id="rId2"/>
              </a:rPr>
              <a:t>"Spartan-6 FPGA Configurable Logic Block User's Guide"</a:t>
            </a:r>
            <a:r>
              <a:rPr lang="en-US" b="0" dirty="0"/>
              <a:t>, page 37, Figure 29</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36</a:t>
            </a:fld>
            <a:endParaRPr lang="en-US" dirty="0">
              <a:solidFill>
                <a:srgbClr val="000000"/>
              </a:solidFill>
            </a:endParaRPr>
          </a:p>
        </p:txBody>
      </p:sp>
      <p:pic>
        <p:nvPicPr>
          <p:cNvPr id="7170" name="Picture 2">
            <a:extLst>
              <a:ext uri="{FF2B5EF4-FFF2-40B4-BE49-F238E27FC236}">
                <a16:creationId xmlns:a16="http://schemas.microsoft.com/office/drawing/2014/main" id="{D8A4612E-02F9-4689-BC4D-C590F1D43E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705" y="1534897"/>
            <a:ext cx="7472590" cy="5327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247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chor="ctr" anchorCtr="0"/>
          <a:lstStyle/>
          <a:p>
            <a:r>
              <a:rPr lang="en-US" cap="none" dirty="0"/>
              <a:t>DSP Slice</a:t>
            </a:r>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37</a:t>
            </a:fld>
            <a:endParaRPr lang="en-US" dirty="0">
              <a:solidFill>
                <a:srgbClr val="000000"/>
              </a:solidFill>
            </a:endParaRPr>
          </a:p>
        </p:txBody>
      </p:sp>
    </p:spTree>
    <p:extLst>
      <p:ext uri="{BB962C8B-B14F-4D97-AF65-F5344CB8AC3E}">
        <p14:creationId xmlns:p14="http://schemas.microsoft.com/office/powerpoint/2010/main" val="790794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DSP Slice</a:t>
            </a:r>
          </a:p>
        </p:txBody>
      </p:sp>
      <p:sp>
        <p:nvSpPr>
          <p:cNvPr id="4" name="Content Placeholder 3"/>
          <p:cNvSpPr>
            <a:spLocks noGrp="1"/>
          </p:cNvSpPr>
          <p:nvPr>
            <p:ph idx="1"/>
          </p:nvPr>
        </p:nvSpPr>
        <p:spPr>
          <a:xfrm>
            <a:off x="581736" y="1523052"/>
            <a:ext cx="8131175" cy="4324350"/>
          </a:xfrm>
        </p:spPr>
        <p:txBody>
          <a:bodyPr/>
          <a:lstStyle/>
          <a:p>
            <a:r>
              <a:rPr lang="en-US" b="0" dirty="0"/>
              <a:t>Apart from the slices which make up the CLBs, the Artix-7 also contains DSP slices.</a:t>
            </a:r>
          </a:p>
          <a:p>
            <a:r>
              <a:rPr lang="en-US" b="0" dirty="0"/>
              <a:t>The Artix-7 we are using contains 700 DSP48E1 slices. Each DSP48E1 slice contains a pre-adder, a 25 x 18 multiplier, an adder, and an accumulator. </a:t>
            </a:r>
          </a:p>
          <a:p>
            <a:r>
              <a:rPr lang="en-US" b="0" dirty="0"/>
              <a:t>A picture of a DSP slice can be seen in the Figure below.</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38</a:t>
            </a:fld>
            <a:endParaRPr lang="en-US" dirty="0">
              <a:solidFill>
                <a:srgbClr val="000000"/>
              </a:solidFill>
            </a:endParaRPr>
          </a:p>
        </p:txBody>
      </p:sp>
    </p:spTree>
    <p:extLst>
      <p:ext uri="{BB962C8B-B14F-4D97-AF65-F5344CB8AC3E}">
        <p14:creationId xmlns:p14="http://schemas.microsoft.com/office/powerpoint/2010/main" val="25748317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DSP Slice</a:t>
            </a:r>
          </a:p>
        </p:txBody>
      </p:sp>
      <p:sp>
        <p:nvSpPr>
          <p:cNvPr id="4" name="Content Placeholder 3"/>
          <p:cNvSpPr>
            <a:spLocks noGrp="1"/>
          </p:cNvSpPr>
          <p:nvPr>
            <p:ph idx="1"/>
          </p:nvPr>
        </p:nvSpPr>
        <p:spPr>
          <a:xfrm>
            <a:off x="581736" y="1523052"/>
            <a:ext cx="8131175" cy="4324350"/>
          </a:xfrm>
        </p:spPr>
        <p:txBody>
          <a:bodyPr/>
          <a:lstStyle/>
          <a:p>
            <a:r>
              <a:rPr lang="en-US" sz="2200" b="0" dirty="0"/>
              <a:t>A picture of a DSP slice can be seen in the Figure below.</a:t>
            </a:r>
          </a:p>
          <a:p>
            <a:r>
              <a:rPr lang="en-US" sz="2200" b="0" dirty="0"/>
              <a:t>Source: </a:t>
            </a:r>
            <a:r>
              <a:rPr lang="en-US" sz="2200" b="0" dirty="0">
                <a:hlinkClick r:id="rId2"/>
              </a:rPr>
              <a:t>Xilinx 7 Series DSP48E1 Slice User Guide</a:t>
            </a:r>
            <a:endParaRPr lang="en-US" sz="2200"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39</a:t>
            </a:fld>
            <a:endParaRPr lang="en-US" dirty="0">
              <a:solidFill>
                <a:srgbClr val="000000"/>
              </a:solidFill>
            </a:endParaRPr>
          </a:p>
        </p:txBody>
      </p:sp>
      <p:pic>
        <p:nvPicPr>
          <p:cNvPr id="15362" name="Picture 2">
            <a:extLst>
              <a:ext uri="{FF2B5EF4-FFF2-40B4-BE49-F238E27FC236}">
                <a16:creationId xmlns:a16="http://schemas.microsoft.com/office/drawing/2014/main" id="{835E4057-9784-499D-A205-6250E7B071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207" y="2425957"/>
            <a:ext cx="7805586" cy="4430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185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lnSpc>
                <a:spcPct val="80000"/>
              </a:lnSpc>
            </a:pPr>
            <a:r>
              <a:rPr lang="en-US" dirty="0"/>
              <a:t>Xilinx Artix-7 Architecture</a:t>
            </a:r>
          </a:p>
        </p:txBody>
      </p:sp>
      <p:sp>
        <p:nvSpPr>
          <p:cNvPr id="4" name="Content Placeholder 3"/>
          <p:cNvSpPr>
            <a:spLocks noGrp="1"/>
          </p:cNvSpPr>
          <p:nvPr>
            <p:ph idx="1"/>
          </p:nvPr>
        </p:nvSpPr>
        <p:spPr>
          <a:xfrm>
            <a:off x="581736" y="1523052"/>
            <a:ext cx="8131175" cy="4324350"/>
          </a:xfrm>
        </p:spPr>
        <p:txBody>
          <a:bodyPr/>
          <a:lstStyle/>
          <a:p>
            <a:r>
              <a:rPr lang="en-US" b="0" dirty="0"/>
              <a:t>The Artix-7 FPGA consists of Logic Blocks, Block RAM, DSP blocks, and a global routing network. </a:t>
            </a:r>
          </a:p>
          <a:p>
            <a:r>
              <a:rPr lang="en-US" b="0" dirty="0"/>
              <a:t>We will spend most of our time discussing the Logic Blocks. </a:t>
            </a:r>
          </a:p>
          <a:p>
            <a:r>
              <a:rPr lang="en-US" b="0" dirty="0"/>
              <a:t>Before we do, realize that modern reconfigurable logic exists because logic designs can easily be expressed in terms of medium scale logic building blocks such as registers, shift registers, multiplexers, counters, adders, subtractors, and comparators. </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4</a:t>
            </a:fld>
            <a:endParaRPr lang="en-US" dirty="0">
              <a:solidFill>
                <a:srgbClr val="000000"/>
              </a:solidFill>
            </a:endParaRPr>
          </a:p>
        </p:txBody>
      </p:sp>
    </p:spTree>
    <p:extLst>
      <p:ext uri="{BB962C8B-B14F-4D97-AF65-F5344CB8AC3E}">
        <p14:creationId xmlns:p14="http://schemas.microsoft.com/office/powerpoint/2010/main" val="2217696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lnSpc>
                <a:spcPct val="80000"/>
              </a:lnSpc>
            </a:pPr>
            <a:r>
              <a:rPr lang="en-US" dirty="0"/>
              <a:t>Xilinx Artix-7 Architecture</a:t>
            </a:r>
          </a:p>
        </p:txBody>
      </p:sp>
      <p:sp>
        <p:nvSpPr>
          <p:cNvPr id="4" name="Content Placeholder 3"/>
          <p:cNvSpPr>
            <a:spLocks noGrp="1"/>
          </p:cNvSpPr>
          <p:nvPr>
            <p:ph idx="1"/>
          </p:nvPr>
        </p:nvSpPr>
        <p:spPr>
          <a:xfrm>
            <a:off x="581736" y="1523052"/>
            <a:ext cx="8131175" cy="4324350"/>
          </a:xfrm>
        </p:spPr>
        <p:txBody>
          <a:bodyPr/>
          <a:lstStyle/>
          <a:p>
            <a:r>
              <a:rPr lang="en-US" b="0" dirty="0"/>
              <a:t>Consider the following output from the Xilinx ISE during the synthesis of Lab 4 on the Spartan-6 FPGA.</a:t>
            </a:r>
          </a:p>
          <a:p>
            <a:pPr marL="0" lvl="0" indent="0">
              <a:buNone/>
            </a:pPr>
            <a:br>
              <a:rPr lang="en-US" dirty="0"/>
            </a:b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r>
              <a:rPr lang="en-US" sz="1600" dirty="0">
                <a:solidFill>
                  <a:srgbClr val="000000"/>
                </a:solidFill>
                <a:latin typeface="Courier New" panose="02070309020205020404" pitchFamily="49" charset="0"/>
                <a:cs typeface="Courier New" panose="02070309020205020404" pitchFamily="49" charset="0"/>
              </a:rPr>
              <a:t>HDL Synthesis Report Macro Statistics</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Multipliers                                          : 1</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16x16-bit multiplier                                  : 1</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Adders/Subtractors                                   : 9</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13-bit adder                                          : 1</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16-bit adder                                          : 1</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16-bit </a:t>
            </a:r>
            <a:r>
              <a:rPr lang="en-US" sz="1600" dirty="0" err="1">
                <a:solidFill>
                  <a:srgbClr val="000000"/>
                </a:solidFill>
                <a:latin typeface="Courier New" panose="02070309020205020404" pitchFamily="49" charset="0"/>
                <a:cs typeface="Courier New" panose="02070309020205020404" pitchFamily="49" charset="0"/>
              </a:rPr>
              <a:t>addsub</a:t>
            </a:r>
            <a:r>
              <a:rPr lang="en-US" sz="1600" dirty="0">
                <a:solidFill>
                  <a:srgbClr val="000000"/>
                </a:solidFill>
                <a:latin typeface="Courier New" panose="02070309020205020404" pitchFamily="49" charset="0"/>
                <a:cs typeface="Courier New" panose="02070309020205020404" pitchFamily="49" charset="0"/>
              </a:rPr>
              <a:t>                                         : 2</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16-bit subtractor                                     : 1</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5-bit subtractor                                      : 3</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8-bit adder                                           : 1</a:t>
            </a:r>
          </a:p>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5</a:t>
            </a:fld>
            <a:endParaRPr lang="en-US" dirty="0">
              <a:solidFill>
                <a:srgbClr val="000000"/>
              </a:solidFill>
            </a:endParaRPr>
          </a:p>
        </p:txBody>
      </p:sp>
    </p:spTree>
    <p:extLst>
      <p:ext uri="{BB962C8B-B14F-4D97-AF65-F5344CB8AC3E}">
        <p14:creationId xmlns:p14="http://schemas.microsoft.com/office/powerpoint/2010/main" val="229921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lnSpc>
                <a:spcPct val="80000"/>
              </a:lnSpc>
            </a:pPr>
            <a:r>
              <a:rPr lang="en-US" dirty="0"/>
              <a:t>Xilinx Artix-7 Architecture</a:t>
            </a:r>
          </a:p>
        </p:txBody>
      </p:sp>
      <p:sp>
        <p:nvSpPr>
          <p:cNvPr id="4" name="Content Placeholder 3"/>
          <p:cNvSpPr>
            <a:spLocks noGrp="1"/>
          </p:cNvSpPr>
          <p:nvPr>
            <p:ph idx="1"/>
          </p:nvPr>
        </p:nvSpPr>
        <p:spPr>
          <a:xfrm>
            <a:off x="581736" y="1532373"/>
            <a:ext cx="8131175" cy="4324350"/>
          </a:xfrm>
        </p:spPr>
        <p:txBody>
          <a:bodyPr/>
          <a:lstStyle/>
          <a:p>
            <a:pPr marL="0" indent="0">
              <a:buNone/>
            </a:pPr>
            <a:r>
              <a:rPr lang="en-US" sz="1600" dirty="0">
                <a:latin typeface="Courier New" panose="02070309020205020404" pitchFamily="49" charset="0"/>
                <a:cs typeface="Courier New" panose="02070309020205020404" pitchFamily="49" charset="0"/>
              </a:rPr>
              <a:t># Registers                                            : 21</a:t>
            </a:r>
          </a:p>
          <a:p>
            <a:pPr marL="0" indent="0">
              <a:buNone/>
            </a:pPr>
            <a:r>
              <a:rPr lang="en-US" sz="1600" dirty="0">
                <a:latin typeface="Courier New" panose="02070309020205020404" pitchFamily="49" charset="0"/>
                <a:cs typeface="Courier New" panose="02070309020205020404" pitchFamily="49" charset="0"/>
              </a:rPr>
              <a:t> 1-bit register                                        : 6</a:t>
            </a:r>
          </a:p>
          <a:p>
            <a:pPr marL="0" indent="0">
              <a:buNone/>
            </a:pPr>
            <a:r>
              <a:rPr lang="en-US" sz="1600" dirty="0">
                <a:latin typeface="Courier New" panose="02070309020205020404" pitchFamily="49" charset="0"/>
                <a:cs typeface="Courier New" panose="02070309020205020404" pitchFamily="49" charset="0"/>
              </a:rPr>
              <a:t> 13-bit register                                       : 1</a:t>
            </a:r>
          </a:p>
          <a:p>
            <a:pPr marL="0" indent="0">
              <a:buNone/>
            </a:pPr>
            <a:r>
              <a:rPr lang="en-US" sz="1600" dirty="0">
                <a:latin typeface="Courier New" panose="02070309020205020404" pitchFamily="49" charset="0"/>
                <a:cs typeface="Courier New" panose="02070309020205020404" pitchFamily="49" charset="0"/>
              </a:rPr>
              <a:t> 16-bit register                                       : 6</a:t>
            </a:r>
          </a:p>
          <a:p>
            <a:pPr marL="0" indent="0">
              <a:buNone/>
            </a:pPr>
            <a:r>
              <a:rPr lang="en-US" sz="1600" dirty="0">
                <a:latin typeface="Courier New" panose="02070309020205020404" pitchFamily="49" charset="0"/>
                <a:cs typeface="Courier New" panose="02070309020205020404" pitchFamily="49" charset="0"/>
              </a:rPr>
              <a:t> 20-bit register                                       : 6</a:t>
            </a:r>
          </a:p>
          <a:p>
            <a:pPr marL="0" indent="0">
              <a:buNone/>
            </a:pPr>
            <a:r>
              <a:rPr lang="en-US" sz="1600" dirty="0">
                <a:latin typeface="Courier New" panose="02070309020205020404" pitchFamily="49" charset="0"/>
                <a:cs typeface="Courier New" panose="02070309020205020404" pitchFamily="49" charset="0"/>
              </a:rPr>
              <a:t> 32-bit register                                       : 1</a:t>
            </a:r>
          </a:p>
          <a:p>
            <a:pPr marL="0" indent="0">
              <a:buNone/>
            </a:pPr>
            <a:r>
              <a:rPr lang="en-US" sz="1600" dirty="0">
                <a:latin typeface="Courier New" panose="02070309020205020404" pitchFamily="49" charset="0"/>
                <a:cs typeface="Courier New" panose="02070309020205020404" pitchFamily="49" charset="0"/>
              </a:rPr>
              <a:t> 8-bit register                                        : 1</a:t>
            </a:r>
          </a:p>
          <a:p>
            <a:pPr marL="0" indent="0">
              <a:buNone/>
            </a:pPr>
            <a:r>
              <a:rPr lang="en-US" sz="1600" dirty="0">
                <a:latin typeface="Courier New" panose="02070309020205020404" pitchFamily="49" charset="0"/>
                <a:cs typeface="Courier New" panose="02070309020205020404" pitchFamily="49" charset="0"/>
              </a:rPr>
              <a:t># Comparators                                          : 14</a:t>
            </a:r>
          </a:p>
          <a:p>
            <a:pPr marL="0" indent="0">
              <a:buNone/>
            </a:pPr>
            <a:r>
              <a:rPr lang="en-US" sz="1600" dirty="0">
                <a:latin typeface="Courier New" panose="02070309020205020404" pitchFamily="49" charset="0"/>
                <a:cs typeface="Courier New" panose="02070309020205020404" pitchFamily="49" charset="0"/>
              </a:rPr>
              <a:t> 8-bit comparator greater                              : 2</a:t>
            </a:r>
          </a:p>
          <a:p>
            <a:pPr marL="0" indent="0">
              <a:buNone/>
            </a:pPr>
            <a:r>
              <a:rPr lang="en-US" sz="1600" dirty="0">
                <a:latin typeface="Courier New" panose="02070309020205020404" pitchFamily="49" charset="0"/>
                <a:cs typeface="Courier New" panose="02070309020205020404" pitchFamily="49" charset="0"/>
              </a:rPr>
              <a:t> 8-bit comparator </a:t>
            </a:r>
            <a:r>
              <a:rPr lang="en-US" sz="1600" dirty="0" err="1">
                <a:latin typeface="Courier New" panose="02070309020205020404" pitchFamily="49" charset="0"/>
                <a:cs typeface="Courier New" panose="02070309020205020404" pitchFamily="49" charset="0"/>
              </a:rPr>
              <a:t>lessequal</a:t>
            </a:r>
            <a:r>
              <a:rPr lang="en-US" sz="1600" dirty="0">
                <a:latin typeface="Courier New" panose="02070309020205020404" pitchFamily="49" charset="0"/>
                <a:cs typeface="Courier New" panose="02070309020205020404" pitchFamily="49" charset="0"/>
              </a:rPr>
              <a:t>                            : 12</a:t>
            </a:r>
          </a:p>
          <a:p>
            <a:pPr marL="0" indent="0">
              <a:buNone/>
            </a:pPr>
            <a:r>
              <a:rPr lang="en-US" sz="1600" dirty="0">
                <a:latin typeface="Courier New" panose="02070309020205020404" pitchFamily="49" charset="0"/>
                <a:cs typeface="Courier New" panose="02070309020205020404" pitchFamily="49" charset="0"/>
              </a:rPr>
              <a:t># Multiplexers                                         : 13</a:t>
            </a:r>
          </a:p>
          <a:p>
            <a:pPr marL="0" indent="0">
              <a:buNone/>
            </a:pPr>
            <a:r>
              <a:rPr lang="en-US" sz="1600" dirty="0">
                <a:latin typeface="Courier New" panose="02070309020205020404" pitchFamily="49" charset="0"/>
                <a:cs typeface="Courier New" panose="02070309020205020404" pitchFamily="49" charset="0"/>
              </a:rPr>
              <a:t> 1-bit 2-to-1 multiplexer                              : 4</a:t>
            </a:r>
          </a:p>
          <a:p>
            <a:pPr marL="0" indent="0">
              <a:buNone/>
            </a:pPr>
            <a:r>
              <a:rPr lang="en-US" sz="1600" dirty="0">
                <a:latin typeface="Courier New" panose="02070309020205020404" pitchFamily="49" charset="0"/>
                <a:cs typeface="Courier New" panose="02070309020205020404" pitchFamily="49" charset="0"/>
              </a:rPr>
              <a:t> 1-bit 20-to-1 multiplexer                             : 3</a:t>
            </a:r>
          </a:p>
          <a:p>
            <a:pPr marL="0" indent="0">
              <a:buNone/>
            </a:pPr>
            <a:r>
              <a:rPr lang="en-US" sz="1600" dirty="0">
                <a:latin typeface="Courier New" panose="02070309020205020404" pitchFamily="49" charset="0"/>
                <a:cs typeface="Courier New" panose="02070309020205020404" pitchFamily="49" charset="0"/>
              </a:rPr>
              <a:t> 16-bit 2-to-1 multiplexer                             : 2</a:t>
            </a:r>
          </a:p>
          <a:p>
            <a:pPr marL="0" indent="0">
              <a:buNone/>
            </a:pPr>
            <a:r>
              <a:rPr lang="en-US" sz="1600" dirty="0">
                <a:latin typeface="Courier New" panose="02070309020205020404" pitchFamily="49" charset="0"/>
                <a:cs typeface="Courier New" panose="02070309020205020404" pitchFamily="49" charset="0"/>
              </a:rPr>
              <a:t> 20-bit 2-to-1 multiplexer                             : 4</a:t>
            </a:r>
          </a:p>
          <a:p>
            <a:pPr marL="0" indent="0">
              <a:buNone/>
            </a:pPr>
            <a:r>
              <a:rPr lang="en-US" sz="1600" dirty="0">
                <a:latin typeface="Courier New" panose="02070309020205020404" pitchFamily="49" charset="0"/>
                <a:cs typeface="Courier New" panose="02070309020205020404" pitchFamily="49" charset="0"/>
              </a:rPr>
              <a:t># FSMs                                                 : 2</a:t>
            </a:r>
          </a:p>
          <a:p>
            <a:pPr marL="0" indent="0">
              <a:buNone/>
            </a:pPr>
            <a:r>
              <a:rPr lang="en-US" sz="1600" dirty="0">
                <a:latin typeface="Courier New" panose="02070309020205020404" pitchFamily="49" charset="0"/>
                <a:cs typeface="Courier New" panose="02070309020205020404" pitchFamily="49" charset="0"/>
              </a:rPr>
              <a:t>=================================================================</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6</a:t>
            </a:fld>
            <a:endParaRPr lang="en-US" dirty="0">
              <a:solidFill>
                <a:srgbClr val="000000"/>
              </a:solidFill>
            </a:endParaRPr>
          </a:p>
        </p:txBody>
      </p:sp>
    </p:spTree>
    <p:extLst>
      <p:ext uri="{BB962C8B-B14F-4D97-AF65-F5344CB8AC3E}">
        <p14:creationId xmlns:p14="http://schemas.microsoft.com/office/powerpoint/2010/main" val="2049793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lnSpc>
                <a:spcPct val="80000"/>
              </a:lnSpc>
            </a:pPr>
            <a:r>
              <a:rPr lang="en-US" dirty="0"/>
              <a:t>Xilinx Artix-7 Architecture</a:t>
            </a:r>
          </a:p>
        </p:txBody>
      </p:sp>
      <p:sp>
        <p:nvSpPr>
          <p:cNvPr id="4" name="Content Placeholder 3"/>
          <p:cNvSpPr>
            <a:spLocks noGrp="1"/>
          </p:cNvSpPr>
          <p:nvPr>
            <p:ph idx="1"/>
          </p:nvPr>
        </p:nvSpPr>
        <p:spPr>
          <a:xfrm>
            <a:off x="581736" y="1523052"/>
            <a:ext cx="8131175" cy="4324350"/>
          </a:xfrm>
        </p:spPr>
        <p:txBody>
          <a:bodyPr/>
          <a:lstStyle/>
          <a:p>
            <a:r>
              <a:rPr lang="en-US" b="0" dirty="0"/>
              <a:t>What does this show?</a:t>
            </a:r>
          </a:p>
          <a:p>
            <a:r>
              <a:rPr lang="en-US" b="0" dirty="0"/>
              <a:t>Xilinx Software decomposed my VHDL design into basic building blocks.</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7</a:t>
            </a:fld>
            <a:endParaRPr lang="en-US" dirty="0">
              <a:solidFill>
                <a:srgbClr val="000000"/>
              </a:solidFill>
            </a:endParaRPr>
          </a:p>
        </p:txBody>
      </p:sp>
    </p:spTree>
    <p:extLst>
      <p:ext uri="{BB962C8B-B14F-4D97-AF65-F5344CB8AC3E}">
        <p14:creationId xmlns:p14="http://schemas.microsoft.com/office/powerpoint/2010/main" val="284847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lnSpc>
                <a:spcPct val="80000"/>
              </a:lnSpc>
            </a:pPr>
            <a:r>
              <a:rPr lang="en-US" dirty="0"/>
              <a:t>Xilinx Artix-7 Architecture</a:t>
            </a:r>
          </a:p>
        </p:txBody>
      </p:sp>
      <p:sp>
        <p:nvSpPr>
          <p:cNvPr id="4" name="Content Placeholder 3"/>
          <p:cNvSpPr>
            <a:spLocks noGrp="1"/>
          </p:cNvSpPr>
          <p:nvPr>
            <p:ph idx="1"/>
          </p:nvPr>
        </p:nvSpPr>
        <p:spPr>
          <a:xfrm>
            <a:off x="581736" y="1523052"/>
            <a:ext cx="8131175" cy="4324350"/>
          </a:xfrm>
        </p:spPr>
        <p:txBody>
          <a:bodyPr/>
          <a:lstStyle/>
          <a:p>
            <a:r>
              <a:rPr lang="en-US" b="0" dirty="0"/>
              <a:t>Consider the following output from the Xilinx </a:t>
            </a:r>
            <a:r>
              <a:rPr lang="en-US" b="0" dirty="0" err="1"/>
              <a:t>Vivado</a:t>
            </a:r>
            <a:r>
              <a:rPr lang="en-US" b="0" dirty="0"/>
              <a:t> during the synthesis of Lab 4 on the Artix-7 FPGA.</a:t>
            </a:r>
          </a:p>
          <a:p>
            <a:pPr marL="0" lvl="0" indent="0">
              <a:buNone/>
            </a:pPr>
            <a:br>
              <a:rPr lang="en-US" dirty="0"/>
            </a:br>
            <a:r>
              <a:rPr lang="en-US" sz="1600" dirty="0">
                <a:solidFill>
                  <a:srgbClr val="000000"/>
                </a:solidFill>
                <a:latin typeface="Courier New" panose="02070309020205020404" pitchFamily="49" charset="0"/>
                <a:cs typeface="Courier New" panose="02070309020205020404" pitchFamily="49" charset="0"/>
              </a:rPr>
              <a:t>Copyright 1986-2019 Xilinx, Inc. All Rights Reserved.</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Tool Version : </a:t>
            </a:r>
            <a:r>
              <a:rPr lang="en-US" sz="1600" dirty="0" err="1">
                <a:solidFill>
                  <a:srgbClr val="000000"/>
                </a:solidFill>
                <a:latin typeface="Courier New" panose="02070309020205020404" pitchFamily="49" charset="0"/>
                <a:cs typeface="Courier New" panose="02070309020205020404" pitchFamily="49" charset="0"/>
              </a:rPr>
              <a:t>Vivado</a:t>
            </a:r>
            <a:r>
              <a:rPr lang="en-US" sz="1600" dirty="0">
                <a:solidFill>
                  <a:srgbClr val="000000"/>
                </a:solidFill>
                <a:latin typeface="Courier New" panose="02070309020205020404" pitchFamily="49" charset="0"/>
                <a:cs typeface="Courier New" panose="02070309020205020404" pitchFamily="49" charset="0"/>
              </a:rPr>
              <a:t> v.2019.1 (win64) Build 2552052 Fri May 24 14:49:42 MDT 2019</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Date         : Fri Mar 20 11:29:54 2020</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Host         : cse-falk-01 running 64-bit major release  (build 9200)</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Command      : </a:t>
            </a:r>
            <a:r>
              <a:rPr lang="en-US" sz="1600" dirty="0" err="1">
                <a:solidFill>
                  <a:srgbClr val="000000"/>
                </a:solidFill>
                <a:latin typeface="Courier New" panose="02070309020205020404" pitchFamily="49" charset="0"/>
                <a:cs typeface="Courier New" panose="02070309020205020404" pitchFamily="49" charset="0"/>
              </a:rPr>
              <a:t>report_utilization</a:t>
            </a:r>
            <a:r>
              <a:rPr lang="en-US" sz="1600" dirty="0">
                <a:solidFill>
                  <a:srgbClr val="000000"/>
                </a:solidFill>
                <a:latin typeface="Courier New" panose="02070309020205020404" pitchFamily="49" charset="0"/>
                <a:cs typeface="Courier New" panose="02070309020205020404" pitchFamily="49" charset="0"/>
              </a:rPr>
              <a:t> -file lab4_utilization_placed.rpt -pb lab4_utilization_placed.pb</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Design       : lab4</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Device       : 7a200tsbg484-1</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Design State : Fully Placed</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a:p>
            <a:pPr marL="0" lvl="0" indent="0">
              <a:buNone/>
            </a:pPr>
            <a:r>
              <a:rPr lang="en-US" sz="1600" dirty="0">
                <a:solidFill>
                  <a:srgbClr val="000000"/>
                </a:solidFill>
                <a:latin typeface="Courier New" panose="02070309020205020404" pitchFamily="49" charset="0"/>
                <a:cs typeface="Courier New" panose="02070309020205020404" pitchFamily="49" charset="0"/>
              </a:rPr>
              <a:t>Utilization Design Information</a:t>
            </a: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a:p>
            <a:pPr marL="0" lvl="0" indent="0">
              <a:buNone/>
            </a:pPr>
            <a:r>
              <a:rPr lang="en-US" sz="1600" dirty="0">
                <a:solidFill>
                  <a:srgbClr val="000000"/>
                </a:solidFill>
                <a:latin typeface="Courier New" panose="02070309020205020404" pitchFamily="49" charset="0"/>
                <a:cs typeface="Courier New" panose="02070309020205020404" pitchFamily="49" charset="0"/>
              </a:rPr>
              <a:t>Table of Contents</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r>
              <a:rPr lang="en-US" sz="1600" dirty="0">
                <a:solidFill>
                  <a:srgbClr val="000000"/>
                </a:solidFill>
                <a:latin typeface="Courier New" panose="02070309020205020404" pitchFamily="49" charset="0"/>
                <a:cs typeface="Courier New" panose="02070309020205020404" pitchFamily="49" charset="0"/>
              </a:rPr>
              <a:t>1. Slice Logic</a:t>
            </a:r>
          </a:p>
          <a:p>
            <a:pPr marL="0" lvl="0" indent="0">
              <a:buNone/>
            </a:pPr>
            <a:r>
              <a:rPr lang="en-US" sz="1600" dirty="0">
                <a:solidFill>
                  <a:srgbClr val="000000"/>
                </a:solidFill>
                <a:latin typeface="Courier New" panose="02070309020205020404" pitchFamily="49" charset="0"/>
                <a:cs typeface="Courier New" panose="02070309020205020404" pitchFamily="49" charset="0"/>
              </a:rPr>
              <a:t>1.1 Summary of Registers by Type</a:t>
            </a:r>
          </a:p>
          <a:p>
            <a:pPr marL="0" lvl="0" indent="0">
              <a:buNone/>
            </a:pPr>
            <a:r>
              <a:rPr lang="en-US" sz="1600" dirty="0">
                <a:solidFill>
                  <a:srgbClr val="000000"/>
                </a:solidFill>
                <a:latin typeface="Courier New" panose="02070309020205020404" pitchFamily="49" charset="0"/>
                <a:cs typeface="Courier New" panose="02070309020205020404" pitchFamily="49" charset="0"/>
              </a:rPr>
              <a:t>2. Slice Logic Distribution</a:t>
            </a:r>
          </a:p>
          <a:p>
            <a:pPr marL="0" lvl="0" indent="0">
              <a:buNone/>
            </a:pPr>
            <a:r>
              <a:rPr lang="en-US" sz="1600" dirty="0">
                <a:solidFill>
                  <a:srgbClr val="000000"/>
                </a:solidFill>
                <a:latin typeface="Courier New" panose="02070309020205020404" pitchFamily="49" charset="0"/>
                <a:cs typeface="Courier New" panose="02070309020205020404" pitchFamily="49" charset="0"/>
              </a:rPr>
              <a:t>3. Memory</a:t>
            </a:r>
          </a:p>
          <a:p>
            <a:pPr marL="0" lvl="0" indent="0">
              <a:buNone/>
            </a:pPr>
            <a:r>
              <a:rPr lang="en-US" sz="1600" dirty="0">
                <a:solidFill>
                  <a:srgbClr val="000000"/>
                </a:solidFill>
                <a:latin typeface="Courier New" panose="02070309020205020404" pitchFamily="49" charset="0"/>
                <a:cs typeface="Courier New" panose="02070309020205020404" pitchFamily="49" charset="0"/>
              </a:rPr>
              <a:t>4. DSP</a:t>
            </a:r>
          </a:p>
          <a:p>
            <a:pPr marL="0" lvl="0" indent="0">
              <a:buNone/>
            </a:pPr>
            <a:r>
              <a:rPr lang="en-US" sz="1600" dirty="0">
                <a:solidFill>
                  <a:srgbClr val="000000"/>
                </a:solidFill>
                <a:latin typeface="Courier New" panose="02070309020205020404" pitchFamily="49" charset="0"/>
                <a:cs typeface="Courier New" panose="02070309020205020404" pitchFamily="49" charset="0"/>
              </a:rPr>
              <a:t>5. IO and GT Specific</a:t>
            </a:r>
          </a:p>
          <a:p>
            <a:pPr marL="0" lvl="0" indent="0">
              <a:buNone/>
            </a:pPr>
            <a:r>
              <a:rPr lang="en-US" sz="1600" dirty="0">
                <a:solidFill>
                  <a:srgbClr val="000000"/>
                </a:solidFill>
                <a:latin typeface="Courier New" panose="02070309020205020404" pitchFamily="49" charset="0"/>
                <a:cs typeface="Courier New" panose="02070309020205020404" pitchFamily="49" charset="0"/>
              </a:rPr>
              <a:t>6. Clocking</a:t>
            </a:r>
          </a:p>
          <a:p>
            <a:pPr marL="0" lvl="0" indent="0">
              <a:buNone/>
            </a:pPr>
            <a:r>
              <a:rPr lang="en-US" sz="1600" dirty="0">
                <a:solidFill>
                  <a:srgbClr val="000000"/>
                </a:solidFill>
                <a:latin typeface="Courier New" panose="02070309020205020404" pitchFamily="49" charset="0"/>
                <a:cs typeface="Courier New" panose="02070309020205020404" pitchFamily="49" charset="0"/>
              </a:rPr>
              <a:t>7. Specific Feature</a:t>
            </a:r>
          </a:p>
          <a:p>
            <a:pPr marL="0" lvl="0" indent="0">
              <a:buNone/>
            </a:pPr>
            <a:r>
              <a:rPr lang="en-US" sz="1600" dirty="0">
                <a:solidFill>
                  <a:srgbClr val="000000"/>
                </a:solidFill>
                <a:latin typeface="Courier New" panose="02070309020205020404" pitchFamily="49" charset="0"/>
                <a:cs typeface="Courier New" panose="02070309020205020404" pitchFamily="49" charset="0"/>
              </a:rPr>
              <a:t>8. Primitives</a:t>
            </a:r>
          </a:p>
          <a:p>
            <a:pPr marL="0" lvl="0" indent="0">
              <a:buNone/>
            </a:pPr>
            <a:r>
              <a:rPr lang="en-US" sz="1600" dirty="0">
                <a:solidFill>
                  <a:srgbClr val="000000"/>
                </a:solidFill>
                <a:latin typeface="Courier New" panose="02070309020205020404" pitchFamily="49" charset="0"/>
                <a:cs typeface="Courier New" panose="02070309020205020404" pitchFamily="49" charset="0"/>
              </a:rPr>
              <a:t>9. Black Boxes</a:t>
            </a:r>
          </a:p>
          <a:p>
            <a:pPr marL="0" lvl="0" indent="0">
              <a:buNone/>
            </a:pPr>
            <a:r>
              <a:rPr lang="en-US" sz="1600" dirty="0">
                <a:solidFill>
                  <a:srgbClr val="000000"/>
                </a:solidFill>
                <a:latin typeface="Courier New" panose="02070309020205020404" pitchFamily="49" charset="0"/>
                <a:cs typeface="Courier New" panose="02070309020205020404" pitchFamily="49" charset="0"/>
              </a:rPr>
              <a:t>10. Instantiated Netlists</a:t>
            </a: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a:p>
            <a:pPr marL="0" lvl="0" indent="0">
              <a:buNone/>
            </a:pPr>
            <a:r>
              <a:rPr lang="en-US" sz="1600" dirty="0">
                <a:solidFill>
                  <a:srgbClr val="000000"/>
                </a:solidFill>
                <a:latin typeface="Courier New" panose="02070309020205020404" pitchFamily="49" charset="0"/>
                <a:cs typeface="Courier New" panose="02070309020205020404" pitchFamily="49" charset="0"/>
              </a:rPr>
              <a:t>1. Slice Logic</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Site Type        | Used | Fixed | Available | </a:t>
            </a:r>
            <a:r>
              <a:rPr lang="en-US" sz="1600" dirty="0" err="1">
                <a:solidFill>
                  <a:srgbClr val="000000"/>
                </a:solidFill>
                <a:latin typeface="Courier New" panose="02070309020205020404" pitchFamily="49" charset="0"/>
                <a:cs typeface="Courier New" panose="02070309020205020404" pitchFamily="49" charset="0"/>
              </a:rPr>
              <a:t>Util</a:t>
            </a:r>
            <a:r>
              <a:rPr lang="en-US" sz="1600" dirty="0">
                <a:solidFill>
                  <a:srgbClr val="000000"/>
                </a:solidFill>
                <a:latin typeface="Courier New" panose="02070309020205020404" pitchFamily="49" charset="0"/>
                <a:cs typeface="Courier New" panose="02070309020205020404" pitchFamily="49" charset="0"/>
              </a:rPr>
              <a:t>%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Slice LUTs              |  309 |     0 |    133800 |  0.23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LUT as Logic          |  309 |     0 |    133800 |  0.23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LUT as Memory         |    0 |     0 |     46200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Slice Registers         |  271 |     0 |    267600 |  0.10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Register as Flip Flop |  271 |     0 |    267600 |  0.10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Register as Latch     |    0 |     0 |    267600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F7 </a:t>
            </a:r>
            <a:r>
              <a:rPr lang="en-US" sz="1600" dirty="0" err="1">
                <a:solidFill>
                  <a:srgbClr val="000000"/>
                </a:solidFill>
                <a:latin typeface="Courier New" panose="02070309020205020404" pitchFamily="49" charset="0"/>
                <a:cs typeface="Courier New" panose="02070309020205020404" pitchFamily="49" charset="0"/>
              </a:rPr>
              <a:t>Muxes</a:t>
            </a:r>
            <a:r>
              <a:rPr lang="en-US" sz="1600" dirty="0">
                <a:solidFill>
                  <a:srgbClr val="000000"/>
                </a:solidFill>
                <a:latin typeface="Courier New" panose="02070309020205020404" pitchFamily="49" charset="0"/>
                <a:cs typeface="Courier New" panose="02070309020205020404" pitchFamily="49" charset="0"/>
              </a:rPr>
              <a:t>                |    0 |     0 |     66900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F8 </a:t>
            </a:r>
            <a:r>
              <a:rPr lang="en-US" sz="1600" dirty="0" err="1">
                <a:solidFill>
                  <a:srgbClr val="000000"/>
                </a:solidFill>
                <a:latin typeface="Courier New" panose="02070309020205020404" pitchFamily="49" charset="0"/>
                <a:cs typeface="Courier New" panose="02070309020205020404" pitchFamily="49" charset="0"/>
              </a:rPr>
              <a:t>Muxes</a:t>
            </a:r>
            <a:r>
              <a:rPr lang="en-US" sz="1600" dirty="0">
                <a:solidFill>
                  <a:srgbClr val="000000"/>
                </a:solidFill>
                <a:latin typeface="Courier New" panose="02070309020205020404" pitchFamily="49" charset="0"/>
                <a:cs typeface="Courier New" panose="02070309020205020404" pitchFamily="49" charset="0"/>
              </a:rPr>
              <a:t>                |    0 |     0 |     33450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a:p>
            <a:pPr marL="0" lvl="0" indent="0">
              <a:buNone/>
            </a:pPr>
            <a:r>
              <a:rPr lang="en-US" sz="1600" dirty="0">
                <a:solidFill>
                  <a:srgbClr val="000000"/>
                </a:solidFill>
                <a:latin typeface="Courier New" panose="02070309020205020404" pitchFamily="49" charset="0"/>
                <a:cs typeface="Courier New" panose="02070309020205020404" pitchFamily="49" charset="0"/>
              </a:rPr>
              <a:t>1.1 Summary of Registers by Type</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Total | Clock Enable | Synchronous | Asynchronous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0     |            _ |           - |            -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0     |            _ |           - |          Set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0     |            _ |           - |        Reset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0     |            _ |         Set |            -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0     |            _ |       Reset |            -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0     |          Yes |           - |            -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0     |          Yes |           - |          Set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3     |          Yes |           - |        Reset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36    |          Yes |         Set |            -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232   |          Yes |       Reset |            -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a:p>
            <a:pPr marL="0" lvl="0" indent="0">
              <a:buNone/>
            </a:pPr>
            <a:r>
              <a:rPr lang="en-US" sz="1600" dirty="0">
                <a:solidFill>
                  <a:srgbClr val="000000"/>
                </a:solidFill>
                <a:latin typeface="Courier New" panose="02070309020205020404" pitchFamily="49" charset="0"/>
                <a:cs typeface="Courier New" panose="02070309020205020404" pitchFamily="49" charset="0"/>
              </a:rPr>
              <a:t>2. Slice Logic Distribution</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Site Type                 | Used | Fixed | Available | </a:t>
            </a:r>
            <a:r>
              <a:rPr lang="en-US" sz="1600" dirty="0" err="1">
                <a:solidFill>
                  <a:srgbClr val="000000"/>
                </a:solidFill>
                <a:latin typeface="Courier New" panose="02070309020205020404" pitchFamily="49" charset="0"/>
                <a:cs typeface="Courier New" panose="02070309020205020404" pitchFamily="49" charset="0"/>
              </a:rPr>
              <a:t>Util</a:t>
            </a:r>
            <a:r>
              <a:rPr lang="en-US" sz="1600" dirty="0">
                <a:solidFill>
                  <a:srgbClr val="000000"/>
                </a:solidFill>
                <a:latin typeface="Courier New" panose="02070309020205020404" pitchFamily="49" charset="0"/>
                <a:cs typeface="Courier New" panose="02070309020205020404" pitchFamily="49" charset="0"/>
              </a:rPr>
              <a:t>%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Slice                                      |  103 |     0 |     33450 |  0.31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SLICEL                                   |   66 |     0 |           |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SLICEM                                   |   37 |     0 |           |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LUT as Logic                               |  309 |     0 |    133800 |  0.23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using O5 output only                     |    0 |       |           |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using O6 output only                     |  240 |       |           |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using O5 and O6                          |   69 |       |           |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LUT as Memory                              |    0 |     0 |     46200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LUT as Distributed RAM                   |    0 |     0 |           |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LUT as Shift Register                    |    0 |     0 |           |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Slice Registers                            |  271 |     0 |    267600 |  0.10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Register driven from within the Slice    |  235 |       |           |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Register driven from outside the Slice   |   36 |       |           |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LUT in front of the register is unused |   15 |       |           |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LUT in front of the register is used   |   21 |       |           |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Unique Control Sets                        |   18 |       |     33450 |  0.05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Note: Available Control Sets calculated as Slice Registers / 8, Review the Control Sets Report for more information regarding control sets.</a:t>
            </a: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a:p>
            <a:pPr marL="0" lvl="0" indent="0">
              <a:buNone/>
            </a:pPr>
            <a:r>
              <a:rPr lang="en-US" sz="1600" dirty="0">
                <a:solidFill>
                  <a:srgbClr val="000000"/>
                </a:solidFill>
                <a:latin typeface="Courier New" panose="02070309020205020404" pitchFamily="49" charset="0"/>
                <a:cs typeface="Courier New" panose="02070309020205020404" pitchFamily="49" charset="0"/>
              </a:rPr>
              <a:t>3. Memory</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Site Type     | Used | Fixed | Available | </a:t>
            </a:r>
            <a:r>
              <a:rPr lang="en-US" sz="1600" dirty="0" err="1">
                <a:solidFill>
                  <a:srgbClr val="000000"/>
                </a:solidFill>
                <a:latin typeface="Courier New" panose="02070309020205020404" pitchFamily="49" charset="0"/>
                <a:cs typeface="Courier New" panose="02070309020205020404" pitchFamily="49" charset="0"/>
              </a:rPr>
              <a:t>Util</a:t>
            </a:r>
            <a:r>
              <a:rPr lang="en-US" sz="1600" dirty="0">
                <a:solidFill>
                  <a:srgbClr val="000000"/>
                </a:solidFill>
                <a:latin typeface="Courier New" panose="02070309020205020404" pitchFamily="49" charset="0"/>
                <a:cs typeface="Courier New" panose="02070309020205020404" pitchFamily="49" charset="0"/>
              </a:rPr>
              <a:t>%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Block RAM Tile    |    1 |     0 |       365 |  0.27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RAMB36/FIFO*    |    0 |     0 |       365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RAMB18          |    2 |     0 |       730 |  0.27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RAMB18E1 only |    2 |       |           |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Note: Each Block RAM Tile only has one FIFO logic available and therefore can accommodate only one FIFO36E1 or one FIFO18E1. However, if a FIFO18E1 occupies a Block RAM Tile, that tile can still accommodate a RAMB18E1</a:t>
            </a: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a:p>
            <a:pPr marL="0" lvl="0" indent="0">
              <a:buNone/>
            </a:pPr>
            <a:r>
              <a:rPr lang="en-US" sz="1600" dirty="0">
                <a:solidFill>
                  <a:srgbClr val="000000"/>
                </a:solidFill>
                <a:latin typeface="Courier New" panose="02070309020205020404" pitchFamily="49" charset="0"/>
                <a:cs typeface="Courier New" panose="02070309020205020404" pitchFamily="49" charset="0"/>
              </a:rPr>
              <a:t>4. DSP</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Site Type   | Used | Fixed | Available | </a:t>
            </a:r>
            <a:r>
              <a:rPr lang="en-US" sz="1600" dirty="0" err="1">
                <a:solidFill>
                  <a:srgbClr val="000000"/>
                </a:solidFill>
                <a:latin typeface="Courier New" panose="02070309020205020404" pitchFamily="49" charset="0"/>
                <a:cs typeface="Courier New" panose="02070309020205020404" pitchFamily="49" charset="0"/>
              </a:rPr>
              <a:t>Util</a:t>
            </a:r>
            <a:r>
              <a:rPr lang="en-US" sz="1600" dirty="0">
                <a:solidFill>
                  <a:srgbClr val="000000"/>
                </a:solidFill>
                <a:latin typeface="Courier New" panose="02070309020205020404" pitchFamily="49" charset="0"/>
                <a:cs typeface="Courier New" panose="02070309020205020404" pitchFamily="49" charset="0"/>
              </a:rPr>
              <a:t>%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DSPs           |    2 |     0 |       740 |  0.27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DSP48E1 only |    2 |       |           |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a:p>
            <a:pPr marL="0" lvl="0" indent="0">
              <a:buNone/>
            </a:pPr>
            <a:r>
              <a:rPr lang="en-US" sz="1600" dirty="0">
                <a:solidFill>
                  <a:srgbClr val="000000"/>
                </a:solidFill>
                <a:latin typeface="Courier New" panose="02070309020205020404" pitchFamily="49" charset="0"/>
                <a:cs typeface="Courier New" panose="02070309020205020404" pitchFamily="49" charset="0"/>
              </a:rPr>
              <a:t>5. IO and GT Specific</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Site Type          | Used | Fixed | Available | </a:t>
            </a:r>
            <a:r>
              <a:rPr lang="en-US" sz="1600" dirty="0" err="1">
                <a:solidFill>
                  <a:srgbClr val="000000"/>
                </a:solidFill>
                <a:latin typeface="Courier New" panose="02070309020205020404" pitchFamily="49" charset="0"/>
                <a:cs typeface="Courier New" panose="02070309020205020404" pitchFamily="49" charset="0"/>
              </a:rPr>
              <a:t>Util</a:t>
            </a:r>
            <a:r>
              <a:rPr lang="en-US" sz="1600" dirty="0">
                <a:solidFill>
                  <a:srgbClr val="000000"/>
                </a:solidFill>
                <a:latin typeface="Courier New" panose="02070309020205020404" pitchFamily="49" charset="0"/>
                <a:cs typeface="Courier New" panose="02070309020205020404" pitchFamily="49" charset="0"/>
              </a:rPr>
              <a:t>%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Bonded IOB                  |   21 |    21 |       285 |  7.37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IOB Master Pads           |   10 |       |           |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IOB Slave Pads            |    7 |       |           |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Bonded IPADs                |    0 |     0 |        14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Bonded OPADs                |    0 |     0 |         8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PHY_CONTROL                 |    0 |     0 |        10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PHASER_REF                  |    0 |     0 |        10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OUT_FIFO                    |    0 |     0 |        40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IN_FIFO                     |    0 |     0 |        40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IDELAYCTRL                  |    0 |     0 |        10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IBUFDS                      |    0 |     0 |       274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GTPE2_CHANNEL               |    0 |     0 |         4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PHASER_OUT/PHASER_OUT_PHY   |    0 |     0 |        40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PHASER_IN/PHASER_IN_PHY     |    0 |     0 |        40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IDELAYE2/IDELAYE2_FINEDELAY |    0 |     0 |       500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IBUFDS_GTE2                 |    0 |     0 |         2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ILOGIC                      |    0 |     0 |       285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OLOGIC                      |    0 |     0 |       285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a:p>
            <a:pPr marL="0" lvl="0" indent="0">
              <a:buNone/>
            </a:pPr>
            <a:r>
              <a:rPr lang="en-US" sz="1600" dirty="0">
                <a:solidFill>
                  <a:srgbClr val="000000"/>
                </a:solidFill>
                <a:latin typeface="Courier New" panose="02070309020205020404" pitchFamily="49" charset="0"/>
                <a:cs typeface="Courier New" panose="02070309020205020404" pitchFamily="49" charset="0"/>
              </a:rPr>
              <a:t>6. Clocking</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Site Type | Used | Fixed | Available | </a:t>
            </a:r>
            <a:r>
              <a:rPr lang="en-US" sz="1600" dirty="0" err="1">
                <a:solidFill>
                  <a:srgbClr val="000000"/>
                </a:solidFill>
                <a:latin typeface="Courier New" panose="02070309020205020404" pitchFamily="49" charset="0"/>
                <a:cs typeface="Courier New" panose="02070309020205020404" pitchFamily="49" charset="0"/>
              </a:rPr>
              <a:t>Util</a:t>
            </a:r>
            <a:r>
              <a:rPr lang="en-US" sz="1600" dirty="0">
                <a:solidFill>
                  <a:srgbClr val="000000"/>
                </a:solidFill>
                <a:latin typeface="Courier New" panose="02070309020205020404" pitchFamily="49" charset="0"/>
                <a:cs typeface="Courier New" panose="02070309020205020404" pitchFamily="49" charset="0"/>
              </a:rPr>
              <a:t>%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BUFGCTRL   |    4 |     0 |        32 | 12.50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BUFIO      |    0 |     0 |        40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MMCME2_ADV |    1 |     0 |        10 | 10.00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PLLE2_ADV  |    0 |     0 |        10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BUFMRCE    |    0 |     0 |        20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BUFHCE     |    0 |     0 |       120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BUFR       |    0 |     0 |        40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a:p>
            <a:pPr marL="0" lvl="0" indent="0">
              <a:buNone/>
            </a:pPr>
            <a:r>
              <a:rPr lang="en-US" sz="1600" dirty="0">
                <a:solidFill>
                  <a:srgbClr val="000000"/>
                </a:solidFill>
                <a:latin typeface="Courier New" panose="02070309020205020404" pitchFamily="49" charset="0"/>
                <a:cs typeface="Courier New" panose="02070309020205020404" pitchFamily="49" charset="0"/>
              </a:rPr>
              <a:t>7. Specific Feature</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Site Type  | Used | Fixed | Available | </a:t>
            </a:r>
            <a:r>
              <a:rPr lang="en-US" sz="1600" dirty="0" err="1">
                <a:solidFill>
                  <a:srgbClr val="000000"/>
                </a:solidFill>
                <a:latin typeface="Courier New" panose="02070309020205020404" pitchFamily="49" charset="0"/>
                <a:cs typeface="Courier New" panose="02070309020205020404" pitchFamily="49" charset="0"/>
              </a:rPr>
              <a:t>Util</a:t>
            </a:r>
            <a:r>
              <a:rPr lang="en-US" sz="1600" dirty="0">
                <a:solidFill>
                  <a:srgbClr val="000000"/>
                </a:solidFill>
                <a:latin typeface="Courier New" panose="02070309020205020404" pitchFamily="49" charset="0"/>
                <a:cs typeface="Courier New" panose="02070309020205020404" pitchFamily="49" charset="0"/>
              </a:rPr>
              <a:t>%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BSCANE2     |    0 |     0 |         4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CAPTUREE2   |    0 |     0 |         1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DNA_PORT    |    0 |     0 |         1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EFUSE_USR   |    0 |     0 |         1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FRAME_ECCE2 |    0 |     0 |         1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ICAPE2      |    0 |     0 |         2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PCIE_2_1    |    0 |     0 |         1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STARTUPE2   |    0 |     0 |         1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XADC        |    0 |     0 |         1 |  0.00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a:p>
            <a:pPr marL="0" lvl="0" indent="0">
              <a:buNone/>
            </a:pPr>
            <a:r>
              <a:rPr lang="en-US" sz="1600" dirty="0">
                <a:solidFill>
                  <a:srgbClr val="000000"/>
                </a:solidFill>
                <a:latin typeface="Courier New" panose="02070309020205020404" pitchFamily="49" charset="0"/>
                <a:cs typeface="Courier New" panose="02070309020205020404" pitchFamily="49" charset="0"/>
              </a:rPr>
              <a:t>8. Primitives</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Ref Name  | Used | Functional Category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FDRE       |  232 |        Flop &amp; Latch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LUT3       |   98 |                 LUT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LUT6       |   89 |                 LUT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LUT4       |   71 |                 LUT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LUT2       |   56 |                 LUT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LUT1       |   38 |                 LUT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FDSE       |   36 |        Flop &amp; Latch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LUT5       |   26 |                 LUT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CARRY4     |   20 |          </a:t>
            </a:r>
            <a:r>
              <a:rPr lang="en-US" sz="1600" dirty="0" err="1">
                <a:solidFill>
                  <a:srgbClr val="000000"/>
                </a:solidFill>
                <a:latin typeface="Courier New" panose="02070309020205020404" pitchFamily="49" charset="0"/>
                <a:cs typeface="Courier New" panose="02070309020205020404" pitchFamily="49" charset="0"/>
              </a:rPr>
              <a:t>CarryLogic</a:t>
            </a:r>
            <a:r>
              <a:rPr lang="en-US" sz="1600" dirty="0">
                <a:solidFill>
                  <a:srgbClr val="000000"/>
                </a:solidFill>
                <a:latin typeface="Courier New" panose="02070309020205020404" pitchFamily="49" charset="0"/>
                <a:cs typeface="Courier New" panose="02070309020205020404" pitchFamily="49" charset="0"/>
              </a:rPr>
              <a:t>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IBUF       |   17 |                  IO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OBUF       |    4 |                  IO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BUFG       |    4 |               Clock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FDCE       |    3 |        Flop &amp; Latch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RAMB18E1   |    2 |        Block Memory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OBUFT      |    2 |                  IO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DSP48E1    |    2 |    Block Arithmetic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MMCME2_ADV |    1 |               Clock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a:p>
            <a:pPr marL="0" lvl="0" indent="0">
              <a:buNone/>
            </a:pPr>
            <a:r>
              <a:rPr lang="en-US" sz="1600" dirty="0">
                <a:solidFill>
                  <a:srgbClr val="000000"/>
                </a:solidFill>
                <a:latin typeface="Courier New" panose="02070309020205020404" pitchFamily="49" charset="0"/>
                <a:cs typeface="Courier New" panose="02070309020205020404" pitchFamily="49" charset="0"/>
              </a:rPr>
              <a:t>9. Black Boxes</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Ref Name | Used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a:p>
            <a:pPr marL="0" lvl="0" indent="0">
              <a:buNone/>
            </a:pPr>
            <a:r>
              <a:rPr lang="en-US" sz="1600" dirty="0">
                <a:solidFill>
                  <a:srgbClr val="000000"/>
                </a:solidFill>
                <a:latin typeface="Courier New" panose="02070309020205020404" pitchFamily="49" charset="0"/>
                <a:cs typeface="Courier New" panose="02070309020205020404" pitchFamily="49" charset="0"/>
              </a:rPr>
              <a:t>10. Instantiated Netlists</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Ref Name | Used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r>
              <a:rPr lang="en-US" sz="1600" dirty="0">
                <a:solidFill>
                  <a:srgbClr val="000000"/>
                </a:solidFill>
                <a:latin typeface="Courier New" panose="02070309020205020404" pitchFamily="49" charset="0"/>
                <a:cs typeface="Courier New" panose="02070309020205020404" pitchFamily="49" charset="0"/>
              </a:rPr>
              <a:t>| clk_wiz_1 |    1 |</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8</a:t>
            </a:fld>
            <a:endParaRPr lang="en-US" dirty="0">
              <a:solidFill>
                <a:srgbClr val="000000"/>
              </a:solidFill>
            </a:endParaRPr>
          </a:p>
        </p:txBody>
      </p:sp>
    </p:spTree>
    <p:extLst>
      <p:ext uri="{BB962C8B-B14F-4D97-AF65-F5344CB8AC3E}">
        <p14:creationId xmlns:p14="http://schemas.microsoft.com/office/powerpoint/2010/main" val="1522094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lnSpc>
                <a:spcPct val="80000"/>
              </a:lnSpc>
            </a:pPr>
            <a:r>
              <a:rPr lang="en-US" dirty="0"/>
              <a:t>Xilinx Artix-7 Architecture</a:t>
            </a:r>
          </a:p>
        </p:txBody>
      </p:sp>
      <p:sp>
        <p:nvSpPr>
          <p:cNvPr id="4" name="Content Placeholder 3"/>
          <p:cNvSpPr>
            <a:spLocks noGrp="1"/>
          </p:cNvSpPr>
          <p:nvPr>
            <p:ph idx="1"/>
          </p:nvPr>
        </p:nvSpPr>
        <p:spPr>
          <a:xfrm>
            <a:off x="581736" y="1523052"/>
            <a:ext cx="8131175" cy="4324350"/>
          </a:xfrm>
        </p:spPr>
        <p:txBody>
          <a:bodyPr/>
          <a:lstStyle/>
          <a:p>
            <a:pPr marL="0" lvl="0" indent="0">
              <a:buNone/>
            </a:pPr>
            <a:r>
              <a:rPr lang="en-US" sz="1600" dirty="0">
                <a:solidFill>
                  <a:srgbClr val="000000"/>
                </a:solidFill>
                <a:latin typeface="Courier New" panose="02070309020205020404" pitchFamily="49" charset="0"/>
                <a:cs typeface="Courier New" panose="02070309020205020404" pitchFamily="49" charset="0"/>
              </a:rPr>
              <a:t>Utilization Design Information</a:t>
            </a:r>
          </a:p>
          <a:p>
            <a:pPr marL="0" lvl="0" indent="0">
              <a:buNone/>
            </a:pPr>
            <a:endParaRPr lang="en-US" sz="1600" dirty="0">
              <a:solidFill>
                <a:srgbClr val="000000"/>
              </a:solidFill>
              <a:latin typeface="Courier New" panose="02070309020205020404" pitchFamily="49" charset="0"/>
              <a:cs typeface="Courier New" panose="02070309020205020404" pitchFamily="49" charset="0"/>
            </a:endParaRPr>
          </a:p>
          <a:p>
            <a:pPr marL="0" lvl="0" indent="0">
              <a:buNone/>
            </a:pPr>
            <a:r>
              <a:rPr lang="en-US" sz="1600" dirty="0">
                <a:solidFill>
                  <a:srgbClr val="000000"/>
                </a:solidFill>
                <a:latin typeface="Courier New" panose="02070309020205020404" pitchFamily="49" charset="0"/>
                <a:cs typeface="Courier New" panose="02070309020205020404" pitchFamily="49" charset="0"/>
              </a:rPr>
              <a:t>Table of Contents</a:t>
            </a:r>
          </a:p>
          <a:p>
            <a:pPr marL="0" lvl="0" indent="0">
              <a:buNone/>
            </a:pPr>
            <a:r>
              <a:rPr lang="en-US" sz="1600" dirty="0">
                <a:solidFill>
                  <a:srgbClr val="000000"/>
                </a:solidFill>
                <a:latin typeface="Courier New" panose="02070309020205020404" pitchFamily="49" charset="0"/>
                <a:cs typeface="Courier New" panose="02070309020205020404" pitchFamily="49" charset="0"/>
              </a:rPr>
              <a:t>-----------------</a:t>
            </a:r>
          </a:p>
          <a:p>
            <a:pPr marL="0" lvl="0" indent="0">
              <a:buNone/>
            </a:pPr>
            <a:r>
              <a:rPr lang="en-US" sz="1600" dirty="0">
                <a:solidFill>
                  <a:srgbClr val="000000"/>
                </a:solidFill>
                <a:latin typeface="Courier New" panose="02070309020205020404" pitchFamily="49" charset="0"/>
                <a:cs typeface="Courier New" panose="02070309020205020404" pitchFamily="49" charset="0"/>
              </a:rPr>
              <a:t>1. Slice Logic</a:t>
            </a:r>
          </a:p>
          <a:p>
            <a:pPr marL="0" lvl="0" indent="0">
              <a:buNone/>
            </a:pPr>
            <a:r>
              <a:rPr lang="en-US" sz="1600" dirty="0">
                <a:solidFill>
                  <a:srgbClr val="000000"/>
                </a:solidFill>
                <a:latin typeface="Courier New" panose="02070309020205020404" pitchFamily="49" charset="0"/>
                <a:cs typeface="Courier New" panose="02070309020205020404" pitchFamily="49" charset="0"/>
              </a:rPr>
              <a:t>1.1 Summary of Registers by Type</a:t>
            </a:r>
          </a:p>
          <a:p>
            <a:pPr marL="0" lvl="0" indent="0">
              <a:buNone/>
            </a:pPr>
            <a:r>
              <a:rPr lang="en-US" sz="1600" dirty="0">
                <a:solidFill>
                  <a:srgbClr val="000000"/>
                </a:solidFill>
                <a:latin typeface="Courier New" panose="02070309020205020404" pitchFamily="49" charset="0"/>
                <a:cs typeface="Courier New" panose="02070309020205020404" pitchFamily="49" charset="0"/>
              </a:rPr>
              <a:t>2. Slice Logic Distribution</a:t>
            </a:r>
          </a:p>
          <a:p>
            <a:pPr marL="0" lvl="0" indent="0">
              <a:buNone/>
            </a:pPr>
            <a:r>
              <a:rPr lang="en-US" sz="1600" dirty="0">
                <a:solidFill>
                  <a:srgbClr val="000000"/>
                </a:solidFill>
                <a:latin typeface="Courier New" panose="02070309020205020404" pitchFamily="49" charset="0"/>
                <a:cs typeface="Courier New" panose="02070309020205020404" pitchFamily="49" charset="0"/>
              </a:rPr>
              <a:t>3. Memory</a:t>
            </a:r>
          </a:p>
          <a:p>
            <a:pPr marL="0" lvl="0" indent="0">
              <a:buNone/>
            </a:pPr>
            <a:r>
              <a:rPr lang="en-US" sz="1600" dirty="0">
                <a:solidFill>
                  <a:srgbClr val="000000"/>
                </a:solidFill>
                <a:latin typeface="Courier New" panose="02070309020205020404" pitchFamily="49" charset="0"/>
                <a:cs typeface="Courier New" panose="02070309020205020404" pitchFamily="49" charset="0"/>
              </a:rPr>
              <a:t>4. DSP</a:t>
            </a:r>
          </a:p>
          <a:p>
            <a:pPr marL="0" lvl="0" indent="0">
              <a:buNone/>
            </a:pPr>
            <a:r>
              <a:rPr lang="en-US" sz="1600" dirty="0">
                <a:solidFill>
                  <a:srgbClr val="000000"/>
                </a:solidFill>
                <a:latin typeface="Courier New" panose="02070309020205020404" pitchFamily="49" charset="0"/>
                <a:cs typeface="Courier New" panose="02070309020205020404" pitchFamily="49" charset="0"/>
              </a:rPr>
              <a:t>5. IO and GT Specific</a:t>
            </a:r>
          </a:p>
          <a:p>
            <a:pPr marL="0" lvl="0" indent="0">
              <a:buNone/>
            </a:pPr>
            <a:r>
              <a:rPr lang="en-US" sz="1600" dirty="0">
                <a:solidFill>
                  <a:srgbClr val="000000"/>
                </a:solidFill>
                <a:latin typeface="Courier New" panose="02070309020205020404" pitchFamily="49" charset="0"/>
                <a:cs typeface="Courier New" panose="02070309020205020404" pitchFamily="49" charset="0"/>
              </a:rPr>
              <a:t>6. Clocking</a:t>
            </a:r>
          </a:p>
          <a:p>
            <a:pPr marL="0" lvl="0" indent="0">
              <a:buNone/>
            </a:pPr>
            <a:r>
              <a:rPr lang="en-US" sz="1600" dirty="0">
                <a:solidFill>
                  <a:srgbClr val="000000"/>
                </a:solidFill>
                <a:latin typeface="Courier New" panose="02070309020205020404" pitchFamily="49" charset="0"/>
                <a:cs typeface="Courier New" panose="02070309020205020404" pitchFamily="49" charset="0"/>
              </a:rPr>
              <a:t>7. Specific Feature</a:t>
            </a:r>
          </a:p>
          <a:p>
            <a:pPr marL="0" lvl="0" indent="0">
              <a:buNone/>
            </a:pPr>
            <a:r>
              <a:rPr lang="en-US" sz="1600" dirty="0">
                <a:solidFill>
                  <a:srgbClr val="000000"/>
                </a:solidFill>
                <a:latin typeface="Courier New" panose="02070309020205020404" pitchFamily="49" charset="0"/>
                <a:cs typeface="Courier New" panose="02070309020205020404" pitchFamily="49" charset="0"/>
              </a:rPr>
              <a:t>8. Primitives</a:t>
            </a:r>
          </a:p>
          <a:p>
            <a:pPr marL="0" lvl="0" indent="0">
              <a:buNone/>
            </a:pPr>
            <a:r>
              <a:rPr lang="en-US" sz="1600" dirty="0">
                <a:solidFill>
                  <a:srgbClr val="000000"/>
                </a:solidFill>
                <a:latin typeface="Courier New" panose="02070309020205020404" pitchFamily="49" charset="0"/>
                <a:cs typeface="Courier New" panose="02070309020205020404" pitchFamily="49" charset="0"/>
              </a:rPr>
              <a:t>9. Black Boxes</a:t>
            </a:r>
          </a:p>
          <a:p>
            <a:pPr marL="0" lvl="0" indent="0">
              <a:buNone/>
            </a:pPr>
            <a:r>
              <a:rPr lang="en-US" sz="1600" dirty="0">
                <a:solidFill>
                  <a:srgbClr val="000000"/>
                </a:solidFill>
                <a:latin typeface="Courier New" panose="02070309020205020404" pitchFamily="49" charset="0"/>
                <a:cs typeface="Courier New" panose="02070309020205020404" pitchFamily="49" charset="0"/>
              </a:rPr>
              <a:t>10. Instantiated Netlists</a:t>
            </a:r>
          </a:p>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9</a:t>
            </a:fld>
            <a:endParaRPr lang="en-US" dirty="0">
              <a:solidFill>
                <a:srgbClr val="000000"/>
              </a:solidFill>
            </a:endParaRPr>
          </a:p>
        </p:txBody>
      </p:sp>
    </p:spTree>
    <p:extLst>
      <p:ext uri="{BB962C8B-B14F-4D97-AF65-F5344CB8AC3E}">
        <p14:creationId xmlns:p14="http://schemas.microsoft.com/office/powerpoint/2010/main" val="1382249036"/>
      </p:ext>
    </p:extLst>
  </p:cSld>
  <p:clrMapOvr>
    <a:masterClrMapping/>
  </p:clrMapOvr>
</p:sld>
</file>

<file path=ppt/theme/theme1.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14147</TotalTime>
  <Words>3958</Words>
  <Application>Microsoft Office PowerPoint</Application>
  <PresentationFormat>On-screen Show (4:3)</PresentationFormat>
  <Paragraphs>556</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Times New Roman</vt:lpstr>
      <vt:lpstr>Courier New</vt:lpstr>
      <vt:lpstr>Arial</vt:lpstr>
      <vt:lpstr>Century Schoolbook</vt:lpstr>
      <vt:lpstr>Wingdings</vt:lpstr>
      <vt:lpstr>1_Blank Presentation</vt:lpstr>
      <vt:lpstr>CSCE 436 – Advanced Embedded Systems Lecture 32 – Asynchronous  Design FPGA fabric</vt:lpstr>
      <vt:lpstr>Lesson Outline</vt:lpstr>
      <vt:lpstr>Xilinx Artix-7 Architecture</vt:lpstr>
      <vt:lpstr>Xilinx Artix-7 Architecture</vt:lpstr>
      <vt:lpstr>Xilinx Artix-7 Architecture</vt:lpstr>
      <vt:lpstr>Xilinx Artix-7 Architecture</vt:lpstr>
      <vt:lpstr>Xilinx Artix-7 Architecture</vt:lpstr>
      <vt:lpstr>Xilinx Artix-7 Architecture</vt:lpstr>
      <vt:lpstr>Xilinx Artix-7 Architecture</vt:lpstr>
      <vt:lpstr>Xilinx Artix-7 Architecture</vt:lpstr>
      <vt:lpstr>Xilinx Artix-7 Architecture</vt:lpstr>
      <vt:lpstr>Xilinx Artix-7 Architecture</vt:lpstr>
      <vt:lpstr>Xilinx Artix-7 Architecture</vt:lpstr>
      <vt:lpstr>Xilinx Artix-7 Architecture</vt:lpstr>
      <vt:lpstr>Xilinx Artix-7 Architecture</vt:lpstr>
      <vt:lpstr>Xilinx Artix-7 Architecture</vt:lpstr>
      <vt:lpstr>Xilinx Artix-7 Architecture</vt:lpstr>
      <vt:lpstr>Xilinx Artix-7 Architecture</vt:lpstr>
      <vt:lpstr>Xilinx Artix-7 Architecture</vt:lpstr>
      <vt:lpstr>Logic Blocks</vt:lpstr>
      <vt:lpstr>Logic Blocks</vt:lpstr>
      <vt:lpstr>Logic Blocks</vt:lpstr>
      <vt:lpstr>Logic Blocks</vt:lpstr>
      <vt:lpstr>Logic Blocks</vt:lpstr>
      <vt:lpstr>Logic Slices</vt:lpstr>
      <vt:lpstr>Logic Slices</vt:lpstr>
      <vt:lpstr>SLICEM</vt:lpstr>
      <vt:lpstr>1. Look-up tables</vt:lpstr>
      <vt:lpstr>1. Look-up tables</vt:lpstr>
      <vt:lpstr>2. Flip Flops</vt:lpstr>
      <vt:lpstr>2. Flip Flops</vt:lpstr>
      <vt:lpstr>2. Flip Flops</vt:lpstr>
      <vt:lpstr>3. Fast Carry Logic</vt:lpstr>
      <vt:lpstr>3. Fast Carry Logic</vt:lpstr>
      <vt:lpstr>Interconnect</vt:lpstr>
      <vt:lpstr>Interconnect</vt:lpstr>
      <vt:lpstr>DSP Slice</vt:lpstr>
      <vt:lpstr>DSP Slice</vt:lpstr>
      <vt:lpstr>DSP Slice</vt:lpstr>
    </vt:vector>
  </TitlesOfParts>
  <Company>usafa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Courses</dc:title>
  <dc:creator>Falkinburg, Jeffrey L Capt USAF USAFA USAFA/DFEC</dc:creator>
  <cp:lastModifiedBy>Jeffrey Falkinburg</cp:lastModifiedBy>
  <cp:revision>744</cp:revision>
  <cp:lastPrinted>2014-08-12T17:37:01Z</cp:lastPrinted>
  <dcterms:created xsi:type="dcterms:W3CDTF">2001-06-27T14:08:57Z</dcterms:created>
  <dcterms:modified xsi:type="dcterms:W3CDTF">2020-04-03T16:34:04Z</dcterms:modified>
</cp:coreProperties>
</file>