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1"/>
  </p:notesMasterIdLst>
  <p:handoutMasterIdLst>
    <p:handoutMasterId r:id="rId32"/>
  </p:handoutMasterIdLst>
  <p:sldIdLst>
    <p:sldId id="452" r:id="rId2"/>
    <p:sldId id="300" r:id="rId3"/>
    <p:sldId id="356" r:id="rId4"/>
    <p:sldId id="454" r:id="rId5"/>
    <p:sldId id="455" r:id="rId6"/>
    <p:sldId id="456" r:id="rId7"/>
    <p:sldId id="457" r:id="rId8"/>
    <p:sldId id="458" r:id="rId9"/>
    <p:sldId id="453" r:id="rId10"/>
    <p:sldId id="438" r:id="rId11"/>
    <p:sldId id="451" r:id="rId12"/>
    <p:sldId id="441" r:id="rId13"/>
    <p:sldId id="442" r:id="rId14"/>
    <p:sldId id="449" r:id="rId15"/>
    <p:sldId id="435" r:id="rId16"/>
    <p:sldId id="436" r:id="rId17"/>
    <p:sldId id="439" r:id="rId18"/>
    <p:sldId id="443" r:id="rId19"/>
    <p:sldId id="440" r:id="rId20"/>
    <p:sldId id="444" r:id="rId21"/>
    <p:sldId id="450" r:id="rId22"/>
    <p:sldId id="445" r:id="rId23"/>
    <p:sldId id="447" r:id="rId24"/>
    <p:sldId id="459" r:id="rId25"/>
    <p:sldId id="461" r:id="rId26"/>
    <p:sldId id="460" r:id="rId27"/>
    <p:sldId id="448" r:id="rId28"/>
    <p:sldId id="462" r:id="rId29"/>
    <p:sldId id="463" r:id="rId30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02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id="{5D5BDFA8-0EF1-4B92-AAF4-A564355B978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43681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84EC0A4-051E-4AD8-A4E1-4FDFAA0EA7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48100" y="2267131"/>
            <a:ext cx="4762500" cy="1905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Briefing Topic Title Goes Here</a:t>
            </a:r>
          </a:p>
        </p:txBody>
      </p:sp>
      <p:sp>
        <p:nvSpPr>
          <p:cNvPr id="8" name="Line 14">
            <a:extLst>
              <a:ext uri="{FF2B5EF4-FFF2-40B4-BE49-F238E27FC236}">
                <a16:creationId xmlns:a16="http://schemas.microsoft.com/office/drawing/2014/main" id="{6D0F754A-BA93-4BFF-8775-DFD133CD0AB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82200" y="6297131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4FB9BB46-D549-4C43-B3F7-AA831A4460F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17368" y="1539927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  <a:sym typeface="Wingdings" pitchFamily="2" charset="2"/>
            </a:endParaRPr>
          </a:p>
        </p:txBody>
      </p:sp>
      <p:pic>
        <p:nvPicPr>
          <p:cNvPr id="10" name="Picture 9" descr="Nebraska_N_RGB.png">
            <a:extLst>
              <a:ext uri="{FF2B5EF4-FFF2-40B4-BE49-F238E27FC236}">
                <a16:creationId xmlns:a16="http://schemas.microsoft.com/office/drawing/2014/main" id="{0E18028F-C987-4EB5-AEF3-37990EC416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35" y="2293516"/>
            <a:ext cx="1815450" cy="1692456"/>
          </a:xfrm>
          <a:prstGeom prst="rect">
            <a:avLst/>
          </a:prstGeom>
        </p:spPr>
      </p:pic>
      <p:pic>
        <p:nvPicPr>
          <p:cNvPr id="11" name="Picture 10" descr="1505.028 Toolbox PPT_Sidebar_1a.jpg">
            <a:extLst>
              <a:ext uri="{FF2B5EF4-FFF2-40B4-BE49-F238E27FC236}">
                <a16:creationId xmlns:a16="http://schemas.microsoft.com/office/drawing/2014/main" id="{462D0DB5-2CFE-438A-82F7-8531368CA1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1" t="7003" r="1401" b="84923"/>
          <a:stretch/>
        </p:blipFill>
        <p:spPr>
          <a:xfrm>
            <a:off x="531540" y="4247360"/>
            <a:ext cx="2871639" cy="1368795"/>
          </a:xfrm>
          <a:prstGeom prst="rect">
            <a:avLst/>
          </a:prstGeom>
        </p:spPr>
      </p:pic>
      <p:sp>
        <p:nvSpPr>
          <p:cNvPr id="12" name="Line 15">
            <a:extLst>
              <a:ext uri="{FF2B5EF4-FFF2-40B4-BE49-F238E27FC236}">
                <a16:creationId xmlns:a16="http://schemas.microsoft.com/office/drawing/2014/main" id="{5CAB74C4-64DD-45E8-B38E-0F9120A55D5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81000" y="6432731"/>
            <a:ext cx="8382000" cy="0"/>
          </a:xfrm>
          <a:prstGeom prst="line">
            <a:avLst/>
          </a:prstGeom>
          <a:noFill/>
          <a:ln w="57150">
            <a:solidFill>
              <a:srgbClr val="DD212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F57D5FD7-EE9F-4280-9F45-42A0C437897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22275" y="1395594"/>
            <a:ext cx="8382000" cy="0"/>
          </a:xfrm>
          <a:prstGeom prst="line">
            <a:avLst/>
          </a:prstGeom>
          <a:noFill/>
          <a:ln w="57150">
            <a:solidFill>
              <a:srgbClr val="DD212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 February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 February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 February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 February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 February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 February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 February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 February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 February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 February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 February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0" name="Line 15">
            <a:extLst>
              <a:ext uri="{FF2B5EF4-FFF2-40B4-BE49-F238E27FC236}">
                <a16:creationId xmlns:a16="http://schemas.microsoft.com/office/drawing/2014/main" id="{249629B1-C453-42D3-9EF3-AA156145F67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DD212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9FB071E7-A68B-40DA-B16A-FAC75F9E383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DD212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Text Box 43">
            <a:extLst>
              <a:ext uri="{FF2B5EF4-FFF2-40B4-BE49-F238E27FC236}">
                <a16:creationId xmlns:a16="http://schemas.microsoft.com/office/drawing/2014/main" id="{D461D5B7-1868-4D3B-B7FC-9E042845196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CSCE 436 – Advanced Embedded Systems</a:t>
            </a:r>
          </a:p>
        </p:txBody>
      </p:sp>
      <p:pic>
        <p:nvPicPr>
          <p:cNvPr id="13" name="Picture 12" descr="1505.028 Toolbox PPT_Sidebar_1a.jpg">
            <a:extLst>
              <a:ext uri="{FF2B5EF4-FFF2-40B4-BE49-F238E27FC236}">
                <a16:creationId xmlns:a16="http://schemas.microsoft.com/office/drawing/2014/main" id="{17CDDBF2-D90B-4A39-BE0A-BA5EF697D5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1" t="7003" r="1401" b="84923"/>
          <a:stretch/>
        </p:blipFill>
        <p:spPr>
          <a:xfrm>
            <a:off x="7972" y="196902"/>
            <a:ext cx="1896812" cy="90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eference.digilentinc.com/learn/programmable-logic/tutorials/nexys-video-getting-started-with-microblaze/star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eference.digilentinc.com/learn/programmable-logic/tutorials/nexys-video-getting-started-with-microblaze/star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ilinx.com/support/documentation/sw_manuals/mb_ref_guide.pd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ilinx.com/support/documentation/sw_manuals/xilinx11/oslib_rm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6E9BEC4-3E0F-4B09-90A3-3EE604FD7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 Jeffrey Falkinburg</a:t>
            </a:r>
            <a:br>
              <a:rPr lang="en-US" dirty="0"/>
            </a:br>
            <a:r>
              <a:rPr lang="en-US" dirty="0"/>
              <a:t>Avery Hall 368</a:t>
            </a:r>
            <a:br>
              <a:rPr lang="en-US" dirty="0"/>
            </a:br>
            <a:r>
              <a:rPr lang="en-US" dirty="0"/>
              <a:t>472-5120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886524-97FD-4ABE-970F-8953651CF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4554" y="2267131"/>
            <a:ext cx="5586046" cy="1905000"/>
          </a:xfrm>
        </p:spPr>
        <p:txBody>
          <a:bodyPr/>
          <a:lstStyle/>
          <a:p>
            <a:r>
              <a:rPr lang="en-US" dirty="0"/>
              <a:t>CSCE 436 – Advanced Embedded Systems </a:t>
            </a:r>
            <a:r>
              <a:rPr lang="en-US" sz="3600"/>
              <a:t>Lecture 20 </a:t>
            </a:r>
            <a:r>
              <a:rPr lang="en-US" sz="3600" dirty="0"/>
              <a:t>– Soft Core (</a:t>
            </a:r>
            <a:r>
              <a:rPr lang="en-US" sz="3600" dirty="0" err="1"/>
              <a:t>MicroBlaze</a:t>
            </a:r>
            <a:r>
              <a:rPr lang="en-US" sz="3600" dirty="0"/>
              <a:t>) + Custom IP with Interrupt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47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 with Interrupt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23752" y="1673072"/>
            <a:ext cx="4697837" cy="67876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" name="TextBox 7"/>
          <p:cNvSpPr txBox="1"/>
          <p:nvPr/>
        </p:nvSpPr>
        <p:spPr>
          <a:xfrm>
            <a:off x="2806995" y="1673072"/>
            <a:ext cx="32557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/>
              <a:t>axi_uartlite_0 @ 40600000</a:t>
            </a:r>
            <a:endParaRPr lang="en-US" sz="4400" b="1" dirty="0"/>
          </a:p>
        </p:txBody>
      </p:sp>
      <p:cxnSp>
        <p:nvCxnSpPr>
          <p:cNvPr id="9" name="Straight Connector 8"/>
          <p:cNvCxnSpPr>
            <a:endCxn id="17" idx="1"/>
          </p:cNvCxnSpPr>
          <p:nvPr/>
        </p:nvCxnSpPr>
        <p:spPr>
          <a:xfrm>
            <a:off x="3628519" y="4020022"/>
            <a:ext cx="216756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38671" y="3708744"/>
            <a:ext cx="14389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S_AXI_ACLK</a:t>
            </a:r>
          </a:p>
        </p:txBody>
      </p:sp>
      <p:cxnSp>
        <p:nvCxnSpPr>
          <p:cNvPr id="11" name="Straight Connector 10"/>
          <p:cNvCxnSpPr>
            <a:endCxn id="18" idx="1"/>
          </p:cNvCxnSpPr>
          <p:nvPr/>
        </p:nvCxnSpPr>
        <p:spPr>
          <a:xfrm>
            <a:off x="3587575" y="4323884"/>
            <a:ext cx="2167567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7751" y="4012606"/>
            <a:ext cx="19574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S_AXI_ARESETN</a:t>
            </a:r>
          </a:p>
        </p:txBody>
      </p:sp>
      <p:cxnSp>
        <p:nvCxnSpPr>
          <p:cNvPr id="13" name="Straight Connector 12"/>
          <p:cNvCxnSpPr>
            <a:endCxn id="19" idx="1"/>
          </p:cNvCxnSpPr>
          <p:nvPr/>
        </p:nvCxnSpPr>
        <p:spPr>
          <a:xfrm flipV="1">
            <a:off x="3628519" y="4635971"/>
            <a:ext cx="2177093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24396" y="4324693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slv_reg1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796087" y="383535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755142" y="4139218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 </a:t>
            </a:r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5805612" y="4451305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ctrl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83773" y="1470706"/>
            <a:ext cx="8003422" cy="4891994"/>
          </a:xfrm>
          <a:prstGeom prst="roundRect">
            <a:avLst>
              <a:gd name="adj" fmla="val 62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2" name="TextBox 21"/>
          <p:cNvSpPr txBox="1"/>
          <p:nvPr/>
        </p:nvSpPr>
        <p:spPr>
          <a:xfrm>
            <a:off x="178080" y="1485476"/>
            <a:ext cx="2400532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000" b="1" dirty="0" err="1"/>
              <a:t>Artix</a:t>
            </a:r>
            <a:r>
              <a:rPr lang="en-US" sz="2000" b="1" dirty="0"/>
              <a:t> 7 (design_1)</a:t>
            </a:r>
            <a:endParaRPr lang="en-US" sz="48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349288" y="2697421"/>
            <a:ext cx="1868328" cy="351287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" name="TextBox 23"/>
          <p:cNvSpPr txBox="1"/>
          <p:nvPr/>
        </p:nvSpPr>
        <p:spPr>
          <a:xfrm>
            <a:off x="589405" y="271258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/>
              <a:t>MicroBlaze</a:t>
            </a:r>
            <a:endParaRPr lang="en-US" sz="44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33996" y="3118211"/>
            <a:ext cx="1490615" cy="1937937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7" name="Rounded Rectangle 26"/>
          <p:cNvSpPr/>
          <p:nvPr/>
        </p:nvSpPr>
        <p:spPr>
          <a:xfrm>
            <a:off x="2498963" y="2697420"/>
            <a:ext cx="5132825" cy="3512879"/>
          </a:xfrm>
          <a:prstGeom prst="roundRect">
            <a:avLst>
              <a:gd name="adj" fmla="val 95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2507263" y="2712588"/>
            <a:ext cx="54781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/>
              <a:t>my_counter_ip_v2_0.vhd @ 0x44a00000</a:t>
            </a:r>
            <a:endParaRPr lang="en-US" sz="44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014699" y="3115864"/>
            <a:ext cx="3406891" cy="2950098"/>
          </a:xfrm>
          <a:prstGeom prst="roundRect">
            <a:avLst>
              <a:gd name="adj" fmla="val 81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3" name="TextBox 32"/>
          <p:cNvSpPr txBox="1"/>
          <p:nvPr/>
        </p:nvSpPr>
        <p:spPr>
          <a:xfrm>
            <a:off x="4018937" y="3115864"/>
            <a:ext cx="3672046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/>
              <a:t>my_counter_ip_v2_0_S00_AXI.vhd</a:t>
            </a:r>
            <a:endParaRPr lang="en-US" sz="40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5805612" y="3606440"/>
            <a:ext cx="1490615" cy="197144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5" name="TextBox 34"/>
          <p:cNvSpPr txBox="1"/>
          <p:nvPr/>
        </p:nvSpPr>
        <p:spPr>
          <a:xfrm>
            <a:off x="5783570" y="3604177"/>
            <a:ext cx="14932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Lec20.vhd</a:t>
            </a:r>
            <a:endParaRPr lang="en-US" sz="4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121473" y="460773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32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471176" y="4491729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4" idx="1"/>
          </p:cNvCxnSpPr>
          <p:nvPr/>
        </p:nvCxnSpPr>
        <p:spPr>
          <a:xfrm flipV="1">
            <a:off x="3628519" y="4943119"/>
            <a:ext cx="2174745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22048" y="4631841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slv_reg0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5803264" y="4758453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Q/D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19125" y="4914882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32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4468828" y="4798877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75" idx="1"/>
          </p:cNvCxnSpPr>
          <p:nvPr/>
        </p:nvCxnSpPr>
        <p:spPr>
          <a:xfrm>
            <a:off x="5593872" y="5822358"/>
            <a:ext cx="217851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7772388" y="4329717"/>
            <a:ext cx="821493" cy="1926745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7327030" y="5024242"/>
            <a:ext cx="17203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/>
              <a:t>Lec19.xdc</a:t>
            </a:r>
            <a:endParaRPr lang="en-US" sz="4000" b="1" dirty="0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5608264" y="4966434"/>
            <a:ext cx="0" cy="866557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593872" y="577533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8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5826612" y="5680591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72388" y="5637692"/>
            <a:ext cx="8214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LED</a:t>
            </a:r>
          </a:p>
        </p:txBody>
      </p:sp>
      <p:cxnSp>
        <p:nvCxnSpPr>
          <p:cNvPr id="76" name="Straight Connector 75"/>
          <p:cNvCxnSpPr>
            <a:stCxn id="75" idx="3"/>
          </p:cNvCxnSpPr>
          <p:nvPr/>
        </p:nvCxnSpPr>
        <p:spPr>
          <a:xfrm>
            <a:off x="8593880" y="5822358"/>
            <a:ext cx="37999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527313" y="3996704"/>
            <a:ext cx="576930" cy="181588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400" dirty="0"/>
              <a:t>T14</a:t>
            </a:r>
          </a:p>
          <a:p>
            <a:pPr algn="ctr">
              <a:spcBef>
                <a:spcPts val="0"/>
              </a:spcBef>
            </a:pPr>
            <a:r>
              <a:rPr lang="en-US" sz="1400" dirty="0"/>
              <a:t>T15</a:t>
            </a:r>
          </a:p>
          <a:p>
            <a:pPr algn="ctr">
              <a:spcBef>
                <a:spcPts val="0"/>
              </a:spcBef>
            </a:pPr>
            <a:r>
              <a:rPr lang="en-US" sz="1400" dirty="0"/>
              <a:t>T16</a:t>
            </a:r>
          </a:p>
          <a:p>
            <a:pPr algn="ctr">
              <a:spcBef>
                <a:spcPts val="0"/>
              </a:spcBef>
            </a:pPr>
            <a:r>
              <a:rPr lang="en-US" sz="1400" dirty="0"/>
              <a:t>U16</a:t>
            </a:r>
          </a:p>
          <a:p>
            <a:pPr algn="ctr">
              <a:spcBef>
                <a:spcPts val="0"/>
              </a:spcBef>
            </a:pPr>
            <a:r>
              <a:rPr lang="en-US" sz="1400" dirty="0"/>
              <a:t>V15</a:t>
            </a:r>
          </a:p>
          <a:p>
            <a:pPr algn="ctr">
              <a:spcBef>
                <a:spcPts val="0"/>
              </a:spcBef>
            </a:pPr>
            <a:r>
              <a:rPr lang="en-US" sz="1400" dirty="0"/>
              <a:t>W16</a:t>
            </a:r>
          </a:p>
          <a:p>
            <a:pPr algn="ctr">
              <a:spcBef>
                <a:spcPts val="0"/>
              </a:spcBef>
            </a:pPr>
            <a:r>
              <a:rPr lang="en-US" sz="1400" dirty="0"/>
              <a:t>W15</a:t>
            </a:r>
          </a:p>
          <a:p>
            <a:pPr algn="ctr">
              <a:spcBef>
                <a:spcPts val="0"/>
              </a:spcBef>
            </a:pPr>
            <a:r>
              <a:rPr lang="en-US" sz="1400" dirty="0"/>
              <a:t>Y13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7775926" y="1685405"/>
            <a:ext cx="821493" cy="2288104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7279374" y="2750684"/>
            <a:ext cx="13548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/>
              <a:t>Design_1.xdc</a:t>
            </a:r>
            <a:endParaRPr lang="en-US" sz="4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417932" y="1619344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/>
              <a:t>AA19</a:t>
            </a:r>
          </a:p>
          <a:p>
            <a:pPr algn="r">
              <a:spcBef>
                <a:spcPts val="0"/>
              </a:spcBef>
            </a:pPr>
            <a:r>
              <a:rPr lang="en-US" sz="1400" dirty="0"/>
              <a:t>V18</a:t>
            </a:r>
          </a:p>
        </p:txBody>
      </p:sp>
      <p:cxnSp>
        <p:nvCxnSpPr>
          <p:cNvPr id="85" name="Straight Connector 84"/>
          <p:cNvCxnSpPr>
            <a:stCxn id="88" idx="3"/>
            <a:endCxn id="86" idx="1"/>
          </p:cNvCxnSpPr>
          <p:nvPr/>
        </p:nvCxnSpPr>
        <p:spPr>
          <a:xfrm>
            <a:off x="7411689" y="1864320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773185" y="167965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RX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878289" y="167965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RX</a:t>
            </a:r>
          </a:p>
        </p:txBody>
      </p:sp>
      <p:cxnSp>
        <p:nvCxnSpPr>
          <p:cNvPr id="92" name="Straight Connector 91"/>
          <p:cNvCxnSpPr>
            <a:stCxn id="94" idx="3"/>
            <a:endCxn id="93" idx="1"/>
          </p:cNvCxnSpPr>
          <p:nvPr/>
        </p:nvCxnSpPr>
        <p:spPr>
          <a:xfrm>
            <a:off x="7415227" y="2091151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776723" y="1906485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TX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881827" y="1906485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TX</a:t>
            </a:r>
          </a:p>
        </p:txBody>
      </p:sp>
      <p:cxnSp>
        <p:nvCxnSpPr>
          <p:cNvPr id="95" name="Straight Connector 94"/>
          <p:cNvCxnSpPr>
            <a:stCxn id="86" idx="3"/>
          </p:cNvCxnSpPr>
          <p:nvPr/>
        </p:nvCxnSpPr>
        <p:spPr>
          <a:xfrm>
            <a:off x="8306585" y="1864320"/>
            <a:ext cx="767265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310123" y="2080380"/>
            <a:ext cx="763727" cy="13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2356366" y="2012453"/>
            <a:ext cx="0" cy="2369240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7" idx="1"/>
          </p:cNvCxnSpPr>
          <p:nvPr/>
        </p:nvCxnSpPr>
        <p:spPr>
          <a:xfrm>
            <a:off x="2335100" y="2012452"/>
            <a:ext cx="388652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063814" y="330511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690983" y="3510681"/>
            <a:ext cx="9097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8600752" y="3485150"/>
            <a:ext cx="476636" cy="463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8600752" y="3695211"/>
            <a:ext cx="476636" cy="13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272608" y="3223540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/>
              <a:t>R4</a:t>
            </a:r>
          </a:p>
          <a:p>
            <a:pPr algn="r">
              <a:spcBef>
                <a:spcPts val="0"/>
              </a:spcBef>
            </a:pPr>
            <a:r>
              <a:rPr lang="en-US" sz="1400" dirty="0"/>
              <a:t>G4</a:t>
            </a:r>
          </a:p>
        </p:txBody>
      </p:sp>
      <p:sp>
        <p:nvSpPr>
          <p:cNvPr id="6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7925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5" name="Straight Connector 64"/>
          <p:cNvCxnSpPr>
            <a:stCxn id="97" idx="3"/>
            <a:endCxn id="66" idx="1"/>
          </p:cNvCxnSpPr>
          <p:nvPr/>
        </p:nvCxnSpPr>
        <p:spPr>
          <a:xfrm>
            <a:off x="5416319" y="5355115"/>
            <a:ext cx="395682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812001" y="5170449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roll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80056" y="4581945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myISR</a:t>
            </a:r>
            <a:r>
              <a:rPr lang="en-US" sz="1800" dirty="0"/>
              <a:t>()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80056" y="4293915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main()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559000" y="5048593"/>
            <a:ext cx="917391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slv_reg2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531371" y="311821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Lec20.c</a:t>
            </a:r>
            <a:endParaRPr lang="en-US" sz="4400" b="1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2217615" y="4381692"/>
            <a:ext cx="506137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227140" y="5355115"/>
            <a:ext cx="359438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220636" y="5170449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Interrupt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723753" y="3118212"/>
            <a:ext cx="904766" cy="2935472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1" name="TextBox 30"/>
          <p:cNvSpPr txBox="1"/>
          <p:nvPr/>
        </p:nvSpPr>
        <p:spPr>
          <a:xfrm>
            <a:off x="2727689" y="3115864"/>
            <a:ext cx="90082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/>
              <a:t>axi_lite</a:t>
            </a:r>
            <a:endParaRPr lang="en-US" sz="4400" b="1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2727689" y="5355115"/>
            <a:ext cx="90083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99" idx="1"/>
          </p:cNvCxnSpPr>
          <p:nvPr/>
        </p:nvCxnSpPr>
        <p:spPr>
          <a:xfrm>
            <a:off x="3628519" y="5648325"/>
            <a:ext cx="829013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673763" y="5460678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slv_reg3</a:t>
            </a:r>
          </a:p>
        </p:txBody>
      </p:sp>
      <p:cxnSp>
        <p:nvCxnSpPr>
          <p:cNvPr id="102" name="Straight Connector 101"/>
          <p:cNvCxnSpPr>
            <a:endCxn id="66" idx="1"/>
          </p:cNvCxnSpPr>
          <p:nvPr/>
        </p:nvCxnSpPr>
        <p:spPr>
          <a:xfrm>
            <a:off x="3628518" y="5355115"/>
            <a:ext cx="218348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4457532" y="5175748"/>
            <a:ext cx="962193" cy="784247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96" name="TextBox 95"/>
          <p:cNvSpPr txBox="1"/>
          <p:nvPr/>
        </p:nvSpPr>
        <p:spPr>
          <a:xfrm>
            <a:off x="4417134" y="5170449"/>
            <a:ext cx="74128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flagQ</a:t>
            </a:r>
            <a:endParaRPr lang="en-US" sz="1800" dirty="0"/>
          </a:p>
        </p:txBody>
      </p:sp>
      <p:sp>
        <p:nvSpPr>
          <p:cNvPr id="97" name="TextBox 96"/>
          <p:cNvSpPr txBox="1"/>
          <p:nvPr/>
        </p:nvSpPr>
        <p:spPr>
          <a:xfrm>
            <a:off x="4675037" y="5170449"/>
            <a:ext cx="74128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set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457532" y="5463659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40066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2" grpId="0"/>
      <p:bldP spid="78" grpId="0"/>
      <p:bldP spid="91" grpId="0"/>
      <p:bldP spid="101" grpId="0"/>
      <p:bldP spid="87" grpId="0" animBg="1"/>
      <p:bldP spid="96" grpId="0"/>
      <p:bldP spid="97" grpId="0"/>
      <p:bldP spid="9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183773" y="1470706"/>
            <a:ext cx="8003422" cy="5284936"/>
          </a:xfrm>
          <a:prstGeom prst="roundRect">
            <a:avLst>
              <a:gd name="adj" fmla="val 624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23752" y="1673072"/>
            <a:ext cx="4697837" cy="67876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" name="TextBox 7"/>
          <p:cNvSpPr txBox="1"/>
          <p:nvPr/>
        </p:nvSpPr>
        <p:spPr>
          <a:xfrm>
            <a:off x="2806995" y="1673072"/>
            <a:ext cx="32557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/>
              <a:t>axi_uartlite_0 @ 40600000</a:t>
            </a:r>
            <a:endParaRPr lang="en-US" sz="4400" b="1" dirty="0"/>
          </a:p>
        </p:txBody>
      </p:sp>
      <p:cxnSp>
        <p:nvCxnSpPr>
          <p:cNvPr id="9" name="Straight Connector 8"/>
          <p:cNvCxnSpPr>
            <a:endCxn id="17" idx="1"/>
          </p:cNvCxnSpPr>
          <p:nvPr/>
        </p:nvCxnSpPr>
        <p:spPr>
          <a:xfrm>
            <a:off x="3628519" y="3678822"/>
            <a:ext cx="216756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38671" y="3367544"/>
            <a:ext cx="14389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S_AXI_ACLK</a:t>
            </a:r>
          </a:p>
        </p:txBody>
      </p:sp>
      <p:cxnSp>
        <p:nvCxnSpPr>
          <p:cNvPr id="11" name="Straight Connector 10"/>
          <p:cNvCxnSpPr>
            <a:endCxn id="18" idx="1"/>
          </p:cNvCxnSpPr>
          <p:nvPr/>
        </p:nvCxnSpPr>
        <p:spPr>
          <a:xfrm>
            <a:off x="3587575" y="3982684"/>
            <a:ext cx="2167567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7751" y="3671406"/>
            <a:ext cx="19574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S_AXI_ARESETN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614871" y="4294771"/>
            <a:ext cx="2177092" cy="8158"/>
          </a:xfrm>
          <a:prstGeom prst="line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53227" y="3969845"/>
            <a:ext cx="1927253" cy="96949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spcBef>
                <a:spcPts val="0"/>
              </a:spcBef>
            </a:pPr>
            <a:endParaRPr lang="en-US" sz="900" dirty="0"/>
          </a:p>
          <a:p>
            <a:pPr algn="ctr">
              <a:spcBef>
                <a:spcPts val="0"/>
              </a:spcBef>
            </a:pPr>
            <a:endParaRPr lang="en-US" sz="1600" dirty="0"/>
          </a:p>
          <a:p>
            <a:pPr algn="ctr">
              <a:spcBef>
                <a:spcPts val="0"/>
              </a:spcBef>
            </a:pPr>
            <a:r>
              <a:rPr lang="en-US" sz="1600" dirty="0"/>
              <a:t>slv_reg0  31</a:t>
            </a:r>
          </a:p>
          <a:p>
            <a:pPr algn="ctr">
              <a:spcBef>
                <a:spcPts val="0"/>
              </a:spcBef>
            </a:pPr>
            <a:r>
              <a:rPr lang="en-US" sz="1600" dirty="0"/>
              <a:t>To/From </a:t>
            </a:r>
            <a:r>
              <a:rPr lang="en-US" sz="1600" dirty="0" err="1"/>
              <a:t>Microblaze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796087" y="349415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755142" y="3798018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 </a:t>
            </a:r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5805611" y="4110105"/>
            <a:ext cx="217975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Lab2 Signals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8080" y="1485476"/>
            <a:ext cx="2400532" cy="7078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000" b="1" dirty="0" err="1"/>
              <a:t>Artix</a:t>
            </a:r>
            <a:r>
              <a:rPr lang="en-US" sz="2000" b="1" dirty="0"/>
              <a:t> 7 (design_1 for Lab 3)</a:t>
            </a:r>
            <a:endParaRPr lang="en-US" sz="48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349288" y="2697421"/>
            <a:ext cx="1868328" cy="38808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" name="TextBox 23"/>
          <p:cNvSpPr txBox="1"/>
          <p:nvPr/>
        </p:nvSpPr>
        <p:spPr>
          <a:xfrm>
            <a:off x="589405" y="271258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/>
              <a:t>MicroBlaze</a:t>
            </a:r>
            <a:endParaRPr lang="en-US" sz="44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33996" y="3118212"/>
            <a:ext cx="1490615" cy="171103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7" name="Rounded Rectangle 26"/>
          <p:cNvSpPr/>
          <p:nvPr/>
        </p:nvSpPr>
        <p:spPr>
          <a:xfrm>
            <a:off x="2498963" y="2538484"/>
            <a:ext cx="5132825" cy="4039737"/>
          </a:xfrm>
          <a:prstGeom prst="roundRect">
            <a:avLst>
              <a:gd name="adj" fmla="val 67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2507263" y="2535164"/>
            <a:ext cx="54781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/>
              <a:t>my_oscope_ip_v2_0.vhd @ 0x44a00000</a:t>
            </a:r>
            <a:endParaRPr lang="en-US" sz="44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014699" y="2919961"/>
            <a:ext cx="3406891" cy="3453543"/>
          </a:xfrm>
          <a:prstGeom prst="roundRect">
            <a:avLst>
              <a:gd name="adj" fmla="val 562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3" name="TextBox 32"/>
          <p:cNvSpPr txBox="1"/>
          <p:nvPr/>
        </p:nvSpPr>
        <p:spPr>
          <a:xfrm>
            <a:off x="4018937" y="2924792"/>
            <a:ext cx="3672046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/>
              <a:t>my_oscope_ip_v2_0_S00_AXI.vhd</a:t>
            </a:r>
            <a:endParaRPr lang="en-US" sz="40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5805612" y="3265240"/>
            <a:ext cx="1490615" cy="197144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5" name="TextBox 34"/>
          <p:cNvSpPr txBox="1"/>
          <p:nvPr/>
        </p:nvSpPr>
        <p:spPr>
          <a:xfrm>
            <a:off x="5783570" y="3262977"/>
            <a:ext cx="14932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Lab2_dp.vhd</a:t>
            </a:r>
            <a:endParaRPr lang="en-US" sz="4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735633" y="3966278"/>
            <a:ext cx="79172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32x32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471176" y="4150529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82" idx="3"/>
            <a:endCxn id="75" idx="1"/>
          </p:cNvCxnSpPr>
          <p:nvPr/>
        </p:nvCxnSpPr>
        <p:spPr>
          <a:xfrm>
            <a:off x="5885411" y="6079383"/>
            <a:ext cx="1886977" cy="4307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7772388" y="4368464"/>
            <a:ext cx="821493" cy="2051774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7662801" y="4933412"/>
            <a:ext cx="1021761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/>
              <a:t>Lab2.xdc</a:t>
            </a:r>
            <a:endParaRPr lang="en-US" sz="4000" b="1" dirty="0"/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6604548" y="5939903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72388" y="5760524"/>
            <a:ext cx="821492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Nets to Pins</a:t>
            </a:r>
          </a:p>
        </p:txBody>
      </p:sp>
      <p:cxnSp>
        <p:nvCxnSpPr>
          <p:cNvPr id="76" name="Straight Connector 75"/>
          <p:cNvCxnSpPr>
            <a:stCxn id="75" idx="3"/>
          </p:cNvCxnSpPr>
          <p:nvPr/>
        </p:nvCxnSpPr>
        <p:spPr>
          <a:xfrm>
            <a:off x="8593880" y="6083690"/>
            <a:ext cx="421742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527313" y="5334208"/>
            <a:ext cx="576930" cy="73866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400" dirty="0"/>
              <a:t>Pins off</a:t>
            </a:r>
          </a:p>
          <a:p>
            <a:pPr algn="ctr">
              <a:spcBef>
                <a:spcPts val="0"/>
              </a:spcBef>
            </a:pPr>
            <a:r>
              <a:rPr lang="en-US" sz="1400" dirty="0"/>
              <a:t>chip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7775926" y="1685405"/>
            <a:ext cx="821493" cy="2288104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7279374" y="2750684"/>
            <a:ext cx="13548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/>
              <a:t>Design_1.xdc</a:t>
            </a:r>
            <a:endParaRPr lang="en-US" sz="4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417932" y="1619344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/>
              <a:t>AA19</a:t>
            </a:r>
          </a:p>
          <a:p>
            <a:pPr algn="r">
              <a:spcBef>
                <a:spcPts val="0"/>
              </a:spcBef>
            </a:pPr>
            <a:r>
              <a:rPr lang="en-US" sz="1400" dirty="0"/>
              <a:t>V18</a:t>
            </a:r>
          </a:p>
        </p:txBody>
      </p:sp>
      <p:cxnSp>
        <p:nvCxnSpPr>
          <p:cNvPr id="85" name="Straight Connector 84"/>
          <p:cNvCxnSpPr>
            <a:stCxn id="88" idx="3"/>
            <a:endCxn id="86" idx="1"/>
          </p:cNvCxnSpPr>
          <p:nvPr/>
        </p:nvCxnSpPr>
        <p:spPr>
          <a:xfrm>
            <a:off x="7411689" y="1864320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773185" y="167965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RX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878289" y="167965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RX</a:t>
            </a:r>
          </a:p>
        </p:txBody>
      </p:sp>
      <p:cxnSp>
        <p:nvCxnSpPr>
          <p:cNvPr id="92" name="Straight Connector 91"/>
          <p:cNvCxnSpPr>
            <a:stCxn id="94" idx="3"/>
            <a:endCxn id="93" idx="1"/>
          </p:cNvCxnSpPr>
          <p:nvPr/>
        </p:nvCxnSpPr>
        <p:spPr>
          <a:xfrm>
            <a:off x="7415227" y="2091151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776723" y="1906485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TX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881827" y="1906485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TX</a:t>
            </a:r>
          </a:p>
        </p:txBody>
      </p:sp>
      <p:cxnSp>
        <p:nvCxnSpPr>
          <p:cNvPr id="95" name="Straight Connector 94"/>
          <p:cNvCxnSpPr>
            <a:stCxn id="86" idx="3"/>
          </p:cNvCxnSpPr>
          <p:nvPr/>
        </p:nvCxnSpPr>
        <p:spPr>
          <a:xfrm>
            <a:off x="8306585" y="1864320"/>
            <a:ext cx="767265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310123" y="2080380"/>
            <a:ext cx="763727" cy="13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2356366" y="2012453"/>
            <a:ext cx="0" cy="2369240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7" idx="1"/>
          </p:cNvCxnSpPr>
          <p:nvPr/>
        </p:nvCxnSpPr>
        <p:spPr>
          <a:xfrm>
            <a:off x="2335100" y="2012452"/>
            <a:ext cx="388652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063814" y="330511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690983" y="3510681"/>
            <a:ext cx="9097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8600752" y="3485150"/>
            <a:ext cx="476636" cy="463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8600752" y="3695211"/>
            <a:ext cx="476636" cy="13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272608" y="3223540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/>
              <a:t>R4</a:t>
            </a:r>
          </a:p>
          <a:p>
            <a:pPr algn="r">
              <a:spcBef>
                <a:spcPts val="0"/>
              </a:spcBef>
            </a:pPr>
            <a:r>
              <a:rPr lang="en-US" sz="1400" dirty="0"/>
              <a:t>G4</a:t>
            </a:r>
          </a:p>
        </p:txBody>
      </p:sp>
      <p:sp>
        <p:nvSpPr>
          <p:cNvPr id="6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7925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98353" y="4829249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ready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80056" y="4295337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myISR</a:t>
            </a:r>
            <a:r>
              <a:rPr lang="en-US" sz="1800" dirty="0"/>
              <a:t>()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80056" y="4007307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main()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1371" y="311821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Lab3.c</a:t>
            </a:r>
            <a:endParaRPr lang="en-US" sz="4400" b="1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2217615" y="4381692"/>
            <a:ext cx="506137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1" idx="3"/>
          </p:cNvCxnSpPr>
          <p:nvPr/>
        </p:nvCxnSpPr>
        <p:spPr>
          <a:xfrm>
            <a:off x="2199844" y="5013915"/>
            <a:ext cx="3621682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206988" y="4829249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Interrupt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723753" y="2919961"/>
            <a:ext cx="904766" cy="3453543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1" name="TextBox 30"/>
          <p:cNvSpPr txBox="1"/>
          <p:nvPr/>
        </p:nvSpPr>
        <p:spPr>
          <a:xfrm>
            <a:off x="2727689" y="2938440"/>
            <a:ext cx="90082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/>
              <a:t>axi_lite</a:t>
            </a:r>
            <a:endParaRPr lang="en-US" sz="4400" b="1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2727689" y="5013915"/>
            <a:ext cx="90083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958158" y="5786995"/>
            <a:ext cx="1927253" cy="5847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600" dirty="0"/>
              <a:t>Signals going In/Out of </a:t>
            </a:r>
            <a:r>
              <a:rPr lang="en-US" sz="1600" dirty="0" err="1"/>
              <a:t>Artix</a:t>
            </a:r>
            <a:r>
              <a:rPr lang="en-US" sz="1600" dirty="0"/>
              <a:t> 7 Chip</a:t>
            </a:r>
            <a:endParaRPr lang="en-US" sz="2000" dirty="0"/>
          </a:p>
        </p:txBody>
      </p:sp>
      <p:sp>
        <p:nvSpPr>
          <p:cNvPr id="83" name="Rounded Rectangle 82"/>
          <p:cNvSpPr/>
          <p:nvPr/>
        </p:nvSpPr>
        <p:spPr>
          <a:xfrm>
            <a:off x="5810073" y="5518755"/>
            <a:ext cx="1490615" cy="371439"/>
          </a:xfrm>
          <a:prstGeom prst="roundRect">
            <a:avLst>
              <a:gd name="adj" fmla="val 318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7" name="TextBox 86"/>
          <p:cNvSpPr txBox="1"/>
          <p:nvPr/>
        </p:nvSpPr>
        <p:spPr>
          <a:xfrm>
            <a:off x="5679655" y="5518755"/>
            <a:ext cx="17320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Lab2_fsm.vhd</a:t>
            </a:r>
            <a:endParaRPr lang="en-US" sz="4400" b="1" dirty="0"/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6251570" y="5236681"/>
            <a:ext cx="0" cy="274949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6799753" y="5236889"/>
            <a:ext cx="0" cy="274949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264855" y="5183785"/>
            <a:ext cx="48314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99" name="TextBox 98"/>
          <p:cNvSpPr txBox="1"/>
          <p:nvPr/>
        </p:nvSpPr>
        <p:spPr>
          <a:xfrm>
            <a:off x="6813245" y="5183473"/>
            <a:ext cx="4488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sw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218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2" grpId="0"/>
      <p:bldP spid="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 – Workflow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The work flow has three main steps. 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b="0" dirty="0"/>
              <a:t>Define a new hardware design (</a:t>
            </a:r>
            <a:r>
              <a:rPr lang="en-US" b="0" dirty="0" err="1"/>
              <a:t>MicroBlaze</a:t>
            </a:r>
            <a:r>
              <a:rPr lang="en-US" b="0" dirty="0"/>
              <a:t> + </a:t>
            </a:r>
            <a:r>
              <a:rPr lang="en-US" b="0" dirty="0" err="1"/>
              <a:t>axi_uartlite</a:t>
            </a:r>
            <a:r>
              <a:rPr lang="en-US" b="0" dirty="0"/>
              <a:t>) in </a:t>
            </a:r>
            <a:r>
              <a:rPr lang="en-US" b="0" dirty="0" err="1"/>
              <a:t>Vivado</a:t>
            </a:r>
            <a:r>
              <a:rPr lang="en-US" b="0" dirty="0"/>
              <a:t> IP Integrator (using the </a:t>
            </a:r>
            <a:r>
              <a:rPr lang="en-US" b="0" dirty="0" err="1"/>
              <a:t>MicroBlaze</a:t>
            </a:r>
            <a:r>
              <a:rPr lang="en-US" b="0" dirty="0"/>
              <a:t> Tutorial from Lecture 18)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b="0" dirty="0"/>
              <a:t>Create and package new custom IP (your custom hardware) and import it into your </a:t>
            </a:r>
            <a:r>
              <a:rPr lang="en-US" b="0" dirty="0" err="1"/>
              <a:t>Vivado</a:t>
            </a:r>
            <a:r>
              <a:rPr lang="en-US" b="0" dirty="0"/>
              <a:t> design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b="0" dirty="0"/>
              <a:t>Program the resulting hardware in the SDK environment.</a:t>
            </a:r>
          </a:p>
          <a:p>
            <a:r>
              <a:rPr lang="en-US" b="0" dirty="0"/>
              <a:t>Lets start with the first step.</a:t>
            </a:r>
          </a:p>
          <a:p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609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IP Integrator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285750" lvl="1" indent="-285750"/>
            <a:r>
              <a:rPr lang="en-US" b="0" dirty="0"/>
              <a:t>This step requires that you start a new hardware design (</a:t>
            </a:r>
            <a:r>
              <a:rPr lang="en-US" b="0" dirty="0" err="1"/>
              <a:t>MicroBlaze</a:t>
            </a:r>
            <a:r>
              <a:rPr lang="en-US" b="0" dirty="0"/>
              <a:t> + </a:t>
            </a:r>
            <a:r>
              <a:rPr lang="en-US" b="0" dirty="0" err="1"/>
              <a:t>axi_uartlite</a:t>
            </a:r>
            <a:r>
              <a:rPr lang="en-US" b="0" dirty="0"/>
              <a:t>) in </a:t>
            </a:r>
            <a:r>
              <a:rPr lang="en-US" b="0" dirty="0" err="1"/>
              <a:t>Vivado</a:t>
            </a:r>
            <a:r>
              <a:rPr lang="en-US" b="0" dirty="0"/>
              <a:t> IP Integrator in a new project called Lecture_20.</a:t>
            </a:r>
          </a:p>
          <a:p>
            <a:pPr marL="285750" lvl="1" indent="-285750"/>
            <a:r>
              <a:rPr lang="en-US" b="0" dirty="0"/>
              <a:t>You will add a new Block Design with a </a:t>
            </a:r>
            <a:r>
              <a:rPr lang="en-US" b="0" dirty="0" err="1"/>
              <a:t>MicroBlaze</a:t>
            </a:r>
            <a:r>
              <a:rPr lang="en-US" b="0" dirty="0"/>
              <a:t> and </a:t>
            </a:r>
            <a:r>
              <a:rPr lang="en-US" b="0" dirty="0" err="1"/>
              <a:t>axi_uartlite</a:t>
            </a:r>
            <a:r>
              <a:rPr lang="en-US" b="0" dirty="0"/>
              <a:t> following the </a:t>
            </a:r>
            <a:r>
              <a:rPr lang="en-US" b="0" dirty="0" err="1"/>
              <a:t>MicroBlaze</a:t>
            </a:r>
            <a:r>
              <a:rPr lang="en-US" b="0" dirty="0"/>
              <a:t> Tutorial.</a:t>
            </a:r>
          </a:p>
          <a:p>
            <a:r>
              <a:rPr lang="en-US" sz="2000" dirty="0">
                <a:hlinkClick r:id="rId2"/>
              </a:rPr>
              <a:t>https://reference.digilentinc.com/learn/programmable-logic/tutorials/nexys-video-getting-started-with-microblaze/start</a:t>
            </a:r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607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IP Integrator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285750" lvl="1" indent="-285750"/>
            <a:r>
              <a:rPr lang="en-US" b="0" dirty="0"/>
              <a:t>This step requires that you start a new hardware design (</a:t>
            </a:r>
            <a:r>
              <a:rPr lang="en-US" b="0" dirty="0" err="1"/>
              <a:t>MicroBlaze</a:t>
            </a:r>
            <a:r>
              <a:rPr lang="en-US" b="0" dirty="0"/>
              <a:t> + </a:t>
            </a:r>
            <a:r>
              <a:rPr lang="en-US" b="0" dirty="0" err="1"/>
              <a:t>axi_uartlite</a:t>
            </a:r>
            <a:r>
              <a:rPr lang="en-US" b="0" dirty="0"/>
              <a:t>) in </a:t>
            </a:r>
            <a:r>
              <a:rPr lang="en-US" b="0" dirty="0" err="1"/>
              <a:t>Vivado</a:t>
            </a:r>
            <a:r>
              <a:rPr lang="en-US" b="0" dirty="0"/>
              <a:t> IP Integrator in a new project called Lecture_19.</a:t>
            </a:r>
          </a:p>
          <a:p>
            <a:pPr marL="285750" lvl="1" indent="-285750"/>
            <a:r>
              <a:rPr lang="en-US" b="0" dirty="0"/>
              <a:t>You will add a new Block Design with a </a:t>
            </a:r>
            <a:r>
              <a:rPr lang="en-US" b="0" dirty="0" err="1"/>
              <a:t>MicroBlaze</a:t>
            </a:r>
            <a:r>
              <a:rPr lang="en-US" b="0" dirty="0"/>
              <a:t> and </a:t>
            </a:r>
            <a:r>
              <a:rPr lang="en-US" b="0" dirty="0" err="1"/>
              <a:t>axi_uartlite</a:t>
            </a:r>
            <a:r>
              <a:rPr lang="en-US" b="0" dirty="0"/>
              <a:t> following the </a:t>
            </a:r>
            <a:r>
              <a:rPr lang="en-US" b="0" dirty="0" err="1"/>
              <a:t>MicroBlaze</a:t>
            </a:r>
            <a:r>
              <a:rPr lang="en-US" b="0" dirty="0"/>
              <a:t> Tutorial.</a:t>
            </a:r>
          </a:p>
          <a:p>
            <a:r>
              <a:rPr lang="en-US" sz="2000" dirty="0">
                <a:hlinkClick r:id="rId2"/>
              </a:rPr>
              <a:t>https://reference.digilentinc.com/learn/programmable-logic/tutorials/nexys-video-getting-started-with-microblaze/start</a:t>
            </a:r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98" name="Picture 2" descr="https://reference.digilentinc.com/_media/nexys4-ddr/mig_9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1" y="2255249"/>
            <a:ext cx="6597650" cy="413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3619500" y="4708334"/>
            <a:ext cx="1304452" cy="290013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FF0000"/>
                </a:solidFill>
                <a:latin typeface="Arial" charset="0"/>
              </a:rPr>
              <a:t>Don’t Select!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400" b="1" dirty="0">
              <a:solidFill>
                <a:srgbClr val="FF0000"/>
              </a:solidFill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8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Catalog – Adding IP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IP Catalog Settings and click on Repository Manager and add your IP Repo to your IP Repositories</a:t>
            </a:r>
          </a:p>
          <a:p>
            <a:pPr marL="406400" lvl="1" indent="0">
              <a:buNone/>
            </a:pPr>
            <a:r>
              <a:rPr lang="en-US" dirty="0"/>
              <a:t>/</a:t>
            </a:r>
            <a:r>
              <a:rPr lang="en-US" dirty="0" err="1"/>
              <a:t>path_to_ip_repo</a:t>
            </a:r>
            <a:r>
              <a:rPr lang="en-US" dirty="0"/>
              <a:t>/</a:t>
            </a:r>
            <a:r>
              <a:rPr lang="en-US" dirty="0" err="1"/>
              <a:t>git_repo</a:t>
            </a:r>
            <a:r>
              <a:rPr lang="en-US" dirty="0"/>
              <a:t>/</a:t>
            </a:r>
            <a:r>
              <a:rPr lang="en-US" dirty="0" err="1"/>
              <a:t>ip_repo</a:t>
            </a:r>
            <a:endParaRPr lang="en-US" dirty="0"/>
          </a:p>
          <a:p>
            <a:pPr marL="4064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 February 2020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168" y="3091139"/>
            <a:ext cx="5247847" cy="376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3098042" y="4203509"/>
            <a:ext cx="450376" cy="290013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12" y="4698952"/>
            <a:ext cx="777240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143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Edit/Create New IP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Counter in IP Packager or create a new IP package</a:t>
            </a:r>
          </a:p>
          <a:p>
            <a:r>
              <a:rPr lang="en-US" dirty="0"/>
              <a:t>I chose to create a new package with a new version.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 February 2020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64523" y="2961564"/>
            <a:ext cx="7265443" cy="338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293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Edit/Create New IP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Expose the Roll Signal to the </a:t>
            </a:r>
            <a:r>
              <a:rPr lang="en-US" dirty="0" err="1"/>
              <a:t>Artix</a:t>
            </a:r>
            <a:r>
              <a:rPr lang="en-US" dirty="0"/>
              <a:t> 7 (design_1) block diagram by following the LED port maps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 February 2020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64523" y="2961564"/>
            <a:ext cx="7265443" cy="338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058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Create and Package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8. Add Custom IP to your design</a:t>
            </a:r>
          </a:p>
          <a:p>
            <a:pPr lvl="1"/>
            <a:r>
              <a:rPr lang="en-US" b="0" dirty="0"/>
              <a:t>8.1) In the project manager page of the original window, click </a:t>
            </a:r>
            <a:r>
              <a:rPr lang="en-US" dirty="0"/>
              <a:t>Open Block Design</a:t>
            </a:r>
            <a:r>
              <a:rPr lang="en-US" b="0" dirty="0"/>
              <a:t>. This adds a block design to the project.</a:t>
            </a:r>
          </a:p>
          <a:p>
            <a:pPr lvl="1"/>
            <a:r>
              <a:rPr lang="en-US" b="0" dirty="0"/>
              <a:t>8.2) Use the  </a:t>
            </a:r>
            <a:r>
              <a:rPr lang="en-US" dirty="0"/>
              <a:t>Add IP</a:t>
            </a:r>
            <a:r>
              <a:rPr lang="en-US" b="0" dirty="0"/>
              <a:t>      button to add our </a:t>
            </a:r>
            <a:r>
              <a:rPr lang="en-US" dirty="0"/>
              <a:t>v2.0 of our </a:t>
            </a:r>
            <a:r>
              <a:rPr lang="en-US" dirty="0" err="1"/>
              <a:t>Lec</a:t>
            </a:r>
            <a:r>
              <a:rPr lang="en-US" dirty="0"/>
              <a:t> 11 Counter IP Core </a:t>
            </a:r>
            <a:r>
              <a:rPr lang="en-US" b="0" dirty="0"/>
              <a:t>with the exposed roll signal.</a:t>
            </a:r>
            <a:br>
              <a:rPr lang="en-US" dirty="0"/>
            </a:br>
            <a:endParaRPr lang="en-US" b="0" dirty="0"/>
          </a:p>
          <a:p>
            <a:pPr marL="0" indent="0">
              <a:buNone/>
            </a:pP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5362" name="Picture 2" descr="https://reference.digilentinc.com/_media/genesys2/addi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829" y="3039082"/>
            <a:ext cx="330864" cy="36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62" t="72360" r="2084" b="5214"/>
          <a:stretch/>
        </p:blipFill>
        <p:spPr bwMode="auto">
          <a:xfrm>
            <a:off x="5227037" y="4090376"/>
            <a:ext cx="2488214" cy="145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3748088"/>
            <a:ext cx="25146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 bwMode="auto">
          <a:xfrm>
            <a:off x="5227037" y="4993509"/>
            <a:ext cx="2488214" cy="290013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solidFill>
                <a:srgbClr val="FF0000"/>
              </a:solidFill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rgbClr val="FF0000"/>
                </a:solidFill>
                <a:latin typeface="Arial" charset="0"/>
              </a:rPr>
              <a:t>Notice it is v2.0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75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Edit/Create New IP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the ‘+’ sign by the </a:t>
            </a:r>
            <a:r>
              <a:rPr lang="en-US" dirty="0" err="1"/>
              <a:t>MicroBlaze</a:t>
            </a:r>
            <a:r>
              <a:rPr lang="en-US" dirty="0"/>
              <a:t> to connect the Roll Signal to the </a:t>
            </a:r>
            <a:r>
              <a:rPr lang="en-US" dirty="0" err="1"/>
              <a:t>MicroBlaze</a:t>
            </a:r>
            <a:r>
              <a:rPr lang="en-US" dirty="0"/>
              <a:t> Interrupt input directly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 February 2020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2934"/>
            <a:ext cx="9144000" cy="450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1374017" y="4144227"/>
            <a:ext cx="450376" cy="290013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8322860" y="5835267"/>
            <a:ext cx="450376" cy="290013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374017" y="4508487"/>
            <a:ext cx="1150108" cy="290013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3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52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Time Logs!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err="1"/>
              <a:t>MicroBlaze</a:t>
            </a:r>
            <a:r>
              <a:rPr lang="en-US" dirty="0"/>
              <a:t> + Custom </a:t>
            </a:r>
            <a:r>
              <a:rPr lang="en-US"/>
              <a:t>IP with </a:t>
            </a:r>
            <a:r>
              <a:rPr lang="en-US" dirty="0"/>
              <a:t>Interrupt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verify the addressing for all your design components before continuing.  </a:t>
            </a:r>
          </a:p>
          <a:p>
            <a:r>
              <a:rPr lang="en-US" dirty="0"/>
              <a:t>Verify that the base addresses are the same addresses used in the template C-code.</a:t>
            </a:r>
          </a:p>
          <a:p>
            <a:r>
              <a:rPr lang="en-US" dirty="0"/>
              <a:t>Should be no changes at this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 February 2020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81425"/>
            <a:ext cx="7620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5380326" y="4532649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rgbClr val="FF0000"/>
                </a:solidFill>
                <a:latin typeface="Arial" charset="0"/>
              </a:rPr>
              <a:t>2</a:t>
            </a:r>
            <a:endParaRPr kumimoji="0" lang="en-US" sz="4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408901" y="4976457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rgbClr val="FF0000"/>
                </a:solidFill>
                <a:latin typeface="Arial" charset="0"/>
              </a:rPr>
              <a:t>3</a:t>
            </a:r>
            <a:endParaRPr kumimoji="0" lang="en-US" sz="4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703676" y="3781425"/>
            <a:ext cx="1220499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rgbClr val="FF0000"/>
                </a:solidFill>
                <a:latin typeface="Arial" charset="0"/>
              </a:rPr>
              <a:t>1</a:t>
            </a:r>
            <a:endParaRPr kumimoji="0" lang="en-US" sz="4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67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verify the addressing for all your design components before continuing.  </a:t>
            </a:r>
          </a:p>
          <a:p>
            <a:r>
              <a:rPr lang="en-US" dirty="0"/>
              <a:t>Verify that the base addresses are the same addresses used in the template C-code.</a:t>
            </a:r>
          </a:p>
          <a:p>
            <a:r>
              <a:rPr lang="en-US" dirty="0"/>
              <a:t>Should be no changes at this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 February 2020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81425"/>
            <a:ext cx="7620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6299489" y="4635846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299489" y="5262207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36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and Export Design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0" dirty="0"/>
              <a:t>First click validate design_1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Regenerate the design_1 HDL wrapper.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Finally you need to generate the Generate Design </a:t>
            </a:r>
            <a:r>
              <a:rPr lang="en-US" b="0" dirty="0" err="1"/>
              <a:t>bitstream</a:t>
            </a:r>
            <a:r>
              <a:rPr lang="en-US" b="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Take a coffee break while it builds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16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SDK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Start with a “Hello World” project once in the SDK.</a:t>
            </a:r>
          </a:p>
          <a:p>
            <a:r>
              <a:rPr lang="en-US" b="0" dirty="0"/>
              <a:t>Rename the </a:t>
            </a:r>
            <a:r>
              <a:rPr lang="en-US" b="0" dirty="0" err="1"/>
              <a:t>hello_world.c</a:t>
            </a:r>
            <a:r>
              <a:rPr lang="en-US" b="0" dirty="0"/>
              <a:t> to Lec20.c and use the given Lec20.c code to get started</a:t>
            </a:r>
          </a:p>
          <a:p>
            <a:r>
              <a:rPr lang="en-US" b="0" dirty="0"/>
              <a:t>Modify the code to handle the interrupt generated from the counter and increment a counter variable for display.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807" y="3598920"/>
            <a:ext cx="5386386" cy="2792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4618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 err="1"/>
              <a:t>MicroBlaze</a:t>
            </a:r>
            <a:r>
              <a:rPr lang="en-US" cap="none" dirty="0"/>
              <a:t> Interrupts in</a:t>
            </a:r>
            <a:br>
              <a:rPr lang="en-US" cap="none" dirty="0"/>
            </a:br>
            <a:r>
              <a:rPr lang="en-US" cap="none" dirty="0"/>
              <a:t>C Programming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931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Interrupts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In order to understand how interrupts are handled by the </a:t>
            </a:r>
            <a:r>
              <a:rPr lang="en-US" b="0" dirty="0" err="1"/>
              <a:t>MicroBlaze</a:t>
            </a:r>
            <a:r>
              <a:rPr lang="en-US" b="0" dirty="0"/>
              <a:t>, its important to understand something about the hardware. </a:t>
            </a:r>
          </a:p>
          <a:p>
            <a:r>
              <a:rPr lang="en-US" b="0" dirty="0"/>
              <a:t>I found most of the following information in the </a:t>
            </a:r>
            <a:r>
              <a:rPr lang="en-US" b="0" dirty="0" err="1"/>
              <a:t>MicroBlaze</a:t>
            </a:r>
            <a:r>
              <a:rPr lang="en-US" b="0" dirty="0"/>
              <a:t> Users Guide.</a:t>
            </a:r>
          </a:p>
          <a:p>
            <a:pPr lvl="1"/>
            <a:r>
              <a:rPr lang="en-US" b="0" dirty="0">
                <a:hlinkClick r:id="rId2"/>
              </a:rPr>
              <a:t>http://www.xilinx.com/support/documentation/sw_manuals/mb_ref_guide.pdf</a:t>
            </a:r>
            <a:endParaRPr lang="en-US" b="0" dirty="0"/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002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Interrupts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000" b="0" dirty="0"/>
              <a:t>The Machine Status Register contains control and status bits for the processor. Bit 30 of this register, IE, is the interrupt enable.</a:t>
            </a:r>
          </a:p>
          <a:p>
            <a:r>
              <a:rPr lang="en-US" sz="2000" b="0" dirty="0"/>
              <a:t>The </a:t>
            </a:r>
            <a:r>
              <a:rPr lang="en-US" sz="2000" b="0" dirty="0" err="1"/>
              <a:t>MicroBlaze</a:t>
            </a:r>
            <a:r>
              <a:rPr lang="en-US" sz="2000" b="0" dirty="0"/>
              <a:t> is a three stage pipeline machine - interrupts will need to flush the pipe before proceeding.</a:t>
            </a:r>
          </a:p>
          <a:p>
            <a:r>
              <a:rPr lang="en-US" sz="2000" b="0" dirty="0"/>
              <a:t>The interrupt vector is located at address 0x10-0x14 in memory.</a:t>
            </a:r>
          </a:p>
          <a:p>
            <a:r>
              <a:rPr lang="en-US" sz="2000" b="0" dirty="0" err="1"/>
              <a:t>MicroBlaze</a:t>
            </a:r>
            <a:r>
              <a:rPr lang="en-US" sz="2000" b="0" dirty="0"/>
              <a:t> supports a single interrupt source.</a:t>
            </a:r>
          </a:p>
          <a:p>
            <a:r>
              <a:rPr lang="en-US" sz="2000" b="0" dirty="0"/>
              <a:t>When an interrupt occurs, the following actions happen.</a:t>
            </a:r>
          </a:p>
          <a:p>
            <a:pPr lvl="1"/>
            <a:r>
              <a:rPr lang="pt-BR" sz="2000" b="0" dirty="0"/>
              <a:t>r14 &lt;- PC</a:t>
            </a:r>
          </a:p>
          <a:p>
            <a:pPr lvl="1"/>
            <a:r>
              <a:rPr lang="pt-BR" sz="2000" b="0" dirty="0"/>
              <a:t>PC &lt;- 0x00000010</a:t>
            </a:r>
          </a:p>
          <a:p>
            <a:pPr lvl="1"/>
            <a:r>
              <a:rPr lang="pt-BR" sz="2000" b="0" dirty="0"/>
              <a:t>MSR[IE] &lt;- 0</a:t>
            </a:r>
          </a:p>
          <a:p>
            <a:r>
              <a:rPr lang="en-US" b="0" dirty="0"/>
              <a:t>When the interrupt service routine terminates, control is turned over to the instruction at address r14 and MSR[IE] is set.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16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Interrupts </a:t>
            </a:r>
            <a:br>
              <a:rPr lang="en-US" dirty="0"/>
            </a:br>
            <a:r>
              <a:rPr lang="en-US" dirty="0"/>
              <a:t>C Programming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//-------------------------------------------------------------------------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//-- Name:	Prof Jeff Falkinburg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//-------------------------------------------------------------------------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xil_exception.h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microblaze_register_handler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XInterruptHandler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(void *) 0);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microblaze_enable_interrupts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stuff();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main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isrCount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isrCount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Xil_Out8(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countClearReg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0x01);	// Clear the flag and then you MUST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Xil_Out8(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countClearReg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0x00);	// allow the flag to be reset later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 February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018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16AB-2CF5-42F0-BF5A-C57BC61C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Easter Egg Hunt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33D60-2902-44DA-A370-B587EBBE5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Consult the </a:t>
            </a:r>
            <a:r>
              <a:rPr lang="en-US" b="0" dirty="0" err="1"/>
              <a:t>MicroBlaze</a:t>
            </a:r>
            <a:r>
              <a:rPr lang="en-US" b="0" dirty="0"/>
              <a:t> Processor Reference Guide and convert the following</a:t>
            </a:r>
          </a:p>
          <a:p>
            <a:pPr lvl="1"/>
            <a:r>
              <a:rPr lang="en-US" b="0" dirty="0" err="1"/>
              <a:t>addik</a:t>
            </a:r>
            <a:r>
              <a:rPr lang="en-US" b="0" dirty="0"/>
              <a:t> r22,r19,1</a:t>
            </a:r>
          </a:p>
          <a:p>
            <a:pPr lvl="1"/>
            <a:r>
              <a:rPr lang="en-US" b="0" dirty="0" err="1"/>
              <a:t>swi</a:t>
            </a:r>
            <a:r>
              <a:rPr lang="en-US" b="0" dirty="0"/>
              <a:t> r23, r1, 60</a:t>
            </a:r>
          </a:p>
          <a:p>
            <a:pPr lvl="1"/>
            <a:r>
              <a:rPr lang="en-US" b="0" dirty="0" err="1"/>
              <a:t>bgei</a:t>
            </a:r>
            <a:r>
              <a:rPr lang="en-US" b="0" dirty="0"/>
              <a:t> r18, -44</a:t>
            </a:r>
          </a:p>
          <a:p>
            <a:r>
              <a:rPr lang="en-US" b="0" dirty="0"/>
              <a:t>Solutions can be found in the source code of the html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7FEF6-42B9-442D-8CEF-78470CCC36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EE25A-50E3-4D56-9699-C00E263FB01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 February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7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16AB-2CF5-42F0-BF5A-C57BC61C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and Libraries Document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33D60-2902-44DA-A370-B587EBBE5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Consult the </a:t>
            </a:r>
            <a:r>
              <a:rPr lang="en-US" b="0" dirty="0">
                <a:hlinkClick r:id="rId2"/>
              </a:rPr>
              <a:t>OS and Libraries Document Collection</a:t>
            </a:r>
            <a:r>
              <a:rPr lang="en-US" b="0" dirty="0"/>
              <a:t>. </a:t>
            </a:r>
          </a:p>
          <a:p>
            <a:pPr lvl="1"/>
            <a:r>
              <a:rPr lang="en-US" b="0" dirty="0"/>
              <a:t>What string formats are supported by the </a:t>
            </a:r>
            <a:r>
              <a:rPr lang="en-US" b="0" dirty="0" err="1"/>
              <a:t>xil_print</a:t>
            </a:r>
            <a:r>
              <a:rPr lang="en-US" b="0" dirty="0"/>
              <a:t> instruction?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7FEF6-42B9-442D-8CEF-78470CCC36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EE25A-50E3-4D56-9699-C00E263FB01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 February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37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/>
              <a:t>Interrupts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1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Interrupts are used when you want to your system to do more than one thing at a time. </a:t>
            </a:r>
          </a:p>
          <a:p>
            <a:r>
              <a:rPr lang="en-US" b="0" dirty="0"/>
              <a:t>An interrupt service routine (ISR) is a subroutine called by hardware. The following figure illustrates the process of "calling" and returning from an ISR.</a:t>
            </a:r>
            <a:br>
              <a:rPr lang="en-US" dirty="0"/>
            </a:br>
            <a:endParaRPr lang="en-US" dirty="0"/>
          </a:p>
          <a:p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075132-EB14-4A70-B647-A4611FF26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6" y="4096140"/>
            <a:ext cx="8983488" cy="176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54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MCU powers up, jumps to RESET vector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MCU starts execution of main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Dynamic configuration</a:t>
            </a:r>
          </a:p>
          <a:p>
            <a:pPr lvl="1"/>
            <a:r>
              <a:rPr lang="en-US" b="0" dirty="0"/>
              <a:t>configure hardware</a:t>
            </a:r>
          </a:p>
          <a:p>
            <a:pPr lvl="1"/>
            <a:r>
              <a:rPr lang="en-US" b="0" dirty="0"/>
              <a:t>clear hardware interrupt flag</a:t>
            </a:r>
          </a:p>
          <a:p>
            <a:pPr lvl="1"/>
            <a:r>
              <a:rPr lang="en-US" b="0" dirty="0"/>
              <a:t>enable hardware interrupt</a:t>
            </a:r>
          </a:p>
          <a:p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075132-EB14-4A70-B647-A4611FF26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6" y="1492895"/>
            <a:ext cx="8983488" cy="176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42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 marL="457200" indent="-457200">
              <a:buFont typeface="+mj-lt"/>
              <a:buAutoNum type="arabicPeriod" startAt="4"/>
            </a:pPr>
            <a:r>
              <a:rPr lang="en-US" b="0" dirty="0"/>
              <a:t>Event occurs which sets interrupt flag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b="0" dirty="0"/>
              <a:t>MCU stops running main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b="0" dirty="0"/>
              <a:t>MCU saves PC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b="0" dirty="0"/>
              <a:t>MCU disables interrupts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b="0" dirty="0"/>
              <a:t>Executes "GOTO ISR" at interrupt vector address</a:t>
            </a:r>
          </a:p>
          <a:p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075132-EB14-4A70-B647-A4611FF26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6" y="1492895"/>
            <a:ext cx="8983488" cy="176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9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 marL="457200" indent="-457200">
              <a:buFont typeface="+mj-lt"/>
              <a:buAutoNum type="arabicPeriod" startAt="9"/>
            </a:pPr>
            <a:r>
              <a:rPr lang="en-US" b="0" dirty="0"/>
              <a:t>ISR: Poll interrupt flags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b="0" dirty="0"/>
              <a:t>ISR: Execute appropriate code in ISR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b="0" dirty="0"/>
              <a:t>ISR: Clear interrupt flag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b="0" dirty="0"/>
              <a:t>ISR: executes </a:t>
            </a:r>
            <a:r>
              <a:rPr lang="en-US" b="0" dirty="0" err="1"/>
              <a:t>rted</a:t>
            </a:r>
            <a:endParaRPr lang="en-US" b="0" dirty="0"/>
          </a:p>
          <a:p>
            <a:pPr marL="457200" indent="-457200">
              <a:buFont typeface="+mj-lt"/>
              <a:buAutoNum type="arabicPeriod" startAt="9"/>
            </a:pPr>
            <a:r>
              <a:rPr lang="en-US" b="0" dirty="0"/>
              <a:t>Interrupts are enabled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b="0" dirty="0"/>
              <a:t>PC is restored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b="0" dirty="0"/>
              <a:t>MCU resumes running main</a:t>
            </a:r>
          </a:p>
          <a:p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075132-EB14-4A70-B647-A4611FF26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6" y="1492895"/>
            <a:ext cx="8983488" cy="176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24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 in the </a:t>
            </a:r>
            <a:r>
              <a:rPr lang="en-US" dirty="0" err="1"/>
              <a:t>MicroBlaze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Today we will examine how to generate an interrupt into the </a:t>
            </a:r>
            <a:r>
              <a:rPr lang="en-US" b="0" dirty="0" err="1"/>
              <a:t>MicroBlaze</a:t>
            </a:r>
            <a:r>
              <a:rPr lang="en-US" b="0" dirty="0"/>
              <a:t>.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 err="1"/>
              <a:t>MicroBlaze</a:t>
            </a:r>
            <a:r>
              <a:rPr lang="en-US" cap="none" dirty="0"/>
              <a:t> + Custom IP with Interrupt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990222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13067</TotalTime>
  <Words>1432</Words>
  <Application>Microsoft Office PowerPoint</Application>
  <PresentationFormat>On-screen Show (4:3)</PresentationFormat>
  <Paragraphs>290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Century Schoolbook</vt:lpstr>
      <vt:lpstr>Courier New</vt:lpstr>
      <vt:lpstr>Times New Roman</vt:lpstr>
      <vt:lpstr>Wingdings</vt:lpstr>
      <vt:lpstr>1_Blank Presentation</vt:lpstr>
      <vt:lpstr>CSCE 436 – Advanced Embedded Systems Lecture 20 – Soft Core (MicroBlaze) + Custom IP with Interrupt</vt:lpstr>
      <vt:lpstr>Lesson Outline</vt:lpstr>
      <vt:lpstr>Interrupts</vt:lpstr>
      <vt:lpstr>Interrupts</vt:lpstr>
      <vt:lpstr>Interrupts</vt:lpstr>
      <vt:lpstr>Interrupts</vt:lpstr>
      <vt:lpstr>Interrupts</vt:lpstr>
      <vt:lpstr>Interrupts in the MicroBlaze</vt:lpstr>
      <vt:lpstr>MicroBlaze + Custom IP with Interrupt</vt:lpstr>
      <vt:lpstr>MicroBlaze + Custom IP with Interrupt</vt:lpstr>
      <vt:lpstr>Lab 3</vt:lpstr>
      <vt:lpstr>MicroBlaze + Custom IP – Workflow</vt:lpstr>
      <vt:lpstr>Xilinx Vivado – IP Integrator</vt:lpstr>
      <vt:lpstr>Xilinx Vivado – IP Integrator</vt:lpstr>
      <vt:lpstr>IP Catalog – Adding IP Repo</vt:lpstr>
      <vt:lpstr>Edit/Create New IP Package</vt:lpstr>
      <vt:lpstr>Edit/Create New IP Package</vt:lpstr>
      <vt:lpstr>Xilinx Vivado – Create and Package Custom IP</vt:lpstr>
      <vt:lpstr>Edit/Create New IP Package</vt:lpstr>
      <vt:lpstr>Verify Design</vt:lpstr>
      <vt:lpstr>Verify Design</vt:lpstr>
      <vt:lpstr>Validate and Export Design</vt:lpstr>
      <vt:lpstr>SDK Project</vt:lpstr>
      <vt:lpstr>MicroBlaze Interrupts in C Programming</vt:lpstr>
      <vt:lpstr>MicroBlaze Interrupts</vt:lpstr>
      <vt:lpstr>MicroBlaze Interrupts</vt:lpstr>
      <vt:lpstr>MicroBlaze Interrupts  C Programming Example</vt:lpstr>
      <vt:lpstr>Manual Easter Egg Hunt</vt:lpstr>
      <vt:lpstr>OS and Libraries Document </vt:lpstr>
    </vt:vector>
  </TitlesOfParts>
  <Company>usafa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Jeffrey Falkinburg</cp:lastModifiedBy>
  <cp:revision>744</cp:revision>
  <cp:lastPrinted>2014-08-12T17:37:01Z</cp:lastPrinted>
  <dcterms:created xsi:type="dcterms:W3CDTF">2001-06-27T14:08:57Z</dcterms:created>
  <dcterms:modified xsi:type="dcterms:W3CDTF">2020-02-28T16:43:38Z</dcterms:modified>
</cp:coreProperties>
</file>