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381" r:id="rId2"/>
    <p:sldId id="300" r:id="rId3"/>
    <p:sldId id="359" r:id="rId4"/>
    <p:sldId id="360" r:id="rId5"/>
    <p:sldId id="361" r:id="rId6"/>
    <p:sldId id="362" r:id="rId7"/>
    <p:sldId id="382" r:id="rId8"/>
    <p:sldId id="383" r:id="rId9"/>
    <p:sldId id="378" r:id="rId10"/>
    <p:sldId id="384" r:id="rId11"/>
    <p:sldId id="364" r:id="rId12"/>
    <p:sldId id="376" r:id="rId13"/>
    <p:sldId id="379" r:id="rId14"/>
    <p:sldId id="365" r:id="rId15"/>
    <p:sldId id="366" r:id="rId16"/>
    <p:sldId id="367" r:id="rId17"/>
    <p:sldId id="368" r:id="rId18"/>
    <p:sldId id="356" r:id="rId19"/>
    <p:sldId id="358" r:id="rId20"/>
    <p:sldId id="380" r:id="rId21"/>
    <p:sldId id="369" r:id="rId22"/>
    <p:sldId id="370" r:id="rId23"/>
    <p:sldId id="373" r:id="rId24"/>
    <p:sldId id="374" r:id="rId25"/>
    <p:sldId id="372" r:id="rId26"/>
    <p:sldId id="371" r:id="rId27"/>
    <p:sldId id="385" r:id="rId28"/>
    <p:sldId id="386" r:id="rId29"/>
    <p:sldId id="387" r:id="rId30"/>
    <p:sldId id="389" r:id="rId31"/>
    <p:sldId id="388" r:id="rId32"/>
    <p:sldId id="390" r:id="rId33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3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57D4A943-7012-4BFD-8EDF-A1FC51B1D72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00964B5-D910-4EFA-BBFA-AAB1E1F3FF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0C557719-37AE-40B9-A626-9F90D6F3E3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4A8EF9A4-C8F8-4483-BC2E-4F973AB0779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0BB60617-2300-441E-90CA-E1B32D0AEB5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86E9ED25-4182-42AD-B91B-725634D8B8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D1D43302-E668-4DC2-A049-F2BD970A6AE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40A06C33-C1E0-478C-973C-C9732E99DDB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10 March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9A0263A5-5929-464A-BCB0-AF70779CD2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46825634-77CD-4D7C-89F0-D97B69A63C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Box 43">
            <a:extLst>
              <a:ext uri="{FF2B5EF4-FFF2-40B4-BE49-F238E27FC236}">
                <a16:creationId xmlns:a16="http://schemas.microsoft.com/office/drawing/2014/main" id="{A65E0EFA-4E32-4B17-B59F-534C362F09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pic>
        <p:nvPicPr>
          <p:cNvPr id="13" name="Picture 12" descr="1505.028 Toolbox PPT_Sidebar_1a.jpg">
            <a:extLst>
              <a:ext uri="{FF2B5EF4-FFF2-40B4-BE49-F238E27FC236}">
                <a16:creationId xmlns:a16="http://schemas.microsoft.com/office/drawing/2014/main" id="{9EC773C0-BBF6-42AF-9696-28498861BF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1F88749-C3E8-4E21-83DA-34B970817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913E4A-1161-4B54-806E-FE47216C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7838" y="2275840"/>
            <a:ext cx="5682762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/>
              <a:t>Lecture 23 - Direct Digital Synthesis</a:t>
            </a:r>
          </a:p>
        </p:txBody>
      </p:sp>
    </p:spTree>
    <p:extLst>
      <p:ext uri="{BB962C8B-B14F-4D97-AF65-F5344CB8AC3E}">
        <p14:creationId xmlns:p14="http://schemas.microsoft.com/office/powerpoint/2010/main" val="2767616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you can imagine, some rational real numbers do not have a rational binary representation. </a:t>
            </a:r>
          </a:p>
          <a:p>
            <a:r>
              <a:rPr lang="en-US" b="0" dirty="0"/>
              <a:t>For example, the decimal number 0.1 cannot be represented as a finite binary string of 0's and 1's - it would repeat endlessly. </a:t>
            </a:r>
          </a:p>
          <a:p>
            <a:r>
              <a:rPr lang="en-US" b="0" dirty="0"/>
              <a:t>You can give the conversion a try if you want to prove this yourself.</a:t>
            </a:r>
            <a:br>
              <a:rPr lang="en-US" dirty="0"/>
            </a:b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278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Fixed Point Arithmetic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73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r>
              <a:rPr lang="en-US" b="0" dirty="0"/>
              <a:t>Fixed point numbers vs floating point?</a:t>
            </a:r>
          </a:p>
          <a:p>
            <a:r>
              <a:rPr lang="en-US" b="0" dirty="0"/>
              <a:t>Can represent numbers with fractions even when hardware resources are limited or you would like to keep complexity to a minimum.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85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393452" cy="4324350"/>
          </a:xfrm>
        </p:spPr>
        <p:txBody>
          <a:bodyPr/>
          <a:lstStyle/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pl-PL" b="0" dirty="0"/>
              <a:t>W7 W6 W5 W4 W3 W2 W1 W0 . F7 F6 F5 F4 F3 F2 F1 </a:t>
            </a:r>
            <a:r>
              <a:rPr lang="en-US" b="0" dirty="0"/>
              <a:t>F0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The 8 W-bits represent the </a:t>
            </a:r>
            <a:r>
              <a:rPr lang="en-US" b="0" u="sng" dirty="0"/>
              <a:t>whole</a:t>
            </a:r>
            <a:r>
              <a:rPr lang="en-US" b="0" dirty="0"/>
              <a:t> portion</a:t>
            </a:r>
          </a:p>
          <a:p>
            <a:r>
              <a:rPr lang="en-US" b="0" dirty="0"/>
              <a:t>The 8 F-bits represent the </a:t>
            </a:r>
            <a:r>
              <a:rPr lang="en-US" b="0" u="sng" dirty="0"/>
              <a:t>fractional</a:t>
            </a:r>
            <a:r>
              <a:rPr lang="en-US" b="0" dirty="0"/>
              <a:t> portion</a:t>
            </a:r>
          </a:p>
          <a:p>
            <a:r>
              <a:rPr lang="en-US" b="0" dirty="0"/>
              <a:t>The resulting 16-bit number can be manipulated as a whole with some minor book keeping to keep track of the binary point </a:t>
            </a:r>
          </a:p>
          <a:p>
            <a:r>
              <a:rPr lang="en-US" b="0" dirty="0"/>
              <a:t>This is Q8.8 format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6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Arithmetic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 an exercise determine the representation of: </a:t>
            </a:r>
          </a:p>
          <a:p>
            <a:pPr lvl="1"/>
            <a:r>
              <a:rPr lang="en-US" b="0" dirty="0"/>
              <a:t>23.5 and 45.25 in Q8.8 format and then add them.</a:t>
            </a:r>
          </a:p>
          <a:p>
            <a:pPr marL="0" indent="0">
              <a:buNone/>
            </a:pPr>
            <a:r>
              <a:rPr lang="en-US" dirty="0"/>
              <a:t>	00010111 10000000 (23.5) </a:t>
            </a:r>
          </a:p>
          <a:p>
            <a:pPr marL="0" indent="0">
              <a:buNone/>
            </a:pPr>
            <a:r>
              <a:rPr lang="en-US" dirty="0"/>
              <a:t>        +	00101101 01000000 (45.25) </a:t>
            </a:r>
          </a:p>
          <a:p>
            <a:pPr marL="0" indent="0">
              <a:buNone/>
            </a:pPr>
            <a:r>
              <a:rPr lang="en-US" dirty="0"/>
              <a:t>	--------------------------------------- </a:t>
            </a:r>
          </a:p>
          <a:p>
            <a:pPr marL="0" indent="0">
              <a:buNone/>
            </a:pPr>
            <a:r>
              <a:rPr lang="en-US" dirty="0"/>
              <a:t>	01000100 11000000 (68.75)</a:t>
            </a:r>
            <a:endParaRPr lang="en-US" b="0" dirty="0"/>
          </a:p>
          <a:p>
            <a:endParaRPr lang="en-US" b="0" dirty="0"/>
          </a:p>
          <a:p>
            <a:r>
              <a:rPr lang="en-US" b="0" dirty="0"/>
              <a:t>What about the Binary Point?</a:t>
            </a:r>
          </a:p>
          <a:p>
            <a:pPr lvl="1"/>
            <a:r>
              <a:rPr lang="en-US" b="0" dirty="0"/>
              <a:t>Doesn’t really exist per se</a:t>
            </a:r>
          </a:p>
          <a:p>
            <a:pPr lvl="1"/>
            <a:r>
              <a:rPr lang="en-US" b="0" dirty="0"/>
              <a:t>Line up binary points and add the bits like normal binary addition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Fixed Point Multiplication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Multiplication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sz="2200" b="0" dirty="0"/>
              <a:t>Assume that 23 have a 4-bit representation where the binary point resides in the middle of the number (i.e. Q2.2). </a:t>
            </a:r>
          </a:p>
          <a:p>
            <a:r>
              <a:rPr lang="en-US" sz="2200" b="0" dirty="0"/>
              <a:t>We will multiply 3.25 and 1.25.</a:t>
            </a:r>
          </a:p>
          <a:p>
            <a:pPr marL="0" indent="0">
              <a:buNone/>
            </a:pPr>
            <a:r>
              <a:rPr lang="en-US" dirty="0"/>
              <a:t>	 	1111 (3.75)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dirty="0">
                <a:sym typeface="Wingdings" panose="05000000000000000000" pitchFamily="2" charset="2"/>
              </a:rPr>
              <a:t>Multiplicand</a:t>
            </a:r>
            <a:endParaRPr lang="en-US" b="0" dirty="0"/>
          </a:p>
          <a:p>
            <a:pPr marL="0" indent="0">
              <a:buNone/>
            </a:pPr>
            <a:r>
              <a:rPr lang="en-US" dirty="0"/>
              <a:t>	        x 0101 (1.25)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0" dirty="0"/>
              <a:t>Multiplier</a:t>
            </a:r>
          </a:p>
          <a:p>
            <a:pPr marL="0" indent="0">
              <a:buNone/>
            </a:pPr>
            <a:r>
              <a:rPr lang="en-US" sz="1800" dirty="0"/>
              <a:t>		-------------------- </a:t>
            </a:r>
          </a:p>
          <a:p>
            <a:pPr marL="0" indent="0">
              <a:buNone/>
            </a:pPr>
            <a:r>
              <a:rPr lang="en-US" dirty="0"/>
              <a:t>		1111 </a:t>
            </a:r>
          </a:p>
          <a:p>
            <a:pPr marL="0" indent="0">
              <a:buNone/>
            </a:pPr>
            <a:r>
              <a:rPr lang="en-US" dirty="0"/>
              <a:t>	         0000 </a:t>
            </a:r>
          </a:p>
          <a:p>
            <a:pPr marL="0" indent="0">
              <a:buNone/>
            </a:pPr>
            <a:r>
              <a:rPr lang="en-US" dirty="0"/>
              <a:t>	       1111</a:t>
            </a:r>
          </a:p>
          <a:p>
            <a:pPr marL="0" indent="0">
              <a:buNone/>
            </a:pPr>
            <a:r>
              <a:rPr lang="en-US" dirty="0"/>
              <a:t>	  + 0000 </a:t>
            </a:r>
          </a:p>
          <a:p>
            <a:pPr marL="0" indent="0">
              <a:buNone/>
            </a:pPr>
            <a:r>
              <a:rPr lang="en-US" sz="1800" dirty="0"/>
              <a:t>	--------------------- -----------</a:t>
            </a:r>
          </a:p>
          <a:p>
            <a:pPr marL="0" indent="0">
              <a:buNone/>
            </a:pPr>
            <a:r>
              <a:rPr lang="en-US" dirty="0"/>
              <a:t>	0100.1011 (4.6875) </a:t>
            </a:r>
            <a:r>
              <a:rPr lang="en-US" dirty="0">
                <a:sym typeface="Wingdings" panose="05000000000000000000" pitchFamily="2" charset="2"/>
              </a:rPr>
              <a:t> Product requires (Q4.4)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Multiplication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What if the multiplier is the wrong size?</a:t>
            </a:r>
          </a:p>
          <a:p>
            <a:r>
              <a:rPr lang="en-US" b="0" dirty="0"/>
              <a:t>Lets consider the multiplication of two 16-bit fixed point numbers (representing angles) WA:FA and WB:FB. </a:t>
            </a:r>
          </a:p>
          <a:p>
            <a:r>
              <a:rPr lang="en-US" b="0" dirty="0"/>
              <a:t>From our discussion the product requires 32-bits to represent.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316" y="3780435"/>
            <a:ext cx="5081769" cy="258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501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Direct Digital Synthesis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Direct Digital Synthesis (DDS) is a technique to create periodic waveforms with very precise frequency control using a system with a fixed clock frequency. </a:t>
            </a:r>
          </a:p>
          <a:p>
            <a:r>
              <a:rPr lang="en-US" b="0" dirty="0"/>
              <a:t>The periodic function is stored in a look-up table like the following for a sin wave.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sv-SE" sz="1600" dirty="0"/>
              <a:t>int8 sin[64] = {128,141,153,165,177,189,200,210,219,227,235,241,246,250,253,255, 255,254,252,248,244,238,231,223,214,205,194,183,171,159,147,134, 122,109, 97, 85, 73, 62, 51, 42, 33, 25, 18, 12, 8, 4, 2, 1, 1, 3, 6, 10, 15, 21, 29, 37, 46, 56, 67, 79, 91,103,115,128};</a:t>
            </a: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9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Lab 3 – </a:t>
            </a:r>
            <a:r>
              <a:rPr lang="en-US" dirty="0" err="1"/>
              <a:t>O’Scope</a:t>
            </a:r>
            <a:r>
              <a:rPr lang="en-US" dirty="0"/>
              <a:t> Control 	 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Functionality Due COB Today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Write-up Due COB LSN 26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Project Proposals Due BOC LSN 27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Fixed Point Arithmetic and Multiplication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Direct Digital Synthesis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Phase Increment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Digital 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buNone/>
            </a:pPr>
            <a:r>
              <a:rPr lang="sv-SE" sz="1600" dirty="0"/>
              <a:t>int8 sin[64] = {128,141,153,165,177,189,200,210,219,227,235,241,246,250,253,255, 255,254,252,248,244,238,231,223,214,205,194,183,171,159,147,134, 122,109, 97, 85, 73, 62, 51, 42, 33, 25, 18, 12, 8, 4, 2, 1, 1, 3, 6, 10, 15, 21, 29, 37, 46, 56, 67, 79, 91,103,115,128};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lvl="1"/>
            <a:endParaRPr lang="en-US" b="0" dirty="0">
              <a:solidFill>
                <a:srgbClr val="000000"/>
              </a:solidFill>
            </a:endParaRPr>
          </a:p>
          <a:p>
            <a:pPr lvl="1"/>
            <a:endParaRPr lang="en-US" b="0" dirty="0">
              <a:solidFill>
                <a:srgbClr val="000000"/>
              </a:solidFill>
            </a:endParaRPr>
          </a:p>
          <a:p>
            <a:pPr lvl="0"/>
            <a:r>
              <a:rPr lang="en-US" b="0" dirty="0">
                <a:solidFill>
                  <a:srgbClr val="000000"/>
                </a:solidFill>
              </a:rPr>
              <a:t>Table Length is a factor of 2^n (i.e. 2^6 = 64 samples). </a:t>
            </a:r>
          </a:p>
          <a:p>
            <a:pPr lvl="0"/>
            <a:endParaRPr lang="en-US" b="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1600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23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1" y="2586876"/>
            <a:ext cx="4807479" cy="348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85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Phase Increment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610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say that you could provide a new sample from the sin table at 48kHz (through an interrupt) to the codec. </a:t>
            </a:r>
          </a:p>
          <a:p>
            <a:r>
              <a:rPr lang="en-US" b="0" dirty="0"/>
              <a:t>If you incremented the pointer in the sin table by 1 on every interrupt. How long to get through the table? </a:t>
            </a:r>
          </a:p>
          <a:p>
            <a:pPr marL="406400" lvl="1" indent="0">
              <a:buNone/>
            </a:pPr>
            <a:r>
              <a:rPr lang="en-US" dirty="0"/>
              <a:t>64*21uS = 1.3mS </a:t>
            </a:r>
          </a:p>
          <a:p>
            <a:pPr marL="406400" lvl="1" indent="0">
              <a:buNone/>
            </a:pPr>
            <a:r>
              <a:rPr lang="en-US" dirty="0"/>
              <a:t>Generating a sine wave with a frequency of about 750Hz </a:t>
            </a:r>
          </a:p>
          <a:p>
            <a:r>
              <a:rPr lang="en-US" b="0" dirty="0"/>
              <a:t>If you incremented the pointer in the sin table by 2 every interrupt. How long to get through the table?</a:t>
            </a:r>
          </a:p>
          <a:p>
            <a:pPr marL="403225" lvl="1" indent="0">
              <a:buNone/>
            </a:pPr>
            <a:r>
              <a:rPr lang="en-US" dirty="0"/>
              <a:t>32*21uS = 0.65mS</a:t>
            </a:r>
          </a:p>
          <a:p>
            <a:pPr marL="403225" lvl="1" indent="0">
              <a:buNone/>
            </a:pPr>
            <a:r>
              <a:rPr lang="en-US" dirty="0"/>
              <a:t>Generating one period of the sine wave for a frequency of about 1.5kHz.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66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Using integer values for the increment we are limited to very coarse adjustments in the frequency.</a:t>
            </a:r>
          </a:p>
          <a:p>
            <a:r>
              <a:rPr lang="en-US" b="0" dirty="0"/>
              <a:t>For example how could you use this schema to generate a sin wave with frequency of 1.0kHz?</a:t>
            </a:r>
          </a:p>
          <a:p>
            <a:r>
              <a:rPr lang="en-US" b="0" dirty="0"/>
              <a:t>Well you would need to increment the pointer in the sin table by 1.5 every 21uS. </a:t>
            </a:r>
          </a:p>
          <a:p>
            <a:r>
              <a:rPr lang="en-US" b="0" dirty="0"/>
              <a:t>And surprisingly, you can easily accomplish this using a fixed point representation.</a:t>
            </a:r>
          </a:p>
          <a:p>
            <a:r>
              <a:rPr lang="en-US" b="0" dirty="0"/>
              <a:t>This fractional value is called the phase increment.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31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look at how the phase increment, update rate, and size of the LUT are related to the output frequency. </a:t>
            </a:r>
          </a:p>
          <a:p>
            <a:r>
              <a:rPr lang="en-US" dirty="0"/>
              <a:t>1) Given a lookup table with 2^N values corresponding to one wavelength of a function. </a:t>
            </a:r>
          </a:p>
          <a:p>
            <a:r>
              <a:rPr lang="en-US" dirty="0"/>
              <a:t>2) Given a sampling rate or a play back rate of f</a:t>
            </a:r>
            <a:r>
              <a:rPr lang="en-US" baseline="-25000" dirty="0"/>
              <a:t>s</a:t>
            </a:r>
            <a:r>
              <a:rPr lang="en-US" dirty="0"/>
              <a:t> updates/second</a:t>
            </a:r>
          </a:p>
          <a:p>
            <a:r>
              <a:rPr lang="en-US" dirty="0"/>
              <a:t>3) Given a phase increment x, which every 1/f is added to the index of the LUT. 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s</a:t>
            </a:r>
            <a:r>
              <a:rPr lang="en-US" dirty="0"/>
              <a:t> updates 	x values 	1 cycle 	   f*x </a:t>
            </a:r>
          </a:p>
          <a:p>
            <a:pPr marL="0" indent="0">
              <a:buNone/>
            </a:pPr>
            <a:r>
              <a:rPr lang="en-US" dirty="0"/>
              <a:t>	-------------- *  --------------  * -------------    	= ---- </a:t>
            </a:r>
            <a:r>
              <a:rPr lang="en-US" dirty="0" err="1"/>
              <a:t>hz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1 second 	update 	2^N values 	  2^N</a:t>
            </a: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20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Questions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214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Assuming an update rate of 48kHz, a LUT with 1024 entries, and a phase increment of x, expressed as a 10.6 fixed point number. Answer the following questions.</a:t>
            </a:r>
          </a:p>
          <a:p>
            <a:pPr lvl="1"/>
            <a:r>
              <a:rPr lang="en-US" sz="2400" b="0" dirty="0"/>
              <a:t>What is the maximum frequency we could generate?</a:t>
            </a:r>
          </a:p>
          <a:p>
            <a:pPr lvl="1"/>
            <a:r>
              <a:rPr lang="en-US" sz="2400" b="0" dirty="0"/>
              <a:t>What is the minimum frequency we can generate?</a:t>
            </a:r>
          </a:p>
          <a:p>
            <a:pPr lvl="1"/>
            <a:r>
              <a:rPr lang="en-US" sz="2400" b="0" dirty="0"/>
              <a:t>What is the smallest change in frequency we can make with the phase increment?</a:t>
            </a:r>
          </a:p>
          <a:p>
            <a:pPr lvl="1"/>
            <a:r>
              <a:rPr lang="en-US" sz="2400" b="0" dirty="0"/>
              <a:t>What phase increment generates a frequency of 440hz?</a:t>
            </a:r>
          </a:p>
          <a:p>
            <a:pPr lvl="1"/>
            <a:r>
              <a:rPr lang="en-US" sz="2400" b="0" dirty="0"/>
              <a:t>How did I arrive at the format of the phase increment?</a:t>
            </a:r>
            <a:r>
              <a:rPr lang="en-US" b="0" dirty="0"/>
              <a:t> 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44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</p:spPr>
            <p:txBody>
              <a:bodyPr/>
              <a:lstStyle/>
              <a:p>
                <a:pPr>
                  <a:tabLst>
                    <a:tab pos="1377950" algn="l"/>
                  </a:tabLst>
                </a:pPr>
                <a:r>
                  <a:rPr lang="en-US" dirty="0"/>
                  <a:t>Given:	F</a:t>
                </a:r>
                <a:r>
                  <a:rPr lang="en-US" baseline="-25000" dirty="0"/>
                  <a:t>s</a:t>
                </a:r>
                <a:r>
                  <a:rPr lang="en-US" dirty="0"/>
                  <a:t> = 48 KHz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2</a:t>
                </a:r>
                <a:r>
                  <a:rPr lang="en-US" baseline="30000" dirty="0"/>
                  <a:t>N</a:t>
                </a:r>
                <a:r>
                  <a:rPr lang="en-US" dirty="0"/>
                  <a:t> = 1024</a:t>
                </a:r>
              </a:p>
              <a:p>
                <a:pPr marL="1377950" indent="-1377950">
                  <a:buNone/>
                  <a:tabLst>
                    <a:tab pos="1377950" algn="l"/>
                  </a:tabLst>
                </a:pPr>
                <a:r>
                  <a:rPr lang="en-US" dirty="0"/>
                  <a:t>	Find x to generate 440 Hz as a 10.6 fixed point number?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f</a:t>
                </a:r>
                <a:r>
                  <a:rPr lang="en-US" baseline="-25000" dirty="0"/>
                  <a:t>s</a:t>
                </a:r>
                <a:r>
                  <a:rPr lang="en-US" dirty="0"/>
                  <a:t> updates 	x values 	1 cycle 	   f*x </a:t>
                </a:r>
              </a:p>
              <a:p>
                <a:pPr marL="0" indent="0">
                  <a:buNone/>
                </a:pPr>
                <a:r>
                  <a:rPr lang="en-US" dirty="0"/>
                  <a:t>	-------------- *  --------------  * -------------    	= ---- </a:t>
                </a:r>
                <a:r>
                  <a:rPr lang="en-US" dirty="0" err="1"/>
                  <a:t>hz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1 second 	update 	2^N values 	  2^N</a:t>
                </a:r>
              </a:p>
              <a:p>
                <a:r>
                  <a:rPr lang="en-US" b="0" dirty="0"/>
                  <a:t>What phase increment generates a frequency of 440hz?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=46.875</m:t>
                    </m:r>
                  </m:oMath>
                </a14:m>
                <a:r>
                  <a:rPr lang="en-US" b="0" dirty="0">
                    <a:sym typeface="Wingdings" panose="05000000000000000000" pitchFamily="2" charset="2"/>
                  </a:rPr>
                  <a:t> 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6.875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=440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=9.387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=0000 0010 01.01 1001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  <a:blipFill>
                <a:blip r:embed="rId2"/>
                <a:stretch>
                  <a:fillRect l="-525" t="-987" r="-450" b="-1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63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</p:spPr>
            <p:txBody>
              <a:bodyPr/>
              <a:lstStyle/>
              <a:p>
                <a:pPr>
                  <a:tabLst>
                    <a:tab pos="1377950" algn="l"/>
                  </a:tabLst>
                </a:pPr>
                <a:r>
                  <a:rPr lang="en-US" dirty="0"/>
                  <a:t>Given:	F</a:t>
                </a:r>
                <a:r>
                  <a:rPr lang="en-US" baseline="-25000" dirty="0"/>
                  <a:t>s</a:t>
                </a:r>
                <a:r>
                  <a:rPr lang="en-US" dirty="0"/>
                  <a:t> = 48 KHz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2</a:t>
                </a:r>
                <a:r>
                  <a:rPr lang="en-US" baseline="30000" dirty="0"/>
                  <a:t>N</a:t>
                </a:r>
                <a:r>
                  <a:rPr lang="en-US" dirty="0"/>
                  <a:t> = 1024</a:t>
                </a:r>
              </a:p>
              <a:p>
                <a:pPr marL="1377950" indent="-1377950">
                  <a:buNone/>
                  <a:tabLst>
                    <a:tab pos="1377950" algn="l"/>
                  </a:tabLst>
                </a:pPr>
                <a:r>
                  <a:rPr lang="en-US" dirty="0"/>
                  <a:t>	What is the maximum frequency we could generate assuming Q10.6?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	</a:t>
                </a:r>
              </a:p>
              <a:p>
                <a:pPr marL="0" indent="0">
                  <a:buNone/>
                </a:pPr>
                <a:r>
                  <a:rPr lang="en-US" dirty="0"/>
                  <a:t>	f</a:t>
                </a:r>
                <a:r>
                  <a:rPr lang="en-US" baseline="-25000" dirty="0"/>
                  <a:t>s</a:t>
                </a:r>
                <a:r>
                  <a:rPr lang="en-US" dirty="0"/>
                  <a:t> updates 	x values 	1 cycle 	   f*x </a:t>
                </a:r>
              </a:p>
              <a:p>
                <a:pPr marL="0" indent="0">
                  <a:buNone/>
                </a:pPr>
                <a:r>
                  <a:rPr lang="en-US" dirty="0"/>
                  <a:t>	-------------- *  --------------  * -------------    	= ---- </a:t>
                </a:r>
                <a:r>
                  <a:rPr lang="en-US" dirty="0" err="1"/>
                  <a:t>hz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1 second 	update 	2^N values 	  2^N</a:t>
                </a:r>
              </a:p>
              <a:p>
                <a:r>
                  <a:rPr lang="en-US" b="0" dirty="0"/>
                  <a:t>What is the maximum frequency we could generate?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=46.875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0" dirty="0">
                    <a:sym typeface="Wingdings" panose="05000000000000000000" pitchFamily="2" charset="2"/>
                  </a:rPr>
                  <a:t> Largest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=256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 0100 0000 00.00 0000</m:t>
                        </m:r>
                      </m:e>
                    </m:d>
                  </m:oMath>
                </a14:m>
                <a:endParaRPr lang="en-US" sz="20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46.875</m:t>
                    </m:r>
                    <m:r>
                      <a:rPr lang="en-US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sz="24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𝐾𝐻𝑧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  <a:blipFill>
                <a:blip r:embed="rId2"/>
                <a:stretch>
                  <a:fillRect l="-525" t="-987" b="-15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BEE26-C922-412C-BDE5-A5E50EE7F2DC}"/>
                  </a:ext>
                </a:extLst>
              </p:cNvPr>
              <p:cNvSpPr txBox="1"/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+mj-lt"/>
                  </a:rPr>
                  <a:t>Why can’t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en-US" dirty="0">
                    <a:latin typeface="+mj-lt"/>
                  </a:rPr>
                  <a:t>?  </a:t>
                </a:r>
                <a:r>
                  <a:rPr lang="en-US" dirty="0">
                    <a:solidFill>
                      <a:srgbClr val="FFFF00"/>
                    </a:solidFill>
                    <a:latin typeface="+mj-lt"/>
                  </a:rPr>
                  <a:t>Because of Nyquist Theorem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1BEE26-C922-412C-BDE5-A5E50EE7F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blipFill>
                <a:blip r:embed="rId3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0F61A-02B5-4E98-85E0-99D7C62B6F75}"/>
                  </a:ext>
                </a:extLst>
              </p:cNvPr>
              <p:cNvSpPr txBox="1"/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Why can’t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?  Because of Nyquist Theorem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0F61A-02B5-4E98-85E0-99D7C62B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blipFill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03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</p:spPr>
            <p:txBody>
              <a:bodyPr/>
              <a:lstStyle/>
              <a:p>
                <a:pPr>
                  <a:tabLst>
                    <a:tab pos="1377950" algn="l"/>
                  </a:tabLst>
                </a:pPr>
                <a:r>
                  <a:rPr lang="en-US" dirty="0"/>
                  <a:t>Nyquist Theorem states that we must sample a signal at twice the highest frequency.</a:t>
                </a:r>
              </a:p>
              <a:p>
                <a:pPr lvl="1">
                  <a:tabLst>
                    <a:tab pos="1377950" algn="l"/>
                  </a:tabLst>
                </a:pP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en-US" dirty="0"/>
                  <a:t> would give us the highest frequency, but the problem is 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	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  <a:blipFill>
                <a:blip r:embed="rId2"/>
                <a:stretch>
                  <a:fillRect l="-525" t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873B32-AE51-452D-A4AD-04F829219302}"/>
              </a:ext>
            </a:extLst>
          </p:cNvPr>
          <p:cNvGrpSpPr/>
          <p:nvPr/>
        </p:nvGrpSpPr>
        <p:grpSpPr>
          <a:xfrm>
            <a:off x="2391039" y="3659832"/>
            <a:ext cx="4361923" cy="3198169"/>
            <a:chOff x="2391039" y="3659832"/>
            <a:chExt cx="4361923" cy="319816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4B5A0A7-2A94-4E42-AD94-E76196348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1039" y="3659832"/>
              <a:ext cx="4361923" cy="319816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B3CDA4-0BB0-44B4-A068-A3F324BB3C84}"/>
                </a:ext>
              </a:extLst>
            </p:cNvPr>
            <p:cNvSpPr txBox="1"/>
            <p:nvPr/>
          </p:nvSpPr>
          <p:spPr>
            <a:xfrm>
              <a:off x="3387012" y="6451458"/>
              <a:ext cx="23699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+mj-lt"/>
                </a:rPr>
                <a:t>1024 Samples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4D72E-1F97-409D-A74D-98FE2CD85213}"/>
                  </a:ext>
                </a:extLst>
              </p:cNvPr>
              <p:cNvSpPr txBox="1"/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Why can’t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?  Because of Nyquist Theorem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4D72E-1F97-409D-A74D-98FE2CD85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9" y="3198167"/>
                <a:ext cx="8185802" cy="461665"/>
              </a:xfrm>
              <a:prstGeom prst="rect">
                <a:avLst/>
              </a:prstGeom>
              <a:blipFill>
                <a:blip r:embed="rId4"/>
                <a:stretch>
                  <a:fillRect t="-9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22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 cap="none" dirty="0"/>
              <a:t>Fixed Point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16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</p:spPr>
            <p:txBody>
              <a:bodyPr/>
              <a:lstStyle/>
              <a:p>
                <a:pPr>
                  <a:tabLst>
                    <a:tab pos="1377950" algn="l"/>
                  </a:tabLst>
                </a:pPr>
                <a:r>
                  <a:rPr lang="en-US" dirty="0"/>
                  <a:t>Given:	F</a:t>
                </a:r>
                <a:r>
                  <a:rPr lang="en-US" baseline="-25000" dirty="0"/>
                  <a:t>s</a:t>
                </a:r>
                <a:r>
                  <a:rPr lang="en-US" dirty="0"/>
                  <a:t> = 48 KHz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2</a:t>
                </a:r>
                <a:r>
                  <a:rPr lang="en-US" baseline="30000" dirty="0"/>
                  <a:t>N</a:t>
                </a:r>
                <a:r>
                  <a:rPr lang="en-US" dirty="0"/>
                  <a:t> = 1024</a:t>
                </a:r>
              </a:p>
              <a:p>
                <a:pPr marL="1377950" indent="-1377950">
                  <a:buNone/>
                  <a:tabLst>
                    <a:tab pos="1377950" algn="l"/>
                  </a:tabLst>
                </a:pPr>
                <a:r>
                  <a:rPr lang="en-US" dirty="0"/>
                  <a:t>	What is the minimum frequency we could generate assuming Q10.6?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	</a:t>
                </a:r>
              </a:p>
              <a:p>
                <a:pPr marL="0" indent="0">
                  <a:buNone/>
                </a:pPr>
                <a:r>
                  <a:rPr lang="en-US" dirty="0"/>
                  <a:t>	f</a:t>
                </a:r>
                <a:r>
                  <a:rPr lang="en-US" baseline="-25000" dirty="0"/>
                  <a:t>s</a:t>
                </a:r>
                <a:r>
                  <a:rPr lang="en-US" dirty="0"/>
                  <a:t> updates 	x values 	1 cycle 	   f*x </a:t>
                </a:r>
              </a:p>
              <a:p>
                <a:pPr marL="0" indent="0">
                  <a:buNone/>
                </a:pPr>
                <a:r>
                  <a:rPr lang="en-US" dirty="0"/>
                  <a:t>	-------------- *  --------------  * -------------    	= ---- </a:t>
                </a:r>
                <a:r>
                  <a:rPr lang="en-US" dirty="0" err="1"/>
                  <a:t>hz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1 second 	update 	2^N values 	  2^N</a:t>
                </a:r>
              </a:p>
              <a:p>
                <a:r>
                  <a:rPr lang="en-US" dirty="0"/>
                  <a:t>What is the minimum frequency we can generate?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r>
                      <a:rPr lang="en-US" sz="2000" b="0" i="1">
                        <a:latin typeface="Cambria Math" panose="02040503050406030204" pitchFamily="18" charset="0"/>
                      </a:rPr>
                      <m:t>=46.875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sym typeface="Wingdings" panose="05000000000000000000" pitchFamily="2" charset="2"/>
                  </a:rPr>
                  <a:t> Smallest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 0000 0000 0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0.00 0001</m:t>
                        </m:r>
                      </m:e>
                    </m:d>
                  </m:oMath>
                </a14:m>
                <a:endParaRPr lang="en-US" sz="2000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r>
                      <a:rPr lang="en-US" sz="2000" b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46.875</m:t>
                    </m:r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0.015625</m:t>
                    </m:r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0.73</m:t>
                    </m:r>
                    <m:r>
                      <a:rPr lang="en-US" sz="2000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sz="2000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  <a:blipFill>
                <a:blip r:embed="rId2"/>
                <a:stretch>
                  <a:fillRect l="-525" t="-987" b="-11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529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</p:spPr>
            <p:txBody>
              <a:bodyPr/>
              <a:lstStyle/>
              <a:p>
                <a:pPr>
                  <a:tabLst>
                    <a:tab pos="1377950" algn="l"/>
                  </a:tabLst>
                </a:pPr>
                <a:r>
                  <a:rPr lang="en-US" dirty="0"/>
                  <a:t>Given:	F</a:t>
                </a:r>
                <a:r>
                  <a:rPr lang="en-US" baseline="-25000" dirty="0"/>
                  <a:t>s</a:t>
                </a:r>
                <a:r>
                  <a:rPr lang="en-US" dirty="0"/>
                  <a:t> = 48 KHz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2</a:t>
                </a:r>
                <a:r>
                  <a:rPr lang="en-US" baseline="30000" dirty="0"/>
                  <a:t>N</a:t>
                </a:r>
                <a:r>
                  <a:rPr lang="en-US" dirty="0"/>
                  <a:t> = 1024</a:t>
                </a:r>
              </a:p>
              <a:p>
                <a:pPr marL="1377950" indent="-1377950">
                  <a:buNone/>
                  <a:tabLst>
                    <a:tab pos="1377950" algn="l"/>
                  </a:tabLst>
                </a:pPr>
                <a:r>
                  <a:rPr lang="en-US" dirty="0"/>
                  <a:t>	What is the smallest change in frequency we can make with the phase increment?</a:t>
                </a:r>
              </a:p>
              <a:p>
                <a:pPr marL="0" indent="0">
                  <a:buNone/>
                  <a:tabLst>
                    <a:tab pos="1377950" algn="l"/>
                  </a:tabLst>
                </a:pPr>
                <a:r>
                  <a:rPr lang="en-US" dirty="0"/>
                  <a:t> 		</a:t>
                </a:r>
              </a:p>
              <a:p>
                <a:pPr marL="0" indent="0">
                  <a:buNone/>
                </a:pPr>
                <a:r>
                  <a:rPr lang="en-US" dirty="0"/>
                  <a:t>	f</a:t>
                </a:r>
                <a:r>
                  <a:rPr lang="en-US" baseline="-25000" dirty="0"/>
                  <a:t>s</a:t>
                </a:r>
                <a:r>
                  <a:rPr lang="en-US" dirty="0"/>
                  <a:t> updates 	x values 	1 cycle 	   f*x </a:t>
                </a:r>
              </a:p>
              <a:p>
                <a:pPr marL="0" indent="0">
                  <a:buNone/>
                </a:pPr>
                <a:r>
                  <a:rPr lang="en-US" dirty="0"/>
                  <a:t>	-------------- *  --------------  * -------------    	= ---- </a:t>
                </a:r>
                <a:r>
                  <a:rPr lang="en-US" dirty="0" err="1"/>
                  <a:t>hz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1 second 	update 	2^N values 	  2^N</a:t>
                </a:r>
              </a:p>
              <a:p>
                <a:r>
                  <a:rPr lang="en-US" sz="2200" dirty="0"/>
                  <a:t>What is the smallest change in frequency we can make with the phase increment?</a:t>
                </a:r>
              </a:p>
              <a:p>
                <a:pPr lvl="1"/>
                <a:r>
                  <a:rPr lang="en-US" b="0" dirty="0">
                    <a:sym typeface="Wingdings" panose="05000000000000000000" pitchFamily="2" charset="2"/>
                  </a:rPr>
                  <a:t>Smallest change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−6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 0000 0000 0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0.00 0001</m:t>
                        </m:r>
                      </m:e>
                    </m:d>
                  </m:oMath>
                </a14:m>
                <a:endParaRPr lang="en-US" b="0" dirty="0">
                  <a:sym typeface="Wingdings" panose="05000000000000000000" pitchFamily="2" charset="2"/>
                </a:endParaRPr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46.875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0.015625</m:t>
                    </m:r>
                    <m:r>
                      <a:rPr lang="en-US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0.73</m:t>
                    </m:r>
                    <m:r>
                      <a:rPr lang="en-US" b="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𝐻𝑧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736" y="1523052"/>
                <a:ext cx="8131175" cy="4324350"/>
              </a:xfrm>
              <a:blipFill>
                <a:blip r:embed="rId2"/>
                <a:stretch>
                  <a:fillRect l="-525" t="-987" r="-900" b="-17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2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Increment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>
              <a:tabLst>
                <a:tab pos="1377950" algn="l"/>
              </a:tabLst>
            </a:pPr>
            <a:r>
              <a:rPr lang="en-US" dirty="0"/>
              <a:t>Given:	F</a:t>
            </a:r>
            <a:r>
              <a:rPr lang="en-US" baseline="-25000" dirty="0"/>
              <a:t>s</a:t>
            </a:r>
            <a:r>
              <a:rPr lang="en-US" dirty="0"/>
              <a:t> = 48 KHz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/>
              <a:t> 	2</a:t>
            </a:r>
            <a:r>
              <a:rPr lang="en-US" baseline="30000" dirty="0"/>
              <a:t>N</a:t>
            </a:r>
            <a:r>
              <a:rPr lang="en-US" dirty="0"/>
              <a:t> = 1024</a:t>
            </a:r>
          </a:p>
          <a:p>
            <a:pPr marL="1377950" indent="-1377950">
              <a:buNone/>
              <a:tabLst>
                <a:tab pos="1377950" algn="l"/>
              </a:tabLst>
            </a:pPr>
            <a:r>
              <a:rPr lang="en-US" dirty="0"/>
              <a:t>	How did I arrive at the format of the phase increment?</a:t>
            </a:r>
          </a:p>
          <a:p>
            <a:pPr marL="0" indent="0">
              <a:buNone/>
              <a:tabLst>
                <a:tab pos="1377950" algn="l"/>
              </a:tabLst>
            </a:pPr>
            <a:r>
              <a:rPr lang="en-US" dirty="0"/>
              <a:t> 		</a:t>
            </a:r>
          </a:p>
          <a:p>
            <a:pPr marL="0" indent="0">
              <a:buNone/>
            </a:pPr>
            <a:r>
              <a:rPr lang="en-US" dirty="0"/>
              <a:t>	f</a:t>
            </a:r>
            <a:r>
              <a:rPr lang="en-US" baseline="-25000" dirty="0"/>
              <a:t>s</a:t>
            </a:r>
            <a:r>
              <a:rPr lang="en-US" dirty="0"/>
              <a:t> updates 	x values 	1 cycle 	   f*x </a:t>
            </a:r>
          </a:p>
          <a:p>
            <a:pPr marL="0" indent="0">
              <a:buNone/>
            </a:pPr>
            <a:r>
              <a:rPr lang="en-US" dirty="0"/>
              <a:t>	-------------- *  --------------  * -------------    	= ---- </a:t>
            </a:r>
            <a:r>
              <a:rPr lang="en-US" dirty="0" err="1"/>
              <a:t>hz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1 second 	update 	2^N values 	  2^N</a:t>
            </a:r>
          </a:p>
          <a:p>
            <a:r>
              <a:rPr lang="en-US" sz="2200" dirty="0"/>
              <a:t>How did I arrive at the format of the phase increment?</a:t>
            </a:r>
          </a:p>
          <a:p>
            <a:pPr lvl="1"/>
            <a:r>
              <a:rPr lang="en-US" b="0" dirty="0"/>
              <a:t>The RAM needs a 10-bit address.  A standard 16-Bit register would have 6 bits left over for the fraction.</a:t>
            </a:r>
          </a:p>
          <a:p>
            <a:pPr lvl="1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Binary Coded Number: 10010</a:t>
            </a:r>
          </a:p>
          <a:p>
            <a:r>
              <a:rPr lang="en-US" b="0" dirty="0"/>
              <a:t>How do you (formally) determine what decimal value it represents?</a:t>
            </a:r>
          </a:p>
          <a:p>
            <a:r>
              <a:rPr lang="en-US" b="0" dirty="0"/>
              <a:t>You need the Equation:</a:t>
            </a:r>
          </a:p>
          <a:p>
            <a:pPr lvl="1"/>
            <a:r>
              <a:rPr lang="en-US" sz="2400" b="0" dirty="0"/>
              <a:t>Decimal value = sum(b</a:t>
            </a:r>
            <a:r>
              <a:rPr lang="en-US" sz="2400" b="0" baseline="-25000" dirty="0"/>
              <a:t>i</a:t>
            </a:r>
            <a:r>
              <a:rPr lang="en-US" sz="2400" b="0" dirty="0"/>
              <a:t>*2</a:t>
            </a:r>
            <a:r>
              <a:rPr lang="en-US" sz="2400" b="0" baseline="30000" dirty="0"/>
              <a:t>i</a:t>
            </a:r>
            <a:r>
              <a:rPr lang="en-US" sz="2400" b="0" dirty="0"/>
              <a:t>)</a:t>
            </a:r>
          </a:p>
          <a:p>
            <a:r>
              <a:rPr lang="en-US" b="0" dirty="0"/>
              <a:t>Where the sum ranges over all the bit positions i.</a:t>
            </a:r>
          </a:p>
          <a:p>
            <a:r>
              <a:rPr lang="en-US" b="0" dirty="0"/>
              <a:t>Remember that the LSB (the one closest to the binary point) is ALWAYS index 0.</a:t>
            </a:r>
          </a:p>
          <a:p>
            <a:pPr marL="0" indent="0">
              <a:buNone/>
            </a:pPr>
            <a:r>
              <a:rPr lang="en-US" b="0" dirty="0"/>
              <a:t>	1*2</a:t>
            </a:r>
            <a:r>
              <a:rPr lang="en-US" b="0" baseline="30000" dirty="0"/>
              <a:t>4</a:t>
            </a:r>
            <a:r>
              <a:rPr lang="en-US" b="0" dirty="0"/>
              <a:t> + 0*2</a:t>
            </a:r>
            <a:r>
              <a:rPr lang="en-US" b="0" baseline="30000" dirty="0"/>
              <a:t>3</a:t>
            </a:r>
            <a:r>
              <a:rPr lang="en-US" b="0" dirty="0"/>
              <a:t> + 0*2</a:t>
            </a:r>
            <a:r>
              <a:rPr lang="en-US" b="0" baseline="30000" dirty="0"/>
              <a:t>2</a:t>
            </a:r>
            <a:r>
              <a:rPr lang="en-US" b="0" dirty="0"/>
              <a:t> + 1*2</a:t>
            </a:r>
            <a:r>
              <a:rPr lang="en-US" b="0" baseline="30000" dirty="0"/>
              <a:t>1</a:t>
            </a:r>
            <a:r>
              <a:rPr lang="en-US" b="0" dirty="0"/>
              <a:t> + 0*2</a:t>
            </a:r>
            <a:r>
              <a:rPr lang="en-US" b="0" baseline="30000" dirty="0"/>
              <a:t>0</a:t>
            </a:r>
            <a:r>
              <a:rPr lang="en-US" b="0" dirty="0"/>
              <a:t> = 16 + 2 = 18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Well now generalize this idea to the right of the binary point and take a stab at what 1.11 means? </a:t>
            </a:r>
          </a:p>
          <a:p>
            <a:r>
              <a:rPr lang="en-US" b="0" dirty="0"/>
              <a:t>Important to note is that to represent values less than 1 (to the right of the decimal point), negative indices need to be used </a:t>
            </a:r>
          </a:p>
          <a:p>
            <a:pPr marL="0" indent="0">
              <a:buNone/>
            </a:pPr>
            <a:r>
              <a:rPr lang="en-US" b="0" dirty="0"/>
              <a:t>	1*2</a:t>
            </a:r>
            <a:r>
              <a:rPr lang="en-US" b="0" baseline="30000" dirty="0"/>
              <a:t>0</a:t>
            </a:r>
            <a:r>
              <a:rPr lang="en-US" b="0" dirty="0"/>
              <a:t> + 1*2</a:t>
            </a:r>
            <a:r>
              <a:rPr lang="en-US" b="0" baseline="30000" dirty="0"/>
              <a:t>-1</a:t>
            </a:r>
            <a:r>
              <a:rPr lang="en-US" b="0" dirty="0"/>
              <a:t> + 1*2</a:t>
            </a:r>
            <a:r>
              <a:rPr lang="en-US" b="0" baseline="30000" dirty="0"/>
              <a:t>-2</a:t>
            </a:r>
            <a:r>
              <a:rPr lang="en-US" b="0" dirty="0"/>
              <a:t> = 1 + 0.5 + 0.25 = 1.75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2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1.53125 into binary.</a:t>
            </a:r>
          </a:p>
          <a:p>
            <a:r>
              <a:rPr lang="en-US" b="0" dirty="0"/>
              <a:t>This is done by using the tried and true technique of finding the largest power of 2 that will fit into the number, subtracting it, and then continuing the conversion with the difference.</a:t>
            </a:r>
          </a:p>
          <a:p>
            <a:r>
              <a:rPr lang="en-US" b="0" dirty="0"/>
              <a:t>This process stops when you get down to zero. </a:t>
            </a:r>
          </a:p>
          <a:p>
            <a:r>
              <a:rPr lang="en-US" b="0" dirty="0"/>
              <a:t>To illustrate:</a:t>
            </a:r>
          </a:p>
          <a:p>
            <a:pPr lvl="1"/>
            <a:r>
              <a:rPr lang="en-US" b="0" dirty="0"/>
              <a:t>The largest power of two that fits into 1.53125 is 2</a:t>
            </a:r>
            <a:r>
              <a:rPr lang="en-US" b="0" baseline="30000" dirty="0"/>
              <a:t>0</a:t>
            </a:r>
            <a:r>
              <a:rPr lang="en-US" b="0" dirty="0"/>
              <a:t> = 1.0</a:t>
            </a:r>
          </a:p>
          <a:p>
            <a:pPr lvl="1"/>
            <a:r>
              <a:rPr lang="en-US" b="0" dirty="0"/>
              <a:t>The largest power of two that fits into 0.53125 is 2</a:t>
            </a:r>
            <a:r>
              <a:rPr lang="en-US" b="0" baseline="30000" dirty="0"/>
              <a:t>-1</a:t>
            </a:r>
            <a:r>
              <a:rPr lang="en-US" b="0" dirty="0"/>
              <a:t> = 0.5</a:t>
            </a:r>
          </a:p>
          <a:p>
            <a:pPr lvl="1"/>
            <a:r>
              <a:rPr lang="en-US" b="0" dirty="0"/>
              <a:t>The largest power of two that fits into 0.03125 is 2</a:t>
            </a:r>
            <a:r>
              <a:rPr lang="en-US" b="0" baseline="30000" dirty="0"/>
              <a:t>-5</a:t>
            </a:r>
            <a:r>
              <a:rPr lang="en-US" b="0" dirty="0"/>
              <a:t> = 0.03125</a:t>
            </a:r>
          </a:p>
          <a:p>
            <a:pPr lvl="1"/>
            <a:r>
              <a:rPr lang="en-US" b="0" dirty="0"/>
              <a:t>Thus the binary representation of 1.53125 is 1.10001 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8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Number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Given:  01010.0101 (Designated in Q5.4 Format)</a:t>
            </a:r>
          </a:p>
          <a:p>
            <a:r>
              <a:rPr lang="en-US" b="0" dirty="0"/>
              <a:t>Find Decimal value: </a:t>
            </a:r>
          </a:p>
          <a:p>
            <a:r>
              <a:rPr lang="en-US" b="0" dirty="0"/>
              <a:t> 1*2</a:t>
            </a:r>
            <a:r>
              <a:rPr lang="en-US" b="0" baseline="30000" dirty="0"/>
              <a:t>3</a:t>
            </a:r>
            <a:r>
              <a:rPr lang="en-US" b="0" dirty="0"/>
              <a:t> + 1*2</a:t>
            </a:r>
            <a:r>
              <a:rPr lang="en-US" b="0" baseline="30000" dirty="0"/>
              <a:t>1</a:t>
            </a:r>
            <a:r>
              <a:rPr lang="en-US" b="0" dirty="0"/>
              <a:t> + 1*2</a:t>
            </a:r>
            <a:r>
              <a:rPr lang="en-US" b="0" baseline="30000" dirty="0"/>
              <a:t>-2</a:t>
            </a:r>
            <a:r>
              <a:rPr lang="en-US" b="0" dirty="0"/>
              <a:t> + 1*2</a:t>
            </a:r>
            <a:r>
              <a:rPr lang="en-US" b="0" baseline="30000" dirty="0"/>
              <a:t>-4 </a:t>
            </a:r>
            <a:r>
              <a:rPr lang="en-US" b="0" dirty="0"/>
              <a:t> </a:t>
            </a:r>
          </a:p>
          <a:p>
            <a:pPr marL="0" indent="0">
              <a:buNone/>
            </a:pPr>
            <a:r>
              <a:rPr lang="en-US" b="0" dirty="0"/>
              <a:t>     = 8 + 2 + 0.25 + 0.0625 </a:t>
            </a:r>
          </a:p>
          <a:p>
            <a:pPr marL="0" indent="0">
              <a:buNone/>
            </a:pPr>
            <a:r>
              <a:rPr lang="en-US" b="0" dirty="0"/>
              <a:t>     = 10.3125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72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 Number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Lets now convert -13.3125 into binary (Q8.8 Format)</a:t>
            </a:r>
          </a:p>
          <a:p>
            <a:r>
              <a:rPr lang="en-US" b="0" dirty="0"/>
              <a:t>Forget about the negative for now…</a:t>
            </a:r>
          </a:p>
          <a:p>
            <a:pPr lvl="1"/>
            <a:r>
              <a:rPr lang="en-US" sz="2000" b="0" dirty="0"/>
              <a:t>The largest power of two that fits into 13.3125 is 2</a:t>
            </a:r>
            <a:r>
              <a:rPr lang="en-US" sz="2000" b="0" baseline="30000" dirty="0"/>
              <a:t>3</a:t>
            </a:r>
            <a:r>
              <a:rPr lang="en-US" sz="2000" b="0" dirty="0"/>
              <a:t> = 8</a:t>
            </a:r>
          </a:p>
          <a:p>
            <a:pPr lvl="1"/>
            <a:r>
              <a:rPr lang="en-US" sz="2000" b="0" dirty="0"/>
              <a:t>The largest power of two that fits into 5.3125 is 2</a:t>
            </a:r>
            <a:r>
              <a:rPr lang="en-US" sz="2000" b="0" baseline="30000" dirty="0"/>
              <a:t>2</a:t>
            </a:r>
            <a:r>
              <a:rPr lang="en-US" sz="2000" b="0" dirty="0"/>
              <a:t> = 4</a:t>
            </a:r>
          </a:p>
          <a:p>
            <a:pPr lvl="1"/>
            <a:r>
              <a:rPr lang="en-US" sz="2000" b="0" dirty="0"/>
              <a:t>The largest power of two that fits into 1.3125 is 2</a:t>
            </a:r>
            <a:r>
              <a:rPr lang="en-US" sz="2000" b="0" baseline="30000" dirty="0"/>
              <a:t>1</a:t>
            </a:r>
            <a:r>
              <a:rPr lang="en-US" sz="2000" b="0" dirty="0"/>
              <a:t> = 1</a:t>
            </a:r>
          </a:p>
          <a:p>
            <a:pPr lvl="1"/>
            <a:r>
              <a:rPr lang="en-US" sz="2000" b="0" dirty="0"/>
              <a:t>The largest power of two that fits into 0.3125 is 2</a:t>
            </a:r>
            <a:r>
              <a:rPr lang="en-US" sz="2000" b="0" baseline="30000" dirty="0"/>
              <a:t>-2</a:t>
            </a:r>
            <a:r>
              <a:rPr lang="en-US" sz="2000" b="0" dirty="0"/>
              <a:t> = 0.25</a:t>
            </a:r>
          </a:p>
          <a:p>
            <a:pPr lvl="1"/>
            <a:r>
              <a:rPr lang="en-US" sz="2000" b="0" dirty="0"/>
              <a:t>The largest power of two that fits into 0.0625 is 2</a:t>
            </a:r>
            <a:r>
              <a:rPr lang="en-US" sz="2000" b="0" baseline="30000" dirty="0"/>
              <a:t>-4</a:t>
            </a:r>
            <a:r>
              <a:rPr lang="en-US" sz="2000" b="0" dirty="0"/>
              <a:t> = 0.0625</a:t>
            </a:r>
          </a:p>
          <a:p>
            <a:r>
              <a:rPr lang="en-US" sz="2200" b="0" dirty="0"/>
              <a:t>Thus the binary representation of 13.3125 is 			00001101.01010000</a:t>
            </a:r>
          </a:p>
          <a:p>
            <a:r>
              <a:rPr lang="en-US" sz="2200" b="0" dirty="0"/>
              <a:t>Now how to make it a negative 2’s Complement?</a:t>
            </a:r>
          </a:p>
          <a:p>
            <a:r>
              <a:rPr lang="en-US" sz="2200" b="0" dirty="0"/>
              <a:t>Flip bits and add 1 to LSB</a:t>
            </a:r>
          </a:p>
          <a:p>
            <a:pPr marL="0" indent="0">
              <a:buNone/>
            </a:pPr>
            <a:r>
              <a:rPr lang="en-US" sz="2200" b="0" dirty="0"/>
              <a:t>00001101.01010000 </a:t>
            </a:r>
            <a:r>
              <a:rPr lang="en-US" sz="2200" b="0" dirty="0">
                <a:sym typeface="Wingdings" panose="05000000000000000000" pitchFamily="2" charset="2"/>
              </a:rPr>
              <a:t> 1111</a:t>
            </a:r>
            <a:r>
              <a:rPr lang="en-US" sz="2200" b="0" dirty="0"/>
              <a:t>0010.10110000 </a:t>
            </a:r>
            <a:r>
              <a:rPr lang="en-US" sz="2200" b="0" dirty="0">
                <a:sym typeface="Wingdings" panose="05000000000000000000" pitchFamily="2" charset="2"/>
              </a:rPr>
              <a:t> 0xF2B0</a:t>
            </a:r>
            <a:r>
              <a:rPr lang="en-US" sz="2200" b="0" dirty="0"/>
              <a:t> </a:t>
            </a:r>
            <a:r>
              <a:rPr lang="en-US" sz="2200" b="0" dirty="0">
                <a:sym typeface="Wingdings" panose="05000000000000000000" pitchFamily="2" charset="2"/>
              </a:rPr>
              <a:t>       	</a:t>
            </a:r>
            <a:r>
              <a:rPr lang="en-US" sz="2200" b="0" dirty="0"/>
              <a:t>-13.3125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8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Remember 13.3125 in binary (Q8.8 Format) is</a:t>
            </a:r>
          </a:p>
          <a:p>
            <a:pPr lvl="1"/>
            <a:r>
              <a:rPr lang="en-US" b="0" dirty="0"/>
              <a:t>00001101.01010000</a:t>
            </a:r>
          </a:p>
          <a:p>
            <a:r>
              <a:rPr lang="en-US" b="0" dirty="0"/>
              <a:t>What if that binary number was in Q16.0 Format what would you get?</a:t>
            </a:r>
          </a:p>
          <a:p>
            <a:pPr lvl="1"/>
            <a:r>
              <a:rPr lang="en-US" b="0" dirty="0"/>
              <a:t>All you have to do is shift the binary point right by 8-bits</a:t>
            </a:r>
          </a:p>
          <a:p>
            <a:pPr lvl="1"/>
            <a:r>
              <a:rPr lang="en-US" b="0" dirty="0"/>
              <a:t>00001101 01010000. </a:t>
            </a:r>
          </a:p>
          <a:p>
            <a:pPr marL="803275" lvl="2" indent="0">
              <a:buNone/>
            </a:pPr>
            <a:r>
              <a:rPr lang="en-US" b="0" dirty="0">
                <a:sym typeface="Wingdings" panose="05000000000000000000" pitchFamily="2" charset="2"/>
              </a:rPr>
              <a:t>Converted to decimal is </a:t>
            </a:r>
            <a:r>
              <a:rPr lang="en-US" b="0" dirty="0"/>
              <a:t>3408</a:t>
            </a:r>
            <a:r>
              <a:rPr lang="en-US" b="0" baseline="-25000" dirty="0"/>
              <a:t>10</a:t>
            </a:r>
            <a:endParaRPr lang="en-US" b="0" dirty="0"/>
          </a:p>
          <a:p>
            <a:pPr lvl="1"/>
            <a:r>
              <a:rPr lang="en-US" b="0" dirty="0"/>
              <a:t>You get this by multiplying 13.3125 * 2</a:t>
            </a:r>
            <a:r>
              <a:rPr lang="en-US" b="0" baseline="30000" dirty="0"/>
              <a:t>8</a:t>
            </a:r>
            <a:r>
              <a:rPr lang="en-US" b="0" dirty="0"/>
              <a:t> = 3408 to shift the binary point right by 8 bits</a:t>
            </a:r>
          </a:p>
          <a:p>
            <a:pPr lvl="1"/>
            <a:r>
              <a:rPr lang="en-US" b="0" dirty="0"/>
              <a:t>Works in Reverse as well:</a:t>
            </a:r>
          </a:p>
          <a:p>
            <a:pPr lvl="2"/>
            <a:r>
              <a:rPr lang="en-US" b="0" dirty="0"/>
              <a:t>3408 / 2</a:t>
            </a:r>
            <a:r>
              <a:rPr lang="en-US" b="0" baseline="30000" dirty="0"/>
              <a:t>8</a:t>
            </a:r>
            <a:r>
              <a:rPr lang="en-US" b="0" dirty="0"/>
              <a:t> = 13.3125</a:t>
            </a:r>
          </a:p>
          <a:p>
            <a:pPr lvl="2"/>
            <a:r>
              <a:rPr lang="en-US" b="0" dirty="0"/>
              <a:t>Alternatively 3408 * 2</a:t>
            </a:r>
            <a:r>
              <a:rPr lang="en-US" b="0" baseline="30000" dirty="0"/>
              <a:t>-8</a:t>
            </a:r>
            <a:r>
              <a:rPr lang="en-US" b="0" dirty="0"/>
              <a:t> = 13.3125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13736</TotalTime>
  <Words>2084</Words>
  <Application>Microsoft Office PowerPoint</Application>
  <PresentationFormat>On-screen Show (4:3)</PresentationFormat>
  <Paragraphs>250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Cambria Math</vt:lpstr>
      <vt:lpstr>Century Schoolbook</vt:lpstr>
      <vt:lpstr>Times New Roman</vt:lpstr>
      <vt:lpstr>Wingdings</vt:lpstr>
      <vt:lpstr>1_Blank Presentation</vt:lpstr>
      <vt:lpstr>CSCE 436 – Advanced Embedded Systems Lecture 23 - Direct Digital Synthesis</vt:lpstr>
      <vt:lpstr>Lesson Outline</vt:lpstr>
      <vt:lpstr>Fixed Point</vt:lpstr>
      <vt:lpstr>Fixed Point</vt:lpstr>
      <vt:lpstr>Fixed Point</vt:lpstr>
      <vt:lpstr>Fixed Point</vt:lpstr>
      <vt:lpstr>Fixed Point Number Systems</vt:lpstr>
      <vt:lpstr>Fixed Point Number Systems</vt:lpstr>
      <vt:lpstr>Fixed Point</vt:lpstr>
      <vt:lpstr>Fixed Point</vt:lpstr>
      <vt:lpstr>Fixed Point Arithmetic</vt:lpstr>
      <vt:lpstr>Fixed Point Arithmetic</vt:lpstr>
      <vt:lpstr>Fixed Point Arithmetic</vt:lpstr>
      <vt:lpstr>Fixed Point Arithmetic</vt:lpstr>
      <vt:lpstr>Fixed Point Multiplication</vt:lpstr>
      <vt:lpstr>Fixed Point Multiplication</vt:lpstr>
      <vt:lpstr>Fixed Point Multiplication</vt:lpstr>
      <vt:lpstr>Direct Digital Synthesis</vt:lpstr>
      <vt:lpstr>Direct Digital Synthesis</vt:lpstr>
      <vt:lpstr>Direct Digital Synthesis</vt:lpstr>
      <vt:lpstr>Phase Increment</vt:lpstr>
      <vt:lpstr>Phase Increment</vt:lpstr>
      <vt:lpstr>Phase Increment</vt:lpstr>
      <vt:lpstr>Phase Increment</vt:lpstr>
      <vt:lpstr>Questions</vt:lpstr>
      <vt:lpstr>Questions</vt:lpstr>
      <vt:lpstr>Phase Increment</vt:lpstr>
      <vt:lpstr>Phase Increment</vt:lpstr>
      <vt:lpstr>Phase Increment</vt:lpstr>
      <vt:lpstr>Phase Increment</vt:lpstr>
      <vt:lpstr>Phase Increment</vt:lpstr>
      <vt:lpstr>Phase Increment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634</cp:revision>
  <cp:lastPrinted>2014-08-12T17:37:01Z</cp:lastPrinted>
  <dcterms:created xsi:type="dcterms:W3CDTF">2001-06-27T14:08:57Z</dcterms:created>
  <dcterms:modified xsi:type="dcterms:W3CDTF">2020-03-11T15:20:23Z</dcterms:modified>
</cp:coreProperties>
</file>