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6"/>
  </p:notesMasterIdLst>
  <p:handoutMasterIdLst>
    <p:handoutMasterId r:id="rId27"/>
  </p:handoutMasterIdLst>
  <p:sldIdLst>
    <p:sldId id="380" r:id="rId2"/>
    <p:sldId id="300" r:id="rId3"/>
    <p:sldId id="356" r:id="rId4"/>
    <p:sldId id="358" r:id="rId5"/>
    <p:sldId id="359" r:id="rId6"/>
    <p:sldId id="369" r:id="rId7"/>
    <p:sldId id="360" r:id="rId8"/>
    <p:sldId id="361" r:id="rId9"/>
    <p:sldId id="362" r:id="rId10"/>
    <p:sldId id="379" r:id="rId11"/>
    <p:sldId id="374" r:id="rId12"/>
    <p:sldId id="376" r:id="rId13"/>
    <p:sldId id="375" r:id="rId14"/>
    <p:sldId id="378" r:id="rId15"/>
    <p:sldId id="365" r:id="rId16"/>
    <p:sldId id="364" r:id="rId17"/>
    <p:sldId id="372" r:id="rId18"/>
    <p:sldId id="373" r:id="rId19"/>
    <p:sldId id="363" r:id="rId20"/>
    <p:sldId id="371" r:id="rId21"/>
    <p:sldId id="366" r:id="rId22"/>
    <p:sldId id="367" r:id="rId23"/>
    <p:sldId id="368" r:id="rId24"/>
    <p:sldId id="370" r:id="rId2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5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effrey.Falkinburg\Documents\Courses\ECE383\Spr16\Falkinburg\ECE_383_Lec24_LUT.xlsx" TargetMode="External"/><Relationship Id="rId1" Type="http://schemas.openxmlformats.org/officeDocument/2006/relationships/themeOverride" Target="../theme/themeOverride1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Jeffrey.Falkinburg\Documents\Courses\ECE383\Spr16\Falkinburg\ECE_383_Lec24_LUT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3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effrey.Falkinburg\Documents\Courses\ECE383\Spr16\Falkinburg\ECE_383_Lec24_LU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discrete SQRT values</a:t>
            </a:r>
          </a:p>
        </c:rich>
      </c:tx>
      <c:layout>
        <c:manualLayout>
          <c:xMode val="edge"/>
          <c:yMode val="edge"/>
          <c:x val="0.26521060842433691"/>
          <c:y val="3.225810360056365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48517940717633"/>
          <c:y val="0.19851140677269941"/>
          <c:w val="0.67394695787831538"/>
          <c:h val="0.60297839807207443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AD4-4970-81F0-80BE88D8467E}"/>
            </c:ext>
          </c:extLst>
        </c:ser>
        <c:ser>
          <c:idx val="2"/>
          <c:order val="1"/>
          <c:tx>
            <c:strRef>
              <c:f>'4pt sqrt'!$C$1</c:f>
              <c:strCache>
                <c:ptCount val="1"/>
                <c:pt idx="0">
                  <c:v>base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sqrt'!$C$2:$C$18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2.8284271247461903</c:v>
                </c:pt>
                <c:pt idx="9">
                  <c:v>2.8284271247461903</c:v>
                </c:pt>
                <c:pt idx="10">
                  <c:v>2.8284271247461903</c:v>
                </c:pt>
                <c:pt idx="11">
                  <c:v>2.8284271247461903</c:v>
                </c:pt>
                <c:pt idx="12">
                  <c:v>3.4641016151377544</c:v>
                </c:pt>
                <c:pt idx="13">
                  <c:v>3.4641016151377544</c:v>
                </c:pt>
                <c:pt idx="14">
                  <c:v>3.4641016151377544</c:v>
                </c:pt>
                <c:pt idx="15">
                  <c:v>3.4641016151377544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AD4-4970-81F0-80BE88D846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800256"/>
        <c:axId val="84810368"/>
      </c:lineChart>
      <c:catAx>
        <c:axId val="84800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555382215288612"/>
              <c:y val="0.8908199378924884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8103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84810368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60998439937598E-2"/>
              <c:y val="0.411911169053351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800256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059282371294839"/>
          <c:y val="0.4392064874845974"/>
          <c:w val="0.1669266770670827"/>
          <c:h val="0.12158823664827836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Apprx SQRT</a:t>
            </a:r>
          </a:p>
        </c:rich>
      </c:tx>
      <c:layout>
        <c:manualLayout>
          <c:xMode val="edge"/>
          <c:yMode val="edge"/>
          <c:x val="0.33333384037590114"/>
          <c:y val="3.258153337820474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28368575327004"/>
          <c:y val="0.20050174386587533"/>
          <c:w val="0.57165195989698925"/>
          <c:h val="0.58145505721103841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F4-47B1-AE6A-0FB9AB621448}"/>
            </c:ext>
          </c:extLst>
        </c:ser>
        <c:ser>
          <c:idx val="2"/>
          <c:order val="1"/>
          <c:tx>
            <c:strRef>
              <c:f>'4pt sqrt'!$F$1</c:f>
              <c:strCache>
                <c:ptCount val="1"/>
                <c:pt idx="0">
                  <c:v>base + offset*delta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sqrt'!$F$2:$F$17</c:f>
              <c:numCache>
                <c:formatCode>General</c:formatCode>
                <c:ptCount val="16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2.2071067811865475</c:v>
                </c:pt>
                <c:pt idx="6">
                  <c:v>2.4142135623730949</c:v>
                </c:pt>
                <c:pt idx="7">
                  <c:v>2.6213203435596428</c:v>
                </c:pt>
                <c:pt idx="8">
                  <c:v>2.8284271247461903</c:v>
                </c:pt>
                <c:pt idx="9">
                  <c:v>2.9873457473440812</c:v>
                </c:pt>
                <c:pt idx="10">
                  <c:v>3.1462643699419726</c:v>
                </c:pt>
                <c:pt idx="11">
                  <c:v>3.3051829925398635</c:v>
                </c:pt>
                <c:pt idx="12">
                  <c:v>3.4641016151377544</c:v>
                </c:pt>
                <c:pt idx="13">
                  <c:v>3.598076211353316</c:v>
                </c:pt>
                <c:pt idx="14">
                  <c:v>3.7320508075688772</c:v>
                </c:pt>
                <c:pt idx="15">
                  <c:v>3.8660254037844384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F4-47B1-AE6A-0FB9AB621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090176"/>
        <c:axId val="93092096"/>
      </c:lineChart>
      <c:catAx>
        <c:axId val="93090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0342740494092705"/>
              <c:y val="0.88972648840482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3092096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9309209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22156289786994E-2"/>
              <c:y val="0.4035097595300740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93090176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1806962809948793"/>
          <c:y val="0.43107874931163193"/>
          <c:w val="0.26947081488332192"/>
          <c:h val="0.1228073181178485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1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'4pt sqrt'!$G$1</c:f>
              <c:strCache>
                <c:ptCount val="1"/>
                <c:pt idx="0">
                  <c:v>error(x)</c:v>
                </c:pt>
              </c:strCache>
            </c:strRef>
          </c:tx>
          <c:xVal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xVal>
          <c:yVal>
            <c:numRef>
              <c:f>'4pt sqrt'!$G$2:$G$17</c:f>
              <c:numCache>
                <c:formatCode>General</c:formatCode>
                <c:ptCount val="16"/>
                <c:pt idx="0">
                  <c:v>0</c:v>
                </c:pt>
                <c:pt idx="1">
                  <c:v>0.5</c:v>
                </c:pt>
                <c:pt idx="2">
                  <c:v>0.41421356237309515</c:v>
                </c:pt>
                <c:pt idx="3">
                  <c:v>0.23205080756887719</c:v>
                </c:pt>
                <c:pt idx="4">
                  <c:v>0</c:v>
                </c:pt>
                <c:pt idx="5">
                  <c:v>2.8961196313242343E-2</c:v>
                </c:pt>
                <c:pt idx="6">
                  <c:v>3.5276180410082958E-2</c:v>
                </c:pt>
                <c:pt idx="7">
                  <c:v>2.4430967504947887E-2</c:v>
                </c:pt>
                <c:pt idx="8">
                  <c:v>0</c:v>
                </c:pt>
                <c:pt idx="9">
                  <c:v>1.2654252655918796E-2</c:v>
                </c:pt>
                <c:pt idx="10">
                  <c:v>1.6013290226406962E-2</c:v>
                </c:pt>
                <c:pt idx="11">
                  <c:v>1.1441797815536336E-2</c:v>
                </c:pt>
                <c:pt idx="12">
                  <c:v>0</c:v>
                </c:pt>
                <c:pt idx="13">
                  <c:v>7.475064110673113E-3</c:v>
                </c:pt>
                <c:pt idx="14">
                  <c:v>9.6065792050641363E-3</c:v>
                </c:pt>
                <c:pt idx="15">
                  <c:v>6.9579424229786468E-3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0E-4BBF-9689-C66A60E4CA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104384"/>
        <c:axId val="107610112"/>
      </c:scatterChart>
      <c:valAx>
        <c:axId val="93104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7610112"/>
        <c:crosses val="autoZero"/>
        <c:crossBetween val="midCat"/>
      </c:valAx>
      <c:valAx>
        <c:axId val="1076101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3104384"/>
        <c:crosses val="autoZero"/>
        <c:crossBetween val="midCat"/>
      </c:valAx>
    </c:plotArea>
    <c:plotVisOnly val="1"/>
    <c:dispBlanksAs val="gap"/>
    <c:showDLblsOverMax val="0"/>
  </c:chart>
  <c:spPr>
    <a:solidFill>
      <a:srgbClr val="FFFFFF"/>
    </a:solidFill>
  </c:sp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/>
              <a:t>True and discrete SQRT values</a:t>
            </a:r>
          </a:p>
        </c:rich>
      </c:tx>
      <c:layout>
        <c:manualLayout>
          <c:xMode val="edge"/>
          <c:yMode val="edge"/>
          <c:x val="0.26521060842433691"/>
          <c:y val="3.225810360056365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948517940717633"/>
          <c:y val="0.19851140677269941"/>
          <c:w val="0.67394695787831538"/>
          <c:h val="0.60297839807207443"/>
        </c:manualLayout>
      </c:layout>
      <c:lineChart>
        <c:grouping val="standard"/>
        <c:varyColors val="0"/>
        <c:ser>
          <c:idx val="1"/>
          <c:order val="0"/>
          <c:tx>
            <c:strRef>
              <c:f>'4pt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sqrt'!$B$2:$B$18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BF-427E-9250-7EEFD3967C64}"/>
            </c:ext>
          </c:extLst>
        </c:ser>
        <c:ser>
          <c:idx val="2"/>
          <c:order val="1"/>
          <c:tx>
            <c:strRef>
              <c:f>'4pt sqrt'!$C$1</c:f>
              <c:strCache>
                <c:ptCount val="1"/>
                <c:pt idx="0">
                  <c:v>base</c:v>
                </c:pt>
              </c:strCache>
            </c:strRef>
          </c:tx>
          <c:spPr>
            <a:ln w="12700">
              <a:solidFill>
                <a:srgbClr val="FFFF00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FFFF00"/>
                </a:solidFill>
                <a:prstDash val="solid"/>
              </a:ln>
            </c:spPr>
          </c:marker>
          <c:cat>
            <c:numRef>
              <c:f>'4pt sqrt'!$A$2:$A$17</c:f>
              <c:numCache>
                <c:formatCode>General</c:formatCode>
                <c:ptCount val="1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</c:numCache>
            </c:numRef>
          </c:cat>
          <c:val>
            <c:numRef>
              <c:f>'4pt sqrt'!$C$2:$C$18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2.8284271247461903</c:v>
                </c:pt>
                <c:pt idx="9">
                  <c:v>2.8284271247461903</c:v>
                </c:pt>
                <c:pt idx="10">
                  <c:v>2.8284271247461903</c:v>
                </c:pt>
                <c:pt idx="11">
                  <c:v>2.8284271247461903</c:v>
                </c:pt>
                <c:pt idx="12">
                  <c:v>3.4641016151377544</c:v>
                </c:pt>
                <c:pt idx="13">
                  <c:v>3.4641016151377544</c:v>
                </c:pt>
                <c:pt idx="14">
                  <c:v>3.4641016151377544</c:v>
                </c:pt>
                <c:pt idx="15">
                  <c:v>3.4641016151377544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BF-427E-9250-7EEFD3967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785792"/>
        <c:axId val="106788352"/>
      </c:lineChart>
      <c:catAx>
        <c:axId val="106785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x</a:t>
                </a:r>
              </a:p>
            </c:rich>
          </c:tx>
          <c:layout>
            <c:manualLayout>
              <c:xMode val="edge"/>
              <c:yMode val="edge"/>
              <c:x val="0.4555382215288612"/>
              <c:y val="0.8908199378924884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67883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0678835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SQRT(x)</a:t>
                </a:r>
              </a:p>
            </c:rich>
          </c:tx>
          <c:layout>
            <c:manualLayout>
              <c:xMode val="edge"/>
              <c:yMode val="edge"/>
              <c:x val="2.4960998439937598E-2"/>
              <c:y val="0.4119111690533512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678579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2059282371294839"/>
          <c:y val="0.4392064874845974"/>
          <c:w val="0.1669266770670827"/>
          <c:h val="0.12158823664827836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/>
              <a:t>Real and Approx SQRT</a:t>
            </a:r>
          </a:p>
        </c:rich>
      </c:tx>
      <c:layout>
        <c:manualLayout>
          <c:xMode val="edge"/>
          <c:yMode val="edge"/>
          <c:x val="0.33402489626556031"/>
          <c:y val="3.7931034482758627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327800829875519"/>
          <c:y val="0.21034482758620693"/>
          <c:w val="0.6473029045643155"/>
          <c:h val="0.52413793103448281"/>
        </c:manualLayout>
      </c:layout>
      <c:lineChart>
        <c:grouping val="standard"/>
        <c:varyColors val="0"/>
        <c:ser>
          <c:idx val="1"/>
          <c:order val="0"/>
          <c:tx>
            <c:strRef>
              <c:f>'8pt sqrt'!$B$1</c:f>
              <c:strCache>
                <c:ptCount val="1"/>
                <c:pt idx="0">
                  <c:v>SQRT(X)</c:v>
                </c:pt>
              </c:strCache>
            </c:strRef>
          </c:tx>
          <c:spPr>
            <a:ln w="38100">
              <a:solidFill>
                <a:srgbClr val="FF00FF"/>
              </a:solidFill>
              <a:prstDash val="solid"/>
            </a:ln>
          </c:spPr>
          <c:marker>
            <c:symbol val="none"/>
          </c:marker>
          <c:cat>
            <c:numRef>
              <c:f>'8pt sqrt'!$A$2:$A$129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</c:numCache>
            </c:numRef>
          </c:cat>
          <c:val>
            <c:numRef>
              <c:f>'8pt sqrt'!$B$2:$B$129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  <c:pt idx="16">
                  <c:v>4</c:v>
                </c:pt>
                <c:pt idx="17">
                  <c:v>4.1231056256176606</c:v>
                </c:pt>
                <c:pt idx="18">
                  <c:v>4.2426406871192848</c:v>
                </c:pt>
                <c:pt idx="19">
                  <c:v>4.358898943540674</c:v>
                </c:pt>
                <c:pt idx="20">
                  <c:v>4.4721359549995796</c:v>
                </c:pt>
                <c:pt idx="21">
                  <c:v>4.5825756949558398</c:v>
                </c:pt>
                <c:pt idx="22">
                  <c:v>4.6904157598234297</c:v>
                </c:pt>
                <c:pt idx="23">
                  <c:v>4.7958315233127191</c:v>
                </c:pt>
                <c:pt idx="24">
                  <c:v>4.8989794855663558</c:v>
                </c:pt>
                <c:pt idx="25">
                  <c:v>5</c:v>
                </c:pt>
                <c:pt idx="26">
                  <c:v>5.0990195135927845</c:v>
                </c:pt>
                <c:pt idx="27">
                  <c:v>5.196152422706632</c:v>
                </c:pt>
                <c:pt idx="28">
                  <c:v>5.2915026221291814</c:v>
                </c:pt>
                <c:pt idx="29">
                  <c:v>5.3851648071345037</c:v>
                </c:pt>
                <c:pt idx="30">
                  <c:v>5.4772255750516612</c:v>
                </c:pt>
                <c:pt idx="31">
                  <c:v>5.5677643628300215</c:v>
                </c:pt>
                <c:pt idx="32">
                  <c:v>5.6568542494923806</c:v>
                </c:pt>
                <c:pt idx="33">
                  <c:v>5.7445626465380286</c:v>
                </c:pt>
                <c:pt idx="34">
                  <c:v>5.8309518948453007</c:v>
                </c:pt>
                <c:pt idx="35">
                  <c:v>5.9160797830996161</c:v>
                </c:pt>
                <c:pt idx="36">
                  <c:v>6</c:v>
                </c:pt>
                <c:pt idx="37">
                  <c:v>6.0827625302982193</c:v>
                </c:pt>
                <c:pt idx="38">
                  <c:v>6.164414002968976</c:v>
                </c:pt>
                <c:pt idx="39">
                  <c:v>6.2449979983983983</c:v>
                </c:pt>
                <c:pt idx="40">
                  <c:v>6.324555320336759</c:v>
                </c:pt>
                <c:pt idx="41">
                  <c:v>6.4031242374328485</c:v>
                </c:pt>
                <c:pt idx="42">
                  <c:v>6.4807406984078604</c:v>
                </c:pt>
                <c:pt idx="43">
                  <c:v>6.5574385243020004</c:v>
                </c:pt>
                <c:pt idx="44">
                  <c:v>6.6332495807107996</c:v>
                </c:pt>
                <c:pt idx="45">
                  <c:v>6.7082039324993694</c:v>
                </c:pt>
                <c:pt idx="46">
                  <c:v>6.7823299831252681</c:v>
                </c:pt>
                <c:pt idx="47">
                  <c:v>6.8556546004010439</c:v>
                </c:pt>
                <c:pt idx="48">
                  <c:v>6.9282032302755088</c:v>
                </c:pt>
                <c:pt idx="49">
                  <c:v>7</c:v>
                </c:pt>
                <c:pt idx="50">
                  <c:v>7.0710678118654755</c:v>
                </c:pt>
                <c:pt idx="51">
                  <c:v>7.1414284285428504</c:v>
                </c:pt>
                <c:pt idx="52">
                  <c:v>7.2111025509279782</c:v>
                </c:pt>
                <c:pt idx="53">
                  <c:v>7.2801098892805181</c:v>
                </c:pt>
                <c:pt idx="54">
                  <c:v>7.3484692283495345</c:v>
                </c:pt>
                <c:pt idx="55">
                  <c:v>7.416198487095663</c:v>
                </c:pt>
                <c:pt idx="56">
                  <c:v>7.4833147735478827</c:v>
                </c:pt>
                <c:pt idx="57">
                  <c:v>7.5498344352707498</c:v>
                </c:pt>
                <c:pt idx="58">
                  <c:v>7.6157731058639087</c:v>
                </c:pt>
                <c:pt idx="59">
                  <c:v>7.6811457478686078</c:v>
                </c:pt>
                <c:pt idx="60">
                  <c:v>7.745966692414834</c:v>
                </c:pt>
                <c:pt idx="61">
                  <c:v>7.810249675906654</c:v>
                </c:pt>
                <c:pt idx="62">
                  <c:v>7.8740078740118111</c:v>
                </c:pt>
                <c:pt idx="63">
                  <c:v>7.9372539331937721</c:v>
                </c:pt>
                <c:pt idx="64">
                  <c:v>8</c:v>
                </c:pt>
                <c:pt idx="65">
                  <c:v>8.0622577482985491</c:v>
                </c:pt>
                <c:pt idx="66">
                  <c:v>8.1240384046359608</c:v>
                </c:pt>
                <c:pt idx="67">
                  <c:v>8.1853527718724504</c:v>
                </c:pt>
                <c:pt idx="68">
                  <c:v>8.2462112512353212</c:v>
                </c:pt>
                <c:pt idx="69">
                  <c:v>8.3066238629180749</c:v>
                </c:pt>
                <c:pt idx="70">
                  <c:v>8.3666002653407556</c:v>
                </c:pt>
                <c:pt idx="71">
                  <c:v>8.426149773176359</c:v>
                </c:pt>
                <c:pt idx="72">
                  <c:v>8.4852813742385695</c:v>
                </c:pt>
                <c:pt idx="73">
                  <c:v>8.5440037453175304</c:v>
                </c:pt>
                <c:pt idx="74">
                  <c:v>8.6023252670426267</c:v>
                </c:pt>
                <c:pt idx="75">
                  <c:v>8.6602540378443873</c:v>
                </c:pt>
                <c:pt idx="76">
                  <c:v>8.717797887081348</c:v>
                </c:pt>
                <c:pt idx="77">
                  <c:v>8.7749643873921226</c:v>
                </c:pt>
                <c:pt idx="78">
                  <c:v>8.8317608663278477</c:v>
                </c:pt>
                <c:pt idx="79">
                  <c:v>8.8881944173155887</c:v>
                </c:pt>
                <c:pt idx="80">
                  <c:v>8.9442719099991592</c:v>
                </c:pt>
                <c:pt idx="81">
                  <c:v>9</c:v>
                </c:pt>
                <c:pt idx="82">
                  <c:v>9.0553851381374173</c:v>
                </c:pt>
                <c:pt idx="83">
                  <c:v>9.1104335791442992</c:v>
                </c:pt>
                <c:pt idx="84">
                  <c:v>9.1651513899116797</c:v>
                </c:pt>
                <c:pt idx="85">
                  <c:v>9.2195444572928871</c:v>
                </c:pt>
                <c:pt idx="86">
                  <c:v>9.2736184954957039</c:v>
                </c:pt>
                <c:pt idx="87">
                  <c:v>9.3273790530888157</c:v>
                </c:pt>
                <c:pt idx="88">
                  <c:v>9.3808315196468595</c:v>
                </c:pt>
                <c:pt idx="89">
                  <c:v>9.4339811320566032</c:v>
                </c:pt>
                <c:pt idx="90">
                  <c:v>9.4868329805051381</c:v>
                </c:pt>
                <c:pt idx="91">
                  <c:v>9.5393920141694561</c:v>
                </c:pt>
                <c:pt idx="92">
                  <c:v>9.5916630466254382</c:v>
                </c:pt>
                <c:pt idx="93">
                  <c:v>9.6436507609929549</c:v>
                </c:pt>
                <c:pt idx="94">
                  <c:v>9.6953597148326587</c:v>
                </c:pt>
                <c:pt idx="95">
                  <c:v>9.7467943448089631</c:v>
                </c:pt>
                <c:pt idx="96">
                  <c:v>9.7979589711327115</c:v>
                </c:pt>
                <c:pt idx="97">
                  <c:v>9.8488578017961039</c:v>
                </c:pt>
                <c:pt idx="98">
                  <c:v>9.8994949366116654</c:v>
                </c:pt>
                <c:pt idx="99">
                  <c:v>9.9498743710661994</c:v>
                </c:pt>
                <c:pt idx="100">
                  <c:v>10</c:v>
                </c:pt>
                <c:pt idx="101">
                  <c:v>10.04987562112089</c:v>
                </c:pt>
                <c:pt idx="102">
                  <c:v>10.099504938362077</c:v>
                </c:pt>
                <c:pt idx="103">
                  <c:v>10.148891565092219</c:v>
                </c:pt>
                <c:pt idx="104">
                  <c:v>10.198039027185569</c:v>
                </c:pt>
                <c:pt idx="105">
                  <c:v>10.246950765959598</c:v>
                </c:pt>
                <c:pt idx="106">
                  <c:v>10.295630140987001</c:v>
                </c:pt>
                <c:pt idx="107">
                  <c:v>10.344080432788601</c:v>
                </c:pt>
                <c:pt idx="108">
                  <c:v>10.392304845413264</c:v>
                </c:pt>
                <c:pt idx="109">
                  <c:v>10.440306508910551</c:v>
                </c:pt>
                <c:pt idx="110">
                  <c:v>10.488088481701515</c:v>
                </c:pt>
                <c:pt idx="111">
                  <c:v>10.535653752852738</c:v>
                </c:pt>
                <c:pt idx="112">
                  <c:v>10.583005244258363</c:v>
                </c:pt>
                <c:pt idx="113">
                  <c:v>10.63014581273465</c:v>
                </c:pt>
                <c:pt idx="114">
                  <c:v>10.677078252031311</c:v>
                </c:pt>
                <c:pt idx="115">
                  <c:v>10.723805294763608</c:v>
                </c:pt>
                <c:pt idx="116">
                  <c:v>10.770329614269007</c:v>
                </c:pt>
                <c:pt idx="117">
                  <c:v>10.816653826391969</c:v>
                </c:pt>
                <c:pt idx="118">
                  <c:v>10.862780491200215</c:v>
                </c:pt>
                <c:pt idx="119">
                  <c:v>10.908712114635714</c:v>
                </c:pt>
                <c:pt idx="120">
                  <c:v>10.954451150103322</c:v>
                </c:pt>
                <c:pt idx="121">
                  <c:v>11</c:v>
                </c:pt>
                <c:pt idx="122">
                  <c:v>11.045361017187261</c:v>
                </c:pt>
                <c:pt idx="123">
                  <c:v>11.090536506409418</c:v>
                </c:pt>
                <c:pt idx="124">
                  <c:v>11.135528725660043</c:v>
                </c:pt>
                <c:pt idx="125">
                  <c:v>11.180339887498949</c:v>
                </c:pt>
                <c:pt idx="126">
                  <c:v>11.224972160321824</c:v>
                </c:pt>
                <c:pt idx="127">
                  <c:v>11.269427669584644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36-428C-A55D-0A704DA446DF}"/>
            </c:ext>
          </c:extLst>
        </c:ser>
        <c:ser>
          <c:idx val="2"/>
          <c:order val="1"/>
          <c:tx>
            <c:strRef>
              <c:f>'8pt sqrt'!$C$1</c:f>
              <c:strCache>
                <c:ptCount val="1"/>
                <c:pt idx="0">
                  <c:v>LUT(X)</c:v>
                </c:pt>
              </c:strCache>
            </c:strRef>
          </c:tx>
          <c:spPr>
            <a:ln w="38100">
              <a:solidFill>
                <a:srgbClr val="FFFF00"/>
              </a:solidFill>
              <a:prstDash val="solid"/>
            </a:ln>
          </c:spPr>
          <c:marker>
            <c:symbol val="none"/>
          </c:marker>
          <c:cat>
            <c:numRef>
              <c:f>'8pt sqrt'!$A$2:$A$129</c:f>
              <c:numCache>
                <c:formatCode>General</c:formatCode>
                <c:ptCount val="12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</c:numCache>
            </c:numRef>
          </c:cat>
          <c:val>
            <c:numRef>
              <c:f>'8pt sqrt'!$C$2:$C$129</c:f>
              <c:numCache>
                <c:formatCode>General</c:formatCode>
                <c:ptCount val="128"/>
                <c:pt idx="0">
                  <c:v>0</c:v>
                </c:pt>
                <c:pt idx="1">
                  <c:v>0.25</c:v>
                </c:pt>
                <c:pt idx="2">
                  <c:v>0.5</c:v>
                </c:pt>
                <c:pt idx="3">
                  <c:v>0.75</c:v>
                </c:pt>
                <c:pt idx="4">
                  <c:v>1</c:v>
                </c:pt>
                <c:pt idx="5">
                  <c:v>1.25</c:v>
                </c:pt>
                <c:pt idx="6">
                  <c:v>1.5</c:v>
                </c:pt>
                <c:pt idx="7">
                  <c:v>1.75</c:v>
                </c:pt>
                <c:pt idx="8">
                  <c:v>2</c:v>
                </c:pt>
                <c:pt idx="9">
                  <c:v>2.25</c:v>
                </c:pt>
                <c:pt idx="10">
                  <c:v>2.5</c:v>
                </c:pt>
                <c:pt idx="11">
                  <c:v>2.75</c:v>
                </c:pt>
                <c:pt idx="12">
                  <c:v>3</c:v>
                </c:pt>
                <c:pt idx="13">
                  <c:v>3.25</c:v>
                </c:pt>
                <c:pt idx="14">
                  <c:v>3.5</c:v>
                </c:pt>
                <c:pt idx="15">
                  <c:v>3.75</c:v>
                </c:pt>
                <c:pt idx="16">
                  <c:v>4</c:v>
                </c:pt>
                <c:pt idx="17">
                  <c:v>4.103553390593274</c:v>
                </c:pt>
                <c:pt idx="18">
                  <c:v>4.2071067811865479</c:v>
                </c:pt>
                <c:pt idx="19">
                  <c:v>4.310660171779821</c:v>
                </c:pt>
                <c:pt idx="20">
                  <c:v>4.4142135623730949</c:v>
                </c:pt>
                <c:pt idx="21">
                  <c:v>4.5177669529663689</c:v>
                </c:pt>
                <c:pt idx="22">
                  <c:v>4.6213203435596428</c:v>
                </c:pt>
                <c:pt idx="23">
                  <c:v>4.7248737341529168</c:v>
                </c:pt>
                <c:pt idx="24">
                  <c:v>4.8284271247461898</c:v>
                </c:pt>
                <c:pt idx="25">
                  <c:v>4.9319805153394638</c:v>
                </c:pt>
                <c:pt idx="26">
                  <c:v>5.0355339059327378</c:v>
                </c:pt>
                <c:pt idx="27">
                  <c:v>5.1390872965260117</c:v>
                </c:pt>
                <c:pt idx="28">
                  <c:v>5.2426406871192857</c:v>
                </c:pt>
                <c:pt idx="29">
                  <c:v>5.3461940777125587</c:v>
                </c:pt>
                <c:pt idx="30">
                  <c:v>5.4497474683058336</c:v>
                </c:pt>
                <c:pt idx="31">
                  <c:v>5.5533008588991066</c:v>
                </c:pt>
                <c:pt idx="32">
                  <c:v>5.6568542494923806</c:v>
                </c:pt>
                <c:pt idx="33">
                  <c:v>5.7363135607913263</c:v>
                </c:pt>
                <c:pt idx="34">
                  <c:v>5.8157728720902719</c:v>
                </c:pt>
                <c:pt idx="35">
                  <c:v>5.8952321833892167</c:v>
                </c:pt>
                <c:pt idx="36">
                  <c:v>5.9746914946881624</c:v>
                </c:pt>
                <c:pt idx="37">
                  <c:v>6.0541508059871081</c:v>
                </c:pt>
                <c:pt idx="38">
                  <c:v>6.1336101172860538</c:v>
                </c:pt>
                <c:pt idx="39">
                  <c:v>6.2130694285849994</c:v>
                </c:pt>
                <c:pt idx="40">
                  <c:v>6.2925287398839451</c:v>
                </c:pt>
                <c:pt idx="41">
                  <c:v>6.3719880511828899</c:v>
                </c:pt>
                <c:pt idx="42">
                  <c:v>6.4514473624818356</c:v>
                </c:pt>
                <c:pt idx="43">
                  <c:v>6.5309066737807813</c:v>
                </c:pt>
                <c:pt idx="44">
                  <c:v>6.6103659850797269</c:v>
                </c:pt>
                <c:pt idx="45">
                  <c:v>6.6898252963786717</c:v>
                </c:pt>
                <c:pt idx="46">
                  <c:v>6.7692846076776174</c:v>
                </c:pt>
                <c:pt idx="47">
                  <c:v>6.8487439189765631</c:v>
                </c:pt>
                <c:pt idx="48">
                  <c:v>6.9282032302755088</c:v>
                </c:pt>
                <c:pt idx="49">
                  <c:v>6.9951905283832891</c:v>
                </c:pt>
                <c:pt idx="50">
                  <c:v>7.0621778264910704</c:v>
                </c:pt>
                <c:pt idx="51">
                  <c:v>7.1291651245988508</c:v>
                </c:pt>
                <c:pt idx="52">
                  <c:v>7.196152422706632</c:v>
                </c:pt>
                <c:pt idx="53">
                  <c:v>7.2631397208144124</c:v>
                </c:pt>
                <c:pt idx="54">
                  <c:v>7.3301270189221928</c:v>
                </c:pt>
                <c:pt idx="55">
                  <c:v>7.397114317029974</c:v>
                </c:pt>
                <c:pt idx="56">
                  <c:v>7.4641016151377544</c:v>
                </c:pt>
                <c:pt idx="57">
                  <c:v>7.5310889132455348</c:v>
                </c:pt>
                <c:pt idx="58">
                  <c:v>7.598076211353316</c:v>
                </c:pt>
                <c:pt idx="59">
                  <c:v>7.6650635094610964</c:v>
                </c:pt>
                <c:pt idx="60">
                  <c:v>7.7320508075688767</c:v>
                </c:pt>
                <c:pt idx="61">
                  <c:v>7.799038105676658</c:v>
                </c:pt>
                <c:pt idx="62">
                  <c:v>7.8660254037844384</c:v>
                </c:pt>
                <c:pt idx="63">
                  <c:v>7.9330127018922187</c:v>
                </c:pt>
                <c:pt idx="64">
                  <c:v>8</c:v>
                </c:pt>
                <c:pt idx="65">
                  <c:v>8.0590169943749466</c:v>
                </c:pt>
                <c:pt idx="66">
                  <c:v>8.1180339887498949</c:v>
                </c:pt>
                <c:pt idx="67">
                  <c:v>8.1770509831248432</c:v>
                </c:pt>
                <c:pt idx="68">
                  <c:v>8.2360679774997898</c:v>
                </c:pt>
                <c:pt idx="69">
                  <c:v>8.2950849718747364</c:v>
                </c:pt>
                <c:pt idx="70">
                  <c:v>8.3541019662496847</c:v>
                </c:pt>
                <c:pt idx="71">
                  <c:v>8.413118960624633</c:v>
                </c:pt>
                <c:pt idx="72">
                  <c:v>8.4721359549995796</c:v>
                </c:pt>
                <c:pt idx="73">
                  <c:v>8.5311529493745262</c:v>
                </c:pt>
                <c:pt idx="74">
                  <c:v>8.5901699437494745</c:v>
                </c:pt>
                <c:pt idx="75">
                  <c:v>8.6491869381244229</c:v>
                </c:pt>
                <c:pt idx="76">
                  <c:v>8.7082039324993694</c:v>
                </c:pt>
                <c:pt idx="77">
                  <c:v>8.767220926874316</c:v>
                </c:pt>
                <c:pt idx="78">
                  <c:v>8.8262379212492643</c:v>
                </c:pt>
                <c:pt idx="79">
                  <c:v>8.8852549156242127</c:v>
                </c:pt>
                <c:pt idx="80">
                  <c:v>8.9442719099991592</c:v>
                </c:pt>
                <c:pt idx="81">
                  <c:v>8.9976273513200056</c:v>
                </c:pt>
                <c:pt idx="82">
                  <c:v>9.0509827926408537</c:v>
                </c:pt>
                <c:pt idx="83">
                  <c:v>9.1043382339617001</c:v>
                </c:pt>
                <c:pt idx="84">
                  <c:v>9.1576936752825482</c:v>
                </c:pt>
                <c:pt idx="85">
                  <c:v>9.2110491166033945</c:v>
                </c:pt>
                <c:pt idx="86">
                  <c:v>9.2644045579242409</c:v>
                </c:pt>
                <c:pt idx="87">
                  <c:v>9.317759999245089</c:v>
                </c:pt>
                <c:pt idx="88">
                  <c:v>9.3711154405659354</c:v>
                </c:pt>
                <c:pt idx="89">
                  <c:v>9.4244708818867817</c:v>
                </c:pt>
                <c:pt idx="90">
                  <c:v>9.4778263232076299</c:v>
                </c:pt>
                <c:pt idx="91">
                  <c:v>9.5311817645284762</c:v>
                </c:pt>
                <c:pt idx="92">
                  <c:v>9.5845372058493226</c:v>
                </c:pt>
                <c:pt idx="93">
                  <c:v>9.6378926471701707</c:v>
                </c:pt>
                <c:pt idx="94">
                  <c:v>9.691248088491017</c:v>
                </c:pt>
                <c:pt idx="95">
                  <c:v>9.7446035298118652</c:v>
                </c:pt>
                <c:pt idx="96">
                  <c:v>9.7979589711327115</c:v>
                </c:pt>
                <c:pt idx="97">
                  <c:v>9.8470243632030652</c:v>
                </c:pt>
                <c:pt idx="98">
                  <c:v>9.8960897552734188</c:v>
                </c:pt>
                <c:pt idx="99">
                  <c:v>9.9451551473437707</c:v>
                </c:pt>
                <c:pt idx="100">
                  <c:v>9.9942205394141244</c:v>
                </c:pt>
                <c:pt idx="101">
                  <c:v>10.043285931484478</c:v>
                </c:pt>
                <c:pt idx="102">
                  <c:v>10.09235132355483</c:v>
                </c:pt>
                <c:pt idx="103">
                  <c:v>10.141416715625184</c:v>
                </c:pt>
                <c:pt idx="104">
                  <c:v>10.190482107695537</c:v>
                </c:pt>
                <c:pt idx="105">
                  <c:v>10.239547499765891</c:v>
                </c:pt>
                <c:pt idx="106">
                  <c:v>10.288612891836245</c:v>
                </c:pt>
                <c:pt idx="107">
                  <c:v>10.337678283906596</c:v>
                </c:pt>
                <c:pt idx="108">
                  <c:v>10.38674367597695</c:v>
                </c:pt>
                <c:pt idx="109">
                  <c:v>10.435809068047304</c:v>
                </c:pt>
                <c:pt idx="110">
                  <c:v>10.484874460117656</c:v>
                </c:pt>
                <c:pt idx="111">
                  <c:v>10.533939852188009</c:v>
                </c:pt>
                <c:pt idx="112">
                  <c:v>10.583005244258363</c:v>
                </c:pt>
                <c:pt idx="113">
                  <c:v>10.628674197678762</c:v>
                </c:pt>
                <c:pt idx="114">
                  <c:v>10.674343151099162</c:v>
                </c:pt>
                <c:pt idx="115">
                  <c:v>10.720012104519563</c:v>
                </c:pt>
                <c:pt idx="116">
                  <c:v>10.765681057939963</c:v>
                </c:pt>
                <c:pt idx="117">
                  <c:v>10.811350011360362</c:v>
                </c:pt>
                <c:pt idx="118">
                  <c:v>10.857018964780762</c:v>
                </c:pt>
                <c:pt idx="119">
                  <c:v>10.902687918201162</c:v>
                </c:pt>
                <c:pt idx="120">
                  <c:v>10.948356871621563</c:v>
                </c:pt>
                <c:pt idx="121">
                  <c:v>10.994025825041962</c:v>
                </c:pt>
                <c:pt idx="122">
                  <c:v>11.039694778462362</c:v>
                </c:pt>
                <c:pt idx="123">
                  <c:v>11.085363731882762</c:v>
                </c:pt>
                <c:pt idx="124">
                  <c:v>11.131032685303161</c:v>
                </c:pt>
                <c:pt idx="125">
                  <c:v>11.176701638723561</c:v>
                </c:pt>
                <c:pt idx="126">
                  <c:v>11.222370592143962</c:v>
                </c:pt>
                <c:pt idx="127">
                  <c:v>11.268039545564362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36-428C-A55D-0A704DA44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982336"/>
        <c:axId val="33992704"/>
      </c:lineChart>
      <c:catAx>
        <c:axId val="33982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x</a:t>
                </a:r>
              </a:p>
            </c:rich>
          </c:tx>
          <c:layout>
            <c:manualLayout>
              <c:xMode val="edge"/>
              <c:yMode val="edge"/>
              <c:x val="0.44605809128630708"/>
              <c:y val="0.8724137931034482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992704"/>
        <c:crosses val="autoZero"/>
        <c:auto val="1"/>
        <c:lblAlgn val="ctr"/>
        <c:lblOffset val="100"/>
        <c:tickLblSkip val="10"/>
        <c:tickMarkSkip val="1"/>
        <c:noMultiLvlLbl val="0"/>
      </c:catAx>
      <c:valAx>
        <c:axId val="3399270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SQRT</a:t>
                </a:r>
              </a:p>
            </c:rich>
          </c:tx>
          <c:layout>
            <c:manualLayout>
              <c:xMode val="edge"/>
              <c:yMode val="edge"/>
              <c:x val="3.3195020746887967E-2"/>
              <c:y val="0.4103448275862068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33982336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1786116297318501"/>
          <c:y val="0.29971062541667415"/>
          <c:w val="0.14871918716346025"/>
          <c:h val="0.3702123161378282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600"/>
              <a:t>Error of 8 point SQRT LUT</a:t>
            </a:r>
          </a:p>
        </c:rich>
      </c:tx>
      <c:layout>
        <c:manualLayout>
          <c:xMode val="edge"/>
          <c:yMode val="edge"/>
          <c:x val="0.35569176291714882"/>
          <c:y val="3.96475770925110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601651029064698"/>
          <c:y val="0.24229074889867841"/>
          <c:w val="0.84553013356305107"/>
          <c:h val="0.44493392070484589"/>
        </c:manualLayout>
      </c:layout>
      <c:lineChart>
        <c:grouping val="standard"/>
        <c:varyColors val="0"/>
        <c:ser>
          <c:idx val="1"/>
          <c:order val="0"/>
          <c:tx>
            <c:strRef>
              <c:f>'8pt sqrt'!$D$1</c:f>
              <c:strCache>
                <c:ptCount val="1"/>
                <c:pt idx="0">
                  <c:v>error(x)</c:v>
                </c:pt>
              </c:strCache>
            </c:strRef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strRef>
              <c:f>'8pt sqrt'!$A:$A</c:f>
              <c:strCache>
                <c:ptCount val="129"/>
                <c:pt idx="0">
                  <c:v>X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11</c:v>
                </c:pt>
                <c:pt idx="13">
                  <c:v>12</c:v>
                </c:pt>
                <c:pt idx="14">
                  <c:v>13</c:v>
                </c:pt>
                <c:pt idx="15">
                  <c:v>14</c:v>
                </c:pt>
                <c:pt idx="16">
                  <c:v>15</c:v>
                </c:pt>
                <c:pt idx="17">
                  <c:v>16</c:v>
                </c:pt>
                <c:pt idx="18">
                  <c:v>17</c:v>
                </c:pt>
                <c:pt idx="19">
                  <c:v>18</c:v>
                </c:pt>
                <c:pt idx="20">
                  <c:v>19</c:v>
                </c:pt>
                <c:pt idx="21">
                  <c:v>20</c:v>
                </c:pt>
                <c:pt idx="22">
                  <c:v>21</c:v>
                </c:pt>
                <c:pt idx="23">
                  <c:v>22</c:v>
                </c:pt>
                <c:pt idx="24">
                  <c:v>23</c:v>
                </c:pt>
                <c:pt idx="25">
                  <c:v>24</c:v>
                </c:pt>
                <c:pt idx="26">
                  <c:v>25</c:v>
                </c:pt>
                <c:pt idx="27">
                  <c:v>26</c:v>
                </c:pt>
                <c:pt idx="28">
                  <c:v>27</c:v>
                </c:pt>
                <c:pt idx="29">
                  <c:v>28</c:v>
                </c:pt>
                <c:pt idx="30">
                  <c:v>29</c:v>
                </c:pt>
                <c:pt idx="31">
                  <c:v>30</c:v>
                </c:pt>
                <c:pt idx="32">
                  <c:v>31</c:v>
                </c:pt>
                <c:pt idx="33">
                  <c:v>32</c:v>
                </c:pt>
                <c:pt idx="34">
                  <c:v>33</c:v>
                </c:pt>
                <c:pt idx="35">
                  <c:v>34</c:v>
                </c:pt>
                <c:pt idx="36">
                  <c:v>35</c:v>
                </c:pt>
                <c:pt idx="37">
                  <c:v>36</c:v>
                </c:pt>
                <c:pt idx="38">
                  <c:v>37</c:v>
                </c:pt>
                <c:pt idx="39">
                  <c:v>38</c:v>
                </c:pt>
                <c:pt idx="40">
                  <c:v>39</c:v>
                </c:pt>
                <c:pt idx="41">
                  <c:v>40</c:v>
                </c:pt>
                <c:pt idx="42">
                  <c:v>41</c:v>
                </c:pt>
                <c:pt idx="43">
                  <c:v>42</c:v>
                </c:pt>
                <c:pt idx="44">
                  <c:v>43</c:v>
                </c:pt>
                <c:pt idx="45">
                  <c:v>44</c:v>
                </c:pt>
                <c:pt idx="46">
                  <c:v>45</c:v>
                </c:pt>
                <c:pt idx="47">
                  <c:v>46</c:v>
                </c:pt>
                <c:pt idx="48">
                  <c:v>47</c:v>
                </c:pt>
                <c:pt idx="49">
                  <c:v>48</c:v>
                </c:pt>
                <c:pt idx="50">
                  <c:v>49</c:v>
                </c:pt>
                <c:pt idx="51">
                  <c:v>50</c:v>
                </c:pt>
                <c:pt idx="52">
                  <c:v>51</c:v>
                </c:pt>
                <c:pt idx="53">
                  <c:v>52</c:v>
                </c:pt>
                <c:pt idx="54">
                  <c:v>53</c:v>
                </c:pt>
                <c:pt idx="55">
                  <c:v>54</c:v>
                </c:pt>
                <c:pt idx="56">
                  <c:v>55</c:v>
                </c:pt>
                <c:pt idx="57">
                  <c:v>56</c:v>
                </c:pt>
                <c:pt idx="58">
                  <c:v>57</c:v>
                </c:pt>
                <c:pt idx="59">
                  <c:v>58</c:v>
                </c:pt>
                <c:pt idx="60">
                  <c:v>59</c:v>
                </c:pt>
                <c:pt idx="61">
                  <c:v>60</c:v>
                </c:pt>
                <c:pt idx="62">
                  <c:v>61</c:v>
                </c:pt>
                <c:pt idx="63">
                  <c:v>62</c:v>
                </c:pt>
                <c:pt idx="64">
                  <c:v>63</c:v>
                </c:pt>
                <c:pt idx="65">
                  <c:v>64</c:v>
                </c:pt>
                <c:pt idx="66">
                  <c:v>65</c:v>
                </c:pt>
                <c:pt idx="67">
                  <c:v>66</c:v>
                </c:pt>
                <c:pt idx="68">
                  <c:v>67</c:v>
                </c:pt>
                <c:pt idx="69">
                  <c:v>68</c:v>
                </c:pt>
                <c:pt idx="70">
                  <c:v>69</c:v>
                </c:pt>
                <c:pt idx="71">
                  <c:v>70</c:v>
                </c:pt>
                <c:pt idx="72">
                  <c:v>71</c:v>
                </c:pt>
                <c:pt idx="73">
                  <c:v>72</c:v>
                </c:pt>
                <c:pt idx="74">
                  <c:v>73</c:v>
                </c:pt>
                <c:pt idx="75">
                  <c:v>74</c:v>
                </c:pt>
                <c:pt idx="76">
                  <c:v>75</c:v>
                </c:pt>
                <c:pt idx="77">
                  <c:v>76</c:v>
                </c:pt>
                <c:pt idx="78">
                  <c:v>77</c:v>
                </c:pt>
                <c:pt idx="79">
                  <c:v>78</c:v>
                </c:pt>
                <c:pt idx="80">
                  <c:v>79</c:v>
                </c:pt>
                <c:pt idx="81">
                  <c:v>80</c:v>
                </c:pt>
                <c:pt idx="82">
                  <c:v>81</c:v>
                </c:pt>
                <c:pt idx="83">
                  <c:v>82</c:v>
                </c:pt>
                <c:pt idx="84">
                  <c:v>83</c:v>
                </c:pt>
                <c:pt idx="85">
                  <c:v>84</c:v>
                </c:pt>
                <c:pt idx="86">
                  <c:v>85</c:v>
                </c:pt>
                <c:pt idx="87">
                  <c:v>86</c:v>
                </c:pt>
                <c:pt idx="88">
                  <c:v>87</c:v>
                </c:pt>
                <c:pt idx="89">
                  <c:v>88</c:v>
                </c:pt>
                <c:pt idx="90">
                  <c:v>89</c:v>
                </c:pt>
                <c:pt idx="91">
                  <c:v>90</c:v>
                </c:pt>
                <c:pt idx="92">
                  <c:v>91</c:v>
                </c:pt>
                <c:pt idx="93">
                  <c:v>92</c:v>
                </c:pt>
                <c:pt idx="94">
                  <c:v>93</c:v>
                </c:pt>
                <c:pt idx="95">
                  <c:v>94</c:v>
                </c:pt>
                <c:pt idx="96">
                  <c:v>95</c:v>
                </c:pt>
                <c:pt idx="97">
                  <c:v>96</c:v>
                </c:pt>
                <c:pt idx="98">
                  <c:v>97</c:v>
                </c:pt>
                <c:pt idx="99">
                  <c:v>98</c:v>
                </c:pt>
                <c:pt idx="100">
                  <c:v>99</c:v>
                </c:pt>
                <c:pt idx="101">
                  <c:v>100</c:v>
                </c:pt>
                <c:pt idx="102">
                  <c:v>101</c:v>
                </c:pt>
                <c:pt idx="103">
                  <c:v>102</c:v>
                </c:pt>
                <c:pt idx="104">
                  <c:v>103</c:v>
                </c:pt>
                <c:pt idx="105">
                  <c:v>104</c:v>
                </c:pt>
                <c:pt idx="106">
                  <c:v>105</c:v>
                </c:pt>
                <c:pt idx="107">
                  <c:v>106</c:v>
                </c:pt>
                <c:pt idx="108">
                  <c:v>107</c:v>
                </c:pt>
                <c:pt idx="109">
                  <c:v>108</c:v>
                </c:pt>
                <c:pt idx="110">
                  <c:v>109</c:v>
                </c:pt>
                <c:pt idx="111">
                  <c:v>110</c:v>
                </c:pt>
                <c:pt idx="112">
                  <c:v>111</c:v>
                </c:pt>
                <c:pt idx="113">
                  <c:v>112</c:v>
                </c:pt>
                <c:pt idx="114">
                  <c:v>113</c:v>
                </c:pt>
                <c:pt idx="115">
                  <c:v>114</c:v>
                </c:pt>
                <c:pt idx="116">
                  <c:v>115</c:v>
                </c:pt>
                <c:pt idx="117">
                  <c:v>116</c:v>
                </c:pt>
                <c:pt idx="118">
                  <c:v>117</c:v>
                </c:pt>
                <c:pt idx="119">
                  <c:v>118</c:v>
                </c:pt>
                <c:pt idx="120">
                  <c:v>119</c:v>
                </c:pt>
                <c:pt idx="121">
                  <c:v>120</c:v>
                </c:pt>
                <c:pt idx="122">
                  <c:v>121</c:v>
                </c:pt>
                <c:pt idx="123">
                  <c:v>122</c:v>
                </c:pt>
                <c:pt idx="124">
                  <c:v>123</c:v>
                </c:pt>
                <c:pt idx="125">
                  <c:v>124</c:v>
                </c:pt>
                <c:pt idx="126">
                  <c:v>125</c:v>
                </c:pt>
                <c:pt idx="127">
                  <c:v>126</c:v>
                </c:pt>
                <c:pt idx="128">
                  <c:v>127</c:v>
                </c:pt>
              </c:strCache>
            </c:strRef>
          </c:cat>
          <c:val>
            <c:numRef>
              <c:f>'8pt sqrt'!$D$2:$D$129</c:f>
              <c:numCache>
                <c:formatCode>General</c:formatCode>
                <c:ptCount val="128"/>
                <c:pt idx="0">
                  <c:v>0</c:v>
                </c:pt>
                <c:pt idx="1">
                  <c:v>0.75</c:v>
                </c:pt>
                <c:pt idx="2">
                  <c:v>0.91421356237309515</c:v>
                </c:pt>
                <c:pt idx="3">
                  <c:v>0.98205080756887719</c:v>
                </c:pt>
                <c:pt idx="4">
                  <c:v>1</c:v>
                </c:pt>
                <c:pt idx="5">
                  <c:v>0.98606797749978981</c:v>
                </c:pt>
                <c:pt idx="6">
                  <c:v>0.94948974278317788</c:v>
                </c:pt>
                <c:pt idx="7">
                  <c:v>0.89575131106459072</c:v>
                </c:pt>
                <c:pt idx="8">
                  <c:v>0.82842712474619029</c:v>
                </c:pt>
                <c:pt idx="9">
                  <c:v>0.75</c:v>
                </c:pt>
                <c:pt idx="10">
                  <c:v>0.66227766016837952</c:v>
                </c:pt>
                <c:pt idx="11">
                  <c:v>0.56662479035539981</c:v>
                </c:pt>
                <c:pt idx="12">
                  <c:v>0.46410161513775439</c:v>
                </c:pt>
                <c:pt idx="13">
                  <c:v>0.35555127546398912</c:v>
                </c:pt>
                <c:pt idx="14">
                  <c:v>0.24165738677394133</c:v>
                </c:pt>
                <c:pt idx="15">
                  <c:v>0.12298334620741702</c:v>
                </c:pt>
                <c:pt idx="16">
                  <c:v>0</c:v>
                </c:pt>
                <c:pt idx="17">
                  <c:v>1.9552235024386633E-2</c:v>
                </c:pt>
                <c:pt idx="18">
                  <c:v>3.5533905932736864E-2</c:v>
                </c:pt>
                <c:pt idx="19">
                  <c:v>4.8238771760853005E-2</c:v>
                </c:pt>
                <c:pt idx="20">
                  <c:v>5.7922392626484687E-2</c:v>
                </c:pt>
                <c:pt idx="21">
                  <c:v>6.4808741989470953E-2</c:v>
                </c:pt>
                <c:pt idx="22">
                  <c:v>6.9095416263786902E-2</c:v>
                </c:pt>
                <c:pt idx="23">
                  <c:v>7.0957789159802331E-2</c:v>
                </c:pt>
                <c:pt idx="24">
                  <c:v>7.0552360820165916E-2</c:v>
                </c:pt>
                <c:pt idx="25">
                  <c:v>6.80194846605362E-2</c:v>
                </c:pt>
                <c:pt idx="26">
                  <c:v>6.3485607660046739E-2</c:v>
                </c:pt>
                <c:pt idx="27">
                  <c:v>5.7065126180620318E-2</c:v>
                </c:pt>
                <c:pt idx="28">
                  <c:v>4.8861935009895774E-2</c:v>
                </c:pt>
                <c:pt idx="29">
                  <c:v>3.8970729421945016E-2</c:v>
                </c:pt>
                <c:pt idx="30">
                  <c:v>2.7478106745827624E-2</c:v>
                </c:pt>
                <c:pt idx="31">
                  <c:v>1.4463503930914889E-2</c:v>
                </c:pt>
                <c:pt idx="32">
                  <c:v>0</c:v>
                </c:pt>
                <c:pt idx="33">
                  <c:v>8.2490857467023559E-3</c:v>
                </c:pt>
                <c:pt idx="34">
                  <c:v>1.5179022755028804E-2</c:v>
                </c:pt>
                <c:pt idx="35">
                  <c:v>2.08475997103994E-2</c:v>
                </c:pt>
                <c:pt idx="36">
                  <c:v>2.5308505311837592E-2</c:v>
                </c:pt>
                <c:pt idx="37">
                  <c:v>2.8611724311111253E-2</c:v>
                </c:pt>
                <c:pt idx="38">
                  <c:v>3.080388568292225E-2</c:v>
                </c:pt>
                <c:pt idx="39">
                  <c:v>3.1928569813398866E-2</c:v>
                </c:pt>
                <c:pt idx="40">
                  <c:v>3.2026580452813924E-2</c:v>
                </c:pt>
                <c:pt idx="41">
                  <c:v>3.1136186249958619E-2</c:v>
                </c:pt>
                <c:pt idx="42">
                  <c:v>2.9293335926024788E-2</c:v>
                </c:pt>
                <c:pt idx="43">
                  <c:v>2.6531850521219091E-2</c:v>
                </c:pt>
                <c:pt idx="44">
                  <c:v>2.2883595631072673E-2</c:v>
                </c:pt>
                <c:pt idx="45">
                  <c:v>1.8378636120697678E-2</c:v>
                </c:pt>
                <c:pt idx="46">
                  <c:v>1.304537544765072E-2</c:v>
                </c:pt>
                <c:pt idx="47">
                  <c:v>6.9106814244808135E-3</c:v>
                </c:pt>
                <c:pt idx="48">
                  <c:v>0</c:v>
                </c:pt>
                <c:pt idx="49">
                  <c:v>4.8094716167108587E-3</c:v>
                </c:pt>
                <c:pt idx="50">
                  <c:v>8.8899853744051072E-3</c:v>
                </c:pt>
                <c:pt idx="51">
                  <c:v>1.2263303943999659E-2</c:v>
                </c:pt>
                <c:pt idx="52">
                  <c:v>1.4950128221346226E-2</c:v>
                </c:pt>
                <c:pt idx="53">
                  <c:v>1.6970168466105662E-2</c:v>
                </c:pt>
                <c:pt idx="54">
                  <c:v>1.8342209427341771E-2</c:v>
                </c:pt>
                <c:pt idx="55">
                  <c:v>1.9084170065688966E-2</c:v>
                </c:pt>
                <c:pt idx="56">
                  <c:v>1.9213158410128273E-2</c:v>
                </c:pt>
                <c:pt idx="57">
                  <c:v>1.8745522025215067E-2</c:v>
                </c:pt>
                <c:pt idx="58">
                  <c:v>1.7696894510592642E-2</c:v>
                </c:pt>
                <c:pt idx="59">
                  <c:v>1.608223840751144E-2</c:v>
                </c:pt>
                <c:pt idx="60">
                  <c:v>1.3915884845957294E-2</c:v>
                </c:pt>
                <c:pt idx="61">
                  <c:v>1.1211570229995971E-2</c:v>
                </c:pt>
                <c:pt idx="62">
                  <c:v>7.982470227372751E-3</c:v>
                </c:pt>
                <c:pt idx="63">
                  <c:v>4.2412313015534053E-3</c:v>
                </c:pt>
                <c:pt idx="64">
                  <c:v>0</c:v>
                </c:pt>
                <c:pt idx="65">
                  <c:v>3.2407539236025684E-3</c:v>
                </c:pt>
                <c:pt idx="66">
                  <c:v>6.004415886065928E-3</c:v>
                </c:pt>
                <c:pt idx="67">
                  <c:v>8.3017887476071195E-3</c:v>
                </c:pt>
                <c:pt idx="68">
                  <c:v>1.0143273735531366E-2</c:v>
                </c:pt>
                <c:pt idx="69">
                  <c:v>1.1538891043338495E-2</c:v>
                </c:pt>
                <c:pt idx="70">
                  <c:v>1.2498299091070919E-2</c:v>
                </c:pt>
                <c:pt idx="71">
                  <c:v>1.3030812551726001E-2</c:v>
                </c:pt>
                <c:pt idx="72">
                  <c:v>1.314541923898993E-2</c:v>
                </c:pt>
                <c:pt idx="73">
                  <c:v>1.2850795943004201E-2</c:v>
                </c:pt>
                <c:pt idx="74">
                  <c:v>1.2155323293152165E-2</c:v>
                </c:pt>
                <c:pt idx="75">
                  <c:v>1.1067099719964446E-2</c:v>
                </c:pt>
                <c:pt idx="76">
                  <c:v>9.5939545819785366E-3</c:v>
                </c:pt>
                <c:pt idx="77">
                  <c:v>7.7434605178066107E-3</c:v>
                </c:pt>
                <c:pt idx="78">
                  <c:v>5.5229450785834189E-3</c:v>
                </c:pt>
                <c:pt idx="79">
                  <c:v>2.939501691376023E-3</c:v>
                </c:pt>
                <c:pt idx="80">
                  <c:v>0</c:v>
                </c:pt>
                <c:pt idx="81">
                  <c:v>2.3726486799944269E-3</c:v>
                </c:pt>
                <c:pt idx="82">
                  <c:v>4.4023454965635977E-3</c:v>
                </c:pt>
                <c:pt idx="83">
                  <c:v>6.0953451825991323E-3</c:v>
                </c:pt>
                <c:pt idx="84">
                  <c:v>7.4577146291314733E-3</c:v>
                </c:pt>
                <c:pt idx="85">
                  <c:v>8.4953406894925365E-3</c:v>
                </c:pt>
                <c:pt idx="86">
                  <c:v>9.2139375714630489E-3</c:v>
                </c:pt>
                <c:pt idx="87">
                  <c:v>9.6190538437266326E-3</c:v>
                </c:pt>
                <c:pt idx="88">
                  <c:v>9.7160790809240893E-3</c:v>
                </c:pt>
                <c:pt idx="89">
                  <c:v>9.5102501698214326E-3</c:v>
                </c:pt>
                <c:pt idx="90">
                  <c:v>9.0066572975082693E-3</c:v>
                </c:pt>
                <c:pt idx="91">
                  <c:v>8.2102496409799386E-3</c:v>
                </c:pt>
                <c:pt idx="92">
                  <c:v>7.1258407761156661E-3</c:v>
                </c:pt>
                <c:pt idx="93">
                  <c:v>5.7581138227842388E-3</c:v>
                </c:pt>
                <c:pt idx="94">
                  <c:v>4.1116263416416388E-3</c:v>
                </c:pt>
                <c:pt idx="95">
                  <c:v>2.1908149970979451E-3</c:v>
                </c:pt>
                <c:pt idx="96">
                  <c:v>0</c:v>
                </c:pt>
                <c:pt idx="97">
                  <c:v>1.8334385930387498E-3</c:v>
                </c:pt>
                <c:pt idx="98">
                  <c:v>3.4051813382465212E-3</c:v>
                </c:pt>
                <c:pt idx="99">
                  <c:v>4.7192237224287226E-3</c:v>
                </c:pt>
                <c:pt idx="100">
                  <c:v>5.7794605858756398E-3</c:v>
                </c:pt>
                <c:pt idx="101">
                  <c:v>6.5896896364119328E-3</c:v>
                </c:pt>
                <c:pt idx="102">
                  <c:v>7.1536148072475214E-3</c:v>
                </c:pt>
                <c:pt idx="103">
                  <c:v>7.4748494670355825E-3</c:v>
                </c:pt>
                <c:pt idx="104">
                  <c:v>7.5569194900317882E-3</c:v>
                </c:pt>
                <c:pt idx="105">
                  <c:v>7.4032661937071254E-3</c:v>
                </c:pt>
                <c:pt idx="106">
                  <c:v>7.0172491507562995E-3</c:v>
                </c:pt>
                <c:pt idx="107">
                  <c:v>6.4021488820049655E-3</c:v>
                </c:pt>
                <c:pt idx="108">
                  <c:v>5.5611694363140174E-3</c:v>
                </c:pt>
                <c:pt idx="109">
                  <c:v>4.4974408632469931E-3</c:v>
                </c:pt>
                <c:pt idx="110">
                  <c:v>3.2140215838598607E-3</c:v>
                </c:pt>
                <c:pt idx="111">
                  <c:v>1.7139006647290955E-3</c:v>
                </c:pt>
                <c:pt idx="112">
                  <c:v>0</c:v>
                </c:pt>
                <c:pt idx="113">
                  <c:v>1.471615055887554E-3</c:v>
                </c:pt>
                <c:pt idx="114">
                  <c:v>2.735100932149237E-3</c:v>
                </c:pt>
                <c:pt idx="115">
                  <c:v>3.7931902440444532E-3</c:v>
                </c:pt>
                <c:pt idx="116">
                  <c:v>4.6485563290445953E-3</c:v>
                </c:pt>
                <c:pt idx="117">
                  <c:v>5.3038150316062627E-3</c:v>
                </c:pt>
                <c:pt idx="118">
                  <c:v>5.7615264194534888E-3</c:v>
                </c:pt>
                <c:pt idx="119">
                  <c:v>6.0241964345522092E-3</c:v>
                </c:pt>
                <c:pt idx="120">
                  <c:v>6.0942784817594742E-3</c:v>
                </c:pt>
                <c:pt idx="121">
                  <c:v>5.974174958037537E-3</c:v>
                </c:pt>
                <c:pt idx="122">
                  <c:v>5.6662387248991308E-3</c:v>
                </c:pt>
                <c:pt idx="123">
                  <c:v>5.1727745266560987E-3</c:v>
                </c:pt>
                <c:pt idx="124">
                  <c:v>4.4960403568818919E-3</c:v>
                </c:pt>
                <c:pt idx="125">
                  <c:v>3.6382487753883197E-3</c:v>
                </c:pt>
                <c:pt idx="126">
                  <c:v>2.60156817786239E-3</c:v>
                </c:pt>
                <c:pt idx="127">
                  <c:v>1.388124020282433E-3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E6-41E5-B0EB-7F3C6CECA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660032"/>
        <c:axId val="107662336"/>
      </c:lineChart>
      <c:catAx>
        <c:axId val="1076600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x</a:t>
                </a:r>
              </a:p>
            </c:rich>
          </c:tx>
          <c:layout>
            <c:manualLayout>
              <c:xMode val="edge"/>
              <c:yMode val="edge"/>
              <c:x val="0.53861895527453962"/>
              <c:y val="0.8414096916299559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7662336"/>
        <c:crosses val="autoZero"/>
        <c:auto val="1"/>
        <c:lblAlgn val="ctr"/>
        <c:lblOffset val="100"/>
        <c:tickLblSkip val="7"/>
        <c:tickMarkSkip val="1"/>
        <c:noMultiLvlLbl val="0"/>
      </c:catAx>
      <c:valAx>
        <c:axId val="107662336"/>
        <c:scaling>
          <c:logBase val="10"/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400"/>
                  <a:t>error(x)</a:t>
                </a:r>
              </a:p>
            </c:rich>
          </c:tx>
          <c:layout>
            <c:manualLayout>
              <c:xMode val="edge"/>
              <c:yMode val="edge"/>
              <c:x val="3.2520389752425036E-2"/>
              <c:y val="0.3612334801762114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0766003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B0EFC1CA-81E3-4411-9757-CEACDF3CE01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8751DBB-B2C7-4DA0-B5C8-F3336786C1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Briefing Topic Title Goes Here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28F5252E-FED6-40BA-A3C2-815ED4EBF48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D8E5F7E3-138C-43FC-BFFA-4804267FDD3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17368" y="1558796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10" name="Picture 9" descr="Nebraska_N_RGB.png">
            <a:extLst>
              <a:ext uri="{FF2B5EF4-FFF2-40B4-BE49-F238E27FC236}">
                <a16:creationId xmlns:a16="http://schemas.microsoft.com/office/drawing/2014/main" id="{EEC33798-C2CE-46AA-B9B9-DF771FE405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35" y="2312385"/>
            <a:ext cx="1815450" cy="1692456"/>
          </a:xfrm>
          <a:prstGeom prst="rect">
            <a:avLst/>
          </a:prstGeom>
        </p:spPr>
      </p:pic>
      <p:pic>
        <p:nvPicPr>
          <p:cNvPr id="11" name="Picture 10" descr="1505.028 Toolbox PPT_Sidebar_1a.jpg">
            <a:extLst>
              <a:ext uri="{FF2B5EF4-FFF2-40B4-BE49-F238E27FC236}">
                <a16:creationId xmlns:a16="http://schemas.microsoft.com/office/drawing/2014/main" id="{E882357D-FE81-4EB9-948B-60D8404004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531540" y="4266229"/>
            <a:ext cx="2871639" cy="1368795"/>
          </a:xfrm>
          <a:prstGeom prst="rect">
            <a:avLst/>
          </a:prstGeom>
        </p:spPr>
      </p:pic>
      <p:sp>
        <p:nvSpPr>
          <p:cNvPr id="12" name="Line 15">
            <a:extLst>
              <a:ext uri="{FF2B5EF4-FFF2-40B4-BE49-F238E27FC236}">
                <a16:creationId xmlns:a16="http://schemas.microsoft.com/office/drawing/2014/main" id="{E70F6719-146C-4666-973A-789C383D9D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EE3BC8D6-B29A-4DC5-A066-3E804123051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 January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" name="Text Box 43">
            <a:extLst>
              <a:ext uri="{FF2B5EF4-FFF2-40B4-BE49-F238E27FC236}">
                <a16:creationId xmlns:a16="http://schemas.microsoft.com/office/drawing/2014/main" id="{7EE0A76C-7FE9-49AF-9B61-2A0A43307A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40" tIns="45720" rIns="91440" bIns="45720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>
                <a:solidFill>
                  <a:srgbClr val="000000"/>
                </a:solidFill>
                <a:latin typeface="Century Schoolbook" pitchFamily="18" charset="0"/>
              </a:rPr>
              <a:t>I n t e g r i t y  -  S e r v i c e  -  E x c e l </a:t>
            </a:r>
            <a:r>
              <a:rPr lang="en-US" sz="1600" b="1" i="1" dirty="0" err="1">
                <a:solidFill>
                  <a:srgbClr val="000000"/>
                </a:solidFill>
                <a:latin typeface="Century Schoolbook" pitchFamily="18" charset="0"/>
              </a:rPr>
              <a:t>l</a:t>
            </a: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 e n c e</a:t>
            </a:r>
          </a:p>
        </p:txBody>
      </p:sp>
      <p:pic>
        <p:nvPicPr>
          <p:cNvPr id="11" name="Picture 10" descr="1505.028 Toolbox PPT_Sidebar_1a.jpg">
            <a:extLst>
              <a:ext uri="{FF2B5EF4-FFF2-40B4-BE49-F238E27FC236}">
                <a16:creationId xmlns:a16="http://schemas.microsoft.com/office/drawing/2014/main" id="{235A0243-0E07-4E5D-8A21-C1F3C72A56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7972" y="196902"/>
            <a:ext cx="1896812" cy="904134"/>
          </a:xfrm>
          <a:prstGeom prst="rect">
            <a:avLst/>
          </a:prstGeom>
        </p:spPr>
      </p:pic>
      <p:sp>
        <p:nvSpPr>
          <p:cNvPr id="12" name="Line 15">
            <a:extLst>
              <a:ext uri="{FF2B5EF4-FFF2-40B4-BE49-F238E27FC236}">
                <a16:creationId xmlns:a16="http://schemas.microsoft.com/office/drawing/2014/main" id="{57F337B3-2114-4F4F-9A23-6766B4D51DA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42891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AC6D3693-00E4-47EE-89AB-EAF7DBAB7D1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05754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BC659E-A902-4C36-8BE5-615D2664E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Jeffrey Falkinburg</a:t>
            </a:r>
            <a:br>
              <a:rPr lang="en-US" dirty="0"/>
            </a:br>
            <a:r>
              <a:rPr lang="en-US" dirty="0"/>
              <a:t>Avery Hall 368</a:t>
            </a:r>
            <a:br>
              <a:rPr lang="en-US" dirty="0"/>
            </a:br>
            <a:r>
              <a:rPr lang="en-US" dirty="0"/>
              <a:t>472-5120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E84C72-4319-4BFE-8A56-290BF8159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0300" y="2286000"/>
            <a:ext cx="6210300" cy="1905000"/>
          </a:xfrm>
        </p:spPr>
        <p:txBody>
          <a:bodyPr/>
          <a:lstStyle/>
          <a:p>
            <a:r>
              <a:rPr lang="en-US" dirty="0"/>
              <a:t>CSCE 436 – Advanced Embedded Systems</a:t>
            </a:r>
            <a:br>
              <a:rPr lang="en-US" dirty="0"/>
            </a:br>
            <a:r>
              <a:rPr lang="en-US" dirty="0">
                <a:latin typeface="Trebuchet MS" panose="020B0603020202020204" pitchFamily="34" charset="0"/>
              </a:rPr>
              <a:t>Lecture 26 - Direct Digital Synthesis and Linear Interpolation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12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</a:t>
            </a:r>
            <a:br>
              <a:rPr lang="en-US" dirty="0"/>
            </a:br>
            <a:r>
              <a:rPr lang="en-US" dirty="0"/>
              <a:t>4 Point LUT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040592"/>
              </p:ext>
            </p:extLst>
          </p:nvPr>
        </p:nvGraphicFramePr>
        <p:xfrm>
          <a:off x="2911404" y="1480760"/>
          <a:ext cx="2982706" cy="1703070"/>
        </p:xfrm>
        <a:graphic>
          <a:graphicData uri="http://schemas.openxmlformats.org/drawingml/2006/table">
            <a:tbl>
              <a:tblPr/>
              <a:tblGrid>
                <a:gridCol w="85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611066"/>
              </p:ext>
            </p:extLst>
          </p:nvPr>
        </p:nvGraphicFramePr>
        <p:xfrm>
          <a:off x="1519238" y="3234519"/>
          <a:ext cx="6105525" cy="319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464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Equation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Let's consider how to use interpolation to find a better value for the SQRT(9). Clearly, the SQRT will be between SQRT(8) and SQRT(12). </a:t>
            </a:r>
          </a:p>
          <a:p>
            <a:r>
              <a:rPr lang="en-US" b="0" dirty="0"/>
              <a:t>How much between? </a:t>
            </a:r>
          </a:p>
          <a:p>
            <a:r>
              <a:rPr lang="en-US" b="0" dirty="0"/>
              <a:t>Well 1/4 of the way because 9 is a 1/4 of the way between 9 and 12. </a:t>
            </a:r>
          </a:p>
          <a:p>
            <a:r>
              <a:rPr lang="en-US" b="0" dirty="0"/>
              <a:t>Have the class write an equation describing SQRT(9) in terms of SQRT(12) and SQRT(8).</a:t>
            </a:r>
          </a:p>
          <a:p>
            <a:pPr marL="0" indent="0">
              <a:buNone/>
            </a:pPr>
            <a:r>
              <a:rPr lang="en-US" dirty="0"/>
              <a:t>	SQRT(9) = SQRT(8) + 1/4*(SQRT(12)-SQRT(8))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687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Equation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Now write the equation replacing the 1/4 by a statement using 9,8, and 12.</a:t>
            </a:r>
          </a:p>
          <a:p>
            <a:pPr marL="0" indent="0">
              <a:buNone/>
            </a:pPr>
            <a:r>
              <a:rPr lang="en-US" dirty="0"/>
              <a:t>  SQRT(9) = SQRT(8) + (9-8)/(12-8)*(SQRT(12)-SQRT(8))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073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Spreadsheet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Now divide the class into 16 sections to compute all the values of SQRT for 0-15. </a:t>
            </a:r>
          </a:p>
          <a:p>
            <a:r>
              <a:rPr lang="en-US" b="0" dirty="0"/>
              <a:t>Compare these to the excel spreadsheet (4pt SQRT tab). </a:t>
            </a:r>
          </a:p>
          <a:p>
            <a:pPr lvl="1"/>
            <a:r>
              <a:rPr lang="en-US" b="0" dirty="0"/>
              <a:t>In this spreadsheet, I've broken the computation down so that you can see what the individual parts are doing…see next slide</a:t>
            </a:r>
          </a:p>
        </p:txBody>
      </p:sp>
    </p:spTree>
    <p:extLst>
      <p:ext uri="{BB962C8B-B14F-4D97-AF65-F5344CB8AC3E}">
        <p14:creationId xmlns:p14="http://schemas.microsoft.com/office/powerpoint/2010/main" val="317612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Spreadsheet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SQRT(9) = SQRT(8) + (9-8)/(12-8)*(SQRT(12)-SQRT(8))</a:t>
            </a:r>
            <a:endParaRPr lang="en-US" sz="2200" dirty="0"/>
          </a:p>
          <a:p>
            <a:r>
              <a:rPr lang="en-US" sz="2200" dirty="0"/>
              <a:t>base</a:t>
            </a:r>
            <a:r>
              <a:rPr lang="en-US" sz="2200" b="0" dirty="0"/>
              <a:t> - this is the SQRT(8) term in the equation above. It represents the base value from which we will interpolate.</a:t>
            </a:r>
          </a:p>
          <a:p>
            <a:r>
              <a:rPr lang="en-US" sz="2200" dirty="0"/>
              <a:t>offset</a:t>
            </a:r>
            <a:r>
              <a:rPr lang="en-US" sz="2200" b="0" dirty="0"/>
              <a:t> - this is the (9-8)/(12-8) term in the equation above. It represents how much offset you are into the interval.</a:t>
            </a:r>
          </a:p>
          <a:p>
            <a:r>
              <a:rPr lang="en-US" sz="2200" dirty="0"/>
              <a:t>delta</a:t>
            </a:r>
            <a:r>
              <a:rPr lang="en-US" sz="2200" b="0" dirty="0"/>
              <a:t> - this is the SQRT(12)-SQRT(8) term in the equation above. Its how much range the function covers between the two values in the LUT.</a:t>
            </a:r>
          </a:p>
          <a:p>
            <a:r>
              <a:rPr lang="en-US" sz="2200" dirty="0"/>
              <a:t>base + offset*delta </a:t>
            </a:r>
            <a:r>
              <a:rPr lang="en-US" sz="2200" b="0" dirty="0"/>
              <a:t>- this is the value of the SQRT function for the input given in the "x" column.</a:t>
            </a:r>
          </a:p>
          <a:p>
            <a:r>
              <a:rPr lang="en-US" sz="2200" dirty="0"/>
              <a:t>error(x)</a:t>
            </a:r>
            <a:r>
              <a:rPr lang="en-US" sz="2200" b="0" dirty="0"/>
              <a:t> - this is the absolute values of the difference between the linear interpolation value and the true value of the SQRT function.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779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Spreadsheet - 4 Point LUT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027531"/>
              </p:ext>
            </p:extLst>
          </p:nvPr>
        </p:nvGraphicFramePr>
        <p:xfrm>
          <a:off x="464025" y="1628557"/>
          <a:ext cx="8229603" cy="4777695"/>
        </p:xfrm>
        <a:graphic>
          <a:graphicData uri="http://schemas.openxmlformats.org/drawingml/2006/table">
            <a:tbl>
              <a:tblPr/>
              <a:tblGrid>
                <a:gridCol w="97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1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66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7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47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SQRT(X)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base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offset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delta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base + offset*delta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effectLst/>
                          <a:latin typeface="Arial"/>
                        </a:rPr>
                        <a:t>error(x)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99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1.414214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0.414214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1.732051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0.232051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2.236068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2.207106781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0.028961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2.44949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2.414213562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0.035276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2.645751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2.621320344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0.024431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0.635674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0.635674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2.987345747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0.012654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3.162278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0.635674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3.14626437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0.016013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3.316625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0.635674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3.305182993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0.011442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0.535898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3.464101615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3.605551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0.535898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3.598076211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0.007475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3.741657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0.535898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3.732050808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0.009607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473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3.872983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0.535898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effectLst/>
                          <a:latin typeface="Arial"/>
                        </a:rPr>
                        <a:t>3.866025404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effectLst/>
                          <a:latin typeface="Arial"/>
                        </a:rPr>
                        <a:t>0.006958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21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</a:t>
            </a:r>
            <a:br>
              <a:rPr lang="en-US" dirty="0"/>
            </a:br>
            <a:r>
              <a:rPr lang="en-US" dirty="0"/>
              <a:t>4 Point LUT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0539081"/>
              </p:ext>
            </p:extLst>
          </p:nvPr>
        </p:nvGraphicFramePr>
        <p:xfrm>
          <a:off x="407798" y="1447516"/>
          <a:ext cx="6115050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843403"/>
              </p:ext>
            </p:extLst>
          </p:nvPr>
        </p:nvGraphicFramePr>
        <p:xfrm>
          <a:off x="4990035" y="4026089"/>
          <a:ext cx="3799124" cy="2401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1545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</a:t>
            </a:r>
            <a:br>
              <a:rPr lang="en-US" dirty="0"/>
            </a:br>
            <a:r>
              <a:rPr lang="en-US" dirty="0"/>
              <a:t>4 Point LUT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//----------------------------------------------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Fnc</a:t>
            </a:r>
            <a:r>
              <a:rPr lang="en-US" sz="1400" dirty="0"/>
              <a:t>	SQRT</a:t>
            </a:r>
          </a:p>
          <a:p>
            <a:pPr marL="0" indent="0">
              <a:buNone/>
            </a:pPr>
            <a:r>
              <a:rPr lang="en-US" sz="1400" dirty="0"/>
              <a:t>// In	A 4-bit integer </a:t>
            </a:r>
          </a:p>
          <a:p>
            <a:pPr marL="0" indent="0">
              <a:buNone/>
            </a:pPr>
            <a:r>
              <a:rPr lang="en-US" sz="1400" dirty="0"/>
              <a:t>// Out	An approximate SQRT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Pur</a:t>
            </a:r>
            <a:r>
              <a:rPr lang="en-US" sz="1400" dirty="0"/>
              <a:t>	This function computes a linear interpolated value for the SQRT</a:t>
            </a:r>
          </a:p>
          <a:p>
            <a:pPr marL="0" indent="0">
              <a:buNone/>
            </a:pPr>
            <a:r>
              <a:rPr lang="en-US" sz="1400" dirty="0"/>
              <a:t>//	function.  There are some significant data type issues that will have to</a:t>
            </a:r>
          </a:p>
          <a:p>
            <a:pPr marL="0" indent="0">
              <a:buNone/>
            </a:pPr>
            <a:r>
              <a:rPr lang="en-US" sz="1400" dirty="0"/>
              <a:t>//	be resolved - note the use of "type" in the function is a place-holder.</a:t>
            </a:r>
          </a:p>
          <a:p>
            <a:pPr marL="0" indent="0">
              <a:buNone/>
            </a:pPr>
            <a:r>
              <a:rPr lang="en-US" sz="1400" dirty="0"/>
              <a:t>//----------------------------------------------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fixed SQRT(int4 x) {</a:t>
            </a:r>
          </a:p>
          <a:p>
            <a:pPr marL="0" indent="0">
              <a:buNone/>
            </a:pPr>
            <a:r>
              <a:rPr lang="en-US" sz="1400" dirty="0"/>
              <a:t>    fixed </a:t>
            </a:r>
            <a:r>
              <a:rPr lang="en-US" sz="1400" dirty="0" err="1"/>
              <a:t>lut</a:t>
            </a:r>
            <a:r>
              <a:rPr lang="en-US" sz="1400" dirty="0"/>
              <a:t>[5] = {0, 2, 2.828427125, 3.464101615, 4};</a:t>
            </a:r>
          </a:p>
          <a:p>
            <a:pPr marL="0" indent="0">
              <a:buNone/>
            </a:pPr>
            <a:r>
              <a:rPr lang="en-US" sz="1400" dirty="0"/>
              <a:t>    int8 index;</a:t>
            </a:r>
          </a:p>
          <a:p>
            <a:pPr marL="0" indent="0">
              <a:buNone/>
            </a:pPr>
            <a:r>
              <a:rPr lang="en-US" sz="1400" dirty="0"/>
              <a:t>    fixed base;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index = x &gt;&gt; 2;		// We are looking at sets of 4 points</a:t>
            </a:r>
          </a:p>
          <a:p>
            <a:pPr marL="0" indent="0">
              <a:buNone/>
            </a:pPr>
            <a:r>
              <a:rPr lang="en-US" sz="1400" dirty="0"/>
              <a:t>    base = </a:t>
            </a:r>
            <a:r>
              <a:rPr lang="en-US" sz="1400" dirty="0" err="1"/>
              <a:t>lut</a:t>
            </a:r>
            <a:r>
              <a:rPr lang="en-US" sz="1400" dirty="0"/>
              <a:t>[index];		// Get the base value to start interpolation</a:t>
            </a:r>
          </a:p>
          <a:p>
            <a:pPr marL="0" indent="0">
              <a:buNone/>
            </a:pPr>
            <a:r>
              <a:rPr lang="en-US" sz="1400" dirty="0"/>
              <a:t>    offset = (x &amp; 0x03)&gt;&gt;2;	// The proportion into the interval - PROBLEM</a:t>
            </a:r>
          </a:p>
          <a:p>
            <a:pPr marL="0" indent="0">
              <a:buNone/>
            </a:pPr>
            <a:r>
              <a:rPr lang="en-US" sz="1400" dirty="0"/>
              <a:t>    delta = </a:t>
            </a:r>
            <a:r>
              <a:rPr lang="en-US" sz="1400" dirty="0" err="1"/>
              <a:t>lut</a:t>
            </a:r>
            <a:r>
              <a:rPr lang="en-US" sz="1400" dirty="0"/>
              <a:t>[x+1] - </a:t>
            </a:r>
            <a:r>
              <a:rPr lang="en-US" sz="1400" dirty="0" err="1"/>
              <a:t>lut</a:t>
            </a:r>
            <a:r>
              <a:rPr lang="en-US" sz="1400" dirty="0"/>
              <a:t>[x];	// The difference between consecutive SQRTs</a:t>
            </a:r>
          </a:p>
          <a:p>
            <a:pPr marL="0" indent="0">
              <a:buNone/>
            </a:pPr>
            <a:r>
              <a:rPr lang="en-US" sz="1400" dirty="0"/>
              <a:t>    return(base + offset*delta);</a:t>
            </a:r>
          </a:p>
          <a:p>
            <a:pPr marL="0" indent="0">
              <a:buNone/>
            </a:pPr>
            <a:r>
              <a:rPr lang="en-US" sz="1400" dirty="0"/>
              <a:t>} // end SQRT</a:t>
            </a:r>
          </a:p>
        </p:txBody>
      </p:sp>
    </p:spTree>
    <p:extLst>
      <p:ext uri="{BB962C8B-B14F-4D97-AF65-F5344CB8AC3E}">
        <p14:creationId xmlns:p14="http://schemas.microsoft.com/office/powerpoint/2010/main" val="106565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</a:t>
            </a:r>
            <a:r>
              <a:rPr lang="en-US"/>
              <a:t>Data Type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//----------------------------------------------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Fnc</a:t>
            </a:r>
            <a:r>
              <a:rPr lang="en-US" sz="1400" dirty="0"/>
              <a:t>	SQRT</a:t>
            </a:r>
          </a:p>
          <a:p>
            <a:pPr marL="0" indent="0">
              <a:buNone/>
            </a:pPr>
            <a:r>
              <a:rPr lang="en-US" sz="1400" dirty="0"/>
              <a:t>// In	A 4-bit integer </a:t>
            </a:r>
          </a:p>
          <a:p>
            <a:pPr marL="0" indent="0">
              <a:buNone/>
            </a:pPr>
            <a:r>
              <a:rPr lang="en-US" sz="1400" dirty="0"/>
              <a:t>// Out	An approximate SQRT 8-bit fixed point with decimal at 6th bit.</a:t>
            </a:r>
          </a:p>
          <a:p>
            <a:pPr marL="0" indent="0">
              <a:buNone/>
            </a:pPr>
            <a:r>
              <a:rPr lang="en-US" sz="1400" dirty="0"/>
              <a:t>// </a:t>
            </a:r>
            <a:r>
              <a:rPr lang="en-US" sz="1400" dirty="0" err="1"/>
              <a:t>Pur</a:t>
            </a:r>
            <a:r>
              <a:rPr lang="en-US" sz="1400" dirty="0"/>
              <a:t>	This function computes a linearly Interpolated value for the SQRT.  The</a:t>
            </a:r>
          </a:p>
          <a:p>
            <a:pPr marL="0" indent="0">
              <a:buNone/>
            </a:pPr>
            <a:r>
              <a:rPr lang="en-US" sz="1400" dirty="0"/>
              <a:t>//	5th entry in the </a:t>
            </a:r>
            <a:r>
              <a:rPr lang="en-US" sz="1400" dirty="0" err="1"/>
              <a:t>lut</a:t>
            </a:r>
            <a:r>
              <a:rPr lang="en-US" sz="1400" dirty="0"/>
              <a:t> is an approximation to 4.</a:t>
            </a:r>
          </a:p>
          <a:p>
            <a:pPr marL="0" indent="0">
              <a:buNone/>
            </a:pPr>
            <a:r>
              <a:rPr lang="en-US" sz="1400" dirty="0"/>
              <a:t>//----------------------------------------------</a:t>
            </a:r>
          </a:p>
          <a:p>
            <a:pPr marL="0" indent="0">
              <a:buNone/>
            </a:pPr>
            <a:r>
              <a:rPr lang="en-US" sz="1400" dirty="0"/>
              <a:t>int8 SQRT(int8 x) {</a:t>
            </a:r>
          </a:p>
          <a:p>
            <a:pPr marL="0" indent="0">
              <a:buNone/>
            </a:pPr>
            <a:r>
              <a:rPr lang="en-US" sz="1400" dirty="0"/>
              <a:t>    int8 </a:t>
            </a:r>
            <a:r>
              <a:rPr lang="en-US" sz="1400" dirty="0" err="1"/>
              <a:t>lut</a:t>
            </a:r>
            <a:r>
              <a:rPr lang="en-US" sz="1400" dirty="0"/>
              <a:t>[5] = {0x00, 0x80, 0xB5, 0xDE, 0xFF};</a:t>
            </a:r>
          </a:p>
          <a:p>
            <a:pPr marL="0" indent="0">
              <a:buNone/>
            </a:pPr>
            <a:r>
              <a:rPr lang="en-US" sz="1400" dirty="0"/>
              <a:t>    int8 index;</a:t>
            </a:r>
          </a:p>
          <a:p>
            <a:pPr marL="0" indent="0">
              <a:buNone/>
            </a:pPr>
            <a:r>
              <a:rPr lang="en-US" sz="1400" dirty="0"/>
              <a:t>    fixed base;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index = x &gt;&gt; 2;	</a:t>
            </a:r>
          </a:p>
          <a:p>
            <a:pPr marL="0" indent="0">
              <a:buNone/>
            </a:pPr>
            <a:r>
              <a:rPr lang="en-US" sz="1400" dirty="0"/>
              <a:t>    base = </a:t>
            </a:r>
            <a:r>
              <a:rPr lang="en-US" sz="1400" dirty="0" err="1"/>
              <a:t>lut</a:t>
            </a:r>
            <a:r>
              <a:rPr lang="en-US" sz="1400" dirty="0"/>
              <a:t>[index];	</a:t>
            </a:r>
          </a:p>
          <a:p>
            <a:pPr marL="0" indent="0">
              <a:buNone/>
            </a:pPr>
            <a:r>
              <a:rPr lang="en-US" sz="1400" dirty="0"/>
              <a:t>    offset = (x &amp; 0x03)	</a:t>
            </a:r>
          </a:p>
          <a:p>
            <a:pPr marL="0" indent="0">
              <a:buNone/>
            </a:pPr>
            <a:r>
              <a:rPr lang="en-US" sz="1400" dirty="0"/>
              <a:t>    delta = </a:t>
            </a:r>
            <a:r>
              <a:rPr lang="en-US" sz="1400" dirty="0" err="1"/>
              <a:t>lut</a:t>
            </a:r>
            <a:r>
              <a:rPr lang="en-US" sz="1400" dirty="0"/>
              <a:t>[index+1] - </a:t>
            </a:r>
            <a:r>
              <a:rPr lang="en-US" sz="1400" dirty="0" err="1"/>
              <a:t>lut</a:t>
            </a:r>
            <a:r>
              <a:rPr lang="en-US" sz="1400" dirty="0"/>
              <a:t>[index];</a:t>
            </a:r>
          </a:p>
          <a:p>
            <a:pPr marL="0" indent="0">
              <a:buNone/>
            </a:pPr>
            <a:r>
              <a:rPr lang="en-US" sz="1400" dirty="0"/>
              <a:t>    return(base + offset*delta)&gt;&gt;2;</a:t>
            </a:r>
          </a:p>
          <a:p>
            <a:pPr marL="0" indent="0">
              <a:buNone/>
            </a:pPr>
            <a:r>
              <a:rPr lang="en-US" sz="1400" dirty="0"/>
              <a:t>} // end SQRT</a:t>
            </a:r>
          </a:p>
        </p:txBody>
      </p:sp>
    </p:spTree>
    <p:extLst>
      <p:ext uri="{BB962C8B-B14F-4D97-AF65-F5344CB8AC3E}">
        <p14:creationId xmlns:p14="http://schemas.microsoft.com/office/powerpoint/2010/main" val="240597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LUT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266331"/>
              </p:ext>
            </p:extLst>
          </p:nvPr>
        </p:nvGraphicFramePr>
        <p:xfrm>
          <a:off x="741415" y="1467112"/>
          <a:ext cx="7747499" cy="1703070"/>
        </p:xfrm>
        <a:graphic>
          <a:graphicData uri="http://schemas.openxmlformats.org/drawingml/2006/table">
            <a:tbl>
              <a:tblPr/>
              <a:tblGrid>
                <a:gridCol w="85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9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3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2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5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 * 2^6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Trunc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 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2.6 Binary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2.6 Hex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10.000000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2.828427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181.0193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10.110101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B5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3.464102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221.7025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11.011101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DD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11.111111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FF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082387"/>
              </p:ext>
            </p:extLst>
          </p:nvPr>
        </p:nvGraphicFramePr>
        <p:xfrm>
          <a:off x="1519238" y="3234519"/>
          <a:ext cx="6105525" cy="3191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185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Lab 3 – </a:t>
            </a:r>
            <a:r>
              <a:rPr lang="en-US" dirty="0" err="1"/>
              <a:t>O’Scope</a:t>
            </a:r>
            <a:r>
              <a:rPr lang="en-US" dirty="0"/>
              <a:t> Control Lab Report Due COB Today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Project Proposals Due BOC LSN 27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Direct Digital Synthesis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</a:t>
            </a:r>
            <a:br>
              <a:rPr lang="en-US" dirty="0"/>
            </a:br>
            <a:r>
              <a:rPr lang="en-US" dirty="0"/>
              <a:t>8 Point LUT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494109"/>
              </p:ext>
            </p:extLst>
          </p:nvPr>
        </p:nvGraphicFramePr>
        <p:xfrm>
          <a:off x="419170" y="1463770"/>
          <a:ext cx="8724830" cy="3528268"/>
        </p:xfrm>
        <a:graphic>
          <a:graphicData uri="http://schemas.openxmlformats.org/drawingml/2006/table">
            <a:tbl>
              <a:tblPr/>
              <a:tblGrid>
                <a:gridCol w="78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85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35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5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LUT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10.6 Binary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index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effectLst/>
                          <a:latin typeface="Arial"/>
                        </a:rPr>
                        <a:t>sqrt</a:t>
                      </a:r>
                      <a:r>
                        <a:rPr lang="en-US" sz="1800" b="1" i="0" u="none" strike="noStrike" dirty="0">
                          <a:effectLst/>
                          <a:latin typeface="Arial"/>
                        </a:rPr>
                        <a:t>(x)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sqrt * 2^6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Trunc down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Upper 10-Bits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effectLst/>
                          <a:latin typeface="Arial"/>
                        </a:rPr>
                        <a:t>Lower 6-Bits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5.656854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362.0387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101010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6.928203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443.405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0000000110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111011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8.944272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572.4334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572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111100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9.797959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627.0694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110011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10.58301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677.3123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677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0000001010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100101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11.31371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724.0773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724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Arial"/>
                        </a:rPr>
                        <a:t>0000001011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Arial"/>
                        </a:rPr>
                        <a:t>010100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926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</a:t>
            </a:r>
            <a:br>
              <a:rPr lang="en-US" dirty="0"/>
            </a:br>
            <a:r>
              <a:rPr lang="en-US" dirty="0"/>
              <a:t>8 Point LUT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117330"/>
              </p:ext>
            </p:extLst>
          </p:nvPr>
        </p:nvGraphicFramePr>
        <p:xfrm>
          <a:off x="862652" y="1509641"/>
          <a:ext cx="7391400" cy="424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1518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Root Interpolation </a:t>
            </a:r>
            <a:br>
              <a:rPr lang="en-US" dirty="0"/>
            </a:br>
            <a:r>
              <a:rPr lang="en-US"/>
              <a:t>8 Point LUT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629328"/>
              </p:ext>
            </p:extLst>
          </p:nvPr>
        </p:nvGraphicFramePr>
        <p:xfrm>
          <a:off x="406400" y="1436914"/>
          <a:ext cx="8403772" cy="4760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4531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226779"/>
              </p:ext>
            </p:extLst>
          </p:nvPr>
        </p:nvGraphicFramePr>
        <p:xfrm>
          <a:off x="255587" y="3387344"/>
          <a:ext cx="121920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07134"/>
              </p:ext>
            </p:extLst>
          </p:nvPr>
        </p:nvGraphicFramePr>
        <p:xfrm>
          <a:off x="1739900" y="3387344"/>
          <a:ext cx="709803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Index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Delta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 + 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175-127 = 48 = 110000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0.0000*110000 = 00000.0000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127+0 = 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0001.1011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216-175 = 41 = 101001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0.1011*101001 = 11100.0011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175+28 = 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501269"/>
            <a:ext cx="4775200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398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947188"/>
              </p:ext>
            </p:extLst>
          </p:nvPr>
        </p:nvGraphicFramePr>
        <p:xfrm>
          <a:off x="255587" y="3387344"/>
          <a:ext cx="121920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253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244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78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23903"/>
              </p:ext>
            </p:extLst>
          </p:nvPr>
        </p:nvGraphicFramePr>
        <p:xfrm>
          <a:off x="1739900" y="3387344"/>
          <a:ext cx="7098030" cy="3084576"/>
        </p:xfrm>
        <a:graphic>
          <a:graphicData uri="http://schemas.openxmlformats.org/drawingml/2006/table">
            <a:tbl>
              <a:tblPr firstRow="1" firstCol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Time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Index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Delta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Base + Offset*Delta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175-127 = 48 = 110000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0.0000*110000 = 00000.0000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127+0 = 127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0001.1011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216-175 = 41 = 101001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0.1011*101001 = 11100.0011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175+28 = 203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rgbClr val="FFFFFF"/>
                      </a:fgClr>
                      <a:bgClr>
                        <a:srgbClr val="D9D9D9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1088133"/>
            <a:ext cx="4775200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60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/>
              <a:t>LUT – Look Up Table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Let's say that you wanted to compute the square root of an value using the </a:t>
            </a:r>
            <a:r>
              <a:rPr lang="en-US" b="0" dirty="0" err="1"/>
              <a:t>microBlaze</a:t>
            </a:r>
            <a:r>
              <a:rPr lang="en-US" b="0" dirty="0"/>
              <a:t>. </a:t>
            </a:r>
          </a:p>
          <a:p>
            <a:r>
              <a:rPr lang="en-US" b="0" dirty="0"/>
              <a:t>If you were lucky enough to have a compiler which provided this function you could just use the math library functions. </a:t>
            </a:r>
          </a:p>
          <a:p>
            <a:r>
              <a:rPr lang="en-US" b="0" dirty="0"/>
              <a:t>If on the other hand, you did not have the use of such a library, you would have to figure out a way to compute the square root. 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There are many ways to compute the SQRT Function:</a:t>
            </a:r>
          </a:p>
          <a:p>
            <a:r>
              <a:rPr lang="en-US" b="0" dirty="0"/>
              <a:t>Crack open a book to find a mathematical expression</a:t>
            </a:r>
          </a:p>
          <a:p>
            <a:pPr lvl="1"/>
            <a:r>
              <a:rPr lang="en-US" b="0" dirty="0"/>
              <a:t>Unfortunately this typically leads to timely computations</a:t>
            </a:r>
          </a:p>
          <a:p>
            <a:r>
              <a:rPr lang="en-US" b="0" dirty="0"/>
              <a:t>You could enumerate an every possible value of x and its square root. </a:t>
            </a:r>
          </a:p>
          <a:p>
            <a:pPr lvl="1"/>
            <a:r>
              <a:rPr lang="en-US" b="0" dirty="0"/>
              <a:t>We could then </a:t>
            </a:r>
            <a:r>
              <a:rPr lang="en-US" b="0" u="sng" dirty="0"/>
              <a:t>look-up</a:t>
            </a:r>
            <a:r>
              <a:rPr lang="en-US" b="0" dirty="0"/>
              <a:t> a SQRT in the table, by going to the row corresponding to the x and retrieving its value.</a:t>
            </a:r>
          </a:p>
          <a:p>
            <a:pPr lvl="1"/>
            <a:r>
              <a:rPr lang="en-US" b="0" dirty="0"/>
              <a:t>This approach seems silly since it would use a lot of space</a:t>
            </a:r>
          </a:p>
          <a:p>
            <a:pPr lvl="1"/>
            <a:r>
              <a:rPr lang="en-US" b="0" dirty="0"/>
              <a:t>We could reduce this space by eliminating entries</a:t>
            </a:r>
          </a:p>
          <a:p>
            <a:pPr lvl="1"/>
            <a:r>
              <a:rPr lang="en-US" b="0" dirty="0"/>
              <a:t>We save space at the expense of introducing errors.</a:t>
            </a:r>
          </a:p>
          <a:p>
            <a:r>
              <a:rPr lang="en-US" b="0" dirty="0"/>
              <a:t>If you wanted the SQRT for x and its entry wasn’t in the table you would have to use the closest x in the table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3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LUT – Look Up Table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A good compromise among all three of these design constraints:</a:t>
            </a:r>
          </a:p>
          <a:p>
            <a:pPr lvl="1"/>
            <a:r>
              <a:rPr lang="en-US" b="0" dirty="0"/>
              <a:t>Space</a:t>
            </a:r>
          </a:p>
          <a:p>
            <a:pPr lvl="1"/>
            <a:r>
              <a:rPr lang="en-US" b="0" dirty="0"/>
              <a:t>Time</a:t>
            </a:r>
          </a:p>
          <a:p>
            <a:pPr lvl="1"/>
            <a:r>
              <a:rPr lang="en-US" b="0" dirty="0"/>
              <a:t>Error</a:t>
            </a:r>
          </a:p>
          <a:p>
            <a:r>
              <a:rPr lang="en-US" b="0" dirty="0"/>
              <a:t>Is to use Interpolation in a partial Look-Up-Table (LUT)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3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"Interpolation is a mathematical method of creating missing data. ... There are many methods of interpolation, but one simple method would be to generate a new value by using the average of the value of the two values on either side of the one to be created.“</a:t>
            </a:r>
          </a:p>
          <a:p>
            <a:r>
              <a:rPr lang="en-US" b="0" dirty="0"/>
              <a:t>This average is also referred to as linear interpolation. </a:t>
            </a:r>
          </a:p>
          <a:p>
            <a:r>
              <a:rPr lang="en-US" b="0" dirty="0"/>
              <a:t>For example if you have a value of x which is 1/2 way between 0 and 4 then you </a:t>
            </a:r>
            <a:r>
              <a:rPr lang="en-US" b="0" i="1" dirty="0"/>
              <a:t>assume</a:t>
            </a:r>
            <a:r>
              <a:rPr lang="en-US" b="0" dirty="0"/>
              <a:t> that the SQRT is 1/2 between 0 and 2. 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78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421454"/>
            <a:ext cx="8131175" cy="4324350"/>
          </a:xfrm>
        </p:spPr>
        <p:txBody>
          <a:bodyPr/>
          <a:lstStyle/>
          <a:p>
            <a:r>
              <a:rPr lang="en-US" b="0" dirty="0"/>
              <a:t>We know that if f(x)=y and f(x+4)=z then we estimate the intermediate values of f(x+1), f(x+2), and f(x+3) by drawing a straight line between y and z and using the points on this line to estimate the function between x and x+4. </a:t>
            </a:r>
          </a:p>
          <a:p>
            <a:r>
              <a:rPr lang="en-US" b="0" dirty="0"/>
              <a:t>For example, let: F(8)=2.8284 and F(12)=3.4641 then</a:t>
            </a:r>
          </a:p>
          <a:p>
            <a:pPr lvl="1"/>
            <a:r>
              <a:rPr lang="en-US" b="0" dirty="0"/>
              <a:t>F(9) = 2.8284 + 1/4(3.4641-2.8284) = 2.987</a:t>
            </a:r>
          </a:p>
          <a:p>
            <a:pPr lvl="1"/>
            <a:r>
              <a:rPr lang="en-US" b="0" dirty="0"/>
              <a:t>F(10) = 2.8284 + 2/4(3.4641-2.8284) = 3.146</a:t>
            </a:r>
          </a:p>
          <a:p>
            <a:pPr lvl="1"/>
            <a:r>
              <a:rPr lang="en-US" b="0" dirty="0"/>
              <a:t>F(11) = 2.8284 + 3/4(3.4641-2.8284) = 3.305</a:t>
            </a:r>
          </a:p>
          <a:p>
            <a:r>
              <a:rPr lang="en-US" b="0" dirty="0"/>
              <a:t>We understand that this is an approximation and consequently we will have error, but sometimes close is better than exact in embedded computing especially when time is of the essence.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9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Interpolation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403225" lvl="1" indent="0">
              <a:buNone/>
            </a:pPr>
            <a:r>
              <a:rPr lang="en-US" sz="2000" b="0" dirty="0"/>
              <a:t>//----------------------------------------------</a:t>
            </a:r>
          </a:p>
          <a:p>
            <a:pPr marL="403225" lvl="1" indent="0">
              <a:buNone/>
            </a:pPr>
            <a:r>
              <a:rPr lang="en-US" sz="2000" b="0" dirty="0"/>
              <a:t>//	A code chunk to perform linear</a:t>
            </a:r>
          </a:p>
          <a:p>
            <a:pPr marL="403225" lvl="1" indent="0">
              <a:buNone/>
            </a:pPr>
            <a:r>
              <a:rPr lang="en-US" sz="2000" b="0" dirty="0"/>
              <a:t>//	interpolation of some unknown </a:t>
            </a:r>
            <a:r>
              <a:rPr lang="en-US" sz="2000" b="0" dirty="0" err="1"/>
              <a:t>fnc</a:t>
            </a:r>
            <a:r>
              <a:rPr lang="en-US" sz="2000" b="0" dirty="0"/>
              <a:t> at</a:t>
            </a:r>
          </a:p>
          <a:p>
            <a:pPr marL="403225" lvl="1" indent="0">
              <a:buNone/>
            </a:pPr>
            <a:r>
              <a:rPr lang="en-US" sz="2000" b="0" dirty="0"/>
              <a:t>//	</a:t>
            </a:r>
            <a:r>
              <a:rPr lang="en-US" sz="2000" b="0" dirty="0" err="1"/>
              <a:t>x+i</a:t>
            </a:r>
            <a:r>
              <a:rPr lang="en-US" sz="2000" b="0" dirty="0"/>
              <a:t> where i is between 0 and 4 </a:t>
            </a:r>
          </a:p>
          <a:p>
            <a:pPr marL="403225" lvl="1" indent="0">
              <a:buNone/>
            </a:pPr>
            <a:r>
              <a:rPr lang="en-US" sz="2000" b="0" dirty="0"/>
              <a:t>//	inclusive.  You are given that</a:t>
            </a:r>
          </a:p>
          <a:p>
            <a:pPr marL="403225" lvl="1" indent="0">
              <a:buNone/>
            </a:pPr>
            <a:r>
              <a:rPr lang="en-US" sz="2000" b="0" dirty="0"/>
              <a:t>//	f(x)=y		f(x+4)=z</a:t>
            </a:r>
          </a:p>
          <a:p>
            <a:pPr marL="403225" lvl="1" indent="0">
              <a:buNone/>
            </a:pPr>
            <a:r>
              <a:rPr lang="en-US" sz="2000" b="0" dirty="0"/>
              <a:t>//	You are given i, please return f(</a:t>
            </a:r>
            <a:r>
              <a:rPr lang="en-US" sz="2000" b="0" dirty="0" err="1"/>
              <a:t>x+i</a:t>
            </a:r>
            <a:r>
              <a:rPr lang="en-US" sz="2000" b="0" dirty="0"/>
              <a:t>)</a:t>
            </a:r>
          </a:p>
          <a:p>
            <a:pPr marL="403225" lvl="1" indent="0">
              <a:buNone/>
            </a:pPr>
            <a:r>
              <a:rPr lang="en-US" sz="2000" b="0" dirty="0"/>
              <a:t>//----------------------------------------------</a:t>
            </a:r>
          </a:p>
          <a:p>
            <a:pPr marL="403225" lvl="1" indent="0">
              <a:buNone/>
            </a:pPr>
            <a:r>
              <a:rPr lang="en-US" sz="2000" b="0" dirty="0"/>
              <a:t>	delta = (z-y)&gt;&gt;2;</a:t>
            </a:r>
          </a:p>
          <a:p>
            <a:pPr marL="403225" lvl="1" indent="0">
              <a:buNone/>
            </a:pPr>
            <a:r>
              <a:rPr lang="en-US" sz="2000" b="0" dirty="0"/>
              <a:t>	f = y + delta*i;</a:t>
            </a:r>
          </a:p>
          <a:p>
            <a:pPr marL="349250" lvl="1" indent="-342900"/>
            <a:r>
              <a:rPr lang="en-US" b="0" dirty="0"/>
              <a:t>It would be better to do the division by 4 (shift right by 2-bits) after the multiplication of delta*i because the difference (z-y) might be small and the division may result in a 0 value.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1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13112</TotalTime>
  <Words>2071</Words>
  <Application>Microsoft Office PowerPoint</Application>
  <PresentationFormat>On-screen Show (4:3)</PresentationFormat>
  <Paragraphs>667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Schoolbook</vt:lpstr>
      <vt:lpstr>Times New Roman</vt:lpstr>
      <vt:lpstr>Trebuchet MS</vt:lpstr>
      <vt:lpstr>Wingdings</vt:lpstr>
      <vt:lpstr>1_Blank Presentation</vt:lpstr>
      <vt:lpstr>CSCE 436 – Advanced Embedded Systems Lecture 26 - Direct Digital Synthesis and Linear Interpolation</vt:lpstr>
      <vt:lpstr>Lesson Outline</vt:lpstr>
      <vt:lpstr>LUT – Look Up Table</vt:lpstr>
      <vt:lpstr>LUT – Look Up Table</vt:lpstr>
      <vt:lpstr>LUT – Look Up Table</vt:lpstr>
      <vt:lpstr>LUT – Look Up Table</vt:lpstr>
      <vt:lpstr>Interpolation</vt:lpstr>
      <vt:lpstr>Linear Interpolation</vt:lpstr>
      <vt:lpstr>Linear Interpolation</vt:lpstr>
      <vt:lpstr>Square Root Interpolation  4 Point LUT</vt:lpstr>
      <vt:lpstr>Square Root Interpolation Equation</vt:lpstr>
      <vt:lpstr>Square Root Interpolation Equation</vt:lpstr>
      <vt:lpstr>Square Root Interpolation Spreadsheet</vt:lpstr>
      <vt:lpstr>Square Root Interpolation Spreadsheet</vt:lpstr>
      <vt:lpstr>Square Root Interpolation Spreadsheet - 4 Point LUT</vt:lpstr>
      <vt:lpstr>Square Root Interpolation  4 Point LUT</vt:lpstr>
      <vt:lpstr>Square Root Interpolation  4 Point LUT</vt:lpstr>
      <vt:lpstr>Square Root Interpolation Data Type</vt:lpstr>
      <vt:lpstr>Square Root Interpolation LUT</vt:lpstr>
      <vt:lpstr>Square Root Interpolation  8 Point LUT</vt:lpstr>
      <vt:lpstr>Square Root Interpolation  8 Point LUT</vt:lpstr>
      <vt:lpstr>Square Root Interpolation  8 Point LUT</vt:lpstr>
      <vt:lpstr>Practice</vt:lpstr>
      <vt:lpstr>Practice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Jeffrey Falkinburg</cp:lastModifiedBy>
  <cp:revision>639</cp:revision>
  <cp:lastPrinted>2014-08-12T17:37:01Z</cp:lastPrinted>
  <dcterms:created xsi:type="dcterms:W3CDTF">2001-06-27T14:08:57Z</dcterms:created>
  <dcterms:modified xsi:type="dcterms:W3CDTF">2020-01-01T16:03:36Z</dcterms:modified>
</cp:coreProperties>
</file>