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7" r:id="rId1"/>
  </p:sldMasterIdLst>
  <p:notesMasterIdLst>
    <p:notesMasterId r:id="rId17"/>
  </p:notesMasterIdLst>
  <p:handoutMasterIdLst>
    <p:handoutMasterId r:id="rId18"/>
  </p:handoutMasterIdLst>
  <p:sldIdLst>
    <p:sldId id="370" r:id="rId2"/>
    <p:sldId id="300" r:id="rId3"/>
    <p:sldId id="356" r:id="rId4"/>
    <p:sldId id="358" r:id="rId5"/>
    <p:sldId id="359" r:id="rId6"/>
    <p:sldId id="360" r:id="rId7"/>
    <p:sldId id="361" r:id="rId8"/>
    <p:sldId id="371" r:id="rId9"/>
    <p:sldId id="362" r:id="rId10"/>
    <p:sldId id="363" r:id="rId11"/>
    <p:sldId id="364" r:id="rId12"/>
    <p:sldId id="365" r:id="rId13"/>
    <p:sldId id="366" r:id="rId14"/>
    <p:sldId id="367" r:id="rId15"/>
    <p:sldId id="368" r:id="rId16"/>
  </p:sldIdLst>
  <p:sldSz cx="9144000" cy="6858000" type="screen4x3"/>
  <p:notesSz cx="6985000" cy="9283700"/>
  <p:embeddedFontLst>
    <p:embeddedFont>
      <p:font typeface="Calibri" panose="020F0502020204030204" pitchFamily="34" charset="0"/>
      <p:regular r:id="rId19"/>
      <p:bold r:id="rId20"/>
      <p:italic r:id="rId21"/>
      <p:boldItalic r:id="rId22"/>
    </p:embeddedFont>
    <p:embeddedFont>
      <p:font typeface="Cambria Math" panose="02040503050406030204" pitchFamily="18" charset="0"/>
      <p:regular r:id="rId23"/>
    </p:embeddedFont>
    <p:embeddedFont>
      <p:font typeface="Century Schoolbook" panose="02040604050505020304" pitchFamily="18" charset="0"/>
      <p:regular r:id="rId24"/>
      <p:bold r:id="rId25"/>
      <p:italic r:id="rId26"/>
      <p:boldItalic r:id="rId27"/>
    </p:embeddedFont>
  </p:embeddedFontLst>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20" autoAdjust="0"/>
  </p:normalViewPr>
  <p:slideViewPr>
    <p:cSldViewPr snapToGrid="0">
      <p:cViewPr varScale="1">
        <p:scale>
          <a:sx n="82" d="100"/>
          <a:sy n="82" d="100"/>
        </p:scale>
        <p:origin x="1402"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Gain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Sheet1!$B$1</c:f>
              <c:strCache>
                <c:ptCount val="1"/>
                <c:pt idx="0">
                  <c:v>Gain</c:v>
                </c:pt>
              </c:strCache>
            </c:strRef>
          </c:tx>
          <c:spPr>
            <a:ln w="19050" cap="rnd">
              <a:solidFill>
                <a:schemeClr val="accent2"/>
              </a:solidFill>
              <a:round/>
            </a:ln>
            <a:effectLst/>
          </c:spPr>
          <c:marker>
            <c:symbol val="circle"/>
            <c:size val="5"/>
            <c:spPr>
              <a:solidFill>
                <a:schemeClr val="accent2"/>
              </a:solidFill>
              <a:ln w="9525">
                <a:solidFill>
                  <a:schemeClr val="accent1"/>
                </a:solidFill>
              </a:ln>
              <a:effectLst/>
            </c:spPr>
          </c:marker>
          <c:xVal>
            <c:numRef>
              <c:f>Sheet1!$A$2:$A$13</c:f>
              <c:numCache>
                <c:formatCode>General</c:formatCode>
                <c:ptCount val="12"/>
                <c:pt idx="0">
                  <c:v>100</c:v>
                </c:pt>
                <c:pt idx="1">
                  <c:v>300</c:v>
                </c:pt>
                <c:pt idx="2">
                  <c:v>500</c:v>
                </c:pt>
                <c:pt idx="3" formatCode="#,##0">
                  <c:v>1000</c:v>
                </c:pt>
                <c:pt idx="4" formatCode="#,##0">
                  <c:v>1300</c:v>
                </c:pt>
                <c:pt idx="5" formatCode="#,##0">
                  <c:v>1500</c:v>
                </c:pt>
                <c:pt idx="6" formatCode="#,##0">
                  <c:v>3000</c:v>
                </c:pt>
                <c:pt idx="7" formatCode="#,##0">
                  <c:v>5000</c:v>
                </c:pt>
                <c:pt idx="8" formatCode="#,##0">
                  <c:v>7000</c:v>
                </c:pt>
                <c:pt idx="9" formatCode="#,##0">
                  <c:v>10000</c:v>
                </c:pt>
                <c:pt idx="10" formatCode="#,##0">
                  <c:v>13000</c:v>
                </c:pt>
                <c:pt idx="11" formatCode="#,##0">
                  <c:v>15000</c:v>
                </c:pt>
              </c:numCache>
            </c:numRef>
          </c:xVal>
          <c:yVal>
            <c:numRef>
              <c:f>Sheet1!$B$2:$B$13</c:f>
              <c:numCache>
                <c:formatCode>General</c:formatCode>
                <c:ptCount val="12"/>
                <c:pt idx="0">
                  <c:v>-4.4999999999999999E-4</c:v>
                </c:pt>
                <c:pt idx="1">
                  <c:v>24.945150000000002</c:v>
                </c:pt>
                <c:pt idx="2">
                  <c:v>48.309570000000001</c:v>
                </c:pt>
                <c:pt idx="3">
                  <c:v>90.045649999999995</c:v>
                </c:pt>
                <c:pt idx="4">
                  <c:v>116.71680000000001</c:v>
                </c:pt>
                <c:pt idx="5">
                  <c:v>123.8128</c:v>
                </c:pt>
                <c:pt idx="6">
                  <c:v>157.76249999999999</c:v>
                </c:pt>
                <c:pt idx="7">
                  <c:v>165.2663</c:v>
                </c:pt>
                <c:pt idx="8">
                  <c:v>174.23089999999999</c:v>
                </c:pt>
                <c:pt idx="9">
                  <c:v>180</c:v>
                </c:pt>
                <c:pt idx="10">
                  <c:v>180</c:v>
                </c:pt>
                <c:pt idx="11">
                  <c:v>180</c:v>
                </c:pt>
              </c:numCache>
            </c:numRef>
          </c:yVal>
          <c:smooth val="1"/>
          <c:extLst>
            <c:ext xmlns:c16="http://schemas.microsoft.com/office/drawing/2014/chart" uri="{C3380CC4-5D6E-409C-BE32-E72D297353CC}">
              <c16:uniqueId val="{00000000-DFD4-4F63-A856-4770FC8123BF}"/>
            </c:ext>
          </c:extLst>
        </c:ser>
        <c:dLbls>
          <c:showLegendKey val="0"/>
          <c:showVal val="0"/>
          <c:showCatName val="0"/>
          <c:showSerName val="0"/>
          <c:showPercent val="0"/>
          <c:showBubbleSize val="0"/>
        </c:dLbls>
        <c:axId val="1224262608"/>
        <c:axId val="1272958064"/>
      </c:scatterChart>
      <c:valAx>
        <c:axId val="1224262608"/>
        <c:scaling>
          <c:logBase val="10"/>
          <c:orientation val="minMax"/>
          <c:max val="100000"/>
          <c:min val="100"/>
        </c:scaling>
        <c:delete val="0"/>
        <c:axPos val="b"/>
        <c:majorGridlines>
          <c:spPr>
            <a:ln w="9525" cap="flat" cmpd="sng" algn="ctr">
              <a:solidFill>
                <a:schemeClr val="tx1"/>
              </a:solidFill>
              <a:round/>
            </a:ln>
            <a:effectLst/>
          </c:spPr>
        </c:majorGridlines>
        <c:minorGridlines>
          <c:spPr>
            <a:ln w="9525" cap="flat" cmpd="sng" algn="ctr">
              <a:solidFill>
                <a:schemeClr val="bg2"/>
              </a:solidFill>
              <a:round/>
            </a:ln>
            <a:effectLst/>
          </c:spPr>
        </c:min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Frequency (Log</a:t>
                </a:r>
                <a:r>
                  <a:rPr lang="en-US" baseline="0" dirty="0"/>
                  <a:t> Scale)</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72958064"/>
        <c:crosses val="autoZero"/>
        <c:crossBetween val="midCat"/>
      </c:valAx>
      <c:valAx>
        <c:axId val="1272958064"/>
        <c:scaling>
          <c:orientation val="minMax"/>
        </c:scaling>
        <c:delete val="0"/>
        <c:axPos val="l"/>
        <c:majorGridlines>
          <c:spPr>
            <a:ln w="9525" cap="flat" cmpd="sng" algn="ctr">
              <a:solidFill>
                <a:schemeClr val="tx1"/>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Magnitude (dB)</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24262608"/>
        <c:crosses val="autoZero"/>
        <c:crossBetween val="midCat"/>
      </c:valAx>
      <c:spPr>
        <a:solidFill>
          <a:schemeClr val="bg1"/>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Phase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Sheet1!$C$1</c:f>
              <c:strCache>
                <c:ptCount val="1"/>
                <c:pt idx="0">
                  <c:v>Phase</c:v>
                </c:pt>
              </c:strCache>
            </c:strRef>
          </c:tx>
          <c:spPr>
            <a:ln w="19050" cap="rnd">
              <a:solidFill>
                <a:schemeClr val="accent2"/>
              </a:solidFill>
              <a:round/>
            </a:ln>
            <a:effectLst/>
          </c:spPr>
          <c:marker>
            <c:symbol val="circle"/>
            <c:size val="5"/>
            <c:spPr>
              <a:solidFill>
                <a:schemeClr val="accent2"/>
              </a:solidFill>
              <a:ln w="9525">
                <a:solidFill>
                  <a:schemeClr val="accent1"/>
                </a:solidFill>
              </a:ln>
              <a:effectLst/>
            </c:spPr>
          </c:marker>
          <c:xVal>
            <c:numRef>
              <c:f>Sheet1!$A$2:$A$13</c:f>
              <c:numCache>
                <c:formatCode>General</c:formatCode>
                <c:ptCount val="12"/>
                <c:pt idx="0">
                  <c:v>100</c:v>
                </c:pt>
                <c:pt idx="1">
                  <c:v>300</c:v>
                </c:pt>
                <c:pt idx="2">
                  <c:v>500</c:v>
                </c:pt>
                <c:pt idx="3" formatCode="#,##0">
                  <c:v>1000</c:v>
                </c:pt>
                <c:pt idx="4" formatCode="#,##0">
                  <c:v>1300</c:v>
                </c:pt>
                <c:pt idx="5" formatCode="#,##0">
                  <c:v>1500</c:v>
                </c:pt>
                <c:pt idx="6" formatCode="#,##0">
                  <c:v>3000</c:v>
                </c:pt>
                <c:pt idx="7" formatCode="#,##0">
                  <c:v>5000</c:v>
                </c:pt>
                <c:pt idx="8" formatCode="#,##0">
                  <c:v>7000</c:v>
                </c:pt>
                <c:pt idx="9" formatCode="#,##0">
                  <c:v>10000</c:v>
                </c:pt>
                <c:pt idx="10" formatCode="#,##0">
                  <c:v>13000</c:v>
                </c:pt>
                <c:pt idx="11" formatCode="#,##0">
                  <c:v>15000</c:v>
                </c:pt>
              </c:numCache>
            </c:numRef>
          </c:xVal>
          <c:yVal>
            <c:numRef>
              <c:f>Sheet1!$C$2:$C$13</c:f>
              <c:numCache>
                <c:formatCode>General</c:formatCode>
                <c:ptCount val="12"/>
                <c:pt idx="0">
                  <c:v>8.2541849999999997</c:v>
                </c:pt>
                <c:pt idx="1">
                  <c:v>24.945150000000002</c:v>
                </c:pt>
                <c:pt idx="2">
                  <c:v>48.309570000000001</c:v>
                </c:pt>
                <c:pt idx="3">
                  <c:v>90.045649999999995</c:v>
                </c:pt>
                <c:pt idx="4">
                  <c:v>116.71680000000001</c:v>
                </c:pt>
                <c:pt idx="5">
                  <c:v>123.8128</c:v>
                </c:pt>
                <c:pt idx="6">
                  <c:v>157.76249999999999</c:v>
                </c:pt>
                <c:pt idx="7">
                  <c:v>165.2663</c:v>
                </c:pt>
                <c:pt idx="8">
                  <c:v>174.23089999999999</c:v>
                </c:pt>
                <c:pt idx="9">
                  <c:v>180</c:v>
                </c:pt>
                <c:pt idx="10">
                  <c:v>180</c:v>
                </c:pt>
                <c:pt idx="11">
                  <c:v>180</c:v>
                </c:pt>
              </c:numCache>
            </c:numRef>
          </c:yVal>
          <c:smooth val="1"/>
          <c:extLst>
            <c:ext xmlns:c16="http://schemas.microsoft.com/office/drawing/2014/chart" uri="{C3380CC4-5D6E-409C-BE32-E72D297353CC}">
              <c16:uniqueId val="{00000000-69DC-4B99-BDA8-06B50C1CE003}"/>
            </c:ext>
          </c:extLst>
        </c:ser>
        <c:dLbls>
          <c:showLegendKey val="0"/>
          <c:showVal val="0"/>
          <c:showCatName val="0"/>
          <c:showSerName val="0"/>
          <c:showPercent val="0"/>
          <c:showBubbleSize val="0"/>
        </c:dLbls>
        <c:axId val="1224262608"/>
        <c:axId val="1272958064"/>
      </c:scatterChart>
      <c:valAx>
        <c:axId val="1224262608"/>
        <c:scaling>
          <c:logBase val="10"/>
          <c:orientation val="minMax"/>
          <c:max val="100000"/>
          <c:min val="100"/>
        </c:scaling>
        <c:delete val="0"/>
        <c:axPos val="b"/>
        <c:majorGridlines>
          <c:spPr>
            <a:ln w="9525" cap="flat" cmpd="sng" algn="ctr">
              <a:solidFill>
                <a:schemeClr val="tx1"/>
              </a:solidFill>
              <a:round/>
            </a:ln>
            <a:effectLst/>
          </c:spPr>
        </c:majorGridlines>
        <c:minorGridlines>
          <c:spPr>
            <a:ln w="9525" cap="flat" cmpd="sng" algn="ctr">
              <a:solidFill>
                <a:schemeClr val="bg2"/>
              </a:solidFill>
              <a:round/>
            </a:ln>
            <a:effectLst/>
          </c:spPr>
        </c:min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Frequency (Log</a:t>
                </a:r>
                <a:r>
                  <a:rPr lang="en-US" baseline="0" dirty="0"/>
                  <a:t> Scale)</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72958064"/>
        <c:crosses val="autoZero"/>
        <c:crossBetween val="midCat"/>
      </c:valAx>
      <c:valAx>
        <c:axId val="1272958064"/>
        <c:scaling>
          <c:orientation val="minMax"/>
        </c:scaling>
        <c:delete val="0"/>
        <c:axPos val="l"/>
        <c:majorGridlines>
          <c:spPr>
            <a:ln w="9525" cap="flat" cmpd="sng" algn="ctr">
              <a:solidFill>
                <a:schemeClr val="tx1"/>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Magnitude (dB)</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24262608"/>
        <c:crosses val="autoZero"/>
        <c:crossBetween val="midCat"/>
      </c:valAx>
      <c:spPr>
        <a:solidFill>
          <a:schemeClr val="bg1"/>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1756" y="4410076"/>
            <a:ext cx="5121488"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270" name="Rectangle 6"/>
          <p:cNvSpPr>
            <a:spLocks noGrp="1" noChangeArrowheads="1"/>
          </p:cNvSpPr>
          <p:nvPr>
            <p:ph type="ftr" sz="quarter" idx="4"/>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Rectangle 10">
            <a:extLst>
              <a:ext uri="{FF2B5EF4-FFF2-40B4-BE49-F238E27FC236}">
                <a16:creationId xmlns:a16="http://schemas.microsoft.com/office/drawing/2014/main" id="{8EC34975-8347-406C-822B-2F6448579677}"/>
              </a:ext>
            </a:extLst>
          </p:cNvPr>
          <p:cNvSpPr>
            <a:spLocks noGrp="1" noChangeArrowheads="1"/>
          </p:cNvSpPr>
          <p:nvPr>
            <p:ph type="subTitle" idx="1"/>
          </p:nvPr>
        </p:nvSpPr>
        <p:spPr>
          <a:xfrm>
            <a:off x="4533900" y="5152390"/>
            <a:ext cx="4038600" cy="1162050"/>
          </a:xfrm>
        </p:spPr>
        <p:txBody>
          <a:bodyPr/>
          <a:lstStyle>
            <a:lvl1pPr marL="0" indent="0" algn="r">
              <a:buFont typeface="Wingdings" pitchFamily="2" charset="2"/>
              <a:buNone/>
              <a:defRPr/>
            </a:lvl1pPr>
          </a:lstStyle>
          <a:p>
            <a:r>
              <a:rPr lang="en-US"/>
              <a:t>Briefer’s Name</a:t>
            </a:r>
          </a:p>
          <a:p>
            <a:r>
              <a:rPr lang="en-US"/>
              <a:t>Office Symbol</a:t>
            </a:r>
          </a:p>
        </p:txBody>
      </p:sp>
      <p:sp>
        <p:nvSpPr>
          <p:cNvPr id="7" name="Rectangle 13">
            <a:extLst>
              <a:ext uri="{FF2B5EF4-FFF2-40B4-BE49-F238E27FC236}">
                <a16:creationId xmlns:a16="http://schemas.microsoft.com/office/drawing/2014/main" id="{945CF9DA-174F-473D-80DE-EA3C9D895274}"/>
              </a:ext>
            </a:extLst>
          </p:cNvPr>
          <p:cNvSpPr>
            <a:spLocks noGrp="1" noChangeArrowheads="1"/>
          </p:cNvSpPr>
          <p:nvPr>
            <p:ph type="ctrTitle"/>
          </p:nvPr>
        </p:nvSpPr>
        <p:spPr>
          <a:xfrm>
            <a:off x="3848100" y="2275840"/>
            <a:ext cx="4762500" cy="1905000"/>
          </a:xfrm>
        </p:spPr>
        <p:txBody>
          <a:bodyPr/>
          <a:lstStyle>
            <a:lvl1pPr>
              <a:defRPr sz="4000"/>
            </a:lvl1pPr>
          </a:lstStyle>
          <a:p>
            <a:r>
              <a:rPr lang="en-US" dirty="0"/>
              <a:t>Briefing Topic Title Goes Here</a:t>
            </a:r>
          </a:p>
        </p:txBody>
      </p:sp>
      <p:sp>
        <p:nvSpPr>
          <p:cNvPr id="8" name="Line 14">
            <a:extLst>
              <a:ext uri="{FF2B5EF4-FFF2-40B4-BE49-F238E27FC236}">
                <a16:creationId xmlns:a16="http://schemas.microsoft.com/office/drawing/2014/main" id="{40F9D124-E90C-4B6B-824F-6E5CC0543122}"/>
              </a:ext>
            </a:extLst>
          </p:cNvPr>
          <p:cNvSpPr>
            <a:spLocks noChangeShapeType="1"/>
          </p:cNvSpPr>
          <p:nvPr userDrawn="1"/>
        </p:nvSpPr>
        <p:spPr bwMode="auto">
          <a:xfrm>
            <a:off x="382200" y="6305840"/>
            <a:ext cx="8382000" cy="0"/>
          </a:xfrm>
          <a:prstGeom prst="line">
            <a:avLst/>
          </a:prstGeom>
          <a:noFill/>
          <a:ln w="57150">
            <a:solidFill>
              <a:schemeClr val="bg1">
                <a:lumMod val="65000"/>
              </a:schemeClr>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charset="0"/>
              <a:ea typeface="+mn-ea"/>
              <a:cs typeface="+mn-cs"/>
              <a:sym typeface="Wingdings" pitchFamily="2" charset="2"/>
            </a:endParaRPr>
          </a:p>
        </p:txBody>
      </p:sp>
      <p:sp>
        <p:nvSpPr>
          <p:cNvPr id="9" name="Line 14">
            <a:extLst>
              <a:ext uri="{FF2B5EF4-FFF2-40B4-BE49-F238E27FC236}">
                <a16:creationId xmlns:a16="http://schemas.microsoft.com/office/drawing/2014/main" id="{B2BBF64C-57E9-4D36-85EB-B41FB79CCF09}"/>
              </a:ext>
            </a:extLst>
          </p:cNvPr>
          <p:cNvSpPr>
            <a:spLocks noChangeShapeType="1"/>
          </p:cNvSpPr>
          <p:nvPr userDrawn="1"/>
        </p:nvSpPr>
        <p:spPr bwMode="auto">
          <a:xfrm>
            <a:off x="417368" y="1548636"/>
            <a:ext cx="8382000" cy="0"/>
          </a:xfrm>
          <a:prstGeom prst="line">
            <a:avLst/>
          </a:prstGeom>
          <a:noFill/>
          <a:ln w="57150">
            <a:solidFill>
              <a:schemeClr val="bg1">
                <a:lumMod val="65000"/>
              </a:schemeClr>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charset="0"/>
              <a:ea typeface="+mn-ea"/>
              <a:cs typeface="+mn-cs"/>
              <a:sym typeface="Wingdings" pitchFamily="2" charset="2"/>
            </a:endParaRPr>
          </a:p>
        </p:txBody>
      </p:sp>
      <p:pic>
        <p:nvPicPr>
          <p:cNvPr id="10" name="Picture 9" descr="Nebraska_N_RGB.png">
            <a:extLst>
              <a:ext uri="{FF2B5EF4-FFF2-40B4-BE49-F238E27FC236}">
                <a16:creationId xmlns:a16="http://schemas.microsoft.com/office/drawing/2014/main" id="{E618EDAB-DD41-4EC9-BB2A-4C4CA39A904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9635" y="2302225"/>
            <a:ext cx="1815450" cy="1692456"/>
          </a:xfrm>
          <a:prstGeom prst="rect">
            <a:avLst/>
          </a:prstGeom>
        </p:spPr>
      </p:pic>
      <p:pic>
        <p:nvPicPr>
          <p:cNvPr id="11" name="Picture 10" descr="1505.028 Toolbox PPT_Sidebar_1a.jpg">
            <a:extLst>
              <a:ext uri="{FF2B5EF4-FFF2-40B4-BE49-F238E27FC236}">
                <a16:creationId xmlns:a16="http://schemas.microsoft.com/office/drawing/2014/main" id="{307925BE-F08B-4F6A-A2D1-F09DC2FEE216}"/>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89071" t="7003" r="1401" b="84923"/>
          <a:stretch/>
        </p:blipFill>
        <p:spPr>
          <a:xfrm>
            <a:off x="531540" y="4256069"/>
            <a:ext cx="2871639" cy="1368795"/>
          </a:xfrm>
          <a:prstGeom prst="rect">
            <a:avLst/>
          </a:prstGeom>
        </p:spPr>
      </p:pic>
      <p:sp>
        <p:nvSpPr>
          <p:cNvPr id="12" name="Line 15">
            <a:extLst>
              <a:ext uri="{FF2B5EF4-FFF2-40B4-BE49-F238E27FC236}">
                <a16:creationId xmlns:a16="http://schemas.microsoft.com/office/drawing/2014/main" id="{74117AF7-4ED9-4C32-B060-DB2C4BA398FA}"/>
              </a:ext>
            </a:extLst>
          </p:cNvPr>
          <p:cNvSpPr>
            <a:spLocks noChangeShapeType="1"/>
          </p:cNvSpPr>
          <p:nvPr userDrawn="1"/>
        </p:nvSpPr>
        <p:spPr bwMode="auto">
          <a:xfrm>
            <a:off x="381000" y="6441440"/>
            <a:ext cx="8382000" cy="0"/>
          </a:xfrm>
          <a:prstGeom prst="line">
            <a:avLst/>
          </a:prstGeom>
          <a:noFill/>
          <a:ln w="57150">
            <a:solidFill>
              <a:srgbClr val="DD212B"/>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3" name="Line 17">
            <a:extLst>
              <a:ext uri="{FF2B5EF4-FFF2-40B4-BE49-F238E27FC236}">
                <a16:creationId xmlns:a16="http://schemas.microsoft.com/office/drawing/2014/main" id="{9781A0EF-16C3-4341-B2EA-D8D075DE558C}"/>
              </a:ext>
            </a:extLst>
          </p:cNvPr>
          <p:cNvSpPr>
            <a:spLocks noChangeShapeType="1"/>
          </p:cNvSpPr>
          <p:nvPr userDrawn="1"/>
        </p:nvSpPr>
        <p:spPr bwMode="auto">
          <a:xfrm>
            <a:off x="422275" y="1404303"/>
            <a:ext cx="8382000" cy="0"/>
          </a:xfrm>
          <a:prstGeom prst="line">
            <a:avLst/>
          </a:prstGeom>
          <a:noFill/>
          <a:ln w="57150">
            <a:solidFill>
              <a:srgbClr val="DD212B"/>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Tree>
    <p:extLst>
      <p:ext uri="{BB962C8B-B14F-4D97-AF65-F5344CB8AC3E}">
        <p14:creationId xmlns:p14="http://schemas.microsoft.com/office/powerpoint/2010/main" val="3106548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C567F1F5-194A-4EF4-8702-89EFF55C2EA8}"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144E03DF-8FF9-4CC1-81A9-7D65C03EA82B}" type="datetime3">
              <a:rPr lang="en-US" sz="1800">
                <a:solidFill>
                  <a:srgbClr val="000000"/>
                </a:solidFill>
              </a:rPr>
              <a:pPr fontAlgn="auto">
                <a:spcBef>
                  <a:spcPts val="0"/>
                </a:spcBef>
                <a:spcAft>
                  <a:spcPts val="0"/>
                </a:spcAft>
                <a:defRPr/>
              </a:pPr>
              <a:t>18 March 2020</a:t>
            </a:fld>
            <a:endParaRPr lang="en-US" sz="1800">
              <a:solidFill>
                <a:srgbClr val="000000"/>
              </a:solidFill>
            </a:endParaRPr>
          </a:p>
        </p:txBody>
      </p:sp>
    </p:spTree>
    <p:extLst>
      <p:ext uri="{BB962C8B-B14F-4D97-AF65-F5344CB8AC3E}">
        <p14:creationId xmlns:p14="http://schemas.microsoft.com/office/powerpoint/2010/main" val="1805733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9275" y="76200"/>
            <a:ext cx="2032000" cy="5784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0100" y="76200"/>
            <a:ext cx="5946775" cy="5784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51B54694-5A4F-4DDE-A246-90E7B842FB9E}"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60DCB877-6D3E-4BCA-8EC7-D4670F81984A}" type="datetime3">
              <a:rPr lang="en-US" sz="1800">
                <a:solidFill>
                  <a:srgbClr val="000000"/>
                </a:solidFill>
              </a:rPr>
              <a:pPr fontAlgn="auto">
                <a:spcBef>
                  <a:spcPts val="0"/>
                </a:spcBef>
                <a:spcAft>
                  <a:spcPts val="0"/>
                </a:spcAft>
                <a:defRPr/>
              </a:pPr>
              <a:t>18 March 2020</a:t>
            </a:fld>
            <a:endParaRPr lang="en-US" sz="1800">
              <a:solidFill>
                <a:srgbClr val="000000"/>
              </a:solidFill>
            </a:endParaRPr>
          </a:p>
        </p:txBody>
      </p:sp>
    </p:spTree>
    <p:extLst>
      <p:ext uri="{BB962C8B-B14F-4D97-AF65-F5344CB8AC3E}">
        <p14:creationId xmlns:p14="http://schemas.microsoft.com/office/powerpoint/2010/main" val="2182098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911350" y="76200"/>
            <a:ext cx="6781800" cy="1143000"/>
          </a:xfrm>
        </p:spPr>
        <p:txBody>
          <a:bodyPr/>
          <a:lstStyle/>
          <a:p>
            <a:r>
              <a:rPr lang="en-US"/>
              <a:t>Click to edit Master title style</a:t>
            </a:r>
          </a:p>
        </p:txBody>
      </p:sp>
      <p:sp>
        <p:nvSpPr>
          <p:cNvPr id="3" name="Table Placeholder 2"/>
          <p:cNvSpPr>
            <a:spLocks noGrp="1"/>
          </p:cNvSpPr>
          <p:nvPr>
            <p:ph type="tbl" idx="1"/>
          </p:nvPr>
        </p:nvSpPr>
        <p:spPr>
          <a:xfrm>
            <a:off x="800100" y="1536700"/>
            <a:ext cx="8131175" cy="4324350"/>
          </a:xfrm>
        </p:spPr>
        <p:txBody>
          <a:bodyPr/>
          <a:lstStyle/>
          <a:p>
            <a:pPr lvl="0"/>
            <a:endParaRPr lang="en-US" noProof="0"/>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C4A63687-7E6C-4DE0-9BEB-8789448141D7}"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E43D8F38-5EEC-4D31-B27F-2563D8A07911}" type="datetime3">
              <a:rPr lang="en-US" sz="1800">
                <a:solidFill>
                  <a:srgbClr val="000000"/>
                </a:solidFill>
              </a:rPr>
              <a:pPr fontAlgn="auto">
                <a:spcBef>
                  <a:spcPts val="0"/>
                </a:spcBef>
                <a:spcAft>
                  <a:spcPts val="0"/>
                </a:spcAft>
                <a:defRPr/>
              </a:pPr>
              <a:t>18 March 2020</a:t>
            </a:fld>
            <a:endParaRPr lang="en-US" sz="1800">
              <a:solidFill>
                <a:srgbClr val="000000"/>
              </a:solidFill>
            </a:endParaRPr>
          </a:p>
        </p:txBody>
      </p:sp>
    </p:spTree>
    <p:extLst>
      <p:ext uri="{BB962C8B-B14F-4D97-AF65-F5344CB8AC3E}">
        <p14:creationId xmlns:p14="http://schemas.microsoft.com/office/powerpoint/2010/main" val="2267678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4"/>
          <p:cNvSpPr>
            <a:spLocks noGrp="1" noChangeArrowheads="1"/>
          </p:cNvSpPr>
          <p:nvPr>
            <p:ph type="sldNum" sz="quarter" idx="10"/>
          </p:nvPr>
        </p:nvSpPr>
        <p:spPr>
          <a:xfrm>
            <a:off x="6896941" y="6381750"/>
            <a:ext cx="2133600" cy="476250"/>
          </a:xfrm>
          <a:ln/>
        </p:spPr>
        <p:txBody>
          <a:bodyPr/>
          <a:lstStyle>
            <a:lvl1pPr>
              <a:defRPr/>
            </a:lvl1pPr>
          </a:lstStyle>
          <a:p>
            <a:pPr>
              <a:defRPr/>
            </a:pPr>
            <a:fld id="{62D6D4B2-7611-498F-8780-1EDC26277454}" type="slidenum">
              <a:rPr lang="en-US" smtClean="0">
                <a:solidFill>
                  <a:srgbClr val="000000"/>
                </a:solidFill>
              </a:rPr>
              <a:pPr>
                <a:defRPr/>
              </a:pPr>
              <a:t>‹#›</a:t>
            </a:fld>
            <a:endParaRPr lang="en-US" dirty="0">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D957A480-45FD-4E4A-ABAC-1E7EB071E91C}" type="datetime3">
              <a:rPr lang="en-US" sz="1800">
                <a:solidFill>
                  <a:srgbClr val="000000"/>
                </a:solidFill>
              </a:rPr>
              <a:pPr fontAlgn="auto">
                <a:spcBef>
                  <a:spcPts val="0"/>
                </a:spcBef>
                <a:spcAft>
                  <a:spcPts val="0"/>
                </a:spcAft>
                <a:defRPr/>
              </a:pPr>
              <a:t>18 March 2020</a:t>
            </a:fld>
            <a:endParaRPr lang="en-US" sz="1800">
              <a:solidFill>
                <a:srgbClr val="000000"/>
              </a:solidFill>
            </a:endParaRPr>
          </a:p>
        </p:txBody>
      </p:sp>
    </p:spTree>
    <p:extLst>
      <p:ext uri="{BB962C8B-B14F-4D97-AF65-F5344CB8AC3E}">
        <p14:creationId xmlns:p14="http://schemas.microsoft.com/office/powerpoint/2010/main" val="3882018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683EF015-741B-43DE-8A3A-BDAB0992138F}"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2E6BC4E5-C517-43F2-870E-64EFEEF1198A}" type="datetime3">
              <a:rPr lang="en-US" sz="1800">
                <a:solidFill>
                  <a:srgbClr val="000000"/>
                </a:solidFill>
              </a:rPr>
              <a:pPr fontAlgn="auto">
                <a:spcBef>
                  <a:spcPts val="0"/>
                </a:spcBef>
                <a:spcAft>
                  <a:spcPts val="0"/>
                </a:spcAft>
                <a:defRPr/>
              </a:pPr>
              <a:t>18 March 2020</a:t>
            </a:fld>
            <a:endParaRPr lang="en-US" sz="1800">
              <a:solidFill>
                <a:srgbClr val="000000"/>
              </a:solidFill>
            </a:endParaRPr>
          </a:p>
        </p:txBody>
      </p:sp>
    </p:spTree>
    <p:extLst>
      <p:ext uri="{BB962C8B-B14F-4D97-AF65-F5344CB8AC3E}">
        <p14:creationId xmlns:p14="http://schemas.microsoft.com/office/powerpoint/2010/main" val="372148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0100" y="1536700"/>
            <a:ext cx="3989388"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41888" y="1536700"/>
            <a:ext cx="3989387"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04E23353-4FEE-4528-8A35-E06682B0B952}"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3C7A53D6-9E1F-476B-811C-8B0D7D6C129D}" type="datetime3">
              <a:rPr lang="en-US" sz="1800">
                <a:solidFill>
                  <a:srgbClr val="000000"/>
                </a:solidFill>
              </a:rPr>
              <a:pPr fontAlgn="auto">
                <a:spcBef>
                  <a:spcPts val="0"/>
                </a:spcBef>
                <a:spcAft>
                  <a:spcPts val="0"/>
                </a:spcAft>
                <a:defRPr/>
              </a:pPr>
              <a:t>18 March 2020</a:t>
            </a:fld>
            <a:endParaRPr lang="en-US" sz="1800">
              <a:solidFill>
                <a:srgbClr val="000000"/>
              </a:solidFill>
            </a:endParaRPr>
          </a:p>
        </p:txBody>
      </p:sp>
    </p:spTree>
    <p:extLst>
      <p:ext uri="{BB962C8B-B14F-4D97-AF65-F5344CB8AC3E}">
        <p14:creationId xmlns:p14="http://schemas.microsoft.com/office/powerpoint/2010/main" val="2518554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E8D331FD-6F1F-4D9B-AF9A-483E3CAF7677}" type="slidenum">
              <a:rPr lang="en-US">
                <a:solidFill>
                  <a:srgbClr val="000000"/>
                </a:solidFill>
              </a:rPr>
              <a:pPr>
                <a:defRPr/>
              </a:pPr>
              <a:t>‹#›</a:t>
            </a:fld>
            <a:endParaRPr lang="en-US">
              <a:solidFill>
                <a:srgbClr val="000000"/>
              </a:solidFill>
            </a:endParaRPr>
          </a:p>
        </p:txBody>
      </p:sp>
      <p:sp>
        <p:nvSpPr>
          <p:cNvPr id="8"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7620B285-4050-43FA-AADB-0920DF539A7F}" type="datetime3">
              <a:rPr lang="en-US" sz="1800">
                <a:solidFill>
                  <a:srgbClr val="000000"/>
                </a:solidFill>
              </a:rPr>
              <a:pPr fontAlgn="auto">
                <a:spcBef>
                  <a:spcPts val="0"/>
                </a:spcBef>
                <a:spcAft>
                  <a:spcPts val="0"/>
                </a:spcAft>
                <a:defRPr/>
              </a:pPr>
              <a:t>18 March 2020</a:t>
            </a:fld>
            <a:endParaRPr lang="en-US" sz="1800">
              <a:solidFill>
                <a:srgbClr val="000000"/>
              </a:solidFill>
            </a:endParaRPr>
          </a:p>
        </p:txBody>
      </p:sp>
    </p:spTree>
    <p:extLst>
      <p:ext uri="{BB962C8B-B14F-4D97-AF65-F5344CB8AC3E}">
        <p14:creationId xmlns:p14="http://schemas.microsoft.com/office/powerpoint/2010/main" val="339424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7FF413A6-C1B6-4F62-8CFB-187CFCE2157E}" type="slidenum">
              <a:rPr lang="en-US">
                <a:solidFill>
                  <a:srgbClr val="000000"/>
                </a:solidFill>
              </a:rPr>
              <a:pPr>
                <a:defRPr/>
              </a:pPr>
              <a:t>‹#›</a:t>
            </a:fld>
            <a:endParaRPr lang="en-US">
              <a:solidFill>
                <a:srgbClr val="000000"/>
              </a:solidFill>
            </a:endParaRPr>
          </a:p>
        </p:txBody>
      </p:sp>
      <p:sp>
        <p:nvSpPr>
          <p:cNvPr id="4"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0EA175A4-5690-4F6B-983E-B173AF56C5D4}" type="datetime3">
              <a:rPr lang="en-US" sz="1800">
                <a:solidFill>
                  <a:srgbClr val="000000"/>
                </a:solidFill>
              </a:rPr>
              <a:pPr fontAlgn="auto">
                <a:spcBef>
                  <a:spcPts val="0"/>
                </a:spcBef>
                <a:spcAft>
                  <a:spcPts val="0"/>
                </a:spcAft>
                <a:defRPr/>
              </a:pPr>
              <a:t>18 March 2020</a:t>
            </a:fld>
            <a:endParaRPr lang="en-US" sz="1800">
              <a:solidFill>
                <a:srgbClr val="000000"/>
              </a:solidFill>
            </a:endParaRPr>
          </a:p>
        </p:txBody>
      </p:sp>
    </p:spTree>
    <p:extLst>
      <p:ext uri="{BB962C8B-B14F-4D97-AF65-F5344CB8AC3E}">
        <p14:creationId xmlns:p14="http://schemas.microsoft.com/office/powerpoint/2010/main" val="1961932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4B30F739-B175-493E-BCB7-A2F184EDE3CD}" type="slidenum">
              <a:rPr lang="en-US">
                <a:solidFill>
                  <a:srgbClr val="000000"/>
                </a:solidFill>
              </a:rPr>
              <a:pPr>
                <a:defRPr/>
              </a:pPr>
              <a:t>‹#›</a:t>
            </a:fld>
            <a:endParaRPr lang="en-US">
              <a:solidFill>
                <a:srgbClr val="000000"/>
              </a:solidFill>
            </a:endParaRPr>
          </a:p>
        </p:txBody>
      </p:sp>
      <p:sp>
        <p:nvSpPr>
          <p:cNvPr id="3"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6FB5E55D-52CC-4139-85F7-657F2B75D194}" type="datetime3">
              <a:rPr lang="en-US" sz="1800">
                <a:solidFill>
                  <a:srgbClr val="000000"/>
                </a:solidFill>
              </a:rPr>
              <a:pPr fontAlgn="auto">
                <a:spcBef>
                  <a:spcPts val="0"/>
                </a:spcBef>
                <a:spcAft>
                  <a:spcPts val="0"/>
                </a:spcAft>
                <a:defRPr/>
              </a:pPr>
              <a:t>18 March 2020</a:t>
            </a:fld>
            <a:endParaRPr lang="en-US" sz="1800">
              <a:solidFill>
                <a:srgbClr val="000000"/>
              </a:solidFill>
            </a:endParaRPr>
          </a:p>
        </p:txBody>
      </p:sp>
    </p:spTree>
    <p:extLst>
      <p:ext uri="{BB962C8B-B14F-4D97-AF65-F5344CB8AC3E}">
        <p14:creationId xmlns:p14="http://schemas.microsoft.com/office/powerpoint/2010/main" val="12789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AA4FB6B9-BF17-439A-AF11-BF4CD9B977CD}"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085EA206-6CCF-4F3A-B44D-6D7AD10113F2}" type="datetime3">
              <a:rPr lang="en-US" sz="1800">
                <a:solidFill>
                  <a:srgbClr val="000000"/>
                </a:solidFill>
              </a:rPr>
              <a:pPr fontAlgn="auto">
                <a:spcBef>
                  <a:spcPts val="0"/>
                </a:spcBef>
                <a:spcAft>
                  <a:spcPts val="0"/>
                </a:spcAft>
                <a:defRPr/>
              </a:pPr>
              <a:t>18 March 2020</a:t>
            </a:fld>
            <a:endParaRPr lang="en-US" sz="1800">
              <a:solidFill>
                <a:srgbClr val="000000"/>
              </a:solidFill>
            </a:endParaRPr>
          </a:p>
        </p:txBody>
      </p:sp>
    </p:spTree>
    <p:extLst>
      <p:ext uri="{BB962C8B-B14F-4D97-AF65-F5344CB8AC3E}">
        <p14:creationId xmlns:p14="http://schemas.microsoft.com/office/powerpoint/2010/main" val="3947730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549A2477-CE7E-45C6-B43D-4B971EC74F58}"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F98E6776-D5C5-46E4-88B5-BCF57C743C82}" type="datetime3">
              <a:rPr lang="en-US" sz="1800">
                <a:solidFill>
                  <a:srgbClr val="000000"/>
                </a:solidFill>
              </a:rPr>
              <a:pPr fontAlgn="auto">
                <a:spcBef>
                  <a:spcPts val="0"/>
                </a:spcBef>
                <a:spcAft>
                  <a:spcPts val="0"/>
                </a:spcAft>
                <a:defRPr/>
              </a:pPr>
              <a:t>18 March 2020</a:t>
            </a:fld>
            <a:endParaRPr lang="en-US" sz="1800">
              <a:solidFill>
                <a:srgbClr val="000000"/>
              </a:solidFill>
            </a:endParaRPr>
          </a:p>
        </p:txBody>
      </p:sp>
    </p:spTree>
    <p:extLst>
      <p:ext uri="{BB962C8B-B14F-4D97-AF65-F5344CB8AC3E}">
        <p14:creationId xmlns:p14="http://schemas.microsoft.com/office/powerpoint/2010/main" val="3172452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800100" y="1536700"/>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027" name="Rectangle 2"/>
          <p:cNvSpPr>
            <a:spLocks noGrp="1" noChangeArrowheads="1"/>
          </p:cNvSpPr>
          <p:nvPr>
            <p:ph type="title"/>
          </p:nvPr>
        </p:nvSpPr>
        <p:spPr bwMode="auto">
          <a:xfrm>
            <a:off x="1911350" y="76200"/>
            <a:ext cx="6781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68" name="Rectangle 44"/>
          <p:cNvSpPr>
            <a:spLocks noGrp="1" noChangeArrowheads="1"/>
          </p:cNvSpPr>
          <p:nvPr>
            <p:ph type="sldNum" sz="quarter" idx="4"/>
          </p:nvPr>
        </p:nvSpPr>
        <p:spPr bwMode="auto">
          <a:xfrm>
            <a:off x="6910388" y="62531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mtClean="0">
                <a:latin typeface="Times New Roman" pitchFamily="18" charset="0"/>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F49C0791-D0EA-4F3B-9503-D0DBAFE8CE0E}" type="slidenum">
              <a:rPr lang="en-US" sz="1800">
                <a:solidFill>
                  <a:srgbClr val="000000"/>
                </a:solidFill>
              </a:rPr>
              <a:pPr fontAlgn="auto">
                <a:spcBef>
                  <a:spcPts val="0"/>
                </a:spcBef>
                <a:spcAft>
                  <a:spcPts val="0"/>
                </a:spcAft>
                <a:defRPr/>
              </a:pPr>
              <a:t>‹#›</a:t>
            </a:fld>
            <a:endParaRPr lang="en-US" sz="1800">
              <a:solidFill>
                <a:srgbClr val="000000"/>
              </a:solidFill>
            </a:endParaRPr>
          </a:p>
        </p:txBody>
      </p:sp>
      <p:sp>
        <p:nvSpPr>
          <p:cNvPr id="10" name="Line 15">
            <a:extLst>
              <a:ext uri="{FF2B5EF4-FFF2-40B4-BE49-F238E27FC236}">
                <a16:creationId xmlns:a16="http://schemas.microsoft.com/office/drawing/2014/main" id="{078F0C5E-51FD-4A10-86FC-A16488553A72}"/>
              </a:ext>
            </a:extLst>
          </p:cNvPr>
          <p:cNvSpPr>
            <a:spLocks noChangeShapeType="1"/>
          </p:cNvSpPr>
          <p:nvPr userDrawn="1"/>
        </p:nvSpPr>
        <p:spPr bwMode="auto">
          <a:xfrm>
            <a:off x="381000" y="6451600"/>
            <a:ext cx="8382000" cy="0"/>
          </a:xfrm>
          <a:prstGeom prst="line">
            <a:avLst/>
          </a:prstGeom>
          <a:noFill/>
          <a:ln w="57150">
            <a:solidFill>
              <a:srgbClr val="DD212B"/>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1" name="Line 17">
            <a:extLst>
              <a:ext uri="{FF2B5EF4-FFF2-40B4-BE49-F238E27FC236}">
                <a16:creationId xmlns:a16="http://schemas.microsoft.com/office/drawing/2014/main" id="{26A849A4-E50F-4776-8E03-68DF7772FC91}"/>
              </a:ext>
            </a:extLst>
          </p:cNvPr>
          <p:cNvSpPr>
            <a:spLocks noChangeShapeType="1"/>
          </p:cNvSpPr>
          <p:nvPr userDrawn="1"/>
        </p:nvSpPr>
        <p:spPr bwMode="auto">
          <a:xfrm>
            <a:off x="422275" y="1414463"/>
            <a:ext cx="8382000" cy="0"/>
          </a:xfrm>
          <a:prstGeom prst="line">
            <a:avLst/>
          </a:prstGeom>
          <a:noFill/>
          <a:ln w="57150">
            <a:solidFill>
              <a:srgbClr val="DD212B"/>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2" name="Text Box 43">
            <a:extLst>
              <a:ext uri="{FF2B5EF4-FFF2-40B4-BE49-F238E27FC236}">
                <a16:creationId xmlns:a16="http://schemas.microsoft.com/office/drawing/2014/main" id="{1113F88B-8390-403E-9FB9-B51F3E8D9FF9}"/>
              </a:ext>
            </a:extLst>
          </p:cNvPr>
          <p:cNvSpPr txBox="1">
            <a:spLocks noChangeArrowheads="1"/>
          </p:cNvSpPr>
          <p:nvPr userDrawn="1"/>
        </p:nvSpPr>
        <p:spPr bwMode="auto">
          <a:xfrm>
            <a:off x="1295400" y="6491288"/>
            <a:ext cx="6553200" cy="336550"/>
          </a:xfrm>
          <a:prstGeom prst="rect">
            <a:avLst/>
          </a:prstGeom>
          <a:noFill/>
          <a:ln w="9525">
            <a:noFill/>
            <a:miter lim="800000"/>
            <a:headEnd/>
            <a:tailEnd/>
          </a:ln>
          <a:effectLst/>
        </p:spPr>
        <p:txBody>
          <a:bodyPr>
            <a:spAutoFit/>
          </a:bodyPr>
          <a:lstStyle/>
          <a:p>
            <a:pPr algn="ctr" fontAlgn="auto">
              <a:spcAft>
                <a:spcPts val="0"/>
              </a:spcAft>
              <a:defRPr/>
            </a:pPr>
            <a:r>
              <a:rPr lang="en-US" sz="1600" b="1" i="1" dirty="0">
                <a:solidFill>
                  <a:srgbClr val="000000"/>
                </a:solidFill>
                <a:latin typeface="Century Schoolbook" pitchFamily="18" charset="0"/>
              </a:rPr>
              <a:t>CSCE 436 – Advanced Embedded Systems</a:t>
            </a:r>
          </a:p>
        </p:txBody>
      </p:sp>
      <p:pic>
        <p:nvPicPr>
          <p:cNvPr id="13" name="Picture 12" descr="1505.028 Toolbox PPT_Sidebar_1a.jpg">
            <a:extLst>
              <a:ext uri="{FF2B5EF4-FFF2-40B4-BE49-F238E27FC236}">
                <a16:creationId xmlns:a16="http://schemas.microsoft.com/office/drawing/2014/main" id="{1A4E34B2-5DCB-4799-959C-5C46B378E123}"/>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89071" t="7003" r="1401" b="84923"/>
          <a:stretch/>
        </p:blipFill>
        <p:spPr>
          <a:xfrm>
            <a:off x="7972" y="196902"/>
            <a:ext cx="1896812" cy="904134"/>
          </a:xfrm>
          <a:prstGeom prst="rect">
            <a:avLst/>
          </a:prstGeom>
        </p:spPr>
      </p:pic>
    </p:spTree>
    <p:extLst>
      <p:ext uri="{BB962C8B-B14F-4D97-AF65-F5344CB8AC3E}">
        <p14:creationId xmlns:p14="http://schemas.microsoft.com/office/powerpoint/2010/main" val="155019608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p:txStyles>
    <p:titleStyle>
      <a:lvl1pPr algn="r" rtl="0" eaLnBrk="0" fontAlgn="base" hangingPunct="0">
        <a:spcBef>
          <a:spcPct val="0"/>
        </a:spcBef>
        <a:spcAft>
          <a:spcPct val="0"/>
        </a:spcAft>
        <a:defRPr sz="3600" b="1">
          <a:solidFill>
            <a:schemeClr val="tx1"/>
          </a:solidFill>
          <a:latin typeface="+mj-lt"/>
          <a:ea typeface="+mj-ea"/>
          <a:cs typeface="+mj-cs"/>
        </a:defRPr>
      </a:lvl1pPr>
      <a:lvl2pPr algn="r" rtl="0" eaLnBrk="0" fontAlgn="base" hangingPunct="0">
        <a:spcBef>
          <a:spcPct val="0"/>
        </a:spcBef>
        <a:spcAft>
          <a:spcPct val="0"/>
        </a:spcAft>
        <a:defRPr sz="3600" b="1">
          <a:solidFill>
            <a:srgbClr val="0C2D83"/>
          </a:solidFill>
          <a:latin typeface="Arial" pitchFamily="34" charset="0"/>
        </a:defRPr>
      </a:lvl2pPr>
      <a:lvl3pPr algn="r" rtl="0" eaLnBrk="0" fontAlgn="base" hangingPunct="0">
        <a:spcBef>
          <a:spcPct val="0"/>
        </a:spcBef>
        <a:spcAft>
          <a:spcPct val="0"/>
        </a:spcAft>
        <a:defRPr sz="3600" b="1">
          <a:solidFill>
            <a:srgbClr val="0C2D83"/>
          </a:solidFill>
          <a:latin typeface="Arial" pitchFamily="34" charset="0"/>
        </a:defRPr>
      </a:lvl3pPr>
      <a:lvl4pPr algn="r" rtl="0" eaLnBrk="0" fontAlgn="base" hangingPunct="0">
        <a:spcBef>
          <a:spcPct val="0"/>
        </a:spcBef>
        <a:spcAft>
          <a:spcPct val="0"/>
        </a:spcAft>
        <a:defRPr sz="3600" b="1">
          <a:solidFill>
            <a:srgbClr val="0C2D83"/>
          </a:solidFill>
          <a:latin typeface="Arial" pitchFamily="34" charset="0"/>
        </a:defRPr>
      </a:lvl4pPr>
      <a:lvl5pPr algn="r" rtl="0" eaLnBrk="0" fontAlgn="base" hangingPunct="0">
        <a:spcBef>
          <a:spcPct val="0"/>
        </a:spcBef>
        <a:spcAft>
          <a:spcPct val="0"/>
        </a:spcAft>
        <a:defRPr sz="3600" b="1">
          <a:solidFill>
            <a:srgbClr val="0C2D83"/>
          </a:solidFill>
          <a:latin typeface="Arial" pitchFamily="34" charset="0"/>
        </a:defRPr>
      </a:lvl5pPr>
      <a:lvl6pPr marL="457200" algn="r" rtl="0" eaLnBrk="0" fontAlgn="base" hangingPunct="0">
        <a:spcBef>
          <a:spcPct val="0"/>
        </a:spcBef>
        <a:spcAft>
          <a:spcPct val="0"/>
        </a:spcAft>
        <a:defRPr sz="3600" b="1">
          <a:solidFill>
            <a:srgbClr val="0C2D83"/>
          </a:solidFill>
          <a:latin typeface="Arial" pitchFamily="34" charset="0"/>
        </a:defRPr>
      </a:lvl6pPr>
      <a:lvl7pPr marL="914400" algn="r" rtl="0" eaLnBrk="0" fontAlgn="base" hangingPunct="0">
        <a:spcBef>
          <a:spcPct val="0"/>
        </a:spcBef>
        <a:spcAft>
          <a:spcPct val="0"/>
        </a:spcAft>
        <a:defRPr sz="3600" b="1">
          <a:solidFill>
            <a:srgbClr val="0C2D83"/>
          </a:solidFill>
          <a:latin typeface="Arial" pitchFamily="34" charset="0"/>
        </a:defRPr>
      </a:lvl7pPr>
      <a:lvl8pPr marL="1371600" algn="r" rtl="0" eaLnBrk="0" fontAlgn="base" hangingPunct="0">
        <a:spcBef>
          <a:spcPct val="0"/>
        </a:spcBef>
        <a:spcAft>
          <a:spcPct val="0"/>
        </a:spcAft>
        <a:defRPr sz="3600" b="1">
          <a:solidFill>
            <a:srgbClr val="0C2D83"/>
          </a:solidFill>
          <a:latin typeface="Arial" pitchFamily="34" charset="0"/>
        </a:defRPr>
      </a:lvl8pPr>
      <a:lvl9pPr marL="1828800" algn="r" rtl="0" eaLnBrk="0" fontAlgn="base" hangingPunct="0">
        <a:spcBef>
          <a:spcPct val="0"/>
        </a:spcBef>
        <a:spcAft>
          <a:spcPct val="0"/>
        </a:spcAft>
        <a:defRPr sz="3600" b="1">
          <a:solidFill>
            <a:srgbClr val="0C2D83"/>
          </a:solidFill>
          <a:latin typeface="Arial" pitchFamily="34"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ewiki.net/display/LOGIC/IIR+Filter+Design+in+VHDL+Targeted+for+18-Bit,+48+KHz+Audio+Signal+Us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hyperlink" Target="http://en.wikipedia.org/wiki/Digital_biquad_filt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EE4AFCC-A34A-4D25-BE77-E75C7600DB20}"/>
              </a:ext>
            </a:extLst>
          </p:cNvPr>
          <p:cNvSpPr>
            <a:spLocks noGrp="1"/>
          </p:cNvSpPr>
          <p:nvPr>
            <p:ph type="subTitle" idx="1"/>
          </p:nvPr>
        </p:nvSpPr>
        <p:spPr/>
        <p:txBody>
          <a:bodyPr/>
          <a:lstStyle/>
          <a:p>
            <a:r>
              <a:rPr lang="en-US" dirty="0"/>
              <a:t>Prof Jeffrey Falkinburg</a:t>
            </a:r>
            <a:br>
              <a:rPr lang="en-US" dirty="0"/>
            </a:br>
            <a:r>
              <a:rPr lang="en-US" dirty="0"/>
              <a:t>Avery Hall 368</a:t>
            </a:r>
            <a:br>
              <a:rPr lang="en-US" dirty="0"/>
            </a:br>
            <a:r>
              <a:rPr lang="en-US" dirty="0"/>
              <a:t>472-5120</a:t>
            </a:r>
          </a:p>
        </p:txBody>
      </p:sp>
      <p:sp>
        <p:nvSpPr>
          <p:cNvPr id="3" name="Title 2">
            <a:extLst>
              <a:ext uri="{FF2B5EF4-FFF2-40B4-BE49-F238E27FC236}">
                <a16:creationId xmlns:a16="http://schemas.microsoft.com/office/drawing/2014/main" id="{257E031C-FE42-41FC-9EC4-42C46DEE6BF0}"/>
              </a:ext>
            </a:extLst>
          </p:cNvPr>
          <p:cNvSpPr>
            <a:spLocks noGrp="1"/>
          </p:cNvSpPr>
          <p:nvPr>
            <p:ph type="ctrTitle"/>
          </p:nvPr>
        </p:nvSpPr>
        <p:spPr>
          <a:xfrm>
            <a:off x="3006969" y="2275840"/>
            <a:ext cx="5603631" cy="1905000"/>
          </a:xfrm>
        </p:spPr>
        <p:txBody>
          <a:bodyPr/>
          <a:lstStyle/>
          <a:p>
            <a:r>
              <a:rPr lang="en-US" dirty="0"/>
              <a:t>CSCE 436 – Advanced Embedded Systems</a:t>
            </a:r>
            <a:br>
              <a:rPr lang="en-US" dirty="0"/>
            </a:br>
            <a:r>
              <a:rPr lang="en-US" sz="3600" dirty="0"/>
              <a:t>Lecture 28 – Digital Low Pass Filter</a:t>
            </a:r>
            <a:endParaRPr lang="en-US" dirty="0"/>
          </a:p>
        </p:txBody>
      </p:sp>
    </p:spTree>
    <p:extLst>
      <p:ext uri="{BB962C8B-B14F-4D97-AF65-F5344CB8AC3E}">
        <p14:creationId xmlns:p14="http://schemas.microsoft.com/office/powerpoint/2010/main" val="956543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Coefficient Tab</a:t>
            </a:r>
          </a:p>
        </p:txBody>
      </p:sp>
      <p:sp>
        <p:nvSpPr>
          <p:cNvPr id="4" name="Content Placeholder 3"/>
          <p:cNvSpPr>
            <a:spLocks noGrp="1"/>
          </p:cNvSpPr>
          <p:nvPr>
            <p:ph idx="1"/>
          </p:nvPr>
        </p:nvSpPr>
        <p:spPr>
          <a:xfrm>
            <a:off x="581736" y="1523052"/>
            <a:ext cx="8131175" cy="4324350"/>
          </a:xfrm>
        </p:spPr>
        <p:txBody>
          <a:bodyPr/>
          <a:lstStyle/>
          <a:p>
            <a:endParaRPr lang="en-US" sz="2800"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10</a:t>
            </a:fld>
            <a:endParaRPr lang="en-US" dirty="0">
              <a:solidFill>
                <a:srgbClr val="000000"/>
              </a:solidFill>
            </a:endParaRPr>
          </a:p>
        </p:txBody>
      </p:sp>
      <p:pic>
        <p:nvPicPr>
          <p:cNvPr id="5122" name="Picture 2" descr="http://ece.ninja/383/lecture/img/lecture26-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976" y="1427080"/>
            <a:ext cx="6369189" cy="4949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314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Point Tab</a:t>
            </a:r>
          </a:p>
        </p:txBody>
      </p:sp>
      <p:sp>
        <p:nvSpPr>
          <p:cNvPr id="4" name="Content Placeholder 3"/>
          <p:cNvSpPr>
            <a:spLocks noGrp="1"/>
          </p:cNvSpPr>
          <p:nvPr>
            <p:ph idx="1"/>
          </p:nvPr>
        </p:nvSpPr>
        <p:spPr>
          <a:xfrm>
            <a:off x="581736" y="1523052"/>
            <a:ext cx="8131175" cy="4324350"/>
          </a:xfrm>
        </p:spPr>
        <p:txBody>
          <a:bodyPr/>
          <a:lstStyle/>
          <a:p>
            <a:endParaRPr lang="en-US" sz="2800"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11</a:t>
            </a:fld>
            <a:endParaRPr lang="en-US" dirty="0">
              <a:solidFill>
                <a:srgbClr val="000000"/>
              </a:solidFill>
            </a:endParaRPr>
          </a:p>
        </p:txBody>
      </p:sp>
      <p:pic>
        <p:nvPicPr>
          <p:cNvPr id="6146" name="Picture 2" descr="http://ece.ninja/383/lecture/img/lecture26-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043" y="1814160"/>
            <a:ext cx="8282904" cy="4600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804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Filter in VHDL</a:t>
            </a:r>
          </a:p>
        </p:txBody>
      </p:sp>
      <p:sp>
        <p:nvSpPr>
          <p:cNvPr id="4" name="Content Placeholder 3"/>
          <p:cNvSpPr>
            <a:spLocks noGrp="1"/>
          </p:cNvSpPr>
          <p:nvPr>
            <p:ph idx="1"/>
          </p:nvPr>
        </p:nvSpPr>
        <p:spPr>
          <a:xfrm>
            <a:off x="581736" y="1523052"/>
            <a:ext cx="8131175" cy="4324350"/>
          </a:xfrm>
        </p:spPr>
        <p:txBody>
          <a:bodyPr/>
          <a:lstStyle/>
          <a:p>
            <a:r>
              <a:rPr lang="en-US" b="0" dirty="0"/>
              <a:t>I borrowed code from </a:t>
            </a:r>
            <a:r>
              <a:rPr lang="en-US" b="0" dirty="0" err="1">
                <a:hlinkClick r:id="rId2"/>
              </a:rPr>
              <a:t>eewiki</a:t>
            </a:r>
            <a:r>
              <a:rPr lang="en-US" b="0" dirty="0"/>
              <a:t> for the filter linked here. </a:t>
            </a:r>
          </a:p>
          <a:p>
            <a:pPr marL="0" indent="0">
              <a:buNone/>
            </a:pPr>
            <a:r>
              <a:rPr lang="en-US" sz="1400" b="0" dirty="0"/>
              <a:t>------------------------------------------------------------------</a:t>
            </a:r>
          </a:p>
          <a:p>
            <a:pPr marL="0" indent="0">
              <a:buNone/>
            </a:pPr>
            <a:r>
              <a:rPr lang="en-US" sz="1400" b="0" dirty="0"/>
              <a:t>--	Low pass  2nd order </a:t>
            </a:r>
            <a:r>
              <a:rPr lang="en-US" sz="1400" b="0" dirty="0" err="1"/>
              <a:t>butterworth</a:t>
            </a:r>
            <a:r>
              <a:rPr lang="en-US" sz="1400" b="0" dirty="0"/>
              <a:t> filter with  </a:t>
            </a:r>
          </a:p>
          <a:p>
            <a:pPr marL="0" indent="0">
              <a:buNone/>
            </a:pPr>
            <a:r>
              <a:rPr lang="en-US" sz="1400" b="0" dirty="0"/>
              <a:t>--	f0 = 1000Hz, Fs = 48000Hz</a:t>
            </a:r>
          </a:p>
          <a:p>
            <a:pPr marL="0" indent="0">
              <a:buNone/>
            </a:pPr>
            <a:r>
              <a:rPr lang="en-US" sz="1400" b="0" dirty="0"/>
              <a:t>------------------------------------------------------------------</a:t>
            </a:r>
          </a:p>
          <a:p>
            <a:pPr marL="0" indent="0">
              <a:buNone/>
            </a:pPr>
            <a:r>
              <a:rPr lang="en-US" sz="1400" b="0" dirty="0"/>
              <a:t>left_filter_lpf500: entity </a:t>
            </a:r>
            <a:r>
              <a:rPr lang="en-US" sz="1400" b="0" dirty="0" err="1"/>
              <a:t>work.IIR_Biquad</a:t>
            </a:r>
            <a:r>
              <a:rPr lang="en-US" sz="1400" b="0" dirty="0"/>
              <a:t>(arch)</a:t>
            </a:r>
          </a:p>
          <a:p>
            <a:pPr marL="0" indent="0">
              <a:buNone/>
            </a:pPr>
            <a:r>
              <a:rPr lang="en-US" sz="1400" b="0" dirty="0"/>
              <a:t>generic map(</a:t>
            </a:r>
          </a:p>
          <a:p>
            <a:pPr marL="0" indent="0">
              <a:buNone/>
            </a:pPr>
            <a:r>
              <a:rPr lang="en-US" sz="1400" b="0" dirty="0"/>
              <a:t>	Coef_b0 =&gt; B"00_00_0000_0100_0000_0010_1001_0110_1101",	-- +0.003916127</a:t>
            </a:r>
          </a:p>
          <a:p>
            <a:pPr marL="0" indent="0">
              <a:buNone/>
            </a:pPr>
            <a:r>
              <a:rPr lang="en-US" sz="1400" b="0" dirty="0"/>
              <a:t>	Coef_b1 =&gt; B"00_00_0000_1000_0000_0101_0010_1101_1010",	-- +0.007832253</a:t>
            </a:r>
          </a:p>
          <a:p>
            <a:pPr marL="0" indent="0">
              <a:buNone/>
            </a:pPr>
            <a:r>
              <a:rPr lang="en-US" sz="1400" b="0" dirty="0"/>
              <a:t>	Coef_b2 =&gt; B"00_00_0000_0100_0000_0010_1001_0110_1101",	-- +0.003916127	Coef_a1 =&gt; B"10_00_1011_1101_0001_0111_0011_1010_0010",	-- -1.815341083	Coef_a2 =&gt; B"00_11_0101_0010_1111_0011_0010_0001_0001")	-- +0.831005589</a:t>
            </a:r>
          </a:p>
          <a:p>
            <a:pPr marL="0" indent="0">
              <a:buNone/>
            </a:pPr>
            <a:r>
              <a:rPr lang="en-US" sz="1400" b="0" dirty="0"/>
              <a:t>port map (	</a:t>
            </a:r>
            <a:r>
              <a:rPr lang="en-US" sz="1400" b="0" dirty="0" err="1"/>
              <a:t>clk</a:t>
            </a:r>
            <a:r>
              <a:rPr lang="en-US" sz="1400" b="0" dirty="0"/>
              <a:t> =&gt; </a:t>
            </a:r>
            <a:r>
              <a:rPr lang="en-US" sz="1400" b="0" dirty="0" err="1"/>
              <a:t>clk</a:t>
            </a:r>
            <a:r>
              <a:rPr lang="en-US" sz="1400" b="0" dirty="0"/>
              <a:t>, 			-- Normal 100Mhz clock</a:t>
            </a:r>
          </a:p>
          <a:p>
            <a:pPr marL="0" indent="0">
              <a:buNone/>
            </a:pPr>
            <a:r>
              <a:rPr lang="en-US" sz="1400" b="0" dirty="0"/>
              <a:t>	</a:t>
            </a:r>
            <a:r>
              <a:rPr lang="en-US" sz="1400" b="0" dirty="0" err="1"/>
              <a:t>n_reset</a:t>
            </a:r>
            <a:r>
              <a:rPr lang="en-US" sz="1400" b="0" dirty="0"/>
              <a:t> =&gt; reset, 		-- Our normal active low reset</a:t>
            </a:r>
          </a:p>
          <a:p>
            <a:pPr marL="0" indent="0">
              <a:buNone/>
            </a:pPr>
            <a:r>
              <a:rPr lang="en-US" sz="1400" b="0" dirty="0"/>
              <a:t>	</a:t>
            </a:r>
            <a:r>
              <a:rPr lang="en-US" sz="1400" b="0" dirty="0" err="1"/>
              <a:t>sample_trig</a:t>
            </a:r>
            <a:r>
              <a:rPr lang="en-US" sz="1400" b="0" dirty="0"/>
              <a:t> =&gt; ready, 		-- This is the ready signal from the AC'97 wrapper</a:t>
            </a:r>
          </a:p>
          <a:p>
            <a:pPr marL="0" indent="0">
              <a:buNone/>
            </a:pPr>
            <a:r>
              <a:rPr lang="en-US" sz="1400" b="0" dirty="0"/>
              <a:t>	</a:t>
            </a:r>
            <a:r>
              <a:rPr lang="en-US" sz="1400" b="0" dirty="0" err="1"/>
              <a:t>X_in</a:t>
            </a:r>
            <a:r>
              <a:rPr lang="en-US" sz="1400" b="0" dirty="0"/>
              <a:t> =&gt; </a:t>
            </a:r>
            <a:r>
              <a:rPr lang="en-US" sz="1400" b="0" dirty="0" err="1"/>
              <a:t>Ladc</a:t>
            </a:r>
            <a:r>
              <a:rPr lang="en-US" sz="1400" b="0" dirty="0"/>
              <a:t>, 			-- The </a:t>
            </a:r>
            <a:r>
              <a:rPr lang="en-US" sz="1400" b="0" dirty="0" err="1"/>
              <a:t>adc</a:t>
            </a:r>
            <a:r>
              <a:rPr lang="en-US" sz="1400" b="0" dirty="0"/>
              <a:t> output from the ac'97 wrapper</a:t>
            </a:r>
          </a:p>
          <a:p>
            <a:pPr marL="0" indent="0">
              <a:buNone/>
            </a:pPr>
            <a:r>
              <a:rPr lang="en-US" sz="1400" b="0" dirty="0"/>
              <a:t>	</a:t>
            </a:r>
            <a:r>
              <a:rPr lang="en-US" sz="1400" b="0" dirty="0" err="1"/>
              <a:t>filter_done</a:t>
            </a:r>
            <a:r>
              <a:rPr lang="en-US" sz="1400" b="0" dirty="0"/>
              <a:t> =&gt; </a:t>
            </a:r>
            <a:r>
              <a:rPr lang="en-US" sz="1400" b="0" dirty="0" err="1"/>
              <a:t>L_done</a:t>
            </a:r>
            <a:r>
              <a:rPr lang="en-US" sz="1400" b="0" dirty="0"/>
              <a:t>, 		-- A status signal from the filter block</a:t>
            </a:r>
          </a:p>
          <a:p>
            <a:pPr marL="0" indent="0">
              <a:buNone/>
            </a:pPr>
            <a:r>
              <a:rPr lang="en-US" sz="1400" b="0" dirty="0"/>
              <a:t>	</a:t>
            </a:r>
            <a:r>
              <a:rPr lang="en-US" sz="1400" b="0" dirty="0" err="1"/>
              <a:t>Y_out</a:t>
            </a:r>
            <a:r>
              <a:rPr lang="en-US" sz="1400" b="0" dirty="0"/>
              <a:t> =&gt; Ladc_lpf1000);		-- The 18-bit filtered output</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12</a:t>
            </a:fld>
            <a:endParaRPr lang="en-US" dirty="0">
              <a:solidFill>
                <a:srgbClr val="000000"/>
              </a:solidFill>
            </a:endParaRPr>
          </a:p>
        </p:txBody>
      </p:sp>
    </p:spTree>
    <p:extLst>
      <p:ext uri="{BB962C8B-B14F-4D97-AF65-F5344CB8AC3E}">
        <p14:creationId xmlns:p14="http://schemas.microsoft.com/office/powerpoint/2010/main" val="1998810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Filter in VHDL</a:t>
            </a:r>
          </a:p>
        </p:txBody>
      </p:sp>
      <p:sp>
        <p:nvSpPr>
          <p:cNvPr id="4" name="Content Placeholder 3"/>
          <p:cNvSpPr>
            <a:spLocks noGrp="1"/>
          </p:cNvSpPr>
          <p:nvPr>
            <p:ph idx="1"/>
          </p:nvPr>
        </p:nvSpPr>
        <p:spPr>
          <a:xfrm>
            <a:off x="581736" y="1523052"/>
            <a:ext cx="8131175" cy="4324350"/>
          </a:xfrm>
        </p:spPr>
        <p:txBody>
          <a:bodyPr/>
          <a:lstStyle/>
          <a:p>
            <a:r>
              <a:rPr lang="en-US" b="0" dirty="0"/>
              <a:t>The VHDL code in the file </a:t>
            </a:r>
            <a:r>
              <a:rPr lang="en-US" b="0" dirty="0" err="1"/>
              <a:t>digitalFilterDemo.vhd</a:t>
            </a:r>
            <a:r>
              <a:rPr lang="en-US" b="0" dirty="0"/>
              <a:t> (linked at top), needs to be paired with the </a:t>
            </a:r>
            <a:r>
              <a:rPr lang="en-US" b="0"/>
              <a:t>Audio Codec Wrapper </a:t>
            </a:r>
            <a:r>
              <a:rPr lang="en-US" b="0" dirty="0"/>
              <a:t>to produce the block diagram shown below.</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13</a:t>
            </a:fld>
            <a:endParaRPr lang="en-US" dirty="0">
              <a:solidFill>
                <a:srgbClr val="000000"/>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4194" y="2658238"/>
            <a:ext cx="7760124" cy="3762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253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829706679"/>
              </p:ext>
            </p:extLst>
          </p:nvPr>
        </p:nvGraphicFramePr>
        <p:xfrm>
          <a:off x="244040" y="2567292"/>
          <a:ext cx="3045070" cy="3575517"/>
        </p:xfrm>
        <a:graphic>
          <a:graphicData uri="http://schemas.openxmlformats.org/drawingml/2006/table">
            <a:tbl>
              <a:tblPr firstRow="1" firstCol="1" bandRow="1">
                <a:tableStyleId>{21E4AEA4-8DFA-4A89-87EB-49C32662AFE0}</a:tableStyleId>
              </a:tblPr>
              <a:tblGrid>
                <a:gridCol w="1188975">
                  <a:extLst>
                    <a:ext uri="{9D8B030D-6E8A-4147-A177-3AD203B41FA5}">
                      <a16:colId xmlns:a16="http://schemas.microsoft.com/office/drawing/2014/main" val="20000"/>
                    </a:ext>
                  </a:extLst>
                </a:gridCol>
                <a:gridCol w="941695">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592533">
                <a:tc>
                  <a:txBody>
                    <a:bodyPr/>
                    <a:lstStyle/>
                    <a:p>
                      <a:pPr marL="0" marR="0" algn="l">
                        <a:lnSpc>
                          <a:spcPct val="115000"/>
                        </a:lnSpc>
                        <a:spcBef>
                          <a:spcPts val="0"/>
                        </a:spcBef>
                        <a:spcAft>
                          <a:spcPts val="0"/>
                        </a:spcAft>
                      </a:pPr>
                      <a:r>
                        <a:rPr lang="en-US" sz="1400" dirty="0">
                          <a:effectLst/>
                        </a:rPr>
                        <a:t>Frequency</a:t>
                      </a:r>
                    </a:p>
                    <a:p>
                      <a:pPr marL="0" marR="0" algn="l">
                        <a:lnSpc>
                          <a:spcPct val="115000"/>
                        </a:lnSpc>
                        <a:spcBef>
                          <a:spcPts val="0"/>
                        </a:spcBef>
                        <a:spcAft>
                          <a:spcPts val="0"/>
                        </a:spcAft>
                      </a:pPr>
                      <a:r>
                        <a:rPr lang="en-US" sz="1400" dirty="0">
                          <a:effectLst/>
                        </a:rPr>
                        <a:t>Cell B2</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a:effectLst/>
                        </a:rPr>
                        <a:t>Gain</a:t>
                      </a:r>
                    </a:p>
                    <a:p>
                      <a:pPr marL="0" marR="0" algn="l">
                        <a:lnSpc>
                          <a:spcPct val="115000"/>
                        </a:lnSpc>
                        <a:spcBef>
                          <a:spcPts val="0"/>
                        </a:spcBef>
                        <a:spcAft>
                          <a:spcPts val="0"/>
                        </a:spcAft>
                      </a:pPr>
                      <a:r>
                        <a:rPr lang="en-US" sz="1400">
                          <a:effectLst/>
                        </a:rPr>
                        <a:t>Cell P10</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a:effectLst/>
                        </a:rPr>
                        <a:t>Phase</a:t>
                      </a:r>
                    </a:p>
                    <a:p>
                      <a:pPr marL="0" marR="0" algn="l">
                        <a:lnSpc>
                          <a:spcPct val="115000"/>
                        </a:lnSpc>
                        <a:spcBef>
                          <a:spcPts val="0"/>
                        </a:spcBef>
                        <a:spcAft>
                          <a:spcPts val="0"/>
                        </a:spcAft>
                      </a:pPr>
                      <a:r>
                        <a:rPr lang="en-US" sz="1400">
                          <a:effectLst/>
                        </a:rPr>
                        <a:t>Cell P9</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48582">
                <a:tc>
                  <a:txBody>
                    <a:bodyPr/>
                    <a:lstStyle/>
                    <a:p>
                      <a:pPr marL="0" marR="0" algn="l">
                        <a:lnSpc>
                          <a:spcPct val="115000"/>
                        </a:lnSpc>
                        <a:spcBef>
                          <a:spcPts val="0"/>
                        </a:spcBef>
                        <a:spcAft>
                          <a:spcPts val="0"/>
                        </a:spcAft>
                      </a:pPr>
                      <a:r>
                        <a:rPr lang="en-US" sz="1400" dirty="0">
                          <a:effectLst/>
                        </a:rPr>
                        <a:t>100</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48582">
                <a:tc>
                  <a:txBody>
                    <a:bodyPr/>
                    <a:lstStyle/>
                    <a:p>
                      <a:pPr marL="0" marR="0" algn="l">
                        <a:lnSpc>
                          <a:spcPct val="115000"/>
                        </a:lnSpc>
                        <a:spcBef>
                          <a:spcPts val="0"/>
                        </a:spcBef>
                        <a:spcAft>
                          <a:spcPts val="0"/>
                        </a:spcAft>
                      </a:pPr>
                      <a:r>
                        <a:rPr lang="en-US" sz="1400">
                          <a:effectLst/>
                        </a:rPr>
                        <a:t>300</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48582">
                <a:tc>
                  <a:txBody>
                    <a:bodyPr/>
                    <a:lstStyle/>
                    <a:p>
                      <a:pPr marL="0" marR="0" algn="l">
                        <a:lnSpc>
                          <a:spcPct val="115000"/>
                        </a:lnSpc>
                        <a:spcBef>
                          <a:spcPts val="0"/>
                        </a:spcBef>
                        <a:spcAft>
                          <a:spcPts val="0"/>
                        </a:spcAft>
                      </a:pPr>
                      <a:r>
                        <a:rPr lang="en-US" sz="1400">
                          <a:effectLst/>
                        </a:rPr>
                        <a:t>500</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48582">
                <a:tc>
                  <a:txBody>
                    <a:bodyPr/>
                    <a:lstStyle/>
                    <a:p>
                      <a:pPr marL="0" marR="0" algn="l">
                        <a:lnSpc>
                          <a:spcPct val="115000"/>
                        </a:lnSpc>
                        <a:spcBef>
                          <a:spcPts val="0"/>
                        </a:spcBef>
                        <a:spcAft>
                          <a:spcPts val="0"/>
                        </a:spcAft>
                      </a:pPr>
                      <a:r>
                        <a:rPr lang="en-US" sz="1400" dirty="0">
                          <a:effectLst/>
                        </a:rPr>
                        <a:t>1,000</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4858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effectLst/>
                        </a:rPr>
                        <a:t>1,300</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4858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effectLst/>
                        </a:rPr>
                        <a:t>1,500</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48582">
                <a:tc>
                  <a:txBody>
                    <a:bodyPr/>
                    <a:lstStyle/>
                    <a:p>
                      <a:pPr marL="0" marR="0" algn="l">
                        <a:lnSpc>
                          <a:spcPct val="115000"/>
                        </a:lnSpc>
                        <a:spcBef>
                          <a:spcPts val="0"/>
                        </a:spcBef>
                        <a:spcAft>
                          <a:spcPts val="0"/>
                        </a:spcAft>
                      </a:pPr>
                      <a:r>
                        <a:rPr lang="en-US" sz="1400" dirty="0">
                          <a:effectLst/>
                        </a:rPr>
                        <a:t>3,000</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48582">
                <a:tc>
                  <a:txBody>
                    <a:bodyPr/>
                    <a:lstStyle/>
                    <a:p>
                      <a:pPr marL="0" marR="0" algn="l">
                        <a:lnSpc>
                          <a:spcPct val="115000"/>
                        </a:lnSpc>
                        <a:spcBef>
                          <a:spcPts val="0"/>
                        </a:spcBef>
                        <a:spcAft>
                          <a:spcPts val="0"/>
                        </a:spcAft>
                      </a:pPr>
                      <a:r>
                        <a:rPr lang="en-US" sz="1400" dirty="0">
                          <a:effectLst/>
                        </a:rPr>
                        <a:t>5,000</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48582">
                <a:tc>
                  <a:txBody>
                    <a:bodyPr/>
                    <a:lstStyle/>
                    <a:p>
                      <a:pPr marL="0" marR="0" algn="l">
                        <a:lnSpc>
                          <a:spcPct val="115000"/>
                        </a:lnSpc>
                        <a:spcBef>
                          <a:spcPts val="0"/>
                        </a:spcBef>
                        <a:spcAft>
                          <a:spcPts val="0"/>
                        </a:spcAft>
                      </a:pPr>
                      <a:r>
                        <a:rPr lang="en-US" sz="1400" dirty="0">
                          <a:effectLst/>
                        </a:rPr>
                        <a:t>7,000</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48582">
                <a:tc>
                  <a:txBody>
                    <a:bodyPr/>
                    <a:lstStyle/>
                    <a:p>
                      <a:pPr marL="0" marR="0" algn="l">
                        <a:lnSpc>
                          <a:spcPct val="115000"/>
                        </a:lnSpc>
                        <a:spcBef>
                          <a:spcPts val="0"/>
                        </a:spcBef>
                        <a:spcAft>
                          <a:spcPts val="0"/>
                        </a:spcAft>
                      </a:pPr>
                      <a:r>
                        <a:rPr lang="en-US" sz="1400">
                          <a:effectLst/>
                        </a:rPr>
                        <a:t>10,000</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48582">
                <a:tc>
                  <a:txBody>
                    <a:bodyPr/>
                    <a:lstStyle/>
                    <a:p>
                      <a:pPr marL="0" marR="0" algn="l">
                        <a:lnSpc>
                          <a:spcPct val="115000"/>
                        </a:lnSpc>
                        <a:spcBef>
                          <a:spcPts val="0"/>
                        </a:spcBef>
                        <a:spcAft>
                          <a:spcPts val="0"/>
                        </a:spcAft>
                      </a:pPr>
                      <a:r>
                        <a:rPr lang="en-US" sz="1400">
                          <a:effectLst/>
                        </a:rPr>
                        <a:t>13,000</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48582">
                <a:tc>
                  <a:txBody>
                    <a:bodyPr/>
                    <a:lstStyle/>
                    <a:p>
                      <a:pPr marL="0" marR="0" algn="l">
                        <a:lnSpc>
                          <a:spcPct val="115000"/>
                        </a:lnSpc>
                        <a:spcBef>
                          <a:spcPts val="0"/>
                        </a:spcBef>
                        <a:spcAft>
                          <a:spcPts val="0"/>
                        </a:spcAft>
                      </a:pPr>
                      <a:r>
                        <a:rPr lang="en-US" sz="1400">
                          <a:effectLst/>
                        </a:rPr>
                        <a:t>15,000</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537121365"/>
              </p:ext>
            </p:extLst>
          </p:nvPr>
        </p:nvGraphicFramePr>
        <p:xfrm>
          <a:off x="245992" y="2569564"/>
          <a:ext cx="3045070" cy="3575517"/>
        </p:xfrm>
        <a:graphic>
          <a:graphicData uri="http://schemas.openxmlformats.org/drawingml/2006/table">
            <a:tbl>
              <a:tblPr firstRow="1" firstCol="1" bandRow="1">
                <a:tableStyleId>{21E4AEA4-8DFA-4A89-87EB-49C32662AFE0}</a:tableStyleId>
              </a:tblPr>
              <a:tblGrid>
                <a:gridCol w="1188975">
                  <a:extLst>
                    <a:ext uri="{9D8B030D-6E8A-4147-A177-3AD203B41FA5}">
                      <a16:colId xmlns:a16="http://schemas.microsoft.com/office/drawing/2014/main" val="20000"/>
                    </a:ext>
                  </a:extLst>
                </a:gridCol>
                <a:gridCol w="941695">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592533">
                <a:tc>
                  <a:txBody>
                    <a:bodyPr/>
                    <a:lstStyle/>
                    <a:p>
                      <a:pPr marL="0" marR="0" algn="l">
                        <a:lnSpc>
                          <a:spcPct val="115000"/>
                        </a:lnSpc>
                        <a:spcBef>
                          <a:spcPts val="0"/>
                        </a:spcBef>
                        <a:spcAft>
                          <a:spcPts val="0"/>
                        </a:spcAft>
                      </a:pPr>
                      <a:r>
                        <a:rPr lang="en-US" sz="1400" dirty="0">
                          <a:effectLst/>
                        </a:rPr>
                        <a:t>Frequency</a:t>
                      </a:r>
                    </a:p>
                    <a:p>
                      <a:pPr marL="0" marR="0" algn="l">
                        <a:lnSpc>
                          <a:spcPct val="115000"/>
                        </a:lnSpc>
                        <a:spcBef>
                          <a:spcPts val="0"/>
                        </a:spcBef>
                        <a:spcAft>
                          <a:spcPts val="0"/>
                        </a:spcAft>
                      </a:pPr>
                      <a:r>
                        <a:rPr lang="en-US" sz="1400" dirty="0">
                          <a:effectLst/>
                        </a:rPr>
                        <a:t>Cell B2</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Gain</a:t>
                      </a:r>
                    </a:p>
                    <a:p>
                      <a:pPr marL="0" marR="0" algn="l">
                        <a:lnSpc>
                          <a:spcPct val="115000"/>
                        </a:lnSpc>
                        <a:spcBef>
                          <a:spcPts val="0"/>
                        </a:spcBef>
                        <a:spcAft>
                          <a:spcPts val="0"/>
                        </a:spcAft>
                      </a:pPr>
                      <a:r>
                        <a:rPr lang="en-US" sz="1400" dirty="0">
                          <a:effectLst/>
                        </a:rPr>
                        <a:t>Cell P10</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Phase</a:t>
                      </a:r>
                    </a:p>
                    <a:p>
                      <a:pPr marL="0" marR="0" algn="l">
                        <a:lnSpc>
                          <a:spcPct val="115000"/>
                        </a:lnSpc>
                        <a:spcBef>
                          <a:spcPts val="0"/>
                        </a:spcBef>
                        <a:spcAft>
                          <a:spcPts val="0"/>
                        </a:spcAft>
                      </a:pPr>
                      <a:r>
                        <a:rPr lang="en-US" sz="1400" dirty="0">
                          <a:effectLst/>
                        </a:rPr>
                        <a:t>Cell P9</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48582">
                <a:tc>
                  <a:txBody>
                    <a:bodyPr/>
                    <a:lstStyle/>
                    <a:p>
                      <a:pPr marL="0" marR="0" algn="l">
                        <a:lnSpc>
                          <a:spcPct val="115000"/>
                        </a:lnSpc>
                        <a:spcBef>
                          <a:spcPts val="0"/>
                        </a:spcBef>
                        <a:spcAft>
                          <a:spcPts val="0"/>
                        </a:spcAft>
                      </a:pPr>
                      <a:r>
                        <a:rPr lang="en-US" sz="1400" dirty="0">
                          <a:effectLst/>
                        </a:rPr>
                        <a:t>100</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b="0" i="0" u="none" strike="noStrike" dirty="0">
                          <a:solidFill>
                            <a:srgbClr val="000000"/>
                          </a:solidFill>
                          <a:effectLst/>
                          <a:latin typeface="Calibri"/>
                        </a:rPr>
                        <a:t>-0.00045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b="0" i="0" u="none" strike="noStrike" dirty="0">
                          <a:solidFill>
                            <a:srgbClr val="000000"/>
                          </a:solidFill>
                          <a:effectLst/>
                          <a:latin typeface="Calibri"/>
                        </a:rPr>
                        <a:t>8.254185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48582">
                <a:tc>
                  <a:txBody>
                    <a:bodyPr/>
                    <a:lstStyle/>
                    <a:p>
                      <a:pPr marL="0" marR="0" algn="l">
                        <a:lnSpc>
                          <a:spcPct val="115000"/>
                        </a:lnSpc>
                        <a:spcBef>
                          <a:spcPts val="0"/>
                        </a:spcBef>
                        <a:spcAft>
                          <a:spcPts val="0"/>
                        </a:spcAft>
                      </a:pPr>
                      <a:r>
                        <a:rPr lang="en-US" sz="1400" dirty="0">
                          <a:effectLst/>
                        </a:rPr>
                        <a:t>300</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400" b="0" i="0" u="none" strike="noStrike" dirty="0">
                        <a:solidFill>
                          <a:srgbClr val="000000"/>
                        </a:solidFill>
                        <a:effectLst/>
                        <a:latin typeface="Calibri"/>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400" b="0" i="0" u="none" strike="noStrike" dirty="0">
                        <a:solidFill>
                          <a:srgbClr val="000000"/>
                        </a:solidFill>
                        <a:effectLst/>
                        <a:latin typeface="Calibri"/>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48582">
                <a:tc>
                  <a:txBody>
                    <a:bodyPr/>
                    <a:lstStyle/>
                    <a:p>
                      <a:pPr marL="0" marR="0" algn="l">
                        <a:lnSpc>
                          <a:spcPct val="115000"/>
                        </a:lnSpc>
                        <a:spcBef>
                          <a:spcPts val="0"/>
                        </a:spcBef>
                        <a:spcAft>
                          <a:spcPts val="0"/>
                        </a:spcAft>
                      </a:pPr>
                      <a:r>
                        <a:rPr lang="en-US" sz="1400" dirty="0">
                          <a:effectLst/>
                        </a:rPr>
                        <a:t>500</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400" b="0" i="0" u="none" strike="noStrike" dirty="0">
                        <a:solidFill>
                          <a:srgbClr val="000000"/>
                        </a:solidFill>
                        <a:effectLst/>
                        <a:latin typeface="Calibri"/>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400" b="0" i="0" u="none" strike="noStrike" dirty="0">
                        <a:solidFill>
                          <a:srgbClr val="000000"/>
                        </a:solidFill>
                        <a:effectLst/>
                        <a:latin typeface="Calibri"/>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48582">
                <a:tc>
                  <a:txBody>
                    <a:bodyPr/>
                    <a:lstStyle/>
                    <a:p>
                      <a:pPr marL="0" marR="0" algn="l">
                        <a:lnSpc>
                          <a:spcPct val="115000"/>
                        </a:lnSpc>
                        <a:spcBef>
                          <a:spcPts val="0"/>
                        </a:spcBef>
                        <a:spcAft>
                          <a:spcPts val="0"/>
                        </a:spcAft>
                      </a:pPr>
                      <a:r>
                        <a:rPr lang="en-US" sz="1400" dirty="0">
                          <a:effectLst/>
                        </a:rPr>
                        <a:t>1,000</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400" b="0" i="0" u="none" strike="noStrike">
                        <a:solidFill>
                          <a:srgbClr val="000000"/>
                        </a:solidFill>
                        <a:effectLst/>
                        <a:latin typeface="Calibri"/>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400" b="0" i="0" u="none" strike="noStrike" dirty="0">
                        <a:solidFill>
                          <a:srgbClr val="000000"/>
                        </a:solidFill>
                        <a:effectLst/>
                        <a:latin typeface="Calibri"/>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4858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effectLst/>
                        </a:rPr>
                        <a:t>1,300</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400" b="0" i="0" u="none" strike="noStrike">
                        <a:solidFill>
                          <a:srgbClr val="000000"/>
                        </a:solidFill>
                        <a:effectLst/>
                        <a:latin typeface="Calibri"/>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400" b="0" i="0" u="none" strike="noStrike" dirty="0">
                        <a:solidFill>
                          <a:srgbClr val="000000"/>
                        </a:solidFill>
                        <a:effectLst/>
                        <a:latin typeface="Calibri"/>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4858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effectLst/>
                        </a:rPr>
                        <a:t>1,500</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400" b="0" i="0" u="none" strike="noStrike">
                        <a:solidFill>
                          <a:srgbClr val="000000"/>
                        </a:solidFill>
                        <a:effectLst/>
                        <a:latin typeface="Calibri"/>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400" b="0" i="0" u="none" strike="noStrike" dirty="0">
                        <a:solidFill>
                          <a:srgbClr val="000000"/>
                        </a:solidFill>
                        <a:effectLst/>
                        <a:latin typeface="Calibri"/>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48582">
                <a:tc>
                  <a:txBody>
                    <a:bodyPr/>
                    <a:lstStyle/>
                    <a:p>
                      <a:pPr marL="0" marR="0" algn="l">
                        <a:lnSpc>
                          <a:spcPct val="115000"/>
                        </a:lnSpc>
                        <a:spcBef>
                          <a:spcPts val="0"/>
                        </a:spcBef>
                        <a:spcAft>
                          <a:spcPts val="0"/>
                        </a:spcAft>
                      </a:pPr>
                      <a:r>
                        <a:rPr lang="en-US" sz="1400" dirty="0">
                          <a:effectLst/>
                        </a:rPr>
                        <a:t>3,000</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400" b="0" i="0" u="none" strike="noStrike">
                        <a:solidFill>
                          <a:srgbClr val="000000"/>
                        </a:solidFill>
                        <a:effectLst/>
                        <a:latin typeface="Calibri"/>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400" b="0" i="0" u="none" strike="noStrike" dirty="0">
                        <a:solidFill>
                          <a:srgbClr val="000000"/>
                        </a:solidFill>
                        <a:effectLst/>
                        <a:latin typeface="Calibri"/>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48582">
                <a:tc>
                  <a:txBody>
                    <a:bodyPr/>
                    <a:lstStyle/>
                    <a:p>
                      <a:pPr marL="0" marR="0" algn="l">
                        <a:lnSpc>
                          <a:spcPct val="115000"/>
                        </a:lnSpc>
                        <a:spcBef>
                          <a:spcPts val="0"/>
                        </a:spcBef>
                        <a:spcAft>
                          <a:spcPts val="0"/>
                        </a:spcAft>
                      </a:pPr>
                      <a:r>
                        <a:rPr lang="en-US" sz="1400" dirty="0">
                          <a:effectLst/>
                        </a:rPr>
                        <a:t>5,000</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400" b="0" i="0" u="none" strike="noStrike">
                        <a:solidFill>
                          <a:srgbClr val="000000"/>
                        </a:solidFill>
                        <a:effectLst/>
                        <a:latin typeface="Calibri"/>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400" b="0" i="0" u="none" strike="noStrike" dirty="0">
                        <a:solidFill>
                          <a:srgbClr val="000000"/>
                        </a:solidFill>
                        <a:effectLst/>
                        <a:latin typeface="Calibri"/>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48582">
                <a:tc>
                  <a:txBody>
                    <a:bodyPr/>
                    <a:lstStyle/>
                    <a:p>
                      <a:pPr marL="0" marR="0" algn="l">
                        <a:lnSpc>
                          <a:spcPct val="115000"/>
                        </a:lnSpc>
                        <a:spcBef>
                          <a:spcPts val="0"/>
                        </a:spcBef>
                        <a:spcAft>
                          <a:spcPts val="0"/>
                        </a:spcAft>
                      </a:pPr>
                      <a:r>
                        <a:rPr lang="en-US" sz="1400" dirty="0">
                          <a:effectLst/>
                        </a:rPr>
                        <a:t>7,000</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400" b="0" i="0" u="none" strike="noStrike">
                        <a:solidFill>
                          <a:srgbClr val="000000"/>
                        </a:solidFill>
                        <a:effectLst/>
                        <a:latin typeface="Calibri"/>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400" b="0" i="0" u="none" strike="noStrike" dirty="0">
                        <a:solidFill>
                          <a:srgbClr val="000000"/>
                        </a:solidFill>
                        <a:effectLst/>
                        <a:latin typeface="Calibri"/>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48582">
                <a:tc>
                  <a:txBody>
                    <a:bodyPr/>
                    <a:lstStyle/>
                    <a:p>
                      <a:pPr marL="0" marR="0" algn="l">
                        <a:lnSpc>
                          <a:spcPct val="115000"/>
                        </a:lnSpc>
                        <a:spcBef>
                          <a:spcPts val="0"/>
                        </a:spcBef>
                        <a:spcAft>
                          <a:spcPts val="0"/>
                        </a:spcAft>
                      </a:pPr>
                      <a:r>
                        <a:rPr lang="en-US" sz="1400" dirty="0">
                          <a:effectLst/>
                        </a:rPr>
                        <a:t>10,000</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400" b="0" i="0" u="none" strike="noStrike" dirty="0">
                        <a:solidFill>
                          <a:srgbClr val="000000"/>
                        </a:solidFill>
                        <a:effectLst/>
                        <a:latin typeface="Calibri"/>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400" b="0" i="0" u="none" strike="noStrike" dirty="0">
                        <a:solidFill>
                          <a:srgbClr val="000000"/>
                        </a:solidFill>
                        <a:effectLst/>
                        <a:latin typeface="Calibri"/>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48582">
                <a:tc>
                  <a:txBody>
                    <a:bodyPr/>
                    <a:lstStyle/>
                    <a:p>
                      <a:pPr marL="0" marR="0" algn="l">
                        <a:lnSpc>
                          <a:spcPct val="115000"/>
                        </a:lnSpc>
                        <a:spcBef>
                          <a:spcPts val="0"/>
                        </a:spcBef>
                        <a:spcAft>
                          <a:spcPts val="0"/>
                        </a:spcAft>
                      </a:pPr>
                      <a:r>
                        <a:rPr lang="en-US" sz="1400" dirty="0">
                          <a:effectLst/>
                        </a:rPr>
                        <a:t>13,000</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400" b="0" i="0" u="none" strike="noStrike" dirty="0">
                        <a:solidFill>
                          <a:srgbClr val="000000"/>
                        </a:solidFill>
                        <a:effectLst/>
                        <a:latin typeface="Calibri"/>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400" b="0" i="0" u="none" strike="noStrike" dirty="0">
                        <a:solidFill>
                          <a:srgbClr val="000000"/>
                        </a:solidFill>
                        <a:effectLst/>
                        <a:latin typeface="Calibri"/>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48582">
                <a:tc>
                  <a:txBody>
                    <a:bodyPr/>
                    <a:lstStyle/>
                    <a:p>
                      <a:pPr marL="0" marR="0" algn="l">
                        <a:lnSpc>
                          <a:spcPct val="115000"/>
                        </a:lnSpc>
                        <a:spcBef>
                          <a:spcPts val="0"/>
                        </a:spcBef>
                        <a:spcAft>
                          <a:spcPts val="0"/>
                        </a:spcAft>
                      </a:pPr>
                      <a:r>
                        <a:rPr lang="en-US" sz="1400" dirty="0">
                          <a:effectLst/>
                        </a:rPr>
                        <a:t>15,000</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400" b="0" i="0" u="none" strike="noStrike" dirty="0">
                        <a:solidFill>
                          <a:srgbClr val="000000"/>
                        </a:solidFill>
                        <a:effectLst/>
                        <a:latin typeface="Calibri"/>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400" b="0" i="0" u="none" strike="noStrike" dirty="0">
                        <a:solidFill>
                          <a:srgbClr val="000000"/>
                        </a:solidFill>
                        <a:effectLst/>
                        <a:latin typeface="Calibri"/>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bl>
          </a:graphicData>
        </a:graphic>
      </p:graphicFrame>
      <p:sp>
        <p:nvSpPr>
          <p:cNvPr id="2" name="Title 1"/>
          <p:cNvSpPr>
            <a:spLocks noGrp="1"/>
          </p:cNvSpPr>
          <p:nvPr>
            <p:ph type="title"/>
          </p:nvPr>
        </p:nvSpPr>
        <p:spPr/>
        <p:txBody>
          <a:bodyPr/>
          <a:lstStyle/>
          <a:p>
            <a:r>
              <a:rPr lang="en-US" dirty="0"/>
              <a:t>Digital Filter in VHDL</a:t>
            </a:r>
          </a:p>
        </p:txBody>
      </p:sp>
      <p:sp>
        <p:nvSpPr>
          <p:cNvPr id="4" name="Content Placeholder 3"/>
          <p:cNvSpPr>
            <a:spLocks noGrp="1"/>
          </p:cNvSpPr>
          <p:nvPr>
            <p:ph idx="1"/>
          </p:nvPr>
        </p:nvSpPr>
        <p:spPr>
          <a:xfrm>
            <a:off x="581736" y="1523052"/>
            <a:ext cx="8131175" cy="4324350"/>
          </a:xfrm>
        </p:spPr>
        <p:txBody>
          <a:bodyPr/>
          <a:lstStyle/>
          <a:p>
            <a:r>
              <a:rPr lang="en-US" dirty="0"/>
              <a:t>Generate the data in the table using the “second order” tab and plot the phase and magnitude plots.</a:t>
            </a:r>
          </a:p>
          <a:p>
            <a:endParaRPr lang="en-US" b="0" dirty="0"/>
          </a:p>
        </p:txBody>
      </p:sp>
      <p:sp>
        <p:nvSpPr>
          <p:cNvPr id="5" name="Slide Number Placeholder 3"/>
          <p:cNvSpPr>
            <a:spLocks noGrp="1"/>
          </p:cNvSpPr>
          <p:nvPr>
            <p:ph type="sldNum" sz="quarter" idx="10"/>
          </p:nvPr>
        </p:nvSpPr>
        <p:spPr>
          <a:xfrm>
            <a:off x="6910388" y="6321743"/>
            <a:ext cx="2133600" cy="476250"/>
          </a:xfrm>
        </p:spPr>
        <p:txBody>
          <a:bodyPr/>
          <a:lstStyle/>
          <a:p>
            <a:pPr>
              <a:defRPr/>
            </a:pPr>
            <a:fld id="{62D6D4B2-7611-498F-8780-1EDC26277454}" type="slidenum">
              <a:rPr lang="en-US" smtClean="0">
                <a:solidFill>
                  <a:srgbClr val="000000"/>
                </a:solidFill>
              </a:rPr>
              <a:pPr>
                <a:defRPr/>
              </a:pPr>
              <a:t>14</a:t>
            </a:fld>
            <a:endParaRPr lang="en-US" dirty="0">
              <a:solidFill>
                <a:srgbClr val="000000"/>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04710" y="2388699"/>
            <a:ext cx="5375500" cy="4104465"/>
          </a:xfrm>
          <a:prstGeom prst="rect">
            <a:avLst/>
          </a:prstGeom>
          <a:noFill/>
          <a:ln>
            <a:noFill/>
          </a:ln>
        </p:spPr>
      </p:pic>
      <p:graphicFrame>
        <p:nvGraphicFramePr>
          <p:cNvPr id="21" name="Chart 20">
            <a:extLst>
              <a:ext uri="{FF2B5EF4-FFF2-40B4-BE49-F238E27FC236}">
                <a16:creationId xmlns:a16="http://schemas.microsoft.com/office/drawing/2014/main" id="{72B20998-54F7-4B10-8DA8-7371111BCC95}"/>
              </a:ext>
            </a:extLst>
          </p:cNvPr>
          <p:cNvGraphicFramePr/>
          <p:nvPr>
            <p:extLst>
              <p:ext uri="{D42A27DB-BD31-4B8C-83A1-F6EECF244321}">
                <p14:modId xmlns:p14="http://schemas.microsoft.com/office/powerpoint/2010/main" val="1477129243"/>
              </p:ext>
            </p:extLst>
          </p:nvPr>
        </p:nvGraphicFramePr>
        <p:xfrm>
          <a:off x="3304710" y="2269686"/>
          <a:ext cx="5839290" cy="231862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Chart 21">
            <a:extLst>
              <a:ext uri="{FF2B5EF4-FFF2-40B4-BE49-F238E27FC236}">
                <a16:creationId xmlns:a16="http://schemas.microsoft.com/office/drawing/2014/main" id="{C30457B6-9D72-4DDE-B081-3E2F10076B18}"/>
              </a:ext>
            </a:extLst>
          </p:cNvPr>
          <p:cNvGraphicFramePr/>
          <p:nvPr>
            <p:extLst>
              <p:ext uri="{D42A27DB-BD31-4B8C-83A1-F6EECF244321}">
                <p14:modId xmlns:p14="http://schemas.microsoft.com/office/powerpoint/2010/main" val="1984224255"/>
              </p:ext>
            </p:extLst>
          </p:nvPr>
        </p:nvGraphicFramePr>
        <p:xfrm>
          <a:off x="3304710" y="4590226"/>
          <a:ext cx="5839290" cy="222387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36955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Filter in VHDL</a:t>
            </a:r>
          </a:p>
        </p:txBody>
      </p:sp>
      <p:sp>
        <p:nvSpPr>
          <p:cNvPr id="4" name="Content Placeholder 3"/>
          <p:cNvSpPr>
            <a:spLocks noGrp="1"/>
          </p:cNvSpPr>
          <p:nvPr>
            <p:ph idx="1"/>
          </p:nvPr>
        </p:nvSpPr>
        <p:spPr>
          <a:xfrm>
            <a:off x="581736" y="1523052"/>
            <a:ext cx="8131175" cy="4324350"/>
          </a:xfrm>
        </p:spPr>
        <p:txBody>
          <a:bodyPr/>
          <a:lstStyle/>
          <a:p>
            <a:r>
              <a:rPr lang="en-US" dirty="0"/>
              <a:t>Use the equations presented in class to generate the coefficients for a 2</a:t>
            </a:r>
            <a:r>
              <a:rPr lang="en-US" baseline="30000" dirty="0"/>
              <a:t>nd</a:t>
            </a:r>
            <a:r>
              <a:rPr lang="en-US" dirty="0"/>
              <a:t> order low pass filter with a cut-off frequency of 300Hz.</a:t>
            </a:r>
          </a:p>
          <a:p>
            <a:endParaRPr lang="en-US" b="0" dirty="0"/>
          </a:p>
          <a:p>
            <a:endParaRPr lang="en-US" b="0" dirty="0"/>
          </a:p>
          <a:p>
            <a:endParaRPr lang="en-US" b="0" dirty="0"/>
          </a:p>
          <a:p>
            <a:endParaRPr lang="en-US" b="0" dirty="0"/>
          </a:p>
          <a:p>
            <a:r>
              <a:rPr lang="en-US" dirty="0"/>
              <a:t>Build a project around the VHDL code for this lesson.  Plug the coefficients for your filter above into the right channel filter.  Synthesize your design, download and listen to the difference between the left and right audio channels.</a:t>
            </a:r>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15</a:t>
            </a:fld>
            <a:endParaRPr lang="en-US" dirty="0">
              <a:solidFill>
                <a:srgbClr val="0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344060824"/>
              </p:ext>
            </p:extLst>
          </p:nvPr>
        </p:nvGraphicFramePr>
        <p:xfrm>
          <a:off x="976045" y="2702256"/>
          <a:ext cx="6639407" cy="1814370"/>
        </p:xfrm>
        <a:graphic>
          <a:graphicData uri="http://schemas.openxmlformats.org/drawingml/2006/table">
            <a:tbl>
              <a:tblPr firstRow="1" firstCol="1" bandRow="1">
                <a:tableStyleId>{21E4AEA4-8DFA-4A89-87EB-49C32662AFE0}</a:tableStyleId>
              </a:tblPr>
              <a:tblGrid>
                <a:gridCol w="1246682">
                  <a:extLst>
                    <a:ext uri="{9D8B030D-6E8A-4147-A177-3AD203B41FA5}">
                      <a16:colId xmlns:a16="http://schemas.microsoft.com/office/drawing/2014/main" val="20000"/>
                    </a:ext>
                  </a:extLst>
                </a:gridCol>
                <a:gridCol w="1563317">
                  <a:extLst>
                    <a:ext uri="{9D8B030D-6E8A-4147-A177-3AD203B41FA5}">
                      <a16:colId xmlns:a16="http://schemas.microsoft.com/office/drawing/2014/main" val="20001"/>
                    </a:ext>
                  </a:extLst>
                </a:gridCol>
                <a:gridCol w="3829408">
                  <a:extLst>
                    <a:ext uri="{9D8B030D-6E8A-4147-A177-3AD203B41FA5}">
                      <a16:colId xmlns:a16="http://schemas.microsoft.com/office/drawing/2014/main" val="20002"/>
                    </a:ext>
                  </a:extLst>
                </a:gridCol>
              </a:tblGrid>
              <a:tr h="376585">
                <a:tc>
                  <a:txBody>
                    <a:bodyPr/>
                    <a:lstStyle/>
                    <a:p>
                      <a:pPr marL="0" marR="0" algn="l">
                        <a:lnSpc>
                          <a:spcPct val="115000"/>
                        </a:lnSpc>
                        <a:spcBef>
                          <a:spcPts val="0"/>
                        </a:spcBef>
                        <a:spcAft>
                          <a:spcPts val="0"/>
                        </a:spcAft>
                      </a:pPr>
                      <a:r>
                        <a:rPr lang="en-US" sz="1600" dirty="0">
                          <a:effectLst/>
                        </a:rPr>
                        <a:t>Coefficient</a:t>
                      </a:r>
                      <a:endParaRPr lang="en-US"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a:effectLst/>
                        </a:rPr>
                        <a:t>Decimal</a:t>
                      </a:r>
                      <a:endParaRPr lang="en-US"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dirty="0">
                          <a:effectLst/>
                        </a:rPr>
                        <a:t>Fixed Point</a:t>
                      </a:r>
                      <a:endParaRPr lang="en-US"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87557">
                <a:tc>
                  <a:txBody>
                    <a:bodyPr/>
                    <a:lstStyle/>
                    <a:p>
                      <a:pPr marL="0" marR="0" algn="l">
                        <a:lnSpc>
                          <a:spcPct val="115000"/>
                        </a:lnSpc>
                        <a:spcBef>
                          <a:spcPts val="0"/>
                        </a:spcBef>
                        <a:spcAft>
                          <a:spcPts val="0"/>
                        </a:spcAft>
                      </a:pPr>
                      <a:r>
                        <a:rPr lang="en-US" sz="1600">
                          <a:effectLst/>
                        </a:rPr>
                        <a:t>X[n-2]</a:t>
                      </a:r>
                      <a:endParaRPr lang="en-US"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dirty="0">
                          <a:effectLst/>
                        </a:rPr>
                        <a:t> </a:t>
                      </a:r>
                      <a:endParaRPr lang="en-US"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a:effectLst/>
                        </a:rPr>
                        <a:t> </a:t>
                      </a:r>
                      <a:endParaRPr lang="en-US"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87557">
                <a:tc>
                  <a:txBody>
                    <a:bodyPr/>
                    <a:lstStyle/>
                    <a:p>
                      <a:pPr marL="0" marR="0" algn="l">
                        <a:lnSpc>
                          <a:spcPct val="115000"/>
                        </a:lnSpc>
                        <a:spcBef>
                          <a:spcPts val="0"/>
                        </a:spcBef>
                        <a:spcAft>
                          <a:spcPts val="0"/>
                        </a:spcAft>
                      </a:pPr>
                      <a:r>
                        <a:rPr lang="en-US" sz="1600">
                          <a:effectLst/>
                        </a:rPr>
                        <a:t>X[n-1]</a:t>
                      </a:r>
                      <a:endParaRPr lang="en-US"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dirty="0">
                          <a:effectLst/>
                        </a:rPr>
                        <a:t> </a:t>
                      </a:r>
                      <a:endParaRPr lang="en-US"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dirty="0">
                          <a:effectLst/>
                        </a:rPr>
                        <a:t> </a:t>
                      </a:r>
                      <a:endParaRPr lang="en-US"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7557">
                <a:tc>
                  <a:txBody>
                    <a:bodyPr/>
                    <a:lstStyle/>
                    <a:p>
                      <a:pPr marL="0" marR="0" algn="l">
                        <a:lnSpc>
                          <a:spcPct val="115000"/>
                        </a:lnSpc>
                        <a:spcBef>
                          <a:spcPts val="0"/>
                        </a:spcBef>
                        <a:spcAft>
                          <a:spcPts val="0"/>
                        </a:spcAft>
                      </a:pPr>
                      <a:r>
                        <a:rPr lang="en-US" sz="1600">
                          <a:effectLst/>
                        </a:rPr>
                        <a:t>X[n-0]</a:t>
                      </a:r>
                      <a:endParaRPr lang="en-US"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dirty="0">
                          <a:effectLst/>
                        </a:rPr>
                        <a:t> </a:t>
                      </a:r>
                      <a:endParaRPr lang="en-US"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a:effectLst/>
                        </a:rPr>
                        <a:t> </a:t>
                      </a:r>
                      <a:endParaRPr lang="en-US"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7557">
                <a:tc>
                  <a:txBody>
                    <a:bodyPr/>
                    <a:lstStyle/>
                    <a:p>
                      <a:pPr marL="0" marR="0" algn="l">
                        <a:lnSpc>
                          <a:spcPct val="115000"/>
                        </a:lnSpc>
                        <a:spcBef>
                          <a:spcPts val="0"/>
                        </a:spcBef>
                        <a:spcAft>
                          <a:spcPts val="0"/>
                        </a:spcAft>
                      </a:pPr>
                      <a:r>
                        <a:rPr lang="en-US" sz="1600">
                          <a:effectLst/>
                        </a:rPr>
                        <a:t>Y[n-1]</a:t>
                      </a:r>
                      <a:endParaRPr lang="en-US"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dirty="0">
                          <a:effectLst/>
                        </a:rPr>
                        <a:t> </a:t>
                      </a:r>
                      <a:endParaRPr lang="en-US"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a:effectLst/>
                        </a:rPr>
                        <a:t> </a:t>
                      </a:r>
                      <a:endParaRPr lang="en-US"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87557">
                <a:tc>
                  <a:txBody>
                    <a:bodyPr/>
                    <a:lstStyle/>
                    <a:p>
                      <a:pPr marL="0" marR="0" algn="l">
                        <a:lnSpc>
                          <a:spcPct val="115000"/>
                        </a:lnSpc>
                        <a:spcBef>
                          <a:spcPts val="0"/>
                        </a:spcBef>
                        <a:spcAft>
                          <a:spcPts val="0"/>
                        </a:spcAft>
                      </a:pPr>
                      <a:r>
                        <a:rPr lang="en-US" sz="1600">
                          <a:effectLst/>
                        </a:rPr>
                        <a:t>Y[n-2]</a:t>
                      </a:r>
                      <a:endParaRPr lang="en-US"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dirty="0">
                          <a:effectLst/>
                        </a:rPr>
                        <a:t> </a:t>
                      </a:r>
                      <a:endParaRPr lang="en-US"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dirty="0">
                          <a:effectLst/>
                        </a:rPr>
                        <a:t> </a:t>
                      </a:r>
                      <a:endParaRPr lang="en-US"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47852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Outline</a:t>
            </a:r>
          </a:p>
        </p:txBody>
      </p:sp>
      <p:sp>
        <p:nvSpPr>
          <p:cNvPr id="4" name="Content Placeholder 3"/>
          <p:cNvSpPr>
            <a:spLocks noGrp="1"/>
          </p:cNvSpPr>
          <p:nvPr>
            <p:ph idx="1"/>
          </p:nvPr>
        </p:nvSpPr>
        <p:spPr/>
        <p:txBody>
          <a:bodyPr/>
          <a:lstStyle/>
          <a:p>
            <a:pPr eaLnBrk="1" hangingPunct="1">
              <a:lnSpc>
                <a:spcPct val="80000"/>
              </a:lnSpc>
            </a:pPr>
            <a:r>
              <a:rPr lang="en-US" dirty="0"/>
              <a:t>Time Logs!</a:t>
            </a:r>
          </a:p>
          <a:p>
            <a:pPr eaLnBrk="1" hangingPunct="1">
              <a:lnSpc>
                <a:spcPct val="80000"/>
              </a:lnSpc>
            </a:pPr>
            <a:r>
              <a:rPr lang="en-US" dirty="0"/>
              <a:t>Project Proposals Revisions Due Today</a:t>
            </a:r>
          </a:p>
          <a:p>
            <a:pPr eaLnBrk="1" hangingPunct="1">
              <a:lnSpc>
                <a:spcPct val="80000"/>
              </a:lnSpc>
            </a:pPr>
            <a:endParaRPr lang="en-US" dirty="0"/>
          </a:p>
          <a:p>
            <a:pPr eaLnBrk="1" hangingPunct="1">
              <a:lnSpc>
                <a:spcPct val="80000"/>
              </a:lnSpc>
            </a:pPr>
            <a:r>
              <a:rPr lang="en-US" dirty="0"/>
              <a:t>Digital Low Pass Filter</a:t>
            </a:r>
          </a:p>
          <a:p>
            <a:pPr lvl="1" eaLnBrk="1" hangingPunct="1">
              <a:lnSpc>
                <a:spcPct val="80000"/>
              </a:lnSpc>
            </a:pPr>
            <a:r>
              <a:rPr lang="en-US" dirty="0"/>
              <a:t>Digital Filter in Theory</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a:t>
            </a:fld>
            <a:endParaRPr lang="en-US" dirty="0">
              <a:solidFill>
                <a:srgbClr val="000000"/>
              </a:solidFill>
            </a:endParaRPr>
          </a:p>
        </p:txBody>
      </p:sp>
    </p:spTree>
    <p:extLst>
      <p:ext uri="{BB962C8B-B14F-4D97-AF65-F5344CB8AC3E}">
        <p14:creationId xmlns:p14="http://schemas.microsoft.com/office/powerpoint/2010/main" val="3991601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chorCtr="0"/>
          <a:lstStyle/>
          <a:p>
            <a:r>
              <a:rPr lang="en-US" cap="none" dirty="0"/>
              <a:t>Digital Filter in Theory</a:t>
            </a:r>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3</a:t>
            </a:fld>
            <a:endParaRPr lang="en-US" dirty="0">
              <a:solidFill>
                <a:srgbClr val="000000"/>
              </a:solidFill>
            </a:endParaRPr>
          </a:p>
        </p:txBody>
      </p:sp>
    </p:spTree>
    <p:extLst>
      <p:ext uri="{BB962C8B-B14F-4D97-AF65-F5344CB8AC3E}">
        <p14:creationId xmlns:p14="http://schemas.microsoft.com/office/powerpoint/2010/main" val="2890013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Filter in Theory</a:t>
            </a:r>
          </a:p>
        </p:txBody>
      </p:sp>
      <p:sp>
        <p:nvSpPr>
          <p:cNvPr id="4" name="Content Placeholder 3"/>
          <p:cNvSpPr>
            <a:spLocks noGrp="1"/>
          </p:cNvSpPr>
          <p:nvPr>
            <p:ph idx="1"/>
          </p:nvPr>
        </p:nvSpPr>
        <p:spPr>
          <a:xfrm>
            <a:off x="581736" y="1523052"/>
            <a:ext cx="8131175" cy="4324350"/>
          </a:xfrm>
        </p:spPr>
        <p:txBody>
          <a:bodyPr/>
          <a:lstStyle/>
          <a:p>
            <a:r>
              <a:rPr lang="en-US" b="0" dirty="0"/>
              <a:t>In today's class we will be building filters. </a:t>
            </a:r>
          </a:p>
          <a:p>
            <a:r>
              <a:rPr lang="en-US" b="0" dirty="0"/>
              <a:t>Our filters are called Infinite Impulse Response filter (IIR) because if they are given an impulse as an input signal, it will "ring" forever (i.e., have an infinite impulse response).</a:t>
            </a:r>
          </a:p>
          <a:p>
            <a:pPr lvl="1"/>
            <a:r>
              <a:rPr lang="en-US" b="0" dirty="0"/>
              <a:t>From within this broad class of filters, we will be examining Biquadratic so names because the system function consists of two quadratic equations.</a:t>
            </a:r>
          </a:p>
          <a:p>
            <a:r>
              <a:rPr lang="en-US" b="0" dirty="0"/>
              <a:t>You can build a digital version of the analog filters we discussed last lecture. </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4</a:t>
            </a:fld>
            <a:endParaRPr lang="en-US" dirty="0">
              <a:solidFill>
                <a:srgbClr val="000000"/>
              </a:solidFill>
            </a:endParaRPr>
          </a:p>
        </p:txBody>
      </p:sp>
    </p:spTree>
    <p:extLst>
      <p:ext uri="{BB962C8B-B14F-4D97-AF65-F5344CB8AC3E}">
        <p14:creationId xmlns:p14="http://schemas.microsoft.com/office/powerpoint/2010/main" val="2217696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Filter in Theory</a:t>
            </a:r>
          </a:p>
        </p:txBody>
      </p:sp>
      <p:sp>
        <p:nvSpPr>
          <p:cNvPr id="4" name="Content Placeholder 3"/>
          <p:cNvSpPr>
            <a:spLocks noGrp="1"/>
          </p:cNvSpPr>
          <p:nvPr>
            <p:ph idx="1"/>
          </p:nvPr>
        </p:nvSpPr>
        <p:spPr>
          <a:xfrm>
            <a:off x="581736" y="1523052"/>
            <a:ext cx="8131175" cy="4324350"/>
          </a:xfrm>
        </p:spPr>
        <p:txBody>
          <a:bodyPr/>
          <a:lstStyle/>
          <a:p>
            <a:r>
              <a:rPr lang="en-US" b="0" dirty="0"/>
              <a:t>The process of calculating a filtered output y(t) is described by the following imaged, a slightly modified version that I copied from the Wikipedia page on </a:t>
            </a:r>
            <a:r>
              <a:rPr lang="en-US" b="0" dirty="0">
                <a:hlinkClick r:id="rId2"/>
              </a:rPr>
              <a:t>Digital </a:t>
            </a:r>
            <a:r>
              <a:rPr lang="en-US" b="0" dirty="0" err="1">
                <a:hlinkClick r:id="rId2"/>
              </a:rPr>
              <a:t>Biquad</a:t>
            </a:r>
            <a:r>
              <a:rPr lang="en-US" b="0" dirty="0">
                <a:hlinkClick r:id="rId2"/>
              </a:rPr>
              <a:t> Filters</a:t>
            </a:r>
            <a:r>
              <a:rPr lang="en-US" b="0" dirty="0"/>
              <a:t>.</a:t>
            </a:r>
          </a:p>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5</a:t>
            </a:fld>
            <a:endParaRPr lang="en-US" dirty="0">
              <a:solidFill>
                <a:srgbClr val="000000"/>
              </a:solidFill>
            </a:endParaRPr>
          </a:p>
        </p:txBody>
      </p:sp>
      <p:pic>
        <p:nvPicPr>
          <p:cNvPr id="1026" name="Picture 2" descr="http://ece.ninja/383/lecture/img/lecture26-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716" y="3041306"/>
            <a:ext cx="5781059" cy="3380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202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Filter in Theory</a:t>
            </a:r>
          </a:p>
        </p:txBody>
      </p:sp>
      <p:sp>
        <p:nvSpPr>
          <p:cNvPr id="4" name="Content Placeholder 3"/>
          <p:cNvSpPr>
            <a:spLocks noGrp="1"/>
          </p:cNvSpPr>
          <p:nvPr>
            <p:ph idx="1"/>
          </p:nvPr>
        </p:nvSpPr>
        <p:spPr>
          <a:xfrm>
            <a:off x="581736" y="1523052"/>
            <a:ext cx="8131175" cy="4324350"/>
          </a:xfrm>
        </p:spPr>
        <p:txBody>
          <a:bodyPr/>
          <a:lstStyle/>
          <a:p>
            <a:r>
              <a:rPr lang="en-US" b="0" dirty="0"/>
              <a:t>Some comments are in order.</a:t>
            </a:r>
          </a:p>
          <a:p>
            <a:r>
              <a:rPr lang="en-US" b="0" dirty="0"/>
              <a:t>The input stream of digitized inputs is described by x(t). The blocks labeled "z-1" is a delay block. We will call the nodes below each of the blocks on the left side as x(t-1) and x(t-2), in order to indicate that they are 1 and 2 time units older than x(t). Note that x(t-2) will get the value of x(t-1), in 1 time unit from now. Likewise y(t-1) and y(t-2) are the old outputs 1 and 2 time units ago.</a:t>
            </a:r>
          </a:p>
          <a:p>
            <a:r>
              <a:rPr lang="en-US" b="0" dirty="0"/>
              <a:t>The triangles are multipliers, the two inputs to the multiplier are the input to the triangle and the variable above or below.</a:t>
            </a:r>
          </a:p>
          <a:p>
            <a:r>
              <a:rPr lang="en-US" b="0" dirty="0"/>
              <a:t>The circles with "+" inside of them are adders.</a:t>
            </a:r>
          </a:p>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6</a:t>
            </a:fld>
            <a:endParaRPr lang="en-US" dirty="0">
              <a:solidFill>
                <a:srgbClr val="000000"/>
              </a:solidFill>
            </a:endParaRPr>
          </a:p>
        </p:txBody>
      </p:sp>
    </p:spTree>
    <p:extLst>
      <p:ext uri="{BB962C8B-B14F-4D97-AF65-F5344CB8AC3E}">
        <p14:creationId xmlns:p14="http://schemas.microsoft.com/office/powerpoint/2010/main" val="2320760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Filter in Theory</a:t>
            </a:r>
          </a:p>
        </p:txBody>
      </p:sp>
      <p:sp>
        <p:nvSpPr>
          <p:cNvPr id="4" name="Content Placeholder 3"/>
          <p:cNvSpPr>
            <a:spLocks noGrp="1"/>
          </p:cNvSpPr>
          <p:nvPr>
            <p:ph idx="1"/>
          </p:nvPr>
        </p:nvSpPr>
        <p:spPr>
          <a:xfrm>
            <a:off x="581736" y="1523052"/>
            <a:ext cx="8131175" cy="4324350"/>
          </a:xfrm>
        </p:spPr>
        <p:txBody>
          <a:bodyPr/>
          <a:lstStyle/>
          <a:p>
            <a:r>
              <a:rPr lang="fr-FR" sz="2800" dirty="0"/>
              <a:t>output y(t) = x(t)*b</a:t>
            </a:r>
            <a:r>
              <a:rPr lang="fr-FR" sz="2800" baseline="-25000" dirty="0"/>
              <a:t>0</a:t>
            </a:r>
            <a:r>
              <a:rPr lang="fr-FR" sz="2800" dirty="0"/>
              <a:t> + x(t-1)*b</a:t>
            </a:r>
            <a:r>
              <a:rPr lang="fr-FR" sz="2800" baseline="-25000" dirty="0"/>
              <a:t>1</a:t>
            </a:r>
            <a:r>
              <a:rPr lang="fr-FR" sz="2800" dirty="0"/>
              <a:t> + x(t-2)*b</a:t>
            </a:r>
            <a:r>
              <a:rPr lang="fr-FR" sz="2800" baseline="-25000" dirty="0"/>
              <a:t>2</a:t>
            </a:r>
            <a:r>
              <a:rPr lang="fr-FR" sz="2800" dirty="0"/>
              <a:t> - y(t-1)*a</a:t>
            </a:r>
            <a:r>
              <a:rPr lang="fr-FR" sz="2800" baseline="-25000" dirty="0"/>
              <a:t>1</a:t>
            </a:r>
            <a:r>
              <a:rPr lang="fr-FR" sz="2800" dirty="0"/>
              <a:t> - y(t-2)*a</a:t>
            </a:r>
            <a:r>
              <a:rPr lang="fr-FR" sz="2800" baseline="-25000" dirty="0"/>
              <a:t>2</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7</a:t>
            </a:fld>
            <a:endParaRPr lang="en-US" dirty="0">
              <a:solidFill>
                <a:srgbClr val="000000"/>
              </a:solidFill>
            </a:endParaRPr>
          </a:p>
        </p:txBody>
      </p:sp>
      <p:pic>
        <p:nvPicPr>
          <p:cNvPr id="1026" name="Picture 2" descr="http://ece.ninja/383/lecture/img/lecture26-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716" y="3041306"/>
            <a:ext cx="5781059" cy="3380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269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Filter in Theory</a:t>
            </a:r>
          </a:p>
        </p:txBody>
      </p:sp>
      <p:sp>
        <p:nvSpPr>
          <p:cNvPr id="4" name="Content Placeholder 3"/>
          <p:cNvSpPr>
            <a:spLocks noGrp="1"/>
          </p:cNvSpPr>
          <p:nvPr>
            <p:ph idx="1"/>
          </p:nvPr>
        </p:nvSpPr>
        <p:spPr>
          <a:xfrm>
            <a:off x="581736" y="1523052"/>
            <a:ext cx="8131175" cy="4324350"/>
          </a:xfrm>
        </p:spPr>
        <p:txBody>
          <a:bodyPr/>
          <a:lstStyle/>
          <a:p>
            <a:r>
              <a:rPr lang="fr-FR" sz="2800" dirty="0"/>
              <a:t>b</a:t>
            </a:r>
            <a:r>
              <a:rPr lang="fr-FR" sz="2800" baseline="-25000" dirty="0"/>
              <a:t>0</a:t>
            </a:r>
            <a:r>
              <a:rPr lang="fr-FR" sz="2800" dirty="0"/>
              <a:t>, b</a:t>
            </a:r>
            <a:r>
              <a:rPr lang="fr-FR" sz="2800" baseline="-25000" dirty="0"/>
              <a:t>1</a:t>
            </a:r>
            <a:r>
              <a:rPr lang="fr-FR" sz="2800" dirty="0"/>
              <a:t>, b</a:t>
            </a:r>
            <a:r>
              <a:rPr lang="fr-FR" sz="2800" baseline="-25000" dirty="0"/>
              <a:t>2</a:t>
            </a:r>
            <a:r>
              <a:rPr lang="fr-FR" sz="2800" dirty="0"/>
              <a:t>, -a</a:t>
            </a:r>
            <a:r>
              <a:rPr lang="fr-FR" sz="2800" baseline="-25000" dirty="0"/>
              <a:t>1</a:t>
            </a:r>
            <a:r>
              <a:rPr lang="fr-FR" sz="2800" dirty="0"/>
              <a:t>, &amp; -a</a:t>
            </a:r>
            <a:r>
              <a:rPr lang="fr-FR" sz="2800" baseline="-25000" dirty="0"/>
              <a:t>2</a:t>
            </a:r>
            <a:r>
              <a:rPr lang="fr-FR" sz="2800" dirty="0"/>
              <a:t> </a:t>
            </a:r>
            <a:r>
              <a:rPr lang="fr-FR" sz="2800" dirty="0" err="1"/>
              <a:t>depend</a:t>
            </a:r>
            <a:r>
              <a:rPr lang="fr-FR" sz="2800" dirty="0"/>
              <a:t> on f</a:t>
            </a:r>
            <a:r>
              <a:rPr lang="fr-FR" sz="2800" baseline="-25000" dirty="0"/>
              <a:t>0</a:t>
            </a:r>
            <a:r>
              <a:rPr lang="fr-FR" sz="2800" dirty="0"/>
              <a:t> &amp; </a:t>
            </a:r>
            <a:r>
              <a:rPr lang="fr-FR" sz="2800" dirty="0" err="1"/>
              <a:t>f</a:t>
            </a:r>
            <a:r>
              <a:rPr lang="fr-FR" sz="2800" baseline="-25000" dirty="0" err="1"/>
              <a:t>s</a:t>
            </a:r>
            <a:r>
              <a:rPr lang="fr-FR" sz="2800" dirty="0"/>
              <a:t>=48KHz</a:t>
            </a:r>
          </a:p>
          <a:p>
            <a:r>
              <a:rPr lang="fr-FR" sz="2800" dirty="0"/>
              <a:t>output y(t) = x(t)*b</a:t>
            </a:r>
            <a:r>
              <a:rPr lang="fr-FR" sz="2800" baseline="-25000" dirty="0"/>
              <a:t>0</a:t>
            </a:r>
            <a:r>
              <a:rPr lang="fr-FR" sz="2800" dirty="0"/>
              <a:t> + x(t-1)*b</a:t>
            </a:r>
            <a:r>
              <a:rPr lang="fr-FR" sz="2800" baseline="-25000" dirty="0"/>
              <a:t>1</a:t>
            </a:r>
            <a:r>
              <a:rPr lang="fr-FR" sz="2800" dirty="0"/>
              <a:t> + x(t-2)*b</a:t>
            </a:r>
            <a:r>
              <a:rPr lang="fr-FR" sz="2800" baseline="-25000" dirty="0"/>
              <a:t>2</a:t>
            </a:r>
            <a:r>
              <a:rPr lang="fr-FR" sz="2800" dirty="0"/>
              <a:t> - y(t-1)*a</a:t>
            </a:r>
            <a:r>
              <a:rPr lang="fr-FR" sz="2800" baseline="-25000" dirty="0"/>
              <a:t>1</a:t>
            </a:r>
            <a:r>
              <a:rPr lang="fr-FR" sz="2800" dirty="0"/>
              <a:t> - y(t-2)*a</a:t>
            </a:r>
            <a:r>
              <a:rPr lang="fr-FR" sz="2800" baseline="-25000" dirty="0"/>
              <a:t>2</a:t>
            </a:r>
          </a:p>
          <a:p>
            <a:endParaRPr lang="en-US" sz="2800"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8</a:t>
            </a:fld>
            <a:endParaRPr lang="en-US" dirty="0">
              <a:solidFill>
                <a:srgbClr val="000000"/>
              </a:solidFill>
            </a:endParaRPr>
          </a:p>
        </p:txBody>
      </p:sp>
      <p:pic>
        <p:nvPicPr>
          <p:cNvPr id="1026" name="Picture 2" descr="http://ece.ninja/383/lecture/img/lecture26-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716" y="3041306"/>
            <a:ext cx="5781059" cy="3380889"/>
          </a:xfrm>
          <a:prstGeom prst="rect">
            <a:avLst/>
          </a:prstGeom>
          <a:noFill/>
          <a:extLst>
            <a:ext uri="{909E8E84-426E-40DD-AFC4-6F175D3DCCD1}">
              <a14:hiddenFill xmlns:a14="http://schemas.microsoft.com/office/drawing/2010/main">
                <a:solidFill>
                  <a:srgbClr val="FFFFFF"/>
                </a:solidFill>
              </a14:hiddenFill>
            </a:ext>
          </a:extLst>
        </p:spPr>
      </p:pic>
      <p:sp>
        <p:nvSpPr>
          <p:cNvPr id="8" name="Callout: Line 7">
            <a:extLst>
              <a:ext uri="{FF2B5EF4-FFF2-40B4-BE49-F238E27FC236}">
                <a16:creationId xmlns:a16="http://schemas.microsoft.com/office/drawing/2014/main" id="{7F333F1D-8D2C-46E0-A5D1-781F4B087623}"/>
              </a:ext>
            </a:extLst>
          </p:cNvPr>
          <p:cNvSpPr/>
          <p:nvPr/>
        </p:nvSpPr>
        <p:spPr bwMode="auto">
          <a:xfrm>
            <a:off x="193580" y="3170738"/>
            <a:ext cx="1198340" cy="783772"/>
          </a:xfrm>
          <a:prstGeom prst="borderCallout1">
            <a:avLst>
              <a:gd name="adj1" fmla="val -4583"/>
              <a:gd name="adj2" fmla="val 50909"/>
              <a:gd name="adj3" fmla="val -156321"/>
              <a:gd name="adj4" fmla="val 119621"/>
            </a:avLst>
          </a:prstGeom>
          <a:solidFill>
            <a:srgbClr val="FFFF00"/>
          </a:solidFill>
          <a:ln w="28575" cap="flat" cmpd="sng" algn="ctr">
            <a:solidFill>
              <a:srgbClr val="FF0000"/>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effectLst/>
                <a:latin typeface="Arial" pitchFamily="34" charset="0"/>
              </a:rPr>
              <a:t>Coefficients</a:t>
            </a:r>
          </a:p>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pitchFamily="34" charset="0"/>
              </a:rPr>
              <a:t>Q2.16</a:t>
            </a:r>
          </a:p>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pitchFamily="34" charset="0"/>
              </a:rPr>
              <a:t>format</a:t>
            </a:r>
            <a:endParaRPr kumimoji="0" lang="en-US" sz="1400" b="0" i="0" u="none" strike="noStrike" cap="none" normalizeH="0" baseline="0" dirty="0">
              <a:ln>
                <a:noFill/>
              </a:ln>
              <a:effectLst/>
              <a:latin typeface="Arial" pitchFamily="34" charset="0"/>
            </a:endParaRPr>
          </a:p>
        </p:txBody>
      </p:sp>
      <p:sp>
        <p:nvSpPr>
          <p:cNvPr id="9" name="Callout: Line 8">
            <a:extLst>
              <a:ext uri="{FF2B5EF4-FFF2-40B4-BE49-F238E27FC236}">
                <a16:creationId xmlns:a16="http://schemas.microsoft.com/office/drawing/2014/main" id="{E2934013-CDAF-40CF-A386-FCFD1342915A}"/>
              </a:ext>
            </a:extLst>
          </p:cNvPr>
          <p:cNvSpPr/>
          <p:nvPr/>
        </p:nvSpPr>
        <p:spPr bwMode="auto">
          <a:xfrm>
            <a:off x="792750" y="3998182"/>
            <a:ext cx="1198340" cy="783772"/>
          </a:xfrm>
          <a:prstGeom prst="borderCallout1">
            <a:avLst>
              <a:gd name="adj1" fmla="val -4583"/>
              <a:gd name="adj2" fmla="val 50909"/>
              <a:gd name="adj3" fmla="val -142062"/>
              <a:gd name="adj4" fmla="val 120468"/>
            </a:avLst>
          </a:prstGeom>
          <a:solidFill>
            <a:srgbClr val="FFFF00"/>
          </a:solidFill>
          <a:ln w="28575" cap="flat" cmpd="sng" algn="ctr">
            <a:solidFill>
              <a:srgbClr val="FF0000"/>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pitchFamily="34" charset="0"/>
              </a:rPr>
              <a:t>Feedback</a:t>
            </a:r>
            <a:endParaRPr kumimoji="0" lang="en-US" sz="1400" b="0" i="0" u="none" strike="noStrike" cap="none" normalizeH="0" baseline="0" dirty="0">
              <a:ln>
                <a:noFill/>
              </a:ln>
              <a:effectLst/>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pitchFamily="34" charset="0"/>
              </a:rPr>
              <a:t>Q18.0</a:t>
            </a:r>
          </a:p>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pitchFamily="34" charset="0"/>
              </a:rPr>
              <a:t>format</a:t>
            </a:r>
            <a:endParaRPr kumimoji="0" lang="en-US" sz="1400" b="0" i="0" u="none" strike="noStrike" cap="none" normalizeH="0" baseline="0" dirty="0">
              <a:ln>
                <a:noFill/>
              </a:ln>
              <a:effectLst/>
              <a:latin typeface="Arial" pitchFamily="34"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279A054-85EE-46A5-A670-F13DB8B52E3E}"/>
                  </a:ext>
                </a:extLst>
              </p:cNvPr>
              <p:cNvSpPr txBox="1"/>
              <p:nvPr/>
            </p:nvSpPr>
            <p:spPr>
              <a:xfrm>
                <a:off x="1579880" y="4812927"/>
                <a:ext cx="5984240" cy="1200329"/>
              </a:xfrm>
              <a:prstGeom prst="rect">
                <a:avLst/>
              </a:prstGeom>
              <a:solidFill>
                <a:srgbClr val="FFFF00"/>
              </a:solidFill>
              <a:ln>
                <a:solidFill>
                  <a:schemeClr val="tx1"/>
                </a:solidFill>
              </a:ln>
            </p:spPr>
            <p:txBody>
              <a:bodyPr wrap="square" lIns="91440" tIns="45720" rIns="91440" bIns="45720" rtlCol="0">
                <a:spAutoFit/>
              </a:bodyPr>
              <a:lstStyle/>
              <a:p>
                <a:pPr>
                  <a:spcBef>
                    <a:spcPts val="0"/>
                  </a:spcBef>
                </a:pPr>
                <a:r>
                  <a:rPr lang="en-US" dirty="0"/>
                  <a:t>In the Filter Demo:</a:t>
                </a:r>
              </a:p>
              <a:p>
                <a:pPr>
                  <a:spcBef>
                    <a:spcPts val="0"/>
                  </a:spcBef>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𝑄</m:t>
                      </m:r>
                      <m:r>
                        <a:rPr lang="en-US" i="1" dirty="0">
                          <a:latin typeface="Cambria Math" panose="02040503050406030204" pitchFamily="18" charset="0"/>
                        </a:rPr>
                        <m:t>2.30 ∗ </m:t>
                      </m:r>
                      <m:r>
                        <a:rPr lang="en-US" i="1" dirty="0">
                          <a:latin typeface="Cambria Math" panose="02040503050406030204" pitchFamily="18" charset="0"/>
                        </a:rPr>
                        <m:t>𝑄</m:t>
                      </m:r>
                      <m:r>
                        <a:rPr lang="en-US" i="1" dirty="0">
                          <a:latin typeface="Cambria Math" panose="02040503050406030204" pitchFamily="18" charset="0"/>
                        </a:rPr>
                        <m:t>18.0 </m:t>
                      </m:r>
                      <m:r>
                        <m:rPr>
                          <m:nor/>
                        </m:rPr>
                        <a:rPr lang="en-US" dirty="0"/>
                        <m:t></m:t>
                      </m:r>
                      <m:r>
                        <a:rPr lang="en-US" i="1" dirty="0">
                          <a:latin typeface="Cambria Math" panose="02040503050406030204" pitchFamily="18" charset="0"/>
                        </a:rPr>
                        <m:t> </m:t>
                      </m:r>
                      <m:r>
                        <a:rPr lang="en-US" i="1" dirty="0">
                          <a:latin typeface="Cambria Math" panose="02040503050406030204" pitchFamily="18" charset="0"/>
                        </a:rPr>
                        <m:t>𝑄</m:t>
                      </m:r>
                      <m:r>
                        <a:rPr lang="en-US" i="1" dirty="0">
                          <a:latin typeface="Cambria Math" panose="02040503050406030204" pitchFamily="18" charset="0"/>
                        </a:rPr>
                        <m:t>20.16</m:t>
                      </m:r>
                    </m:oMath>
                  </m:oMathPara>
                </a14:m>
                <a:endParaRPr lang="en-US" dirty="0"/>
              </a:p>
              <a:p>
                <a:pPr>
                  <a:spcBef>
                    <a:spcPts val="0"/>
                  </a:spcBef>
                </a:pPr>
                <a:r>
                  <a:rPr lang="en-US" dirty="0"/>
                  <a:t>We use least sig 18 Bits of the whole number</a:t>
                </a:r>
                <a:endParaRPr lang="en-US" sz="1800" b="0" i="1" dirty="0">
                  <a:latin typeface="Cambria Math" panose="02040503050406030204" pitchFamily="18" charset="0"/>
                </a:endParaRPr>
              </a:p>
            </p:txBody>
          </p:sp>
        </mc:Choice>
        <mc:Fallback xmlns="">
          <p:sp>
            <p:nvSpPr>
              <p:cNvPr id="10" name="TextBox 9">
                <a:extLst>
                  <a:ext uri="{FF2B5EF4-FFF2-40B4-BE49-F238E27FC236}">
                    <a16:creationId xmlns:a16="http://schemas.microsoft.com/office/drawing/2014/main" id="{0279A054-85EE-46A5-A670-F13DB8B52E3E}"/>
                  </a:ext>
                </a:extLst>
              </p:cNvPr>
              <p:cNvSpPr txBox="1">
                <a:spLocks noRot="1" noChangeAspect="1" noMove="1" noResize="1" noEditPoints="1" noAdjustHandles="1" noChangeArrowheads="1" noChangeShapeType="1" noTextEdit="1"/>
              </p:cNvSpPr>
              <p:nvPr/>
            </p:nvSpPr>
            <p:spPr>
              <a:xfrm>
                <a:off x="1579880" y="4812927"/>
                <a:ext cx="5984240" cy="1200329"/>
              </a:xfrm>
              <a:prstGeom prst="rect">
                <a:avLst/>
              </a:prstGeom>
              <a:blipFill>
                <a:blip r:embed="rId3"/>
                <a:stretch>
                  <a:fillRect l="-1423" t="-3535" b="-10606"/>
                </a:stretch>
              </a:blipFill>
              <a:ln>
                <a:solidFill>
                  <a:schemeClr val="tx1"/>
                </a:solidFill>
              </a:ln>
            </p:spPr>
            <p:txBody>
              <a:bodyPr/>
              <a:lstStyle/>
              <a:p>
                <a:r>
                  <a:rPr lang="en-US">
                    <a:noFill/>
                  </a:rPr>
                  <a:t> </a:t>
                </a:r>
              </a:p>
            </p:txBody>
          </p:sp>
        </mc:Fallback>
      </mc:AlternateContent>
      <p:sp>
        <p:nvSpPr>
          <p:cNvPr id="11" name="TextBox 10">
            <a:extLst>
              <a:ext uri="{FF2B5EF4-FFF2-40B4-BE49-F238E27FC236}">
                <a16:creationId xmlns:a16="http://schemas.microsoft.com/office/drawing/2014/main" id="{57812A3B-60DB-4B43-8C46-381A65A21165}"/>
              </a:ext>
            </a:extLst>
          </p:cNvPr>
          <p:cNvSpPr txBox="1"/>
          <p:nvPr/>
        </p:nvSpPr>
        <p:spPr>
          <a:xfrm>
            <a:off x="1579880" y="6012940"/>
            <a:ext cx="5984240" cy="830997"/>
          </a:xfrm>
          <a:prstGeom prst="rect">
            <a:avLst/>
          </a:prstGeom>
          <a:solidFill>
            <a:srgbClr val="FFFF00"/>
          </a:solidFill>
          <a:ln>
            <a:solidFill>
              <a:schemeClr val="tx1"/>
            </a:solidFill>
          </a:ln>
        </p:spPr>
        <p:txBody>
          <a:bodyPr wrap="square" lIns="91440" tIns="45720" rIns="91440" bIns="45720" rtlCol="0">
            <a:spAutoFit/>
          </a:bodyPr>
          <a:lstStyle/>
          <a:p>
            <a:pPr>
              <a:spcBef>
                <a:spcPts val="0"/>
              </a:spcBef>
            </a:pPr>
            <a:r>
              <a:rPr lang="en-US" dirty="0"/>
              <a:t>All Synchronous systems have history (i.e. feedback to the inputs)</a:t>
            </a:r>
            <a:endParaRPr lang="en-US" sz="1800" b="0" i="1" dirty="0">
              <a:latin typeface="Cambria Math" panose="02040503050406030204" pitchFamily="18" charset="0"/>
            </a:endParaRPr>
          </a:p>
        </p:txBody>
      </p:sp>
      <p:sp>
        <p:nvSpPr>
          <p:cNvPr id="12" name="Callout: Line 11">
            <a:extLst>
              <a:ext uri="{FF2B5EF4-FFF2-40B4-BE49-F238E27FC236}">
                <a16:creationId xmlns:a16="http://schemas.microsoft.com/office/drawing/2014/main" id="{CB1190D0-61BA-459B-B9A1-94F633DAD15C}"/>
              </a:ext>
            </a:extLst>
          </p:cNvPr>
          <p:cNvSpPr/>
          <p:nvPr/>
        </p:nvSpPr>
        <p:spPr bwMode="auto">
          <a:xfrm>
            <a:off x="7363923" y="3725303"/>
            <a:ext cx="1348987" cy="783772"/>
          </a:xfrm>
          <a:prstGeom prst="borderCallout1">
            <a:avLst>
              <a:gd name="adj1" fmla="val -4583"/>
              <a:gd name="adj2" fmla="val 50909"/>
              <a:gd name="adj3" fmla="val -174470"/>
              <a:gd name="adj4" fmla="val -6238"/>
            </a:avLst>
          </a:prstGeom>
          <a:solidFill>
            <a:srgbClr val="FFFF00"/>
          </a:solidFill>
          <a:ln w="28575" cap="flat" cmpd="sng" algn="ctr">
            <a:solidFill>
              <a:srgbClr val="FF0000"/>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pitchFamily="34" charset="0"/>
              </a:rPr>
              <a:t>Product would be 32 Bits </a:t>
            </a:r>
          </a:p>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pitchFamily="34" charset="0"/>
              </a:rPr>
              <a:t>(i.e. Q20.16)</a:t>
            </a:r>
            <a:endParaRPr kumimoji="0" lang="en-US" sz="1400" b="0" i="0" u="none" strike="noStrike" cap="none" normalizeH="0" baseline="0" dirty="0">
              <a:ln>
                <a:noFill/>
              </a:ln>
              <a:effectLst/>
              <a:latin typeface="Arial" pitchFamily="34" charset="0"/>
            </a:endParaRPr>
          </a:p>
        </p:txBody>
      </p:sp>
    </p:spTree>
    <p:extLst>
      <p:ext uri="{BB962C8B-B14F-4D97-AF65-F5344CB8AC3E}">
        <p14:creationId xmlns:p14="http://schemas.microsoft.com/office/powerpoint/2010/main" val="3328037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Order Tab</a:t>
            </a:r>
          </a:p>
        </p:txBody>
      </p:sp>
      <p:sp>
        <p:nvSpPr>
          <p:cNvPr id="4" name="Content Placeholder 3"/>
          <p:cNvSpPr>
            <a:spLocks noGrp="1"/>
          </p:cNvSpPr>
          <p:nvPr>
            <p:ph idx="1"/>
          </p:nvPr>
        </p:nvSpPr>
        <p:spPr>
          <a:xfrm>
            <a:off x="581736" y="1523052"/>
            <a:ext cx="8131175" cy="4324350"/>
          </a:xfrm>
        </p:spPr>
        <p:txBody>
          <a:bodyPr/>
          <a:lstStyle/>
          <a:p>
            <a:endParaRPr lang="en-US" sz="2800"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9</a:t>
            </a:fld>
            <a:endParaRPr lang="en-US" dirty="0">
              <a:solidFill>
                <a:srgbClr val="000000"/>
              </a:solidFill>
            </a:endParaRPr>
          </a:p>
        </p:txBody>
      </p:sp>
      <p:pic>
        <p:nvPicPr>
          <p:cNvPr id="2050" name="Picture 2" descr="http://ece.ninja/383/lecture/img/lecture26-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61429"/>
            <a:ext cx="9144000" cy="5120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471527"/>
      </p:ext>
    </p:extLst>
  </p:cSld>
  <p:clrMapOvr>
    <a:masterClrMapping/>
  </p:clrMapOvr>
</p:sld>
</file>

<file path=ppt/theme/theme1.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13816</TotalTime>
  <Words>973</Words>
  <Application>Microsoft Office PowerPoint</Application>
  <PresentationFormat>On-screen Show (4:3)</PresentationFormat>
  <Paragraphs>165</Paragraphs>
  <Slides>15</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Cambria Math</vt:lpstr>
      <vt:lpstr>Arial</vt:lpstr>
      <vt:lpstr>Century Schoolbook</vt:lpstr>
      <vt:lpstr>Wingdings</vt:lpstr>
      <vt:lpstr>Times New Roman</vt:lpstr>
      <vt:lpstr>Calibri</vt:lpstr>
      <vt:lpstr>1_Blank Presentation</vt:lpstr>
      <vt:lpstr>CSCE 436 – Advanced Embedded Systems Lecture 28 – Digital Low Pass Filter</vt:lpstr>
      <vt:lpstr>Lesson Outline</vt:lpstr>
      <vt:lpstr>Digital Filter in Theory</vt:lpstr>
      <vt:lpstr>Digital Filter in Theory</vt:lpstr>
      <vt:lpstr>Digital Filter in Theory</vt:lpstr>
      <vt:lpstr>Digital Filter in Theory</vt:lpstr>
      <vt:lpstr>Digital Filter in Theory</vt:lpstr>
      <vt:lpstr>Digital Filter in Theory</vt:lpstr>
      <vt:lpstr>Second Order Tab</vt:lpstr>
      <vt:lpstr>Coefficient Tab</vt:lpstr>
      <vt:lpstr>Fixed Point Tab</vt:lpstr>
      <vt:lpstr>Digital Filter in VHDL</vt:lpstr>
      <vt:lpstr>Digital Filter in VHDL</vt:lpstr>
      <vt:lpstr>Digital Filter in VHDL</vt:lpstr>
      <vt:lpstr>Digital Filter in VHDL</vt:lpstr>
    </vt:vector>
  </TitlesOfParts>
  <Company>usafa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Falkinburg, Jeffrey L Capt USAF USAFA USAFA/DFEC</dc:creator>
  <cp:lastModifiedBy>Jeffrey Falkinburg</cp:lastModifiedBy>
  <cp:revision>718</cp:revision>
  <cp:lastPrinted>2014-08-12T17:37:01Z</cp:lastPrinted>
  <dcterms:created xsi:type="dcterms:W3CDTF">2001-06-27T14:08:57Z</dcterms:created>
  <dcterms:modified xsi:type="dcterms:W3CDTF">2020-03-18T16:11:02Z</dcterms:modified>
</cp:coreProperties>
</file>