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4"/>
  </p:notesMasterIdLst>
  <p:handoutMasterIdLst>
    <p:handoutMasterId r:id="rId35"/>
  </p:handoutMasterIdLst>
  <p:sldIdLst>
    <p:sldId id="765" r:id="rId2"/>
    <p:sldId id="300" r:id="rId3"/>
    <p:sldId id="345" r:id="rId4"/>
    <p:sldId id="334" r:id="rId5"/>
    <p:sldId id="335" r:id="rId6"/>
    <p:sldId id="336" r:id="rId7"/>
    <p:sldId id="337" r:id="rId8"/>
    <p:sldId id="766" r:id="rId9"/>
    <p:sldId id="338" r:id="rId10"/>
    <p:sldId id="339" r:id="rId11"/>
    <p:sldId id="340" r:id="rId12"/>
    <p:sldId id="301" r:id="rId13"/>
    <p:sldId id="341" r:id="rId14"/>
    <p:sldId id="352" r:id="rId15"/>
    <p:sldId id="355" r:id="rId16"/>
    <p:sldId id="357" r:id="rId17"/>
    <p:sldId id="358" r:id="rId18"/>
    <p:sldId id="346" r:id="rId19"/>
    <p:sldId id="342" r:id="rId20"/>
    <p:sldId id="343" r:id="rId21"/>
    <p:sldId id="353" r:id="rId22"/>
    <p:sldId id="360" r:id="rId23"/>
    <p:sldId id="359" r:id="rId24"/>
    <p:sldId id="767" r:id="rId25"/>
    <p:sldId id="361" r:id="rId26"/>
    <p:sldId id="768" r:id="rId27"/>
    <p:sldId id="354" r:id="rId28"/>
    <p:sldId id="347" r:id="rId29"/>
    <p:sldId id="350" r:id="rId30"/>
    <p:sldId id="348" r:id="rId31"/>
    <p:sldId id="349" r:id="rId32"/>
    <p:sldId id="333" r:id="rId3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4B9A5774-267B-4EE9-A5B1-DE72C43CE5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F84F806C-3293-4214-8124-EB90F30FF5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66D29DDD-A7B3-4429-8446-17E8A9A90F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9529CEE8-6F09-4DB9-90B1-BDC655D8AE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5879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1" name="Picture 10" descr="Nebraska_N_RGB.png">
            <a:extLst>
              <a:ext uri="{FF2B5EF4-FFF2-40B4-BE49-F238E27FC236}">
                <a16:creationId xmlns:a16="http://schemas.microsoft.com/office/drawing/2014/main" id="{272F5B8E-CEE1-41E7-A0A3-F40CF2ACFD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12385"/>
            <a:ext cx="1815450" cy="1692456"/>
          </a:xfrm>
          <a:prstGeom prst="rect">
            <a:avLst/>
          </a:prstGeom>
        </p:spPr>
      </p:pic>
      <p:pic>
        <p:nvPicPr>
          <p:cNvPr id="12" name="Picture 11" descr="1505.028 Toolbox PPT_Sidebar_1a.jpg">
            <a:extLst>
              <a:ext uri="{FF2B5EF4-FFF2-40B4-BE49-F238E27FC236}">
                <a16:creationId xmlns:a16="http://schemas.microsoft.com/office/drawing/2014/main" id="{B7F98A4B-E502-4E11-95C9-2082C7A5B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66229"/>
            <a:ext cx="2871639" cy="1368795"/>
          </a:xfrm>
          <a:prstGeom prst="rect">
            <a:avLst/>
          </a:prstGeom>
        </p:spPr>
      </p:pic>
      <p:sp>
        <p:nvSpPr>
          <p:cNvPr id="13" name="Line 15">
            <a:extLst>
              <a:ext uri="{FF2B5EF4-FFF2-40B4-BE49-F238E27FC236}">
                <a16:creationId xmlns:a16="http://schemas.microsoft.com/office/drawing/2014/main" id="{B94D8FB7-FF47-42A4-BE99-0CB49B213A0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5CCCAF6F-B886-418D-AFEF-E037920DEE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" name="Picture 9" descr="1505.028 Toolbox PPT_Sidebar_1a.jpg">
            <a:extLst>
              <a:ext uri="{FF2B5EF4-FFF2-40B4-BE49-F238E27FC236}">
                <a16:creationId xmlns:a16="http://schemas.microsoft.com/office/drawing/2014/main" id="{D339EEE1-41B7-47CE-A029-634388D4DB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  <p:sp>
        <p:nvSpPr>
          <p:cNvPr id="11" name="Line 15">
            <a:extLst>
              <a:ext uri="{FF2B5EF4-FFF2-40B4-BE49-F238E27FC236}">
                <a16:creationId xmlns:a16="http://schemas.microsoft.com/office/drawing/2014/main" id="{8154C51A-3D04-42F0-807A-4EAA394DAC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2891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6379B253-AE7C-489D-AE30-78054143965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5754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logic/logic_1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List_of_7400-series_integrated_circui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C363CF0-480A-4C1E-87DF-F19724B5B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9780A-AABB-40D5-8FB5-CD4B39B57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369" y="2286000"/>
            <a:ext cx="5832231" cy="19050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CSCE 436 - Advanced Embedded Systems</a:t>
            </a:r>
            <a:br>
              <a:rPr lang="en-US" dirty="0"/>
            </a:br>
            <a:r>
              <a:rPr lang="en-US" sz="3200" dirty="0"/>
              <a:t>Lecture 2 – Digital System, Hierarchical Design, and testbench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Modern HDLs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the concepts of entity, connectivity, concurrency, and timing</a:t>
            </a:r>
          </a:p>
          <a:p>
            <a:r>
              <a:rPr lang="en-US" dirty="0"/>
              <a:t>Incorporate propagation delay and timing information</a:t>
            </a:r>
          </a:p>
          <a:p>
            <a:r>
              <a:rPr lang="en-US" dirty="0"/>
              <a:t>Consist of constructs for structural implementation</a:t>
            </a:r>
          </a:p>
          <a:p>
            <a:r>
              <a:rPr lang="en-US" dirty="0"/>
              <a:t>Incorporate constructs for behavioral description (sequential execution of traditional PL)</a:t>
            </a:r>
          </a:p>
          <a:p>
            <a:r>
              <a:rPr lang="en-US" dirty="0"/>
              <a:t>Describe the operations and structures in gate level and RT level</a:t>
            </a:r>
          </a:p>
          <a:p>
            <a:r>
              <a:rPr lang="en-US" dirty="0"/>
              <a:t>Consist of constructs to support hierarchical design process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55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Industry-Standard HDLs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VHDL</a:t>
            </a:r>
          </a:p>
          <a:p>
            <a:pPr lvl="1"/>
            <a:r>
              <a:rPr lang="en-US" sz="1800" dirty="0"/>
              <a:t>DoD initiative in 1980s</a:t>
            </a:r>
          </a:p>
          <a:p>
            <a:pPr lvl="1"/>
            <a:r>
              <a:rPr lang="en-US" sz="1800" dirty="0"/>
              <a:t>Transferred to IEEE to standardize</a:t>
            </a:r>
          </a:p>
          <a:p>
            <a:pPr lvl="1"/>
            <a:r>
              <a:rPr lang="en-US" sz="1800" dirty="0"/>
              <a:t>First released in 1987</a:t>
            </a:r>
          </a:p>
          <a:p>
            <a:pPr lvl="1"/>
            <a:r>
              <a:rPr lang="en-US" sz="1800" dirty="0"/>
              <a:t>Similar to Ada</a:t>
            </a:r>
          </a:p>
          <a:p>
            <a:pPr lvl="1"/>
            <a:r>
              <a:rPr lang="en-US" sz="1800" dirty="0"/>
              <a:t>Heavily used in FPGA industry</a:t>
            </a:r>
          </a:p>
          <a:p>
            <a:pPr lvl="1"/>
            <a:r>
              <a:rPr lang="en-US" sz="1800" dirty="0"/>
              <a:t>New versions: 1993, 2001, 2008</a:t>
            </a:r>
          </a:p>
          <a:p>
            <a:r>
              <a:rPr lang="en-US" sz="1800" dirty="0"/>
              <a:t>Verilog</a:t>
            </a:r>
          </a:p>
          <a:p>
            <a:pPr lvl="1"/>
            <a:r>
              <a:rPr lang="en-US" sz="1800" dirty="0"/>
              <a:t>Developed by industry</a:t>
            </a:r>
          </a:p>
          <a:p>
            <a:pPr lvl="1"/>
            <a:r>
              <a:rPr lang="en-US" sz="1800" dirty="0"/>
              <a:t>Released in early 1980s</a:t>
            </a:r>
          </a:p>
          <a:p>
            <a:pPr lvl="1"/>
            <a:r>
              <a:rPr lang="en-US" sz="1800" dirty="0"/>
              <a:t>Similar to C</a:t>
            </a:r>
          </a:p>
          <a:p>
            <a:pPr lvl="1"/>
            <a:r>
              <a:rPr lang="en-US" sz="1800" dirty="0"/>
              <a:t>Heavily used in ASIC industry</a:t>
            </a:r>
          </a:p>
          <a:p>
            <a:pPr lvl="1"/>
            <a:r>
              <a:rPr lang="en-US" sz="1800" dirty="0"/>
              <a:t>New versions: 1995, 2001, 2005, 2009</a:t>
            </a:r>
          </a:p>
          <a:p>
            <a:pPr lvl="1"/>
            <a:r>
              <a:rPr lang="en-US" sz="1800" dirty="0" err="1"/>
              <a:t>SystemVerilog</a:t>
            </a:r>
            <a:r>
              <a:rPr lang="en-US" sz="1800" dirty="0"/>
              <a:t> is a superset of </a:t>
            </a:r>
            <a:r>
              <a:rPr lang="en-US" sz="1800"/>
              <a:t>Verilog 2005 &amp; 2009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1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Basic VHDL Concepts By Example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836804"/>
          </a:xfrm>
        </p:spPr>
        <p:txBody>
          <a:bodyPr/>
          <a:lstStyle/>
          <a:p>
            <a:r>
              <a:rPr lang="en-US" dirty="0"/>
              <a:t>Structural Description from Lesson 1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36" y="2538484"/>
            <a:ext cx="3995739" cy="334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1570" y="2238233"/>
            <a:ext cx="24838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u="sng" dirty="0"/>
              <a:t>Truth Table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a b c | f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-------|--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0 0 0 | 0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0 0 1 | 0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0 1 0 | 0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0 1 1 | 1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1 0 0 | 0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1 0 1 | 1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1 1 0 | 1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1 1 1 | 1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6810233" y="2006221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240706"/>
              <a:gd name="adj4" fmla="val -5291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7001302" y="2540759"/>
            <a:ext cx="2142698" cy="532263"/>
          </a:xfrm>
          <a:prstGeom prst="borderCallout1">
            <a:avLst>
              <a:gd name="adj1" fmla="val 105929"/>
              <a:gd name="adj2" fmla="val 49629"/>
              <a:gd name="adj3" fmla="val 368911"/>
              <a:gd name="adj4" fmla="val -306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34695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declaration</a:t>
            </a:r>
          </a:p>
          <a:p>
            <a:pPr lvl="1"/>
            <a:r>
              <a:rPr lang="en-US" dirty="0"/>
              <a:t>i/o ports (“outline” of the circuit)</a:t>
            </a:r>
          </a:p>
          <a:p>
            <a:r>
              <a:rPr lang="en-US" dirty="0"/>
              <a:t>Architecture body</a:t>
            </a:r>
          </a:p>
          <a:p>
            <a:pPr lvl="1"/>
            <a:r>
              <a:rPr lang="en-US" dirty="0"/>
              <a:t>Signal declaration</a:t>
            </a:r>
          </a:p>
          <a:p>
            <a:pPr lvl="1"/>
            <a:r>
              <a:rPr lang="en-US" dirty="0"/>
              <a:t>Each concurrent statement</a:t>
            </a:r>
          </a:p>
          <a:p>
            <a:pPr lvl="1"/>
            <a:r>
              <a:rPr lang="en-US" dirty="0"/>
              <a:t>Can be thought of as a circuit part</a:t>
            </a:r>
          </a:p>
          <a:p>
            <a:pPr lvl="1"/>
            <a:r>
              <a:rPr lang="en-US" dirty="0"/>
              <a:t>Contains timing information</a:t>
            </a:r>
          </a:p>
          <a:p>
            <a:pPr lvl="1"/>
            <a:r>
              <a:rPr lang="en-US" dirty="0"/>
              <a:t>Arch body can be thought as a “collection of parts”</a:t>
            </a:r>
          </a:p>
          <a:p>
            <a:r>
              <a:rPr lang="en-US" dirty="0"/>
              <a:t>What’s the difference between this and a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4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structural view, a circuit is constructed by smaller parts.</a:t>
            </a:r>
          </a:p>
          <a:p>
            <a:r>
              <a:rPr lang="en-US" dirty="0"/>
              <a:t>Structural description specifies the types of parts and connections.</a:t>
            </a:r>
          </a:p>
          <a:p>
            <a:r>
              <a:rPr lang="en-US" dirty="0"/>
              <a:t>Essentially a textual description of a schematic</a:t>
            </a:r>
          </a:p>
          <a:p>
            <a:r>
              <a:rPr lang="en-US" dirty="0"/>
              <a:t>Done by using “component” in VHDL</a:t>
            </a:r>
          </a:p>
          <a:p>
            <a:pPr lvl="1"/>
            <a:r>
              <a:rPr lang="en-US" i="1" dirty="0"/>
              <a:t>First declared (make known)</a:t>
            </a:r>
          </a:p>
          <a:p>
            <a:pPr lvl="1"/>
            <a:r>
              <a:rPr lang="en-US" i="1" dirty="0"/>
              <a:t>Then instantiated (used)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Description – Component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/>
              <a:t>library IEEE;			-- 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library </a:t>
            </a:r>
            <a:r>
              <a:rPr lang="en-US" sz="1400" b="1" dirty="0" err="1"/>
              <a:t>unisim</a:t>
            </a:r>
            <a:r>
              <a:rPr lang="en-US" sz="1400" b="1" dirty="0"/>
              <a:t>;			-- Use these libraries if you are using primitive components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use </a:t>
            </a:r>
            <a:r>
              <a:rPr lang="en-US" sz="1400" b="1" dirty="0" err="1"/>
              <a:t>unisim.vcomponents.all</a:t>
            </a:r>
            <a:r>
              <a:rPr lang="en-US" sz="1400" b="1" dirty="0"/>
              <a:t>;</a:t>
            </a:r>
          </a:p>
          <a:p>
            <a:pPr>
              <a:spcBef>
                <a:spcPts val="0"/>
              </a:spcBef>
            </a:pPr>
            <a:endParaRPr lang="en-US" sz="1400" b="1" dirty="0"/>
          </a:p>
          <a:p>
            <a:pPr>
              <a:spcBef>
                <a:spcPts val="0"/>
              </a:spcBef>
            </a:pPr>
            <a:r>
              <a:rPr lang="en-US" sz="1400" b="1" dirty="0"/>
              <a:t>entity majority is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port(	a, b, c:	in </a:t>
            </a:r>
            <a:r>
              <a:rPr lang="en-US" sz="1400" b="1" dirty="0" err="1"/>
              <a:t>std_logic</a:t>
            </a:r>
            <a:r>
              <a:rPr lang="en-US" sz="1400" b="1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f:	out </a:t>
            </a:r>
            <a:r>
              <a:rPr lang="en-US" sz="1400" b="1" dirty="0" err="1"/>
              <a:t>std_logic</a:t>
            </a:r>
            <a:r>
              <a:rPr lang="en-US" sz="1400" b="1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end majority;</a:t>
            </a:r>
          </a:p>
          <a:p>
            <a:pPr>
              <a:spcBef>
                <a:spcPts val="0"/>
              </a:spcBef>
            </a:pPr>
            <a:endParaRPr lang="en-US" sz="1400" b="1" dirty="0"/>
          </a:p>
          <a:p>
            <a:pPr>
              <a:spcBef>
                <a:spcPts val="0"/>
              </a:spcBef>
            </a:pPr>
            <a:r>
              <a:rPr lang="en-US" sz="1400" b="1" dirty="0"/>
              <a:t>architecture structure of majority is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component AND2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port ( i0, i1	: in </a:t>
            </a:r>
            <a:r>
              <a:rPr lang="en-US" sz="1400" b="1" dirty="0" err="1"/>
              <a:t>std_logic</a:t>
            </a:r>
            <a:r>
              <a:rPr lang="en-US" sz="1400" b="1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 o 		: out </a:t>
            </a:r>
            <a:r>
              <a:rPr lang="en-US" sz="1400" b="1" dirty="0" err="1"/>
              <a:t>std_logic</a:t>
            </a:r>
            <a:r>
              <a:rPr lang="en-US" sz="1400" b="1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		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component OR3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port ( i0, i1, i2	: in </a:t>
            </a:r>
            <a:r>
              <a:rPr lang="en-US" sz="1400" b="1" dirty="0" err="1"/>
              <a:t>std_logic</a:t>
            </a:r>
            <a:r>
              <a:rPr lang="en-US" sz="1400" b="1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 o 			: out </a:t>
            </a:r>
            <a:r>
              <a:rPr lang="en-US" sz="1400" b="1" dirty="0" err="1"/>
              <a:t>std_logic</a:t>
            </a:r>
            <a:r>
              <a:rPr lang="en-US" sz="1400" b="1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		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signal	s1, s2, s3: </a:t>
            </a:r>
            <a:r>
              <a:rPr lang="en-US" sz="1400" b="1" dirty="0" err="1"/>
              <a:t>std_logic</a:t>
            </a:r>
            <a:r>
              <a:rPr lang="en-US" sz="1400" b="1" dirty="0"/>
              <a:t>;	-- wires which begin and end in the component</a:t>
            </a:r>
          </a:p>
          <a:p>
            <a:pPr>
              <a:spcBef>
                <a:spcPts val="0"/>
              </a:spcBef>
            </a:pPr>
            <a:endParaRPr lang="en-US" sz="1400" b="1" dirty="0"/>
          </a:p>
        </p:txBody>
      </p:sp>
      <p:sp>
        <p:nvSpPr>
          <p:cNvPr id="7" name="Line Callout 1 8">
            <a:extLst>
              <a:ext uri="{FF2B5EF4-FFF2-40B4-BE49-F238E27FC236}">
                <a16:creationId xmlns:a16="http://schemas.microsoft.com/office/drawing/2014/main" id="{12B34E2A-77BE-4D88-9108-5CED0F567BD3}"/>
              </a:ext>
            </a:extLst>
          </p:cNvPr>
          <p:cNvSpPr/>
          <p:nvPr/>
        </p:nvSpPr>
        <p:spPr bwMode="auto">
          <a:xfrm>
            <a:off x="5308007" y="2811764"/>
            <a:ext cx="2769195" cy="1361093"/>
          </a:xfrm>
          <a:prstGeom prst="borderCallout1">
            <a:avLst>
              <a:gd name="adj1" fmla="val 46955"/>
              <a:gd name="adj2" fmla="val -1041"/>
              <a:gd name="adj3" fmla="val 85446"/>
              <a:gd name="adj4" fmla="val -11899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Component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Declarations before Begin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C88CD832-9F82-4930-AEA9-48046DFDB636}"/>
              </a:ext>
            </a:extLst>
          </p:cNvPr>
          <p:cNvSpPr/>
          <p:nvPr/>
        </p:nvSpPr>
        <p:spPr bwMode="auto">
          <a:xfrm>
            <a:off x="3831771" y="2122333"/>
            <a:ext cx="4974147" cy="532263"/>
          </a:xfrm>
          <a:prstGeom prst="borderCallout1">
            <a:avLst>
              <a:gd name="adj1" fmla="val 46955"/>
              <a:gd name="adj2" fmla="val -1041"/>
              <a:gd name="adj3" fmla="val 26012"/>
              <a:gd name="adj4" fmla="val -2263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Primitive Components Library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Description –Component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/>
              <a:t>begin 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unit1:	AND2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port map (		-- s1 &lt;= a and b;			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i0 =&gt; a,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i1 =&gt; b,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o =&gt; s1);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unit2:	AND2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port map (		-- s2 &lt;= b and c;			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i0 =&gt; b,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i1 =&gt; c,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o =&gt; s2);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unit3:	AND2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port map (		-- s3 &lt;= a and c;			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i0 =&gt; a,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i1 =&gt; c,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o =&gt; s3);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unit4:	OR3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port map (		-- f &lt;= s1 or s2 or s3;			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i0 =&gt; s1,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i1 =&gt; s2,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i2 =&gt; s3,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o =&gt; f);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end structure;</a:t>
            </a:r>
          </a:p>
        </p:txBody>
      </p:sp>
      <p:sp>
        <p:nvSpPr>
          <p:cNvPr id="7" name="Line Callout 1 8">
            <a:extLst>
              <a:ext uri="{FF2B5EF4-FFF2-40B4-BE49-F238E27FC236}">
                <a16:creationId xmlns:a16="http://schemas.microsoft.com/office/drawing/2014/main" id="{1707FA22-F246-41BF-88E1-AFD2E33D5E09}"/>
              </a:ext>
            </a:extLst>
          </p:cNvPr>
          <p:cNvSpPr/>
          <p:nvPr/>
        </p:nvSpPr>
        <p:spPr bwMode="auto">
          <a:xfrm>
            <a:off x="5512343" y="1832050"/>
            <a:ext cx="2769195" cy="1361093"/>
          </a:xfrm>
          <a:prstGeom prst="borderCallout1">
            <a:avLst>
              <a:gd name="adj1" fmla="val 46955"/>
              <a:gd name="adj2" fmla="val -1041"/>
              <a:gd name="adj3" fmla="val 76915"/>
              <a:gd name="adj4" fmla="val -9095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Component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Instantiations after Begin</a:t>
            </a:r>
          </a:p>
        </p:txBody>
      </p:sp>
    </p:spTree>
    <p:extLst>
      <p:ext uri="{BB962C8B-B14F-4D97-AF65-F5344CB8AC3E}">
        <p14:creationId xmlns:p14="http://schemas.microsoft.com/office/powerpoint/2010/main" val="235753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4836804"/>
          </a:xfrm>
        </p:spPr>
        <p:txBody>
          <a:bodyPr/>
          <a:lstStyle/>
          <a:p>
            <a:r>
              <a:rPr lang="en-US" dirty="0"/>
              <a:t>A behavioral description of a component describes what the circuit does rather than how it is done.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2241352"/>
            <a:ext cx="8325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/>
              <a:t>library IEEE;	-- 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entity majority is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port(	a, b, c:	in </a:t>
            </a:r>
            <a:r>
              <a:rPr lang="en-US" sz="1400" b="1" dirty="0" err="1"/>
              <a:t>std_logic</a:t>
            </a:r>
            <a:r>
              <a:rPr lang="en-US" sz="1400" b="1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f:	out </a:t>
            </a:r>
            <a:r>
              <a:rPr lang="en-US" sz="1400" b="1" dirty="0" err="1"/>
              <a:t>std_logic</a:t>
            </a:r>
            <a:r>
              <a:rPr lang="en-US" sz="1400" b="1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end majority;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architecture Behavioral of majority is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begin 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f &lt;=	'0' when a='0' and b='0' and c='0'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'0' when a='0' and b='0' and c='1'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'0' when a='0' and b='1' and c='0'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'1' when a='0' and b='1' and c='1'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'0' when a='1' and b='0' and c='0'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'1' when a='1' and b='0' and c='1'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'1' when a='1' and b='1' and c='0'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'1'; 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-- essentially an enumeration of a truth table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end Behavioral;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617" y="2241352"/>
            <a:ext cx="24838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1" u="sng" dirty="0"/>
              <a:t>Truth Table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a b c | f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-------|--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0 0 0 | 0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0 0 1 | 0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0 1 0 | 0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0 1 1 | 1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1 0 0 | 0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1 0 1 | 1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1 1 0 | 1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</a:rPr>
              <a:t>1 1 1 | 1</a:t>
            </a:r>
          </a:p>
        </p:txBody>
      </p:sp>
    </p:spTree>
    <p:extLst>
      <p:ext uri="{BB962C8B-B14F-4D97-AF65-F5344CB8AC3E}">
        <p14:creationId xmlns:p14="http://schemas.microsoft.com/office/powerpoint/2010/main" val="19437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operator helps make code more readable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76" y="2243627"/>
            <a:ext cx="83251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b="1" dirty="0"/>
              <a:t>library IEEE;	-- These lines are similar to a #include in C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use IEEE.std_logic_1164.all;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entity majority is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port(	a, b, c:	in </a:t>
            </a:r>
            <a:r>
              <a:rPr lang="en-US" sz="1400" b="1" dirty="0" err="1"/>
              <a:t>std_logic</a:t>
            </a:r>
            <a:r>
              <a:rPr lang="en-US" sz="1400" b="1" dirty="0"/>
              <a:t>; 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f:	out </a:t>
            </a:r>
            <a:r>
              <a:rPr lang="en-US" sz="1400" b="1" dirty="0" err="1"/>
              <a:t>std_logic</a:t>
            </a:r>
            <a:r>
              <a:rPr lang="en-US" sz="1400" b="1" dirty="0"/>
              <a:t>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end majority;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architecture Behavioral of majority2 is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signal temp: </a:t>
            </a:r>
            <a:r>
              <a:rPr lang="en-US" sz="1400" b="1" dirty="0" err="1"/>
              <a:t>std_logic_vector</a:t>
            </a:r>
            <a:r>
              <a:rPr lang="en-US" sz="1400" b="1" dirty="0"/>
              <a:t>(2 </a:t>
            </a:r>
            <a:r>
              <a:rPr lang="en-US" sz="1400" b="1" dirty="0" err="1"/>
              <a:t>downto</a:t>
            </a:r>
            <a:r>
              <a:rPr lang="en-US" sz="1400" b="1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temp &lt;= a &amp; b &amp; c;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f &lt;=	'0' when temp = "000" else 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'0' when temp = "001"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'0' when temp = "010"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'1' when temp = "011"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'0' when temp = "100"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'1' when temp = "101"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'1' when temp = "110" else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		'1'; </a:t>
            </a:r>
          </a:p>
          <a:p>
            <a:pPr>
              <a:spcBef>
                <a:spcPts val="0"/>
              </a:spcBef>
            </a:pPr>
            <a:r>
              <a:rPr lang="en-US" sz="1400" b="1" dirty="0"/>
              <a:t>end Behavioral;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6059604" y="2052557"/>
            <a:ext cx="2770495" cy="982639"/>
          </a:xfrm>
          <a:prstGeom prst="borderCallout1">
            <a:avLst>
              <a:gd name="adj1" fmla="val 46955"/>
              <a:gd name="adj2" fmla="val -1041"/>
              <a:gd name="adj3" fmla="val 225107"/>
              <a:gd name="adj4" fmla="val -1167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Concatenation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Operator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 bwMode="auto">
          <a:xfrm>
            <a:off x="6059605" y="3173948"/>
            <a:ext cx="2770495" cy="982639"/>
          </a:xfrm>
          <a:prstGeom prst="borderCallout1">
            <a:avLst>
              <a:gd name="adj1" fmla="val 46955"/>
              <a:gd name="adj2" fmla="val -1041"/>
              <a:gd name="adj3" fmla="val 126496"/>
              <a:gd name="adj4" fmla="val -6898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800" dirty="0"/>
              <a:t>Double quotes for </a:t>
            </a:r>
            <a:r>
              <a:rPr lang="en-US" sz="2800" dirty="0" err="1"/>
              <a:t>std_logic_vectors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HW #1 Due Now!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Basic VHDL concepts by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err="1"/>
              <a:t>Testbenches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vs Sequential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combinational and sequential?</a:t>
            </a:r>
          </a:p>
          <a:p>
            <a:pPr lvl="1"/>
            <a:r>
              <a:rPr lang="en-US" dirty="0"/>
              <a:t>A clock signal in the entity for the output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60" y="2786134"/>
            <a:ext cx="3995739" cy="334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VHDL they are called literals (not a constant)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776" y="2134772"/>
            <a:ext cx="832513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lvl="1" indent="0">
              <a:buNone/>
            </a:pPr>
            <a:r>
              <a:rPr lang="en-US" b="1" dirty="0" err="1"/>
              <a:t>hexDigit</a:t>
            </a:r>
            <a:r>
              <a:rPr lang="en-US" b="1" dirty="0"/>
              <a:t> : </a:t>
            </a:r>
            <a:r>
              <a:rPr lang="en-US" b="1" dirty="0" err="1"/>
              <a:t>std_logic_vector</a:t>
            </a:r>
            <a:r>
              <a:rPr lang="en-US" b="1" dirty="0"/>
              <a:t> (3 </a:t>
            </a:r>
            <a:r>
              <a:rPr lang="en-US" b="1" dirty="0" err="1"/>
              <a:t>downto</a:t>
            </a:r>
            <a:r>
              <a:rPr lang="en-US" b="1" dirty="0"/>
              <a:t> 0);</a:t>
            </a:r>
          </a:p>
          <a:p>
            <a:pPr marL="406400" lvl="1" indent="0">
              <a:buNone/>
            </a:pPr>
            <a:r>
              <a:rPr lang="en-US" b="1" dirty="0"/>
              <a:t>	…</a:t>
            </a:r>
            <a:r>
              <a:rPr lang="en-US" b="1" dirty="0" err="1"/>
              <a:t>hexDigit</a:t>
            </a:r>
            <a:r>
              <a:rPr lang="en-US" b="1" dirty="0"/>
              <a:t> = </a:t>
            </a:r>
            <a:r>
              <a:rPr lang="en-US" b="1" dirty="0" err="1"/>
              <a:t>x“D</a:t>
            </a:r>
            <a:r>
              <a:rPr lang="en-US" b="1" dirty="0"/>
              <a:t>” else</a:t>
            </a:r>
          </a:p>
          <a:p>
            <a:pPr marL="406400" lvl="1" indent="0">
              <a:buNone/>
            </a:pPr>
            <a:r>
              <a:rPr lang="en-US" b="1" dirty="0"/>
              <a:t>	…</a:t>
            </a:r>
            <a:r>
              <a:rPr lang="en-US" b="1" dirty="0" err="1"/>
              <a:t>hexDigit</a:t>
            </a:r>
            <a:r>
              <a:rPr lang="en-US" b="1" dirty="0"/>
              <a:t> = “0101” else</a:t>
            </a:r>
          </a:p>
          <a:p>
            <a:pPr marL="406400" lvl="1" indent="0">
              <a:buNone/>
            </a:pPr>
            <a:r>
              <a:rPr lang="en-US" b="1" dirty="0"/>
              <a:t>	…</a:t>
            </a:r>
            <a:r>
              <a:rPr lang="en-US" b="1" dirty="0" err="1"/>
              <a:t>hexDigit</a:t>
            </a:r>
            <a:r>
              <a:rPr lang="en-US" b="1" dirty="0"/>
              <a:t> = d“12” else </a:t>
            </a:r>
          </a:p>
          <a:p>
            <a:pPr marL="406400" lvl="1" indent="0">
              <a:buNone/>
            </a:pPr>
            <a:r>
              <a:rPr lang="en-US" b="1" dirty="0"/>
              <a:t>“=” – used to compare</a:t>
            </a:r>
          </a:p>
          <a:p>
            <a:pPr marL="406400" lvl="1" indent="0">
              <a:buNone/>
            </a:pPr>
            <a:r>
              <a:rPr lang="en-US" b="1" dirty="0"/>
              <a:t>“&lt;=” – used to assign</a:t>
            </a:r>
          </a:p>
          <a:p>
            <a:pPr marL="406400" lvl="1"/>
            <a:r>
              <a:rPr lang="en-US" b="1" dirty="0" err="1"/>
              <a:t>hexDigit</a:t>
            </a:r>
            <a:r>
              <a:rPr lang="en-US" b="1" dirty="0"/>
              <a:t> : </a:t>
            </a:r>
            <a:r>
              <a:rPr lang="en-US" b="1" dirty="0" err="1"/>
              <a:t>std_logic_vector</a:t>
            </a:r>
            <a:r>
              <a:rPr lang="en-US" b="1" dirty="0"/>
              <a:t> (15 </a:t>
            </a:r>
            <a:r>
              <a:rPr lang="en-US" b="1" dirty="0" err="1"/>
              <a:t>downto</a:t>
            </a:r>
            <a:r>
              <a:rPr lang="en-US" b="1" dirty="0"/>
              <a:t> 0);</a:t>
            </a:r>
          </a:p>
          <a:p>
            <a:pPr marL="406400" lvl="1" indent="0">
              <a:buNone/>
            </a:pPr>
            <a:r>
              <a:rPr lang="en-US" b="1" dirty="0"/>
              <a:t>	…</a:t>
            </a:r>
            <a:r>
              <a:rPr lang="en-US" b="1" dirty="0" err="1"/>
              <a:t>hexDigit</a:t>
            </a:r>
            <a:r>
              <a:rPr lang="en-US" b="1" dirty="0"/>
              <a:t> &lt;= x“C0_FF_EE”; --can also use separators</a:t>
            </a:r>
          </a:p>
        </p:txBody>
      </p:sp>
    </p:spTree>
    <p:extLst>
      <p:ext uri="{BB962C8B-B14F-4D97-AF65-F5344CB8AC3E}">
        <p14:creationId xmlns:p14="http://schemas.microsoft.com/office/powerpoint/2010/main" val="373224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Testbenches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– Component Declaration and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376" y="1436134"/>
            <a:ext cx="83251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/>
              <a:t>ENTITY </a:t>
            </a:r>
            <a:r>
              <a:rPr lang="en-US" sz="1800" b="1" dirty="0" err="1"/>
              <a:t>majority_tb</a:t>
            </a:r>
            <a:r>
              <a:rPr lang="en-US" sz="1800" b="1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END </a:t>
            </a:r>
            <a:r>
              <a:rPr lang="en-US" sz="1800" b="1" dirty="0" err="1"/>
              <a:t>majority_tb</a:t>
            </a:r>
            <a:r>
              <a:rPr lang="en-US" sz="1800" b="1" dirty="0"/>
              <a:t>;</a:t>
            </a:r>
          </a:p>
          <a:p>
            <a:pPr>
              <a:spcBef>
                <a:spcPts val="0"/>
              </a:spcBef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ARCHITECTURE behavior OF </a:t>
            </a:r>
            <a:r>
              <a:rPr lang="en-US" sz="1800" b="1" dirty="0" err="1"/>
              <a:t>majority_tb</a:t>
            </a:r>
            <a:r>
              <a:rPr lang="en-US" sz="1800" b="1" dirty="0"/>
              <a:t> IS 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COMPONENT majority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PORT(	a : IN  </a:t>
            </a:r>
            <a:r>
              <a:rPr lang="en-US" sz="1800" b="1" dirty="0" err="1"/>
              <a:t>std_logic</a:t>
            </a:r>
            <a:r>
              <a:rPr lang="en-US" sz="1800" b="1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b : IN  </a:t>
            </a:r>
            <a:r>
              <a:rPr lang="en-US" sz="1800" b="1" dirty="0" err="1"/>
              <a:t>std_logic</a:t>
            </a:r>
            <a:r>
              <a:rPr lang="en-US" sz="1800" b="1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c : IN  </a:t>
            </a:r>
            <a:r>
              <a:rPr lang="en-US" sz="1800" b="1" dirty="0" err="1"/>
              <a:t>std_logic</a:t>
            </a:r>
            <a:r>
              <a:rPr lang="en-US" sz="1800" b="1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f : OUT  </a:t>
            </a:r>
            <a:r>
              <a:rPr lang="en-US" sz="1800" b="1" dirty="0" err="1"/>
              <a:t>std_logic</a:t>
            </a:r>
            <a:r>
              <a:rPr lang="en-US" sz="1800" b="1" dirty="0"/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END COMPONENT;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signal s1, s2, s3, s4: </a:t>
            </a:r>
            <a:r>
              <a:rPr lang="en-US" sz="1800" b="1" dirty="0" err="1"/>
              <a:t>std_logic</a:t>
            </a:r>
            <a:r>
              <a:rPr lang="en-US" sz="1800" b="1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800" b="1" dirty="0" err="1"/>
              <a:t>uut</a:t>
            </a:r>
            <a:r>
              <a:rPr lang="en-US" sz="1800" b="1" dirty="0"/>
              <a:t>: majority PORT MAP (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a =&gt; s1,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b =&gt; s2,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c =&gt; s3,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f =&gt; s4);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end</a:t>
            </a:r>
          </a:p>
        </p:txBody>
      </p:sp>
      <p:pic>
        <p:nvPicPr>
          <p:cNvPr id="1026" name="Picture 2" descr="http://ece.ninja/383/lecture/img/lecture02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10" y="2739148"/>
            <a:ext cx="48387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8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D250-61AE-4167-886E-42D4E74B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Test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F4D-B414-4336-8DB6-F626795D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55C6-FDD9-49BD-9796-F3D0993508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27422-AA7F-4D46-860D-7F434BF988C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CCE7D-0672-41F4-BC30-761007071E91}"/>
              </a:ext>
            </a:extLst>
          </p:cNvPr>
          <p:cNvSpPr txBox="1"/>
          <p:nvPr/>
        </p:nvSpPr>
        <p:spPr>
          <a:xfrm>
            <a:off x="450376" y="1436134"/>
            <a:ext cx="83251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800" b="1" dirty="0" err="1"/>
              <a:t>uut</a:t>
            </a:r>
            <a:r>
              <a:rPr lang="en-US" sz="1800" b="1" dirty="0"/>
              <a:t>: majority PORT MAP (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a =&gt; s1,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b =&gt; s2,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c =&gt; s3,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	f =&gt; s4);</a:t>
            </a:r>
          </a:p>
          <a:p>
            <a:pPr>
              <a:spcBef>
                <a:spcPts val="0"/>
              </a:spcBef>
            </a:pPr>
            <a:r>
              <a:rPr lang="en-US" sz="1800" b="1" dirty="0"/>
              <a:t>end</a:t>
            </a:r>
          </a:p>
          <a:p>
            <a:pPr>
              <a:spcBef>
                <a:spcPts val="0"/>
              </a:spcBef>
            </a:pPr>
            <a:endParaRPr lang="en-US" sz="1800" b="1" dirty="0"/>
          </a:p>
          <a:p>
            <a:pPr marL="631825" indent="-631825">
              <a:spcBef>
                <a:spcPts val="0"/>
              </a:spcBef>
            </a:pPr>
            <a:r>
              <a:rPr lang="en-US" sz="1800" b="1" dirty="0"/>
              <a:t>s1 &lt;= '0', '1' after 40us;</a:t>
            </a:r>
          </a:p>
          <a:p>
            <a:pPr marL="631825" indent="-631825">
              <a:spcBef>
                <a:spcPts val="0"/>
              </a:spcBef>
            </a:pPr>
            <a:r>
              <a:rPr lang="en-US" sz="1800" b="1" dirty="0"/>
              <a:t>s2 &lt;= '0', '1' after 20us, '0' after 40us, '1' after 60us;</a:t>
            </a:r>
          </a:p>
          <a:p>
            <a:pPr marL="631825" indent="-631825">
              <a:spcBef>
                <a:spcPts val="0"/>
              </a:spcBef>
            </a:pPr>
            <a:r>
              <a:rPr lang="en-US" sz="1800" b="1" dirty="0"/>
              <a:t>s3 &lt;= '0', '1' after 10us, '0' after 20us, '1' after 30us , '0' after 40us, '1' after 50us , '0' after 60us, '1' after 70us, ;</a:t>
            </a:r>
          </a:p>
          <a:p>
            <a:pPr>
              <a:spcBef>
                <a:spcPts val="0"/>
              </a:spcBef>
            </a:pPr>
            <a:endParaRPr lang="en-US" sz="1800" b="1" dirty="0"/>
          </a:p>
          <a:p>
            <a:pPr>
              <a:spcBef>
                <a:spcPts val="0"/>
              </a:spcBef>
            </a:pPr>
            <a:r>
              <a:rPr lang="en-US" sz="1800" b="1" dirty="0"/>
              <a:t>end behavior;</a:t>
            </a:r>
          </a:p>
        </p:txBody>
      </p:sp>
    </p:spTree>
    <p:extLst>
      <p:ext uri="{BB962C8B-B14F-4D97-AF65-F5344CB8AC3E}">
        <p14:creationId xmlns:p14="http://schemas.microsoft.com/office/powerpoint/2010/main" val="2955862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 – Test Vectors for self checking testbenches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0" y="1509405"/>
            <a:ext cx="8131175" cy="4324350"/>
          </a:xfrm>
        </p:spPr>
        <p:txBody>
          <a:bodyPr/>
          <a:lstStyle/>
          <a:p>
            <a:r>
              <a:rPr lang="en-US" dirty="0"/>
              <a:t>Test Vector Setup (before begin):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to apply the 8 test input vectors to majority circuit (after begin)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080" y="1886506"/>
            <a:ext cx="8516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1.	CONSTANT </a:t>
            </a:r>
            <a:r>
              <a:rPr lang="en-US" sz="1800" dirty="0" err="1"/>
              <a:t>TEST_ELEMENTS:integer</a:t>
            </a:r>
            <a:r>
              <a:rPr lang="en-US" sz="1800" dirty="0"/>
              <a:t>:=8;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SUBTYPE INPUT is </a:t>
            </a:r>
            <a:r>
              <a:rPr lang="en-US" sz="1800" dirty="0" err="1"/>
              <a:t>std_logic_vector</a:t>
            </a:r>
            <a:r>
              <a:rPr lang="en-US" sz="1800" dirty="0"/>
              <a:t>(2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TYPE TEST_INPUT_VECTOR is array (1 to TEST_ELEMENTS) of INPUT;</a:t>
            </a:r>
          </a:p>
          <a:p>
            <a:pPr marL="1487488" indent="-1487488">
              <a:spcBef>
                <a:spcPts val="0"/>
              </a:spcBef>
              <a:tabLst>
                <a:tab pos="914400" algn="l"/>
              </a:tabLst>
            </a:pPr>
            <a:r>
              <a:rPr lang="en-US" sz="1800" dirty="0"/>
              <a:t>4.	SIGNAL TEST_INPUT: TEST_INPUT_VECTOR := ("000", "001", "010", "011", "100", "101", "110", "111");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1.	for i in 1 to TEST_ELEMENTS loop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    </a:t>
            </a:r>
            <a:r>
              <a:rPr lang="en-US" sz="1800" dirty="0" err="1"/>
              <a:t>testVector</a:t>
            </a:r>
            <a:r>
              <a:rPr lang="en-US" sz="1800" dirty="0"/>
              <a:t> &lt;= </a:t>
            </a:r>
            <a:r>
              <a:rPr lang="en-US" sz="1800" dirty="0" err="1"/>
              <a:t>test_input</a:t>
            </a:r>
            <a:r>
              <a:rPr lang="en-US" sz="1800" dirty="0"/>
              <a:t>(i);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    wait for 1 us;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4.	    assert f = </a:t>
            </a:r>
            <a:r>
              <a:rPr lang="en-US" sz="1800" dirty="0" err="1"/>
              <a:t>test_output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5.		report "Error in majority circuit for input "  &amp; </a:t>
            </a:r>
            <a:r>
              <a:rPr lang="en-US" sz="1800" dirty="0" err="1"/>
              <a:t>integer'image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6.		severity failure;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7.	    end loop;</a:t>
            </a:r>
          </a:p>
        </p:txBody>
      </p:sp>
    </p:spTree>
    <p:extLst>
      <p:ext uri="{BB962C8B-B14F-4D97-AF65-F5344CB8AC3E}">
        <p14:creationId xmlns:p14="http://schemas.microsoft.com/office/powerpoint/2010/main" val="554059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 – Test Vectors for self checking testbenches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0" y="1509405"/>
            <a:ext cx="8131175" cy="4324350"/>
          </a:xfrm>
        </p:spPr>
        <p:txBody>
          <a:bodyPr/>
          <a:lstStyle/>
          <a:p>
            <a:r>
              <a:rPr lang="en-US" dirty="0"/>
              <a:t>Test Vector Setup: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Loop to apply the 8 test input vectors to majority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080" y="1886506"/>
            <a:ext cx="8516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1.	CONSTANT </a:t>
            </a:r>
            <a:r>
              <a:rPr lang="en-US" sz="1800" dirty="0" err="1"/>
              <a:t>TEST_ELEMENTS:integer</a:t>
            </a:r>
            <a:r>
              <a:rPr lang="en-US" sz="1800" dirty="0"/>
              <a:t>:=8;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SUBTYPE INPUT is </a:t>
            </a:r>
            <a:r>
              <a:rPr lang="en-US" sz="1800" dirty="0" err="1"/>
              <a:t>std_logic_vector</a:t>
            </a:r>
            <a:r>
              <a:rPr lang="en-US" sz="1800" dirty="0"/>
              <a:t>(2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TYPE TEST_INPUT_VECTOR is array (1 to TEST_ELEMENTS) of INPUT;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4.	SIGNAL TEST_INPUT: TEST_INPUT_VECTOR := ("000", "001", "010", "011", "100", "101", "110", "111");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1.	for i in 1 to TEST_ELEMENTS loop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2.	    </a:t>
            </a:r>
            <a:r>
              <a:rPr lang="en-US" sz="1800" dirty="0" err="1"/>
              <a:t>testVector</a:t>
            </a:r>
            <a:r>
              <a:rPr lang="en-US" sz="1800" dirty="0"/>
              <a:t> &lt;= </a:t>
            </a:r>
            <a:r>
              <a:rPr lang="en-US" sz="1800" dirty="0" err="1"/>
              <a:t>test_input</a:t>
            </a:r>
            <a:r>
              <a:rPr lang="en-US" sz="1800" dirty="0"/>
              <a:t>(i);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3.	    wait for 1 us;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4.	    assert f = </a:t>
            </a:r>
            <a:r>
              <a:rPr lang="en-US" sz="1800" dirty="0" err="1"/>
              <a:t>test_output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5.		report "Error in majority circuit for input "  &amp; </a:t>
            </a:r>
            <a:r>
              <a:rPr lang="en-US" sz="1800" dirty="0" err="1"/>
              <a:t>integer'image</a:t>
            </a:r>
            <a:r>
              <a:rPr lang="en-US" sz="1800" dirty="0"/>
              <a:t>(i)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6.		severity failure;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7.	    end loop;</a:t>
            </a:r>
          </a:p>
        </p:txBody>
      </p:sp>
    </p:spTree>
    <p:extLst>
      <p:ext uri="{BB962C8B-B14F-4D97-AF65-F5344CB8AC3E}">
        <p14:creationId xmlns:p14="http://schemas.microsoft.com/office/powerpoint/2010/main" val="2628391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Experimentation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add and remove waveforms to the waveform view.</a:t>
            </a:r>
          </a:p>
          <a:p>
            <a:r>
              <a:rPr lang="en-US" dirty="0"/>
              <a:t>How to change the radix of a vector waveform</a:t>
            </a:r>
          </a:p>
          <a:p>
            <a:r>
              <a:rPr lang="en-US" dirty="0"/>
              <a:t>How to change the colors of the waveforms.</a:t>
            </a:r>
          </a:p>
          <a:p>
            <a:r>
              <a:rPr lang="en-US" dirty="0"/>
              <a:t>How to transcend the design hierarchy.</a:t>
            </a:r>
          </a:p>
          <a:p>
            <a:r>
              <a:rPr lang="en-US" dirty="0"/>
              <a:t>How to observe signal values in design hierarchy.</a:t>
            </a:r>
          </a:p>
          <a:p>
            <a:r>
              <a:rPr lang="en-US" dirty="0"/>
              <a:t>How to observe signals values in the VHDL code.</a:t>
            </a:r>
          </a:p>
          <a:p>
            <a:r>
              <a:rPr lang="en-US" dirty="0"/>
              <a:t>How to save a load a simulation waveform </a:t>
            </a:r>
            <a:r>
              <a:rPr lang="en-US" dirty="0" err="1"/>
              <a:t>wcfg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3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Parity Detection Circuit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Inputs: a(2 </a:t>
            </a:r>
            <a:r>
              <a:rPr lang="en-US" b="0" dirty="0" err="1"/>
              <a:t>downto</a:t>
            </a:r>
            <a:r>
              <a:rPr lang="en-US" b="0" dirty="0"/>
              <a:t> 0)</a:t>
            </a:r>
          </a:p>
          <a:p>
            <a:r>
              <a:rPr lang="en-US" b="0" dirty="0"/>
              <a:t>Output: even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parity_det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98" y="2033739"/>
            <a:ext cx="8811804" cy="41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44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Parity Detection Circuit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776" y="1875131"/>
            <a:ext cx="83251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library </a:t>
            </a:r>
            <a:r>
              <a:rPr lang="en-US" sz="1400" dirty="0" err="1"/>
              <a:t>ieee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 ieee.std_logic_1164.all;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entity </a:t>
            </a:r>
            <a:r>
              <a:rPr lang="en-US" sz="1400" dirty="0" err="1"/>
              <a:t>even_detector</a:t>
            </a:r>
            <a:r>
              <a:rPr lang="en-US" sz="14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port(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a     :   in </a:t>
            </a:r>
            <a:r>
              <a:rPr lang="en-US" sz="1400" dirty="0" err="1"/>
              <a:t>std_logic_vector</a:t>
            </a:r>
            <a:r>
              <a:rPr lang="en-US" sz="1400" dirty="0"/>
              <a:t>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even  :   out </a:t>
            </a:r>
            <a:r>
              <a:rPr lang="en-US" sz="1400" dirty="0" err="1"/>
              <a:t>std_logic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);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</a:t>
            </a:r>
            <a:r>
              <a:rPr lang="en-US" sz="1400" dirty="0" err="1"/>
              <a:t>even_detector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architecture </a:t>
            </a:r>
            <a:r>
              <a:rPr lang="en-US" sz="1400" dirty="0" err="1"/>
              <a:t>sop_arch</a:t>
            </a:r>
            <a:r>
              <a:rPr lang="en-US" sz="1400" dirty="0"/>
              <a:t> of </a:t>
            </a:r>
            <a:r>
              <a:rPr lang="en-US" sz="1400" dirty="0" err="1"/>
              <a:t>even_detector</a:t>
            </a:r>
            <a:r>
              <a:rPr lang="en-US" sz="1400" dirty="0"/>
              <a:t> is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signal p1, p2, p3, p4 : </a:t>
            </a:r>
            <a:r>
              <a:rPr lang="en-US" sz="1400" dirty="0" err="1"/>
              <a:t>std_logic</a:t>
            </a:r>
            <a:r>
              <a:rPr lang="en-US" sz="1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begin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even &lt;= (p1 or p2) or (p3 or p4) after 20 ns;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p1 &lt;= (not a(2)) and (not a(1)) and (not a(0)) after 15 ns;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p2 &lt;= (not a(2)) and a(1) and a(0) after 12 ns;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p3 &lt;= a(2) and (not a(1)) and a(0) after 12 ns;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p4 &lt;= a(2) and a(1) and (not a(0)) after 12 ns;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end </a:t>
            </a:r>
            <a:r>
              <a:rPr lang="en-US" sz="1400" dirty="0" err="1"/>
              <a:t>sop_arch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053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Overview of HDLs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Conceptual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conceptual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21" y="1475584"/>
            <a:ext cx="6045959" cy="494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560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Same entity declaration</a:t>
            </a:r>
          </a:p>
          <a:p>
            <a:r>
              <a:rPr lang="en-US" b="0" dirty="0"/>
              <a:t>VHDL now contains </a:t>
            </a:r>
            <a:r>
              <a:rPr lang="en-US" b="0" i="1" dirty="0"/>
              <a:t>two</a:t>
            </a:r>
            <a:r>
              <a:rPr lang="en-US" b="0" dirty="0"/>
              <a:t> architecture bodies (</a:t>
            </a:r>
            <a:r>
              <a:rPr lang="en-US" b="0" dirty="0" err="1"/>
              <a:t>sop_arch</a:t>
            </a:r>
            <a:r>
              <a:rPr lang="en-US" b="0" dirty="0"/>
              <a:t> is in the "...")</a:t>
            </a:r>
          </a:p>
          <a:p>
            <a:r>
              <a:rPr lang="en-US" b="0" dirty="0"/>
              <a:t>Implicit delta delay</a:t>
            </a:r>
            <a:br>
              <a:rPr lang="en-US" b="0" dirty="0"/>
            </a:b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71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Overview of HDLs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/>
              <a:t>Basic VHDL concepts by example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err="1"/>
              <a:t>Testbenches</a:t>
            </a: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6234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use C or Java as an HDL?</a:t>
            </a:r>
          </a:p>
          <a:p>
            <a:r>
              <a:rPr lang="en-US" dirty="0"/>
              <a:t>A computer programming language:</a:t>
            </a:r>
          </a:p>
          <a:p>
            <a:pPr lvl="1"/>
            <a:r>
              <a:rPr lang="en-US" dirty="0"/>
              <a:t>Semantics ("meaning")</a:t>
            </a:r>
          </a:p>
          <a:p>
            <a:pPr lvl="1"/>
            <a:r>
              <a:rPr lang="en-US" dirty="0"/>
              <a:t>Syntax ("grammar")</a:t>
            </a:r>
          </a:p>
          <a:p>
            <a:r>
              <a:rPr lang="en-US" dirty="0"/>
              <a:t>Development of a Language</a:t>
            </a:r>
          </a:p>
          <a:p>
            <a:pPr lvl="1"/>
            <a:r>
              <a:rPr lang="en-US" dirty="0"/>
              <a:t>Study the characteristics of the underlying processes</a:t>
            </a:r>
          </a:p>
          <a:p>
            <a:pPr lvl="1"/>
            <a:r>
              <a:rPr lang="en-US" dirty="0"/>
              <a:t>Develop syntactic constructs and their associated semantics to model and express these characteristics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vs Traditional PL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Traditional PL</a:t>
            </a:r>
          </a:p>
          <a:p>
            <a:pPr lvl="1"/>
            <a:r>
              <a:rPr lang="en-US" sz="2000" dirty="0"/>
              <a:t>Modeled after a sequential process</a:t>
            </a:r>
          </a:p>
          <a:p>
            <a:pPr lvl="1"/>
            <a:r>
              <a:rPr lang="en-US" sz="2000" dirty="0"/>
              <a:t>Operations performed in a sequential order</a:t>
            </a:r>
          </a:p>
          <a:p>
            <a:pPr lvl="1"/>
            <a:r>
              <a:rPr lang="en-US" sz="2000" dirty="0"/>
              <a:t>Help human's thinking process to develop an algorithm step-by-step</a:t>
            </a:r>
          </a:p>
          <a:p>
            <a:pPr lvl="1"/>
            <a:r>
              <a:rPr lang="en-US" sz="2000" dirty="0"/>
              <a:t>Resemble the operation of a basic computer model</a:t>
            </a:r>
          </a:p>
          <a:p>
            <a:r>
              <a:rPr lang="en-US" sz="2000" dirty="0"/>
              <a:t>HDL</a:t>
            </a:r>
          </a:p>
          <a:p>
            <a:pPr lvl="1"/>
            <a:r>
              <a:rPr lang="en-US" sz="2000" dirty="0"/>
              <a:t>Characteristics of digital hardware</a:t>
            </a:r>
          </a:p>
          <a:p>
            <a:pPr lvl="2"/>
            <a:r>
              <a:rPr lang="en-US" sz="2000" dirty="0"/>
              <a:t>Connections of parts</a:t>
            </a:r>
          </a:p>
          <a:p>
            <a:pPr lvl="2"/>
            <a:r>
              <a:rPr lang="en-US" sz="2000" dirty="0"/>
              <a:t>Concurrent operations</a:t>
            </a:r>
          </a:p>
          <a:p>
            <a:pPr lvl="2"/>
            <a:r>
              <a:rPr lang="en-US" sz="2000" dirty="0"/>
              <a:t>Concept of propagation delay and timing</a:t>
            </a:r>
          </a:p>
          <a:p>
            <a:pPr lvl="1"/>
            <a:r>
              <a:rPr lang="en-US" sz="2000" dirty="0"/>
              <a:t>Characteristics cannot be captured by traditional PLs</a:t>
            </a:r>
          </a:p>
          <a:p>
            <a:pPr lvl="1"/>
            <a:r>
              <a:rPr lang="en-US" sz="2000" dirty="0"/>
              <a:t>Require new languages: HDL</a:t>
            </a:r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vs Traditional PL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HDL continued</a:t>
            </a:r>
          </a:p>
          <a:p>
            <a:pPr lvl="1"/>
            <a:r>
              <a:rPr lang="en-US" dirty="0"/>
              <a:t>Structural Connections</a:t>
            </a:r>
          </a:p>
          <a:p>
            <a:pPr lvl="1"/>
            <a:r>
              <a:rPr lang="en-US" dirty="0"/>
              <a:t>Timing</a:t>
            </a:r>
          </a:p>
          <a:p>
            <a:pPr lvl="1"/>
            <a:r>
              <a:rPr lang="en-US" dirty="0"/>
              <a:t>Parallel Nature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Use of HDLs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Documentation</a:t>
            </a:r>
          </a:p>
          <a:p>
            <a:r>
              <a:rPr lang="en-US" dirty="0"/>
              <a:t>Input to a simulator</a:t>
            </a:r>
          </a:p>
          <a:p>
            <a:r>
              <a:rPr lang="en-US" dirty="0"/>
              <a:t>Input to a synthesizer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73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C8E1-689F-4FED-9897-D6219378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7400-Series Integrated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161D-0C21-4D9F-B792-FDF874FB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7400-Series Integrated Circuits</a:t>
            </a:r>
          </a:p>
          <a:p>
            <a:pPr lvl="1"/>
            <a:r>
              <a:rPr lang="en-US" dirty="0">
                <a:hlinkClick r:id="rId2"/>
              </a:rPr>
              <a:t>https://en.wikipedia.org/wiki/List_of_7400-series_integrated_circuits</a:t>
            </a:r>
            <a:endParaRPr lang="en-US" dirty="0"/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r>
              <a:rPr lang="en-US" dirty="0"/>
              <a:t>Images from </a:t>
            </a:r>
            <a:r>
              <a:rPr lang="en-US" sz="1600" dirty="0">
                <a:hlinkClick r:id="rId3"/>
              </a:rPr>
              <a:t>https://www.electronics-tutorials.ws/logic/logic_2.html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64D89-4772-46BC-91D5-B5D001397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6896-DEEC-4EE5-A6E4-2138DA63DB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15 January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358A8-C0D9-45D0-86D0-FC13C0D08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060" y="4394748"/>
            <a:ext cx="3152100" cy="1594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0062B-628E-4189-A848-034F5851B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712" y="2825743"/>
            <a:ext cx="3084379" cy="1588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FBB6A-1177-4723-A9EE-A532CC3B8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12" y="4400015"/>
            <a:ext cx="3109005" cy="156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A23D0-29F7-48E4-A126-0582AC697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69" y="2794961"/>
            <a:ext cx="3115161" cy="16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8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HDL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characteristics of a digital circuit:</a:t>
            </a:r>
          </a:p>
          <a:p>
            <a:pPr lvl="1"/>
            <a:r>
              <a:rPr lang="en-US" i="1" dirty="0"/>
              <a:t>Entity</a:t>
            </a:r>
            <a:r>
              <a:rPr lang="en-US" dirty="0"/>
              <a:t> - basic building block (e.g. 7400 chips)</a:t>
            </a:r>
          </a:p>
          <a:p>
            <a:pPr lvl="1"/>
            <a:r>
              <a:rPr lang="en-US" i="1" dirty="0"/>
              <a:t>Connectivity</a:t>
            </a:r>
            <a:r>
              <a:rPr lang="en-US" dirty="0"/>
              <a:t> - Connection of entities (e.g. wires)</a:t>
            </a:r>
          </a:p>
          <a:p>
            <a:pPr lvl="1"/>
            <a:r>
              <a:rPr lang="en-US" i="1" dirty="0"/>
              <a:t>Concurrency</a:t>
            </a:r>
            <a:r>
              <a:rPr lang="en-US" dirty="0"/>
              <a:t> - parallel operations</a:t>
            </a:r>
          </a:p>
          <a:p>
            <a:pPr lvl="1"/>
            <a:r>
              <a:rPr lang="en-US" i="1" dirty="0"/>
              <a:t>Timing</a:t>
            </a:r>
            <a:r>
              <a:rPr lang="en-US" dirty="0"/>
              <a:t> - schedule / order of multiple operations</a:t>
            </a:r>
          </a:p>
          <a:p>
            <a:r>
              <a:rPr lang="en-US" dirty="0"/>
              <a:t>Must be able to describe a circuit in</a:t>
            </a:r>
          </a:p>
          <a:p>
            <a:pPr lvl="1"/>
            <a:r>
              <a:rPr lang="en-US" dirty="0"/>
              <a:t>Gate level and RT level</a:t>
            </a:r>
          </a:p>
          <a:p>
            <a:pPr lvl="1"/>
            <a:r>
              <a:rPr lang="en-US" dirty="0"/>
              <a:t>Structural view and behavioral view (</a:t>
            </a:r>
            <a:r>
              <a:rPr lang="en-US" i="1" dirty="0"/>
              <a:t>not</a:t>
            </a:r>
            <a:r>
              <a:rPr lang="en-US" dirty="0"/>
              <a:t> physical)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966217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8159</TotalTime>
  <Words>2497</Words>
  <Application>Microsoft Office PowerPoint</Application>
  <PresentationFormat>On-screen Show (4:3)</PresentationFormat>
  <Paragraphs>398</Paragraphs>
  <Slides>32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Schoolbook</vt:lpstr>
      <vt:lpstr>Times New Roman</vt:lpstr>
      <vt:lpstr>Wingdings</vt:lpstr>
      <vt:lpstr>1_Blank Presentation</vt:lpstr>
      <vt:lpstr> CSCE 436 - Advanced Embedded Systems Lecture 2 – Digital System, Hierarchical Design, and testbench</vt:lpstr>
      <vt:lpstr>Lesson Outline</vt:lpstr>
      <vt:lpstr>Overview of HDLs</vt:lpstr>
      <vt:lpstr>Programming Language</vt:lpstr>
      <vt:lpstr>HDL vs Traditional PL</vt:lpstr>
      <vt:lpstr>HDL vs Traditional PL</vt:lpstr>
      <vt:lpstr>Modern Use of HDLs</vt:lpstr>
      <vt:lpstr>7400-Series Integrated Circuits</vt:lpstr>
      <vt:lpstr>Characteristics of an HDL</vt:lpstr>
      <vt:lpstr>Highlights of Modern HDLs</vt:lpstr>
      <vt:lpstr>Industry-Standard HDLs</vt:lpstr>
      <vt:lpstr>Basic VHDL Concepts By Example</vt:lpstr>
      <vt:lpstr>Structural Description</vt:lpstr>
      <vt:lpstr>Structural Description</vt:lpstr>
      <vt:lpstr>Structural Description</vt:lpstr>
      <vt:lpstr>Structural Description – Component Declaration</vt:lpstr>
      <vt:lpstr>Structural Description –Component Instantiation</vt:lpstr>
      <vt:lpstr>Behavioral</vt:lpstr>
      <vt:lpstr>Behavioral</vt:lpstr>
      <vt:lpstr>Combinational vs Sequential</vt:lpstr>
      <vt:lpstr>Literals</vt:lpstr>
      <vt:lpstr>Testbenches</vt:lpstr>
      <vt:lpstr>Testbench – Component Declaration and Instantiation</vt:lpstr>
      <vt:lpstr>Simple Test Vectors</vt:lpstr>
      <vt:lpstr>Testbench – Test Vectors for self checking testbenches</vt:lpstr>
      <vt:lpstr>Testbench – Test Vectors for self checking testbenches</vt:lpstr>
      <vt:lpstr>Simulation Experimentation</vt:lpstr>
      <vt:lpstr>Even Parity Detection Circuit</vt:lpstr>
      <vt:lpstr>Even Parity Detection Circuit</vt:lpstr>
      <vt:lpstr>VHDL Conceptual Diagram</vt:lpstr>
      <vt:lpstr>Alternative Implementation</vt:lpstr>
      <vt:lpstr>Lesson Outline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Jeffrey Falkinburg</cp:lastModifiedBy>
  <cp:revision>288</cp:revision>
  <cp:lastPrinted>2014-08-12T17:37:01Z</cp:lastPrinted>
  <dcterms:created xsi:type="dcterms:W3CDTF">2001-06-27T14:08:57Z</dcterms:created>
  <dcterms:modified xsi:type="dcterms:W3CDTF">2020-01-15T18:18:20Z</dcterms:modified>
</cp:coreProperties>
</file>