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26"/>
  </p:notesMasterIdLst>
  <p:handoutMasterIdLst>
    <p:handoutMasterId r:id="rId27"/>
  </p:handoutMasterIdLst>
  <p:sldIdLst>
    <p:sldId id="765" r:id="rId2"/>
    <p:sldId id="300" r:id="rId3"/>
    <p:sldId id="365" r:id="rId4"/>
    <p:sldId id="349" r:id="rId5"/>
    <p:sldId id="355" r:id="rId6"/>
    <p:sldId id="347" r:id="rId7"/>
    <p:sldId id="352" r:id="rId8"/>
    <p:sldId id="345" r:id="rId9"/>
    <p:sldId id="334" r:id="rId10"/>
    <p:sldId id="356" r:id="rId11"/>
    <p:sldId id="357" r:id="rId12"/>
    <p:sldId id="348" r:id="rId13"/>
    <p:sldId id="351" r:id="rId14"/>
    <p:sldId id="358" r:id="rId15"/>
    <p:sldId id="359" r:id="rId16"/>
    <p:sldId id="361" r:id="rId17"/>
    <p:sldId id="360" r:id="rId18"/>
    <p:sldId id="362" r:id="rId19"/>
    <p:sldId id="367" r:id="rId20"/>
    <p:sldId id="350" r:id="rId21"/>
    <p:sldId id="354" r:id="rId22"/>
    <p:sldId id="363" r:id="rId23"/>
    <p:sldId id="364" r:id="rId24"/>
    <p:sldId id="346" r:id="rId25"/>
  </p:sldIdLst>
  <p:sldSz cx="9144000" cy="6858000" type="screen4x3"/>
  <p:notesSz cx="6985000" cy="92837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0" autoAdjust="0"/>
    <p:restoredTop sz="94660" autoAdjust="0"/>
  </p:normalViewPr>
  <p:slideViewPr>
    <p:cSldViewPr snapToGrid="0">
      <p:cViewPr varScale="1">
        <p:scale>
          <a:sx n="132" d="100"/>
          <a:sy n="132" d="100"/>
        </p:scale>
        <p:origin x="88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378" y="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756" y="4410076"/>
            <a:ext cx="5121488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378" y="8820150"/>
            <a:ext cx="302662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0">
            <a:extLst>
              <a:ext uri="{FF2B5EF4-FFF2-40B4-BE49-F238E27FC236}">
                <a16:creationId xmlns:a16="http://schemas.microsoft.com/office/drawing/2014/main" id="{31B80701-162F-493C-B7FE-98BC8DBDEA8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6255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404B6C6F-1BE2-4560-9059-3535C14778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848100" y="228600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8" name="Line 14">
            <a:extLst>
              <a:ext uri="{FF2B5EF4-FFF2-40B4-BE49-F238E27FC236}">
                <a16:creationId xmlns:a16="http://schemas.microsoft.com/office/drawing/2014/main" id="{21960BF8-5611-4ADB-B7B2-08BB63DD224C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1600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9FB34847-7B05-44D5-8334-0B71D631077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5879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10" name="Picture 9" descr="Nebraska_N_RGB.png">
            <a:extLst>
              <a:ext uri="{FF2B5EF4-FFF2-40B4-BE49-F238E27FC236}">
                <a16:creationId xmlns:a16="http://schemas.microsoft.com/office/drawing/2014/main" id="{B2721B40-76E5-4B08-B571-5A882BEAB9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12385"/>
            <a:ext cx="1815450" cy="1692456"/>
          </a:xfrm>
          <a:prstGeom prst="rect">
            <a:avLst/>
          </a:prstGeom>
        </p:spPr>
      </p:pic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A38053CC-7A02-4CB3-9543-301123205B3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66229"/>
            <a:ext cx="2871639" cy="1368795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353BDFBA-DD4B-46E5-AC3D-0F71EF0EFBC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FC10A257-95DA-4873-82D6-66084E2CD9F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567F1F5-194A-4EF4-8702-89EFF55C2EA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1B54694-5A4F-4DDE-A246-90E7B842FB9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C4A63687-7E6C-4DE0-9BEB-8789448141D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683EF015-741B-43DE-8A3A-BDAB099213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04E23353-4FEE-4528-8A35-E06682B0B95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E8D331FD-6F1F-4D9B-AF9A-483E3CAF7677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4B30F739-B175-493E-BCB7-A2F184EDE3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AA4FB6B9-BF17-439A-AF11-BF4CD9B977C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549A2477-CE7E-45C6-B43D-4B971EC74F5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0" name="Picture 9" descr="1505.028 Toolbox PPT_Sidebar_1a.jpg">
            <a:extLst>
              <a:ext uri="{FF2B5EF4-FFF2-40B4-BE49-F238E27FC236}">
                <a16:creationId xmlns:a16="http://schemas.microsoft.com/office/drawing/2014/main" id="{E6A4D929-5431-4154-BC0C-B31459A2132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  <p:sp>
        <p:nvSpPr>
          <p:cNvPr id="11" name="Line 15">
            <a:extLst>
              <a:ext uri="{FF2B5EF4-FFF2-40B4-BE49-F238E27FC236}">
                <a16:creationId xmlns:a16="http://schemas.microsoft.com/office/drawing/2014/main" id="{57BC9DDC-FD8E-49FD-A93E-882367B1F04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289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Line 17">
            <a:extLst>
              <a:ext uri="{FF2B5EF4-FFF2-40B4-BE49-F238E27FC236}">
                <a16:creationId xmlns:a16="http://schemas.microsoft.com/office/drawing/2014/main" id="{48EAFB2F-C18A-4998-8C31-FECA669BFB2F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575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std_logic_1164.vhd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see.umbc.edu/portal/help/VHDL/packages/numeric_std.vhd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xilinx.com/support/documentation/user_guides/ug475_7Series_Pkg_Pinout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se.unl.edu/~jfalkinburg/cse_courses/2021/436/datasheets/NexysVideo_Master.xdc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4E63776-5570-4900-8589-A3E1DFADD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0DE072-993A-4485-9CE2-471CDB701E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9385" y="2286000"/>
            <a:ext cx="5621215" cy="19050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sz="3200" dirty="0"/>
              <a:t>Lecture 3 – Combinational Element, unsigned, constraints file, synthesis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696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Element – Solution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Solution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assign "some cool logical stuff using </a:t>
            </a:r>
            <a:r>
              <a:rPr lang="en-US" dirty="0" err="1"/>
              <a:t>clk</a:t>
            </a:r>
            <a:r>
              <a:rPr lang="en-US" dirty="0"/>
              <a:t> and data" to a temporary variable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entity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rgbClr val="FF0000"/>
                </a:solidFill>
              </a:rPr>
              <a:t>	signal temp </a:t>
            </a:r>
            <a:r>
              <a:rPr lang="en-US" dirty="0" err="1">
                <a:solidFill>
                  <a:srgbClr val="FF0000"/>
                </a:solidFill>
              </a:rPr>
              <a:t>std_logic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>
                <a:solidFill>
                  <a:srgbClr val="FF0000"/>
                </a:solidFill>
              </a:rPr>
              <a:t>temp &lt;= </a:t>
            </a:r>
            <a:r>
              <a:rPr lang="en-US" dirty="0">
                <a:solidFill>
                  <a:schemeClr val="accent2"/>
                </a:solidFill>
              </a:rPr>
              <a:t>some cool logical </a:t>
            </a:r>
            <a:r>
              <a:rPr lang="en-US" dirty="0" err="1">
                <a:solidFill>
                  <a:schemeClr val="accent2"/>
                </a:solidFill>
              </a:rPr>
              <a:t>stuf</a:t>
            </a:r>
            <a:r>
              <a:rPr lang="en-US" dirty="0">
                <a:solidFill>
                  <a:schemeClr val="accent2"/>
                </a:solidFill>
              </a:rPr>
              <a:t>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</a:t>
            </a:r>
            <a:r>
              <a:rPr lang="en-US" dirty="0">
                <a:solidFill>
                  <a:srgbClr val="FF0000"/>
                </a:solidFill>
              </a:rPr>
              <a:t>&lt;=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&lt;= not temp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87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Element -   Mux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Simplify </a:t>
            </a:r>
            <a:r>
              <a:rPr lang="en-US" dirty="0" err="1"/>
              <a:t>muxes</a:t>
            </a:r>
            <a:r>
              <a:rPr lang="en-US" dirty="0"/>
              <a:t> using conditional signal assignment statement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Example: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x &lt;=	y0 when S = "00"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y1 when S = "01"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y2 when S = "10" else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	y3;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Draw this Circuit assuming 8-bit inputs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Now build 4-1 mux w/ 2-1 </a:t>
            </a:r>
            <a:r>
              <a:rPr lang="en-US" dirty="0" err="1"/>
              <a:t>muxes</a:t>
            </a:r>
            <a:endParaRPr lang="en-US" dirty="0"/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43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Unsigned Numeric Standard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9709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So far we mostly used </a:t>
            </a:r>
            <a:r>
              <a:rPr lang="en-US" b="0" dirty="0">
                <a:solidFill>
                  <a:schemeClr val="accent6"/>
                </a:solidFill>
              </a:rPr>
              <a:t>STD_LOGIC_1164</a:t>
            </a:r>
            <a:r>
              <a:rPr lang="en-US" b="0" dirty="0"/>
              <a:t> library 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use IEEE.STD_LOGIC_1164.all; 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http://www.csee.umbc.edu/portal/help/VHDL/packages/std_logic_1164.vhd</a:t>
            </a:r>
            <a:endParaRPr lang="en-US" b="0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61237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Numeric_Std</a:t>
            </a:r>
            <a:r>
              <a:rPr lang="en-US" b="0" dirty="0"/>
              <a:t> Library supports 2 main datatypes</a:t>
            </a:r>
          </a:p>
          <a:p>
            <a:pPr lvl="1"/>
            <a:r>
              <a:rPr lang="en-US" b="0" dirty="0"/>
              <a:t>Signed and Unsigned</a:t>
            </a:r>
          </a:p>
          <a:p>
            <a:pPr lvl="1"/>
            <a:r>
              <a:rPr lang="en-US" b="0" dirty="0"/>
              <a:t>Library Contents: </a:t>
            </a:r>
            <a:r>
              <a:rPr lang="en-US" b="0" dirty="0">
                <a:hlinkClick r:id="rId2"/>
              </a:rPr>
              <a:t>http://www.csee.umbc.edu/portal/help/VHDL/packages/numeric_std.vhd</a:t>
            </a:r>
            <a:endParaRPr lang="en-US" b="0" dirty="0"/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library IEEE;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IEEE.std_logic_1164.all;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use IEEE.NUMERIC_STD.ALL;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entity 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port(	au,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:	in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cu,du,su</a:t>
            </a:r>
            <a:r>
              <a:rPr lang="en-US" sz="1600" b="0" dirty="0">
                <a:solidFill>
                  <a:schemeClr val="accent6"/>
                </a:solidFill>
              </a:rPr>
              <a:t>:	out unsigned(3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as,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: in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	</a:t>
            </a:r>
            <a:r>
              <a:rPr lang="en-US" sz="1600" b="0" dirty="0" err="1">
                <a:solidFill>
                  <a:schemeClr val="accent6"/>
                </a:solidFill>
              </a:rPr>
              <a:t>cs,ds,ss</a:t>
            </a:r>
            <a:r>
              <a:rPr lang="en-US" sz="1600" b="0" dirty="0">
                <a:solidFill>
                  <a:schemeClr val="accent6"/>
                </a:solidFill>
              </a:rPr>
              <a:t>:	out signed(3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end lec3;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0757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architecture structure of lec3 is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begin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cu &lt;=	"1000" when (au &gt;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(au =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	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su</a:t>
            </a:r>
            <a:r>
              <a:rPr lang="en-US" sz="1600" b="0" dirty="0">
                <a:solidFill>
                  <a:schemeClr val="accent6"/>
                </a:solidFill>
              </a:rPr>
              <a:t> &lt;= au +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du &lt;= au - </a:t>
            </a:r>
            <a:r>
              <a:rPr lang="en-US" sz="1600" b="0" dirty="0" err="1">
                <a:solidFill>
                  <a:schemeClr val="accent6"/>
                </a:solidFill>
              </a:rPr>
              <a:t>bu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cs</a:t>
            </a:r>
            <a:r>
              <a:rPr lang="en-US" sz="1600" b="0" dirty="0">
                <a:solidFill>
                  <a:schemeClr val="accent6"/>
                </a:solidFill>
              </a:rPr>
              <a:t> &lt;=	"1000" when (as &gt;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 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"0110" when (as =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) else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	"0001";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</a:t>
            </a:r>
            <a:r>
              <a:rPr lang="en-US" sz="1600" b="0" dirty="0" err="1">
                <a:solidFill>
                  <a:schemeClr val="accent6"/>
                </a:solidFill>
              </a:rPr>
              <a:t>ss</a:t>
            </a:r>
            <a:r>
              <a:rPr lang="en-US" sz="1600" b="0" dirty="0">
                <a:solidFill>
                  <a:schemeClr val="accent6"/>
                </a:solidFill>
              </a:rPr>
              <a:t> &lt;= as +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ds &lt;= as - </a:t>
            </a:r>
            <a:r>
              <a:rPr lang="en-US" sz="1600" b="0" dirty="0" err="1">
                <a:solidFill>
                  <a:schemeClr val="accent6"/>
                </a:solidFill>
              </a:rPr>
              <a:t>bs</a:t>
            </a:r>
            <a:r>
              <a:rPr lang="en-US" sz="1600" b="0" dirty="0">
                <a:solidFill>
                  <a:schemeClr val="accent6"/>
                </a:solidFill>
              </a:rPr>
              <a:t>;</a:t>
            </a:r>
            <a:endParaRPr lang="en-US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979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Unsigned</a:t>
            </a:r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sz="1100" b="0" dirty="0"/>
          </a:p>
          <a:p>
            <a:r>
              <a:rPr lang="en-US" b="0" dirty="0"/>
              <a:t>Signed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866733"/>
              </p:ext>
            </p:extLst>
          </p:nvPr>
        </p:nvGraphicFramePr>
        <p:xfrm>
          <a:off x="694412" y="2009962"/>
          <a:ext cx="7930975" cy="192059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0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0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0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0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15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15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15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15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15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Value 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&gt;?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+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1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612009"/>
              </p:ext>
            </p:extLst>
          </p:nvPr>
        </p:nvGraphicFramePr>
        <p:xfrm>
          <a:off x="694408" y="4353634"/>
          <a:ext cx="7944624" cy="2006225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882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29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229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30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830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8309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309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830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A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&gt;?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=?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&lt;?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A + B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 - B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0001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1010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24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0111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1000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en-US" sz="140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endParaRPr lang="en-US" sz="1400" dirty="0">
                        <a:effectLst/>
                        <a:latin typeface="Calibri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949387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" y="1440393"/>
            <a:ext cx="9127917" cy="4486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10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Numeric Standard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You will typically use STD_LOGIC_VECTOR and UNSIGNED</a:t>
            </a:r>
          </a:p>
          <a:p>
            <a:r>
              <a:rPr lang="en-US" b="0" dirty="0"/>
              <a:t>You may need to convert between the two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a: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b: unsigned(7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c: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(7 </a:t>
            </a:r>
            <a:r>
              <a:rPr lang="en-US" sz="1600" b="0" dirty="0" err="1">
                <a:solidFill>
                  <a:schemeClr val="accent6"/>
                </a:solidFill>
              </a:rPr>
              <a:t>downto</a:t>
            </a:r>
            <a:r>
              <a:rPr lang="en-US" sz="1600" b="0" dirty="0">
                <a:solidFill>
                  <a:schemeClr val="accent6"/>
                </a:solidFill>
              </a:rPr>
              <a:t> 0);</a:t>
            </a:r>
          </a:p>
          <a:p>
            <a:pPr marL="403225" lvl="1" indent="0">
              <a:buNone/>
            </a:pPr>
            <a:endParaRPr lang="en-US" sz="1600" b="0" dirty="0">
              <a:solidFill>
                <a:schemeClr val="accent6"/>
              </a:solidFill>
            </a:endParaRP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b &lt;= unsigned(a);</a:t>
            </a:r>
          </a:p>
          <a:p>
            <a:pPr marL="403225" lvl="1" indent="0">
              <a:buNone/>
            </a:pPr>
            <a:r>
              <a:rPr lang="en-US" sz="1600" b="0" dirty="0">
                <a:solidFill>
                  <a:schemeClr val="accent6"/>
                </a:solidFill>
              </a:rPr>
              <a:t>	c &lt;= </a:t>
            </a:r>
            <a:r>
              <a:rPr lang="en-US" sz="1600" b="0" dirty="0" err="1">
                <a:solidFill>
                  <a:schemeClr val="accent6"/>
                </a:solidFill>
              </a:rPr>
              <a:t>std_logic_vector</a:t>
            </a:r>
            <a:r>
              <a:rPr lang="en-US" sz="1600" b="0" dirty="0">
                <a:solidFill>
                  <a:schemeClr val="accent6"/>
                </a:solidFill>
              </a:rPr>
              <a:t>(b);</a:t>
            </a:r>
            <a:r>
              <a:rPr lang="en-US" b="0" dirty="0">
                <a:solidFill>
                  <a:schemeClr val="accent6"/>
                </a:solidFill>
              </a:rPr>
              <a:t>	</a:t>
            </a:r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5945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Unsigned and Decimal Numbers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000" dirty="0"/>
              <a:t>Convert Decimal number to Unsigned Vector (7 </a:t>
            </a:r>
            <a:r>
              <a:rPr lang="en-US" sz="2000" dirty="0" err="1"/>
              <a:t>downto</a:t>
            </a:r>
            <a:r>
              <a:rPr lang="en-US" sz="2000" dirty="0"/>
              <a:t> 0)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First argument is the decimal number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1800" dirty="0"/>
              <a:t>Second argument is the number of bits</a:t>
            </a:r>
          </a:p>
          <a:p>
            <a:pPr eaLnBrk="1" hangingPunct="1">
              <a:lnSpc>
                <a:spcPct val="80000"/>
              </a:lnSpc>
            </a:pPr>
            <a:r>
              <a:rPr lang="en-US" sz="2000" dirty="0"/>
              <a:t>Conditional with unsigned number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 err="1">
                <a:solidFill>
                  <a:schemeClr val="accent2"/>
                </a:solidFill>
              </a:rPr>
              <a:t>LED_Trigger</a:t>
            </a:r>
            <a:r>
              <a:rPr lang="en-US" sz="1800" dirty="0">
                <a:solidFill>
                  <a:schemeClr val="accent2"/>
                </a:solidFill>
              </a:rPr>
              <a:t> &lt;= '1' when (</a:t>
            </a:r>
            <a:r>
              <a:rPr lang="en-US" sz="1800" dirty="0" err="1">
                <a:solidFill>
                  <a:schemeClr val="accent2"/>
                </a:solidFill>
              </a:rPr>
              <a:t>Binary_Input</a:t>
            </a:r>
            <a:r>
              <a:rPr lang="en-US" sz="1800" dirty="0">
                <a:solidFill>
                  <a:schemeClr val="accent2"/>
                </a:solidFill>
              </a:rPr>
              <a:t> = </a:t>
            </a:r>
            <a:r>
              <a:rPr lang="en-US" sz="1800" dirty="0" err="1">
                <a:solidFill>
                  <a:schemeClr val="accent2"/>
                </a:solidFill>
              </a:rPr>
              <a:t>to_unsigned</a:t>
            </a:r>
            <a:r>
              <a:rPr lang="en-US" sz="1800" dirty="0">
                <a:solidFill>
                  <a:schemeClr val="accent2"/>
                </a:solidFill>
              </a:rPr>
              <a:t>(17, 8) ) else</a:t>
            </a:r>
          </a:p>
          <a:p>
            <a:pPr marL="406400" lvl="1" indent="0" eaLnBrk="1" hangingPunct="1">
              <a:lnSpc>
                <a:spcPct val="80000"/>
              </a:lnSpc>
              <a:buNone/>
            </a:pPr>
            <a:r>
              <a:rPr lang="en-US" sz="1800" dirty="0">
                <a:solidFill>
                  <a:schemeClr val="accent2"/>
                </a:solidFill>
              </a:rPr>
              <a:t>	‘0';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683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sz="2800" dirty="0"/>
              <a:t>Time Logs!</a:t>
            </a:r>
          </a:p>
          <a:p>
            <a:pPr eaLnBrk="1" hangingPunct="1">
              <a:lnSpc>
                <a:spcPct val="80000"/>
              </a:lnSpc>
            </a:pPr>
            <a:r>
              <a:rPr lang="en-US" sz="2800"/>
              <a:t>HW #2 </a:t>
            </a:r>
            <a:r>
              <a:rPr lang="en-US" sz="2800" dirty="0"/>
              <a:t>Due Now!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Constraints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996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Common Combinations if/then/else</a:t>
            </a:r>
          </a:p>
          <a:p>
            <a:r>
              <a:rPr lang="en-US" b="0" dirty="0"/>
              <a:t>All conditional statements consist of three parts:</a:t>
            </a:r>
          </a:p>
          <a:p>
            <a:pPr lvl="1"/>
            <a:r>
              <a:rPr lang="en-US" b="0" dirty="0"/>
              <a:t>the condition to be checked (the if clause) </a:t>
            </a:r>
          </a:p>
          <a:p>
            <a:pPr lvl="1"/>
            <a:r>
              <a:rPr lang="en-US" b="0" dirty="0"/>
              <a:t>the statement to be evaluated when the condition is true (the then clause)</a:t>
            </a:r>
          </a:p>
          <a:p>
            <a:pPr lvl="1"/>
            <a:r>
              <a:rPr lang="en-US" b="0" dirty="0"/>
              <a:t>the statement to be evaluated when the condition is false (the else clause)</a:t>
            </a:r>
          </a:p>
          <a:p>
            <a:r>
              <a:rPr lang="en-US" b="0" dirty="0"/>
              <a:t>Typically, the condition being evaluated seeks the relative magnitude of two unsigned binary numbers, requiring a comparator.</a:t>
            </a:r>
          </a:p>
          <a:p>
            <a:r>
              <a:rPr lang="en-US" b="0" dirty="0"/>
              <a:t>The then and else clauses will typically require some logic or arithmetic operation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5894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/>
              <a:t>In order to illustrate the hardware realization of a conditional statement, consider the following example: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C:		if (a&lt;4) then z=y+3 else z=y+7</a:t>
            </a:r>
          </a:p>
          <a:p>
            <a:pPr marL="403225" lvl="1" indent="0">
              <a:buNone/>
            </a:pPr>
            <a:r>
              <a:rPr lang="en-US" b="0" dirty="0">
                <a:solidFill>
                  <a:schemeClr val="accent6"/>
                </a:solidFill>
              </a:rPr>
              <a:t>VHDL:	z &lt;= y+3 when (a &lt; 4) else y+7;</a:t>
            </a:r>
          </a:p>
          <a:p>
            <a:endParaRPr lang="en-US" b="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8181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09404"/>
            <a:ext cx="8131175" cy="4324350"/>
          </a:xfrm>
        </p:spPr>
        <p:txBody>
          <a:bodyPr/>
          <a:lstStyle/>
          <a:p>
            <a:r>
              <a:rPr lang="en-US" b="0" dirty="0"/>
              <a:t>However, this circuit is not minimal, one of the adders can be removed. </a:t>
            </a:r>
            <a:endParaRPr lang="en-US" dirty="0"/>
          </a:p>
          <a:p>
            <a:r>
              <a:rPr lang="en-US" b="0" dirty="0"/>
              <a:t>How?</a:t>
            </a:r>
          </a:p>
          <a:p>
            <a:r>
              <a:rPr lang="en-US" b="0" dirty="0"/>
              <a:t>Practice on Homework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194" name="Picture 2" descr="http://ece.ninja/383/lecture/img/lecture03-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329" y="3151603"/>
            <a:ext cx="7009500" cy="3246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3157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Synthesis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Constraints file 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Combinational Element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Unsigned Numeric Standard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Combinations</a:t>
            </a: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4895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 smtClean="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29 January 2021</a:t>
            </a:fld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32011" y="6009228"/>
            <a:ext cx="90211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hlinkClick r:id="rId2"/>
              </a:rPr>
              <a:t>https://www.xilinx.com/support/documentation/user_guides/ug475_7Series_Pkg_Pinout.pdf</a:t>
            </a:r>
            <a:endParaRPr lang="en-US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0747" y="0"/>
            <a:ext cx="6275220" cy="6009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51176" y="1378424"/>
            <a:ext cx="18560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pp 80</a:t>
            </a:r>
          </a:p>
        </p:txBody>
      </p:sp>
    </p:spTree>
    <p:extLst>
      <p:ext uri="{BB962C8B-B14F-4D97-AF65-F5344CB8AC3E}">
        <p14:creationId xmlns:p14="http://schemas.microsoft.com/office/powerpoint/2010/main" val="2454670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Synthesis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30195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6674" y="1523052"/>
            <a:ext cx="8887327" cy="4324350"/>
          </a:xfrm>
        </p:spPr>
        <p:txBody>
          <a:bodyPr/>
          <a:lstStyle/>
          <a:p>
            <a:r>
              <a:rPr lang="en-US" b="0" dirty="0"/>
              <a:t>Insert this code into your </a:t>
            </a:r>
            <a:r>
              <a:rPr lang="en-US" b="0" dirty="0" err="1"/>
              <a:t>Majority.xdc</a:t>
            </a:r>
            <a:r>
              <a:rPr lang="en-US" b="0" dirty="0"/>
              <a:t> file</a:t>
            </a:r>
          </a:p>
          <a:p>
            <a:pPr lvl="1"/>
            <a:r>
              <a:rPr lang="en-US" b="0" dirty="0"/>
              <a:t>Inputs from switches and outputs to LEDs</a:t>
            </a:r>
          </a:p>
          <a:p>
            <a:pPr marL="406400" lvl="1" indent="0">
              <a:buNone/>
            </a:pPr>
            <a:r>
              <a:rPr lang="en-US" sz="400" b="0" dirty="0"/>
              <a:t>		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# This is slide switch SW0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E22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a }]; </a:t>
            </a:r>
            <a:r>
              <a:rPr lang="en-US" sz="1200" dirty="0">
                <a:solidFill>
                  <a:srgbClr val="00B050"/>
                </a:solidFill>
              </a:rPr>
              <a:t>#IO_L22P_T3_16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[0]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# This is slide switch SW1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F21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b }]; </a:t>
            </a:r>
            <a:r>
              <a:rPr lang="en-US" sz="1200" dirty="0">
                <a:solidFill>
                  <a:srgbClr val="00B050"/>
                </a:solidFill>
              </a:rPr>
              <a:t>#IO_25_16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[1]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# This is slide switch SW2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G21  IOSTANDARD LVCMOS12 } [</a:t>
            </a:r>
            <a:r>
              <a:rPr lang="en-US" sz="1200" dirty="0" err="1"/>
              <a:t>get_ports</a:t>
            </a:r>
            <a:r>
              <a:rPr lang="en-US" sz="1200" dirty="0"/>
              <a:t> { c }]; </a:t>
            </a:r>
            <a:r>
              <a:rPr lang="en-US" sz="1200" dirty="0">
                <a:solidFill>
                  <a:srgbClr val="00B050"/>
                </a:solidFill>
              </a:rPr>
              <a:t>#IO_L24P_T3_16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</a:t>
            </a:r>
            <a:r>
              <a:rPr lang="en-US" sz="1200" dirty="0" err="1">
                <a:solidFill>
                  <a:srgbClr val="00B050"/>
                </a:solidFill>
              </a:rPr>
              <a:t>sw</a:t>
            </a:r>
            <a:r>
              <a:rPr lang="en-US" sz="1200" dirty="0">
                <a:solidFill>
                  <a:srgbClr val="00B050"/>
                </a:solidFill>
              </a:rPr>
              <a:t>[2]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>
                <a:solidFill>
                  <a:srgbClr val="00B050"/>
                </a:solidFill>
              </a:rPr>
              <a:t># This is LED Led(0)</a:t>
            </a:r>
          </a:p>
          <a:p>
            <a:pPr marL="0" indent="0" eaLnBrk="1" hangingPunct="1">
              <a:lnSpc>
                <a:spcPct val="80000"/>
              </a:lnSpc>
              <a:buNone/>
            </a:pPr>
            <a:r>
              <a:rPr lang="en-US" sz="1200" dirty="0" err="1"/>
              <a:t>set_property</a:t>
            </a:r>
            <a:r>
              <a:rPr lang="en-US" sz="1200" dirty="0"/>
              <a:t> -</a:t>
            </a:r>
            <a:r>
              <a:rPr lang="en-US" sz="1200" dirty="0" err="1"/>
              <a:t>dict</a:t>
            </a:r>
            <a:r>
              <a:rPr lang="en-US" sz="1200" dirty="0"/>
              <a:t> { PACKAGE_PIN T14   IOSTANDARD LVCMOS25 } [</a:t>
            </a:r>
            <a:r>
              <a:rPr lang="en-US" sz="1200" dirty="0" err="1"/>
              <a:t>get_ports</a:t>
            </a:r>
            <a:r>
              <a:rPr lang="en-US" sz="1200" dirty="0"/>
              <a:t> { f }]; </a:t>
            </a:r>
            <a:r>
              <a:rPr lang="en-US" sz="1200" dirty="0">
                <a:solidFill>
                  <a:srgbClr val="00B050"/>
                </a:solidFill>
              </a:rPr>
              <a:t>#IO_L15P_T2_DQS_13 </a:t>
            </a:r>
            <a:r>
              <a:rPr lang="en-US" sz="1200" dirty="0" err="1">
                <a:solidFill>
                  <a:srgbClr val="00B050"/>
                </a:solidFill>
              </a:rPr>
              <a:t>Sch</a:t>
            </a:r>
            <a:r>
              <a:rPr lang="en-US" sz="1200" dirty="0">
                <a:solidFill>
                  <a:srgbClr val="00B050"/>
                </a:solidFill>
              </a:rPr>
              <a:t>=led[0]</a:t>
            </a:r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053" name="Group 2052"/>
          <p:cNvGrpSpPr/>
          <p:nvPr/>
        </p:nvGrpSpPr>
        <p:grpSpPr>
          <a:xfrm>
            <a:off x="2335427" y="4089821"/>
            <a:ext cx="4473146" cy="2257167"/>
            <a:chOff x="4604948" y="4077739"/>
            <a:chExt cx="4473146" cy="2257167"/>
          </a:xfrm>
          <a:noFill/>
        </p:grpSpPr>
        <p:sp>
          <p:nvSpPr>
            <p:cNvPr id="6" name="Rounded Rectangle 5"/>
            <p:cNvSpPr/>
            <p:nvPr/>
          </p:nvSpPr>
          <p:spPr>
            <a:xfrm>
              <a:off x="5557989" y="4531160"/>
              <a:ext cx="2514600" cy="1447800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862790" y="4548989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/>
                <a:t>UUT: Majority</a:t>
              </a:r>
              <a:endParaRPr lang="en-US" sz="4400" b="1" dirty="0"/>
            </a:p>
          </p:txBody>
        </p:sp>
        <p:cxnSp>
          <p:nvCxnSpPr>
            <p:cNvPr id="8" name="Straight Connector 7"/>
            <p:cNvCxnSpPr>
              <a:endCxn id="14" idx="1"/>
            </p:cNvCxnSpPr>
            <p:nvPr/>
          </p:nvCxnSpPr>
          <p:spPr>
            <a:xfrm flipV="1">
              <a:off x="4604948" y="4952092"/>
              <a:ext cx="943390" cy="1806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endCxn id="15" idx="1"/>
            </p:cNvCxnSpPr>
            <p:nvPr/>
          </p:nvCxnSpPr>
          <p:spPr>
            <a:xfrm>
              <a:off x="4604948" y="5261815"/>
              <a:ext cx="943389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>
              <a:endCxn id="16" idx="1"/>
            </p:cNvCxnSpPr>
            <p:nvPr/>
          </p:nvCxnSpPr>
          <p:spPr>
            <a:xfrm>
              <a:off x="4604948" y="5565694"/>
              <a:ext cx="94339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5548338" y="4767426"/>
              <a:ext cx="1009774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a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548337" y="5077149"/>
              <a:ext cx="1009775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b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548338" y="5381028"/>
              <a:ext cx="759542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c</a:t>
              </a:r>
            </a:p>
          </p:txBody>
        </p:sp>
        <p:cxnSp>
          <p:nvCxnSpPr>
            <p:cNvPr id="32" name="Straight Connector 31"/>
            <p:cNvCxnSpPr>
              <a:stCxn id="33" idx="3"/>
            </p:cNvCxnSpPr>
            <p:nvPr/>
          </p:nvCxnSpPr>
          <p:spPr>
            <a:xfrm flipV="1">
              <a:off x="8075546" y="5188241"/>
              <a:ext cx="1002548" cy="1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7767788" y="5005059"/>
              <a:ext cx="307758" cy="366365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f</a:t>
              </a:r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4926224" y="4077739"/>
              <a:ext cx="3771436" cy="2257167"/>
            </a:xfrm>
            <a:prstGeom prst="roundRect">
              <a:avLst>
                <a:gd name="adj" fmla="val 3818"/>
              </a:avLst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spcCol="0"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62691" y="4083551"/>
              <a:ext cx="1904998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ctr"/>
              <a:r>
                <a:rPr lang="en-US" sz="1800" b="1" dirty="0" err="1"/>
                <a:t>Xilix</a:t>
              </a:r>
              <a:r>
                <a:rPr lang="en-US" sz="1800" b="1" dirty="0"/>
                <a:t> Chip</a:t>
              </a:r>
              <a:endParaRPr lang="en-US" sz="4400" b="1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926224" y="463399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E22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926224" y="4941911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F21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926224" y="5236186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r>
                <a:rPr lang="en-US" sz="1800" dirty="0"/>
                <a:t>G21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8013297" y="4861704"/>
              <a:ext cx="684363" cy="369332"/>
            </a:xfrm>
            <a:prstGeom prst="rect">
              <a:avLst/>
            </a:prstGeom>
            <a:grpFill/>
          </p:spPr>
          <p:txBody>
            <a:bodyPr wrap="square" lIns="91440" tIns="45720" rIns="91440" bIns="45720" rtlCol="0">
              <a:spAutoFit/>
            </a:bodyPr>
            <a:lstStyle/>
            <a:p>
              <a:pPr algn="r"/>
              <a:r>
                <a:rPr lang="en-US" sz="1800" dirty="0"/>
                <a:t>T14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5524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Constraints file </a:t>
            </a:r>
            <a:br>
              <a:rPr lang="en-US" cap="none" dirty="0"/>
            </a:br>
            <a:endParaRPr lang="en-US" cap="none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484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file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r>
              <a:rPr lang="en-US" b="0" dirty="0" err="1"/>
              <a:t>Nexyx</a:t>
            </a:r>
            <a:r>
              <a:rPr lang="en-US" b="0" dirty="0"/>
              <a:t> Video Master XDC</a:t>
            </a:r>
          </a:p>
          <a:p>
            <a:pPr lvl="1"/>
            <a:r>
              <a:rPr lang="en-US" b="0" dirty="0">
                <a:hlinkClick r:id="rId2"/>
              </a:rPr>
              <a:t>https://cse.unl.edu/~jfalkinburg/cse_courses</a:t>
            </a:r>
            <a:r>
              <a:rPr lang="en-US" b="0">
                <a:hlinkClick r:id="rId2"/>
              </a:rPr>
              <a:t>/2021/436</a:t>
            </a:r>
            <a:r>
              <a:rPr lang="en-US" b="0" dirty="0">
                <a:hlinkClick r:id="rId2"/>
              </a:rPr>
              <a:t>/datasheets/NexysVideo_Master.xdc</a:t>
            </a:r>
            <a:endParaRPr lang="en-US" b="0" dirty="0"/>
          </a:p>
          <a:p>
            <a:endParaRPr lang="en-US" b="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887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Combinational Element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4851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Combinational Element – Common error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81736" y="1523052"/>
            <a:ext cx="8131175" cy="4324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dirty="0"/>
              <a:t>Common error that may come up in your designs</a:t>
            </a:r>
          </a:p>
          <a:p>
            <a:pPr eaLnBrk="1" hangingPunct="1">
              <a:lnSpc>
                <a:spcPct val="80000"/>
              </a:lnSpc>
            </a:pPr>
            <a:r>
              <a:rPr lang="en-US" dirty="0"/>
              <a:t>You cannot use a variable listed on the entity as an out port, on the right hand side of a signal assignment statement.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entity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port (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, data: in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	  q,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: out </a:t>
            </a:r>
            <a:r>
              <a:rPr lang="en-US" dirty="0" err="1">
                <a:solidFill>
                  <a:schemeClr val="accent2"/>
                </a:solidFill>
              </a:rPr>
              <a:t>std_logic</a:t>
            </a:r>
            <a:r>
              <a:rPr lang="en-US" dirty="0">
                <a:solidFill>
                  <a:schemeClr val="accent2"/>
                </a:solidFill>
              </a:rPr>
              <a:t>);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circuit;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endParaRPr lang="en-US" dirty="0">
              <a:solidFill>
                <a:schemeClr val="accent2"/>
              </a:solidFill>
            </a:endParaRP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architecture error of circuit is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begin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q &lt;= some cool logical stuff using </a:t>
            </a:r>
            <a:r>
              <a:rPr lang="en-US" dirty="0" err="1">
                <a:solidFill>
                  <a:schemeClr val="accent2"/>
                </a:solidFill>
              </a:rPr>
              <a:t>clk</a:t>
            </a:r>
            <a:r>
              <a:rPr lang="en-US" dirty="0">
                <a:solidFill>
                  <a:schemeClr val="accent2"/>
                </a:solidFill>
              </a:rPr>
              <a:t> and data;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en-US" dirty="0" err="1">
                <a:solidFill>
                  <a:schemeClr val="accent2"/>
                </a:solidFill>
              </a:rPr>
              <a:t>not_q</a:t>
            </a:r>
            <a:r>
              <a:rPr lang="en-US" dirty="0">
                <a:solidFill>
                  <a:schemeClr val="accent2"/>
                </a:solidFill>
              </a:rPr>
              <a:t> &lt;= not q;</a:t>
            </a:r>
          </a:p>
          <a:p>
            <a:pPr marL="403225" lvl="1" indent="0" eaLnBrk="1" hangingPunct="1">
              <a:lnSpc>
                <a:spcPct val="80000"/>
              </a:lnSpc>
              <a:buNone/>
            </a:pPr>
            <a:r>
              <a:rPr lang="en-US" dirty="0">
                <a:solidFill>
                  <a:schemeClr val="accent2"/>
                </a:solidFill>
              </a:rPr>
              <a:t>end error;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253163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718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8113</TotalTime>
  <Words>1325</Words>
  <Application>Microsoft Office PowerPoint</Application>
  <PresentationFormat>On-screen Show (4:3)</PresentationFormat>
  <Paragraphs>283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Century Schoolbook</vt:lpstr>
      <vt:lpstr>Times New Roman</vt:lpstr>
      <vt:lpstr>Wingdings</vt:lpstr>
      <vt:lpstr>1_Blank Presentation</vt:lpstr>
      <vt:lpstr> CSCE 436 – Advanced Embedded Systems Lecture 3 – Combinational Element, unsigned, constraints file, synthesis</vt:lpstr>
      <vt:lpstr>Lesson Outline</vt:lpstr>
      <vt:lpstr>PowerPoint Presentation</vt:lpstr>
      <vt:lpstr>Synthesis </vt:lpstr>
      <vt:lpstr>Synthesis</vt:lpstr>
      <vt:lpstr>Constraints file  </vt:lpstr>
      <vt:lpstr>Constraints file</vt:lpstr>
      <vt:lpstr>Combinational Element</vt:lpstr>
      <vt:lpstr>Combinational Element – Common error</vt:lpstr>
      <vt:lpstr>Combinational Element – Solution</vt:lpstr>
      <vt:lpstr>Combinational Element -   Mux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Unsigned Numeric Standard</vt:lpstr>
      <vt:lpstr>Using Unsigned and Decimal Numbers</vt:lpstr>
      <vt:lpstr>Combinations</vt:lpstr>
      <vt:lpstr>Combinations</vt:lpstr>
      <vt:lpstr>Combinations</vt:lpstr>
      <vt:lpstr>Combinations</vt:lpstr>
      <vt:lpstr>Lesson Outline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300</cp:revision>
  <cp:lastPrinted>2014-08-12T17:37:01Z</cp:lastPrinted>
  <dcterms:created xsi:type="dcterms:W3CDTF">2001-06-27T14:08:57Z</dcterms:created>
  <dcterms:modified xsi:type="dcterms:W3CDTF">2021-01-29T15:59:08Z</dcterms:modified>
</cp:coreProperties>
</file>