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5"/>
  </p:notesMasterIdLst>
  <p:handoutMasterIdLst>
    <p:handoutMasterId r:id="rId36"/>
  </p:handoutMasterIdLst>
  <p:sldIdLst>
    <p:sldId id="766" r:id="rId2"/>
    <p:sldId id="366" r:id="rId3"/>
    <p:sldId id="300" r:id="rId4"/>
    <p:sldId id="349" r:id="rId5"/>
    <p:sldId id="355" r:id="rId6"/>
    <p:sldId id="775" r:id="rId7"/>
    <p:sldId id="347" r:id="rId8"/>
    <p:sldId id="352" r:id="rId9"/>
    <p:sldId id="767" r:id="rId10"/>
    <p:sldId id="768" r:id="rId11"/>
    <p:sldId id="769" r:id="rId12"/>
    <p:sldId id="770" r:id="rId13"/>
    <p:sldId id="771" r:id="rId14"/>
    <p:sldId id="773" r:id="rId15"/>
    <p:sldId id="774" r:id="rId16"/>
    <p:sldId id="381" r:id="rId17"/>
    <p:sldId id="367" r:id="rId18"/>
    <p:sldId id="772" r:id="rId19"/>
    <p:sldId id="368" r:id="rId20"/>
    <p:sldId id="377" r:id="rId21"/>
    <p:sldId id="373" r:id="rId22"/>
    <p:sldId id="334" r:id="rId23"/>
    <p:sldId id="376" r:id="rId24"/>
    <p:sldId id="380" r:id="rId25"/>
    <p:sldId id="369" r:id="rId26"/>
    <p:sldId id="375" r:id="rId27"/>
    <p:sldId id="379" r:id="rId28"/>
    <p:sldId id="345" r:id="rId29"/>
    <p:sldId id="374" r:id="rId30"/>
    <p:sldId id="370" r:id="rId31"/>
    <p:sldId id="371" r:id="rId32"/>
    <p:sldId id="372" r:id="rId33"/>
    <p:sldId id="346" r:id="rId3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5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8622DDBD-ECE1-4E1F-A096-A27FA839FC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D58DCCA8-C983-4D64-A89B-095B0390F2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Briefing Topic Title Goes Here</a:t>
            </a:r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F2725E65-85E4-4DCA-95AD-BB784B9F9D1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21" name="Line 14">
            <a:extLst>
              <a:ext uri="{FF2B5EF4-FFF2-40B4-BE49-F238E27FC236}">
                <a16:creationId xmlns:a16="http://schemas.microsoft.com/office/drawing/2014/main" id="{449DDAFF-4E78-402D-AF52-144030C3DF4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17368" y="1558796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22" name="Picture 21" descr="Nebraska_N_RGB.png">
            <a:extLst>
              <a:ext uri="{FF2B5EF4-FFF2-40B4-BE49-F238E27FC236}">
                <a16:creationId xmlns:a16="http://schemas.microsoft.com/office/drawing/2014/main" id="{3D6C8B49-0E16-4566-9EEB-6FACAFD6D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35" y="2312385"/>
            <a:ext cx="1815450" cy="1692456"/>
          </a:xfrm>
          <a:prstGeom prst="rect">
            <a:avLst/>
          </a:prstGeom>
        </p:spPr>
      </p:pic>
      <p:pic>
        <p:nvPicPr>
          <p:cNvPr id="23" name="Picture 22" descr="1505.028 Toolbox PPT_Sidebar_1a.jpg">
            <a:extLst>
              <a:ext uri="{FF2B5EF4-FFF2-40B4-BE49-F238E27FC236}">
                <a16:creationId xmlns:a16="http://schemas.microsoft.com/office/drawing/2014/main" id="{637B41CF-C2BE-43FB-B38C-2D1779853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531540" y="4266229"/>
            <a:ext cx="2871639" cy="1368795"/>
          </a:xfrm>
          <a:prstGeom prst="rect">
            <a:avLst/>
          </a:prstGeom>
        </p:spPr>
      </p:pic>
      <p:sp>
        <p:nvSpPr>
          <p:cNvPr id="24" name="Line 15">
            <a:extLst>
              <a:ext uri="{FF2B5EF4-FFF2-40B4-BE49-F238E27FC236}">
                <a16:creationId xmlns:a16="http://schemas.microsoft.com/office/drawing/2014/main" id="{6B593281-DF29-4E37-8EA1-49390BF081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Line 17">
            <a:extLst>
              <a:ext uri="{FF2B5EF4-FFF2-40B4-BE49-F238E27FC236}">
                <a16:creationId xmlns:a16="http://schemas.microsoft.com/office/drawing/2014/main" id="{486BFF22-4102-4833-B978-1C9F38934B6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CSCE 436 – Advanced Embedded Systems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3" name="Picture 12" descr="1505.028 Toolbox PPT_Sidebar_1a.jpg">
            <a:extLst>
              <a:ext uri="{FF2B5EF4-FFF2-40B4-BE49-F238E27FC236}">
                <a16:creationId xmlns:a16="http://schemas.microsoft.com/office/drawing/2014/main" id="{E087B79D-F6AA-4928-85FF-5F550B571B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7972" y="196902"/>
            <a:ext cx="1896812" cy="904134"/>
          </a:xfrm>
          <a:prstGeom prst="rect">
            <a:avLst/>
          </a:prstGeom>
        </p:spPr>
      </p:pic>
      <p:sp>
        <p:nvSpPr>
          <p:cNvPr id="14" name="Line 15">
            <a:extLst>
              <a:ext uri="{FF2B5EF4-FFF2-40B4-BE49-F238E27FC236}">
                <a16:creationId xmlns:a16="http://schemas.microsoft.com/office/drawing/2014/main" id="{07A89575-818A-4148-8F67-52FA507B87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42891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3E947480-1013-4EC5-A735-CF100DE8FD6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05754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99B7D5E-01F8-4002-8676-BADAD385D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Jeffrey Falkinburg</a:t>
            </a:r>
            <a:br>
              <a:rPr lang="en-US" dirty="0"/>
            </a:br>
            <a:r>
              <a:rPr lang="en-US" dirty="0"/>
              <a:t>Avery Hall 368</a:t>
            </a:r>
            <a:br>
              <a:rPr lang="en-US" dirty="0"/>
            </a:br>
            <a:r>
              <a:rPr lang="en-US" dirty="0"/>
              <a:t>472-5120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CA432-215F-4F7C-8172-66BC1656F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531" y="2286000"/>
            <a:ext cx="5331069" cy="1905000"/>
          </a:xfrm>
        </p:spPr>
        <p:txBody>
          <a:bodyPr/>
          <a:lstStyle/>
          <a:p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latin typeface="Trebuchet MS" panose="020B0603020202020204" pitchFamily="34" charset="0"/>
              </a:rPr>
              <a:t>CSCE 436 – Advanced Embedded Systems</a:t>
            </a:r>
            <a:br>
              <a:rPr lang="en-US" dirty="0">
                <a:latin typeface="Trebuchet MS" panose="020B0603020202020204" pitchFamily="34" charset="0"/>
              </a:rPr>
            </a:br>
            <a:r>
              <a:rPr lang="en-US" dirty="0">
                <a:latin typeface="Trebuchet MS" panose="020B0603020202020204" pitchFamily="34" charset="0"/>
              </a:rPr>
              <a:t>Lecture 4 – Sequential Element</a:t>
            </a:r>
            <a:br>
              <a:rPr lang="en-US" dirty="0">
                <a:latin typeface="Trebuchet MS" panose="020B0603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0"/>
            <a:r>
              <a:rPr lang="en-US" sz="2000" u="sng" dirty="0"/>
              <a:t>Reset</a:t>
            </a:r>
            <a:r>
              <a:rPr lang="en-US" sz="2000" dirty="0"/>
              <a:t>:  The second line defines the behavior when the reset is active low (to agree with the active-low reset on the </a:t>
            </a:r>
            <a:r>
              <a:rPr lang="en-US" sz="2000" dirty="0" err="1"/>
              <a:t>Nexys</a:t>
            </a:r>
            <a:r>
              <a:rPr lang="en-US" sz="2000" dirty="0"/>
              <a:t> Video board).</a:t>
            </a:r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E3E39BC-3A38-4C94-8684-E33CF45E1CC2}"/>
              </a:ext>
            </a:extLst>
          </p:cNvPr>
          <p:cNvSpPr/>
          <p:nvPr/>
        </p:nvSpPr>
        <p:spPr bwMode="auto">
          <a:xfrm>
            <a:off x="84891" y="3525360"/>
            <a:ext cx="449943" cy="299151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0CE146-0FD7-49C2-B6E6-9489E2946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89184"/>
              </p:ext>
            </p:extLst>
          </p:nvPr>
        </p:nvGraphicFramePr>
        <p:xfrm>
          <a:off x="540792" y="2777875"/>
          <a:ext cx="8131175" cy="2523150"/>
        </p:xfrm>
        <a:graphic>
          <a:graphicData uri="http://schemas.openxmlformats.org/drawingml/2006/table">
            <a:tbl>
              <a:tblPr/>
              <a:tblGrid>
                <a:gridCol w="162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err="1">
                          <a:effectLst/>
                        </a:rPr>
                        <a:t>clk</a:t>
                      </a:r>
                      <a:endParaRPr lang="en-US" sz="2000" b="1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reset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Ctrl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Q+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0,1,falling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Q+1 mod 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62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0"/>
            <a:r>
              <a:rPr lang="en-US" sz="2000" u="sng" dirty="0"/>
              <a:t>Hold</a:t>
            </a:r>
            <a:r>
              <a:rPr lang="en-US" sz="2000" dirty="0"/>
              <a:t>:  The third row tells us that the counter will hold when the 2-bit control is equal to 00.</a:t>
            </a:r>
          </a:p>
          <a:p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E3E39BC-3A38-4C94-8684-E33CF45E1CC2}"/>
              </a:ext>
            </a:extLst>
          </p:cNvPr>
          <p:cNvSpPr/>
          <p:nvPr/>
        </p:nvSpPr>
        <p:spPr bwMode="auto">
          <a:xfrm>
            <a:off x="84891" y="3888220"/>
            <a:ext cx="449943" cy="299151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BDDFFE-304B-4AAA-80CA-817C87569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89184"/>
              </p:ext>
            </p:extLst>
          </p:nvPr>
        </p:nvGraphicFramePr>
        <p:xfrm>
          <a:off x="540792" y="2777875"/>
          <a:ext cx="8131175" cy="2523150"/>
        </p:xfrm>
        <a:graphic>
          <a:graphicData uri="http://schemas.openxmlformats.org/drawingml/2006/table">
            <a:tbl>
              <a:tblPr/>
              <a:tblGrid>
                <a:gridCol w="162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err="1">
                          <a:effectLst/>
                        </a:rPr>
                        <a:t>clk</a:t>
                      </a:r>
                      <a:endParaRPr lang="en-US" sz="2000" b="1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reset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Ctrl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Q+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0,1,falling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Q+1 mod 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3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0"/>
            <a:r>
              <a:rPr lang="en-US" sz="2000" u="sng" dirty="0"/>
              <a:t>Count Up Mod 10</a:t>
            </a:r>
            <a:r>
              <a:rPr lang="en-US" sz="2000" dirty="0"/>
              <a:t>:  The fourth row tells us that the counter will count up when the 2-bit control is equal to 01. The "mod 10" means that the counter is supposed to count from 0 to 9 and then, on the next count, roll back to 0.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629259"/>
              </p:ext>
            </p:extLst>
          </p:nvPr>
        </p:nvGraphicFramePr>
        <p:xfrm>
          <a:off x="540792" y="2777875"/>
          <a:ext cx="8131175" cy="2523150"/>
        </p:xfrm>
        <a:graphic>
          <a:graphicData uri="http://schemas.openxmlformats.org/drawingml/2006/table">
            <a:tbl>
              <a:tblPr/>
              <a:tblGrid>
                <a:gridCol w="162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err="1">
                          <a:effectLst/>
                        </a:rPr>
                        <a:t>clk</a:t>
                      </a:r>
                      <a:endParaRPr lang="en-US" sz="2000" b="1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reset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Ctrl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Q+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0,1,falling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Q+1 mod 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E3E39BC-3A38-4C94-8684-E33CF45E1CC2}"/>
              </a:ext>
            </a:extLst>
          </p:cNvPr>
          <p:cNvSpPr/>
          <p:nvPr/>
        </p:nvSpPr>
        <p:spPr bwMode="auto">
          <a:xfrm>
            <a:off x="84891" y="4251070"/>
            <a:ext cx="449943" cy="299151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9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0"/>
            <a:r>
              <a:rPr lang="en-US" sz="2000" u="sng" dirty="0"/>
              <a:t>Load D</a:t>
            </a:r>
            <a:r>
              <a:rPr lang="en-US" sz="2000" dirty="0"/>
              <a:t>:  The fifth row tells us that the counter will load in the value 'D' when the 2-bit control is equal to 10.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0792" y="2777875"/>
          <a:ext cx="8131175" cy="2523150"/>
        </p:xfrm>
        <a:graphic>
          <a:graphicData uri="http://schemas.openxmlformats.org/drawingml/2006/table">
            <a:tbl>
              <a:tblPr/>
              <a:tblGrid>
                <a:gridCol w="162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err="1">
                          <a:effectLst/>
                        </a:rPr>
                        <a:t>clk</a:t>
                      </a:r>
                      <a:endParaRPr lang="en-US" sz="2000" b="1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reset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Ctrl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Q+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0,1,falling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Q+1 mod 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E3E39BC-3A38-4C94-8684-E33CF45E1CC2}"/>
              </a:ext>
            </a:extLst>
          </p:cNvPr>
          <p:cNvSpPr/>
          <p:nvPr/>
        </p:nvSpPr>
        <p:spPr bwMode="auto">
          <a:xfrm>
            <a:off x="84891" y="4613927"/>
            <a:ext cx="449943" cy="299151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9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0"/>
            <a:r>
              <a:rPr lang="en-US" sz="2000" u="sng" dirty="0"/>
              <a:t>Sync Reset</a:t>
            </a:r>
            <a:r>
              <a:rPr lang="en-US" sz="2000" dirty="0"/>
              <a:t>:  The sixth row tells us that the counter will synchronously reset when the 2-bit control is equal to 11.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E3E39BC-3A38-4C94-8684-E33CF45E1CC2}"/>
              </a:ext>
            </a:extLst>
          </p:cNvPr>
          <p:cNvSpPr/>
          <p:nvPr/>
        </p:nvSpPr>
        <p:spPr bwMode="auto">
          <a:xfrm>
            <a:off x="84891" y="4969529"/>
            <a:ext cx="449943" cy="299151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D46969-909C-498F-82A5-9FF17219ECE5}"/>
              </a:ext>
            </a:extLst>
          </p:cNvPr>
          <p:cNvGraphicFramePr>
            <a:graphicFrameLocks noGrp="1"/>
          </p:cNvGraphicFramePr>
          <p:nvPr/>
        </p:nvGraphicFramePr>
        <p:xfrm>
          <a:off x="540792" y="2777875"/>
          <a:ext cx="8131175" cy="2523150"/>
        </p:xfrm>
        <a:graphic>
          <a:graphicData uri="http://schemas.openxmlformats.org/drawingml/2006/table">
            <a:tbl>
              <a:tblPr/>
              <a:tblGrid>
                <a:gridCol w="162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err="1">
                          <a:effectLst/>
                        </a:rPr>
                        <a:t>clk</a:t>
                      </a:r>
                      <a:endParaRPr lang="en-US" sz="2000" b="1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reset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Ctrl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Q+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0,1,falling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Q+1 mod 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0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0"/>
            <a:r>
              <a:rPr lang="en-US" sz="2000" u="sng" dirty="0"/>
              <a:t>Truth Table Behavior Summary</a:t>
            </a:r>
            <a:r>
              <a:rPr lang="en-US" sz="2000" dirty="0"/>
              <a:t>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7EC4CC-2635-4811-AD14-089B605B0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7032"/>
              </p:ext>
            </p:extLst>
          </p:nvPr>
        </p:nvGraphicFramePr>
        <p:xfrm>
          <a:off x="103460" y="2777875"/>
          <a:ext cx="8940528" cy="2523150"/>
        </p:xfrm>
        <a:graphic>
          <a:graphicData uri="http://schemas.openxmlformats.org/drawingml/2006/table">
            <a:tbl>
              <a:tblPr/>
              <a:tblGrid>
                <a:gridCol w="149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88">
                  <a:extLst>
                    <a:ext uri="{9D8B030D-6E8A-4147-A177-3AD203B41FA5}">
                      <a16:colId xmlns:a16="http://schemas.microsoft.com/office/drawing/2014/main" val="1652273932"/>
                    </a:ext>
                  </a:extLst>
                </a:gridCol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err="1">
                          <a:effectLst/>
                        </a:rPr>
                        <a:t>clk</a:t>
                      </a:r>
                      <a:endParaRPr lang="en-US" sz="2000" b="1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reset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Ctrl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Q+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Behavior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0,1,falling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Memory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Reset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Hold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Q+1 mod 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Count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Load 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Sync Reset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6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Timing Diagram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-           Timing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Complete the Q trace in the following timing diagram based on the state table for the mod-10 counter.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63D9C-4F9F-44DE-8E5D-3BB5CA20E8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" y="4938936"/>
            <a:ext cx="9133840" cy="127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2469766-069F-47E0-8C5B-FE0418020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05971"/>
              </p:ext>
            </p:extLst>
          </p:nvPr>
        </p:nvGraphicFramePr>
        <p:xfrm>
          <a:off x="103460" y="2320678"/>
          <a:ext cx="8940528" cy="2523150"/>
        </p:xfrm>
        <a:graphic>
          <a:graphicData uri="http://schemas.openxmlformats.org/drawingml/2006/table">
            <a:tbl>
              <a:tblPr/>
              <a:tblGrid>
                <a:gridCol w="149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088">
                  <a:extLst>
                    <a:ext uri="{9D8B030D-6E8A-4147-A177-3AD203B41FA5}">
                      <a16:colId xmlns:a16="http://schemas.microsoft.com/office/drawing/2014/main" val="1652273932"/>
                    </a:ext>
                  </a:extLst>
                </a:gridCol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err="1">
                          <a:effectLst/>
                        </a:rPr>
                        <a:t>clk</a:t>
                      </a:r>
                      <a:endParaRPr lang="en-US" sz="2000" b="1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reset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Ctrl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Q+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Behavior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0,1,falling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Memory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Reset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Hold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Q+1 mod 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Count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Load 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Sync Reset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41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-           Timing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43038"/>
            <a:ext cx="9144000" cy="3540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3798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-           Timing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000" b="44774"/>
          <a:stretch/>
        </p:blipFill>
        <p:spPr bwMode="auto">
          <a:xfrm>
            <a:off x="-15365" y="1473970"/>
            <a:ext cx="9173116" cy="326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32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Unsigned and Decimal Numbers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Convert Decimal number to Unsigned Vector (7 </a:t>
            </a:r>
            <a:r>
              <a:rPr lang="en-US" sz="2000" dirty="0" err="1"/>
              <a:t>downto</a:t>
            </a:r>
            <a:r>
              <a:rPr lang="en-US" sz="2000" dirty="0"/>
              <a:t> 0)</a:t>
            </a:r>
          </a:p>
          <a:p>
            <a:pPr marL="406400" lvl="1" indent="0" eaLnBrk="1" hangingPunct="1">
              <a:lnSpc>
                <a:spcPct val="80000"/>
              </a:lnSpc>
              <a:buNone/>
            </a:pPr>
            <a:r>
              <a:rPr lang="en-US" sz="1800" dirty="0" err="1">
                <a:solidFill>
                  <a:schemeClr val="accent2"/>
                </a:solidFill>
              </a:rPr>
              <a:t>to_unsigned</a:t>
            </a:r>
            <a:r>
              <a:rPr lang="en-US" sz="1800" dirty="0">
                <a:solidFill>
                  <a:schemeClr val="accent2"/>
                </a:solidFill>
              </a:rPr>
              <a:t>(17, 8)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First argument is the decimal 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Second argument is the number of bits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Conditional with unsigned number</a:t>
            </a:r>
          </a:p>
          <a:p>
            <a:pPr marL="406400" lvl="1" indent="0" eaLnBrk="1" hangingPunct="1">
              <a:lnSpc>
                <a:spcPct val="80000"/>
              </a:lnSpc>
              <a:buNone/>
            </a:pPr>
            <a:r>
              <a:rPr lang="en-US" sz="1800" dirty="0" err="1">
                <a:solidFill>
                  <a:schemeClr val="accent2"/>
                </a:solidFill>
              </a:rPr>
              <a:t>LED_Trigger</a:t>
            </a:r>
            <a:r>
              <a:rPr lang="en-US" sz="1800" dirty="0">
                <a:solidFill>
                  <a:schemeClr val="accent2"/>
                </a:solidFill>
              </a:rPr>
              <a:t> &lt;= '1' when (</a:t>
            </a:r>
            <a:r>
              <a:rPr lang="en-US" sz="1800" dirty="0" err="1">
                <a:solidFill>
                  <a:schemeClr val="accent2"/>
                </a:solidFill>
              </a:rPr>
              <a:t>Binary_Input</a:t>
            </a:r>
            <a:r>
              <a:rPr lang="en-US" sz="1800" dirty="0">
                <a:solidFill>
                  <a:schemeClr val="accent2"/>
                </a:solidFill>
              </a:rPr>
              <a:t> = </a:t>
            </a:r>
            <a:r>
              <a:rPr lang="en-US" sz="1800" dirty="0" err="1">
                <a:solidFill>
                  <a:schemeClr val="accent2"/>
                </a:solidFill>
              </a:rPr>
              <a:t>to_unsigned</a:t>
            </a:r>
            <a:r>
              <a:rPr lang="en-US" sz="1800" dirty="0">
                <a:solidFill>
                  <a:schemeClr val="accent2"/>
                </a:solidFill>
              </a:rPr>
              <a:t>(17, 8) ) else</a:t>
            </a:r>
          </a:p>
          <a:p>
            <a:pPr marL="406400" lvl="1" indent="0" eaLnBrk="1" hangingPunct="1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</a:rPr>
              <a:t>	‘0';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96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-           Timing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0000" b="44774"/>
          <a:stretch/>
        </p:blipFill>
        <p:spPr bwMode="auto">
          <a:xfrm>
            <a:off x="-29013" y="1471642"/>
            <a:ext cx="9173116" cy="326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3" t="-1" b="44774"/>
          <a:stretch/>
        </p:blipFill>
        <p:spPr bwMode="auto">
          <a:xfrm>
            <a:off x="2517372" y="1471642"/>
            <a:ext cx="6472679" cy="3269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614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Circuit Diagram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775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After completing the timing diagram, see if you can figure out how to construct the counter using the arrangement of devices show in the picture below.</a:t>
            </a:r>
          </a:p>
          <a:p>
            <a:pPr lvl="1"/>
            <a:r>
              <a:rPr lang="en-US" b="0" dirty="0"/>
              <a:t>You may assume that all these inputs are able to handle 4-bit values - to indicate this, draw a hash through the signal lines with a "4" next to it.</a:t>
            </a:r>
          </a:p>
          <a:p>
            <a:pPr lvl="1"/>
            <a:r>
              <a:rPr lang="en-US" b="0" dirty="0"/>
              <a:t>You should not draw additional lines in this picture. Instead, label the wires with names and use these names to create logical connections between signals with the same name.</a:t>
            </a:r>
          </a:p>
          <a:p>
            <a:pPr lvl="1"/>
            <a:r>
              <a:rPr lang="en-US" b="0" dirty="0"/>
              <a:t>Draw a border around your circuit. The only signals that should cross the boundary are those which are part of the entity description.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18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Build the Architecture for the Mod 10 Counter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 descr="http://ece.ninja/383/lecture/img/lecture04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733" y="3137800"/>
            <a:ext cx="94678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945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VHDL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31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– VHDL Code Entity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482108"/>
            <a:ext cx="8131175" cy="4324350"/>
          </a:xfrm>
        </p:spPr>
        <p:txBody>
          <a:bodyPr/>
          <a:lstStyle/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entity lec4 is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Port(	</a:t>
            </a:r>
            <a:r>
              <a:rPr lang="en-US" sz="1800" dirty="0" err="1">
                <a:solidFill>
                  <a:schemeClr val="accent2"/>
                </a:solidFill>
              </a:rPr>
              <a:t>clk</a:t>
            </a:r>
            <a:r>
              <a:rPr lang="en-US" sz="1800" dirty="0">
                <a:solidFill>
                  <a:schemeClr val="accent2"/>
                </a:solidFill>
              </a:rPr>
              <a:t>: in  STD_LOGIC;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reset : in  STD_LOGIC;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ctrl: in </a:t>
            </a:r>
            <a:r>
              <a:rPr lang="en-US" sz="1800" dirty="0" err="1">
                <a:solidFill>
                  <a:schemeClr val="accent2"/>
                </a:solidFill>
              </a:rPr>
              <a:t>std_logic_vector</a:t>
            </a:r>
            <a:r>
              <a:rPr lang="en-US" sz="1800" dirty="0">
                <a:solidFill>
                  <a:schemeClr val="accent2"/>
                </a:solidFill>
              </a:rPr>
              <a:t>(1 </a:t>
            </a:r>
            <a:r>
              <a:rPr lang="en-US" sz="1800" dirty="0" err="1">
                <a:solidFill>
                  <a:schemeClr val="accent2"/>
                </a:solidFill>
              </a:rPr>
              <a:t>downto</a:t>
            </a:r>
            <a:r>
              <a:rPr lang="en-US" sz="1800" dirty="0">
                <a:solidFill>
                  <a:schemeClr val="accent2"/>
                </a:solidFill>
              </a:rPr>
              <a:t> 0);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D: in unsigned (3 </a:t>
            </a:r>
            <a:r>
              <a:rPr lang="en-US" sz="1800" dirty="0" err="1">
                <a:solidFill>
                  <a:schemeClr val="accent2"/>
                </a:solidFill>
              </a:rPr>
              <a:t>downto</a:t>
            </a:r>
            <a:r>
              <a:rPr lang="en-US" sz="1800" dirty="0">
                <a:solidFill>
                  <a:schemeClr val="accent2"/>
                </a:solidFill>
              </a:rPr>
              <a:t> 0);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Q: out unsigned (3 </a:t>
            </a:r>
            <a:r>
              <a:rPr lang="en-US" sz="1800" dirty="0" err="1">
                <a:solidFill>
                  <a:schemeClr val="accent2"/>
                </a:solidFill>
              </a:rPr>
              <a:t>downto</a:t>
            </a:r>
            <a:r>
              <a:rPr lang="en-US" sz="1800" dirty="0">
                <a:solidFill>
                  <a:schemeClr val="accent2"/>
                </a:solidFill>
              </a:rPr>
              <a:t> 0));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end lec4;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1.	architecture behavior of lec4 is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2.  		signal </a:t>
            </a:r>
            <a:r>
              <a:rPr lang="en-US" sz="1800" dirty="0" err="1">
                <a:solidFill>
                  <a:schemeClr val="accent2"/>
                </a:solidFill>
              </a:rPr>
              <a:t>rollSynch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dirty="0" err="1">
                <a:solidFill>
                  <a:schemeClr val="accent2"/>
                </a:solidFill>
              </a:rPr>
              <a:t>rollCombo</a:t>
            </a:r>
            <a:r>
              <a:rPr lang="en-US" sz="1800" dirty="0">
                <a:solidFill>
                  <a:schemeClr val="accent2"/>
                </a:solidFill>
              </a:rPr>
              <a:t>: STD_LOGIC;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3.  		signal 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: unsigned (3 </a:t>
            </a:r>
            <a:r>
              <a:rPr lang="en-US" sz="1800" dirty="0" err="1">
                <a:solidFill>
                  <a:schemeClr val="accent2"/>
                </a:solidFill>
              </a:rPr>
              <a:t>downto</a:t>
            </a:r>
            <a:r>
              <a:rPr lang="en-US" sz="1800" dirty="0">
                <a:solidFill>
                  <a:schemeClr val="accent2"/>
                </a:solidFill>
              </a:rPr>
              <a:t> 0);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endParaRPr lang="en-US" sz="1800" dirty="0">
              <a:solidFill>
                <a:schemeClr val="accent2"/>
              </a:solidFill>
            </a:endParaRP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4.	begin</a:t>
            </a:r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endParaRPr lang="en-US" sz="1800" dirty="0"/>
          </a:p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474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– VHDL Code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482108"/>
            <a:ext cx="8131175" cy="4324350"/>
          </a:xfrm>
        </p:spPr>
        <p:txBody>
          <a:bodyPr/>
          <a:lstStyle/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process(</a:t>
            </a:r>
            <a:r>
              <a:rPr lang="en-US" sz="1800" dirty="0" err="1">
                <a:solidFill>
                  <a:schemeClr val="accent2"/>
                </a:solidFill>
              </a:rPr>
              <a:t>clk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begin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if (</a:t>
            </a:r>
            <a:r>
              <a:rPr lang="en-US" sz="1800" dirty="0" err="1">
                <a:solidFill>
                  <a:schemeClr val="accent2"/>
                </a:solidFill>
              </a:rPr>
              <a:t>rising_edge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dirty="0" err="1">
                <a:solidFill>
                  <a:schemeClr val="accent2"/>
                </a:solidFill>
              </a:rPr>
              <a:t>clk</a:t>
            </a:r>
            <a:r>
              <a:rPr lang="en-US" sz="1800" dirty="0">
                <a:solidFill>
                  <a:schemeClr val="accent2"/>
                </a:solidFill>
              </a:rPr>
              <a:t>)) then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if (reset = '0') then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&lt;= (others =&gt; '0');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rollSynch</a:t>
            </a:r>
            <a:r>
              <a:rPr lang="en-US" sz="1800" dirty="0">
                <a:solidFill>
                  <a:schemeClr val="accent2"/>
                </a:solidFill>
              </a:rPr>
              <a:t> &lt;= '0';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</a:t>
            </a:r>
            <a:r>
              <a:rPr lang="en-US" sz="1800" dirty="0" err="1">
                <a:solidFill>
                  <a:schemeClr val="accent2"/>
                </a:solidFill>
              </a:rPr>
              <a:t>elsif</a:t>
            </a:r>
            <a:r>
              <a:rPr lang="en-US" sz="1800" dirty="0">
                <a:solidFill>
                  <a:schemeClr val="accent2"/>
                </a:solidFill>
              </a:rPr>
              <a:t> ((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 9) and (ctrl = "01")) then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&lt;= 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+ 1;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rollSynch</a:t>
            </a:r>
            <a:r>
              <a:rPr lang="en-US" sz="1800" dirty="0">
                <a:solidFill>
                  <a:schemeClr val="accent2"/>
                </a:solidFill>
              </a:rPr>
              <a:t> &lt;= '0';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</a:t>
            </a:r>
            <a:r>
              <a:rPr lang="en-US" sz="1800" dirty="0" err="1">
                <a:solidFill>
                  <a:schemeClr val="accent2"/>
                </a:solidFill>
              </a:rPr>
              <a:t>elsif</a:t>
            </a:r>
            <a:r>
              <a:rPr lang="en-US" sz="1800" dirty="0">
                <a:solidFill>
                  <a:schemeClr val="accent2"/>
                </a:solidFill>
              </a:rPr>
              <a:t> ((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= 9) and (ctrl = "01")) then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&lt;= (others =&gt; '0');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rollSynch</a:t>
            </a:r>
            <a:r>
              <a:rPr lang="en-US" sz="1800" dirty="0">
                <a:solidFill>
                  <a:schemeClr val="accent2"/>
                </a:solidFill>
              </a:rPr>
              <a:t> &lt;= '1';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</a:t>
            </a:r>
            <a:r>
              <a:rPr lang="en-US" sz="1800" dirty="0" err="1">
                <a:solidFill>
                  <a:schemeClr val="accent2"/>
                </a:solidFill>
              </a:rPr>
              <a:t>elsif</a:t>
            </a:r>
            <a:r>
              <a:rPr lang="en-US" sz="1800" dirty="0">
                <a:solidFill>
                  <a:schemeClr val="accent2"/>
                </a:solidFill>
              </a:rPr>
              <a:t> (ctrl = "10") then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&lt;= unsigned(D);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</a:t>
            </a:r>
            <a:r>
              <a:rPr lang="en-US" sz="1800" dirty="0" err="1">
                <a:solidFill>
                  <a:schemeClr val="accent2"/>
                </a:solidFill>
              </a:rPr>
              <a:t>elsif</a:t>
            </a:r>
            <a:r>
              <a:rPr lang="en-US" sz="1800" dirty="0">
                <a:solidFill>
                  <a:schemeClr val="accent2"/>
                </a:solidFill>
              </a:rPr>
              <a:t> (ctrl = "11") then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	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&lt;= (others =&gt; '0');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	end if;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	end if;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5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end process;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Line Callout 1 8">
            <a:extLst>
              <a:ext uri="{FF2B5EF4-FFF2-40B4-BE49-F238E27FC236}">
                <a16:creationId xmlns:a16="http://schemas.microsoft.com/office/drawing/2014/main" id="{99985CB2-A986-4F93-AF4D-6C221D759906}"/>
              </a:ext>
            </a:extLst>
          </p:cNvPr>
          <p:cNvSpPr/>
          <p:nvPr/>
        </p:nvSpPr>
        <p:spPr bwMode="auto">
          <a:xfrm>
            <a:off x="5558970" y="1454730"/>
            <a:ext cx="3577816" cy="419263"/>
          </a:xfrm>
          <a:prstGeom prst="borderCallout1">
            <a:avLst>
              <a:gd name="adj1" fmla="val 51045"/>
              <a:gd name="adj2" fmla="val -312"/>
              <a:gd name="adj3" fmla="val 45052"/>
              <a:gd name="adj4" fmla="val -9158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Sensitivity List</a:t>
            </a:r>
          </a:p>
        </p:txBody>
      </p:sp>
      <p:sp>
        <p:nvSpPr>
          <p:cNvPr id="7" name="Line Callout 1 8">
            <a:extLst>
              <a:ext uri="{FF2B5EF4-FFF2-40B4-BE49-F238E27FC236}">
                <a16:creationId xmlns:a16="http://schemas.microsoft.com/office/drawing/2014/main" id="{D4FD9044-A4D9-42BD-A5A7-8ABF97579A03}"/>
              </a:ext>
            </a:extLst>
          </p:cNvPr>
          <p:cNvSpPr/>
          <p:nvPr/>
        </p:nvSpPr>
        <p:spPr bwMode="auto">
          <a:xfrm>
            <a:off x="5558971" y="1882898"/>
            <a:ext cx="3577816" cy="419263"/>
          </a:xfrm>
          <a:prstGeom prst="borderCallout1">
            <a:avLst>
              <a:gd name="adj1" fmla="val 51045"/>
              <a:gd name="adj2" fmla="val -312"/>
              <a:gd name="adj3" fmla="val 69285"/>
              <a:gd name="adj4" fmla="val -3718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Line 1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of State Table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Line Callout 1 8">
            <a:extLst>
              <a:ext uri="{FF2B5EF4-FFF2-40B4-BE49-F238E27FC236}">
                <a16:creationId xmlns:a16="http://schemas.microsoft.com/office/drawing/2014/main" id="{E28B3933-0A34-462D-82D9-9B989EBAF4CB}"/>
              </a:ext>
            </a:extLst>
          </p:cNvPr>
          <p:cNvSpPr/>
          <p:nvPr/>
        </p:nvSpPr>
        <p:spPr bwMode="auto">
          <a:xfrm>
            <a:off x="5558972" y="2311066"/>
            <a:ext cx="3577816" cy="419263"/>
          </a:xfrm>
          <a:prstGeom prst="borderCallout1">
            <a:avLst>
              <a:gd name="adj1" fmla="val 51045"/>
              <a:gd name="adj2" fmla="val -312"/>
              <a:gd name="adj3" fmla="val 32935"/>
              <a:gd name="adj4" fmla="val -4363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000" dirty="0">
                <a:latin typeface="Arial" pitchFamily="34" charset="0"/>
              </a:rPr>
              <a:t>Line 2 of ST: -- Reset 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971AEFED-AFF5-4B37-8506-8A3ACFAE87D1}"/>
              </a:ext>
            </a:extLst>
          </p:cNvPr>
          <p:cNvSpPr/>
          <p:nvPr/>
        </p:nvSpPr>
        <p:spPr bwMode="auto">
          <a:xfrm>
            <a:off x="5558973" y="2739234"/>
            <a:ext cx="3577816" cy="419263"/>
          </a:xfrm>
          <a:prstGeom prst="borderCallout1">
            <a:avLst>
              <a:gd name="adj1" fmla="val 54507"/>
              <a:gd name="adj2" fmla="val 100296"/>
              <a:gd name="adj3" fmla="val 53707"/>
              <a:gd name="adj4" fmla="val 10222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Line 3</a:t>
            </a:r>
            <a:r>
              <a:rPr lang="en-US" sz="2000" dirty="0">
                <a:latin typeface="Arial" pitchFamily="34" charset="0"/>
              </a:rPr>
              <a:t> of ST: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Not Here -- Hold</a:t>
            </a:r>
          </a:p>
        </p:txBody>
      </p:sp>
      <p:sp>
        <p:nvSpPr>
          <p:cNvPr id="10" name="Line Callout 1 8">
            <a:extLst>
              <a:ext uri="{FF2B5EF4-FFF2-40B4-BE49-F238E27FC236}">
                <a16:creationId xmlns:a16="http://schemas.microsoft.com/office/drawing/2014/main" id="{EFDD574B-A692-438A-BE6D-01B7E0D05946}"/>
              </a:ext>
            </a:extLst>
          </p:cNvPr>
          <p:cNvSpPr/>
          <p:nvPr/>
        </p:nvSpPr>
        <p:spPr bwMode="auto">
          <a:xfrm>
            <a:off x="7175930" y="3530622"/>
            <a:ext cx="1960856" cy="733486"/>
          </a:xfrm>
          <a:prstGeom prst="borderCallout1">
            <a:avLst>
              <a:gd name="adj1" fmla="val 51045"/>
              <a:gd name="adj2" fmla="val -312"/>
              <a:gd name="adj3" fmla="val 50987"/>
              <a:gd name="adj4" fmla="val -1236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Line 4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rial" pitchFamily="34" charset="0"/>
              </a:rPr>
              <a:t>-- Count Up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Line Callout 1 8">
            <a:extLst>
              <a:ext uri="{FF2B5EF4-FFF2-40B4-BE49-F238E27FC236}">
                <a16:creationId xmlns:a16="http://schemas.microsoft.com/office/drawing/2014/main" id="{C0C898A3-7EBF-48B1-9F46-45734AC302DE}"/>
              </a:ext>
            </a:extLst>
          </p:cNvPr>
          <p:cNvSpPr/>
          <p:nvPr/>
        </p:nvSpPr>
        <p:spPr bwMode="auto">
          <a:xfrm>
            <a:off x="5558984" y="4880079"/>
            <a:ext cx="3577816" cy="419263"/>
          </a:xfrm>
          <a:prstGeom prst="borderCallout1">
            <a:avLst>
              <a:gd name="adj1" fmla="val 51045"/>
              <a:gd name="adj2" fmla="val -312"/>
              <a:gd name="adj3" fmla="val 12164"/>
              <a:gd name="adj4" fmla="val -33471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Line 5</a:t>
            </a:r>
            <a:r>
              <a:rPr lang="en-US" sz="2000" dirty="0">
                <a:latin typeface="Arial" pitchFamily="34" charset="0"/>
              </a:rPr>
              <a:t> of ST:  -- Load D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Line Callout 1 8">
            <a:extLst>
              <a:ext uri="{FF2B5EF4-FFF2-40B4-BE49-F238E27FC236}">
                <a16:creationId xmlns:a16="http://schemas.microsoft.com/office/drawing/2014/main" id="{1141C216-72AB-4EA3-9306-6D55D845C0AF}"/>
              </a:ext>
            </a:extLst>
          </p:cNvPr>
          <p:cNvSpPr/>
          <p:nvPr/>
        </p:nvSpPr>
        <p:spPr bwMode="auto">
          <a:xfrm>
            <a:off x="5558987" y="5308250"/>
            <a:ext cx="3577816" cy="419263"/>
          </a:xfrm>
          <a:prstGeom prst="borderCallout1">
            <a:avLst>
              <a:gd name="adj1" fmla="val 51045"/>
              <a:gd name="adj2" fmla="val -312"/>
              <a:gd name="adj3" fmla="val 38129"/>
              <a:gd name="adj4" fmla="val -32253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000" dirty="0">
                <a:latin typeface="Arial" pitchFamily="34" charset="0"/>
              </a:rPr>
              <a:t>Line 6 of ST:  -- Synch Reset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16440E2-6A90-4F26-AAC7-2B7E2C1CDD49}"/>
              </a:ext>
            </a:extLst>
          </p:cNvPr>
          <p:cNvSpPr/>
          <p:nvPr/>
        </p:nvSpPr>
        <p:spPr bwMode="auto">
          <a:xfrm>
            <a:off x="6262917" y="3167401"/>
            <a:ext cx="653142" cy="1486056"/>
          </a:xfrm>
          <a:prstGeom prst="rightBrace">
            <a:avLst>
              <a:gd name="adj1" fmla="val 23889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5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– VHDL Code</a:t>
            </a:r>
            <a:br>
              <a:rPr lang="en-US" dirty="0"/>
            </a:br>
            <a:r>
              <a:rPr lang="en-US" dirty="0"/>
              <a:t>Architecture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482108"/>
            <a:ext cx="8131175" cy="4324350"/>
          </a:xfrm>
        </p:spPr>
        <p:txBody>
          <a:bodyPr/>
          <a:lstStyle/>
          <a:p>
            <a:pPr marL="6350" lvl="1" indent="0" eaLnBrk="1" hangingPunct="1">
              <a:lnSpc>
                <a:spcPct val="80000"/>
              </a:lnSpc>
              <a:buNone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-- Concurrent Signal Assignments	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24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  </a:t>
            </a:r>
            <a:r>
              <a:rPr lang="en-US" sz="1800" dirty="0" err="1">
                <a:solidFill>
                  <a:schemeClr val="accent2"/>
                </a:solidFill>
              </a:rPr>
              <a:t>rollCombo</a:t>
            </a:r>
            <a:r>
              <a:rPr lang="en-US" sz="1800" dirty="0">
                <a:solidFill>
                  <a:schemeClr val="accent2"/>
                </a:solidFill>
              </a:rPr>
              <a:t>  &lt;= '1' when (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 = 9) else '0';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24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	Q &lt;= </a:t>
            </a:r>
            <a:r>
              <a:rPr lang="en-US" sz="1800" dirty="0" err="1">
                <a:solidFill>
                  <a:schemeClr val="accent2"/>
                </a:solidFill>
              </a:rPr>
              <a:t>processQ</a:t>
            </a:r>
            <a:r>
              <a:rPr lang="en-US" sz="1800" dirty="0">
                <a:solidFill>
                  <a:schemeClr val="accent2"/>
                </a:solidFill>
              </a:rPr>
              <a:t>;</a:t>
            </a: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24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endParaRPr lang="en-US" sz="1800" dirty="0">
              <a:solidFill>
                <a:schemeClr val="accent2"/>
              </a:solidFill>
            </a:endParaRPr>
          </a:p>
          <a:p>
            <a:pPr marL="349250" lvl="1" indent="-342900" eaLnBrk="1" hangingPunct="1">
              <a:lnSpc>
                <a:spcPct val="80000"/>
              </a:lnSpc>
              <a:buFont typeface="+mj-lt"/>
              <a:buAutoNum type="arabicPeriod" startAt="24"/>
              <a:tabLst>
                <a:tab pos="463550" algn="l"/>
                <a:tab pos="914400" algn="l"/>
                <a:tab pos="1377950" algn="l"/>
                <a:tab pos="1828800" algn="l"/>
                <a:tab pos="2292350" algn="l"/>
              </a:tabLst>
            </a:pPr>
            <a:r>
              <a:rPr lang="en-US" sz="1800" dirty="0">
                <a:solidFill>
                  <a:schemeClr val="accent2"/>
                </a:solidFill>
              </a:rPr>
              <a:t>end behavior;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Line Callout 1 8">
            <a:extLst>
              <a:ext uri="{FF2B5EF4-FFF2-40B4-BE49-F238E27FC236}">
                <a16:creationId xmlns:a16="http://schemas.microsoft.com/office/drawing/2014/main" id="{1B1622F5-7D3D-4EE9-990B-BCCF448AF0B5}"/>
              </a:ext>
            </a:extLst>
          </p:cNvPr>
          <p:cNvSpPr/>
          <p:nvPr/>
        </p:nvSpPr>
        <p:spPr bwMode="auto">
          <a:xfrm>
            <a:off x="5566184" y="2753754"/>
            <a:ext cx="3577816" cy="990932"/>
          </a:xfrm>
          <a:prstGeom prst="borderCallout1">
            <a:avLst>
              <a:gd name="adj1" fmla="val 51045"/>
              <a:gd name="adj2" fmla="val -312"/>
              <a:gd name="adj3" fmla="val -78104"/>
              <a:gd name="adj4" fmla="val -675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Can add “</a:t>
            </a:r>
            <a:r>
              <a:rPr lang="en-US" sz="2000" dirty="0">
                <a:solidFill>
                  <a:schemeClr val="accent2"/>
                </a:solidFill>
              </a:rPr>
              <a:t>and (ctrl = "01")</a:t>
            </a:r>
            <a:r>
              <a:rPr lang="en-US" sz="2000" dirty="0">
                <a:latin typeface="Arial" pitchFamily="34" charset="0"/>
              </a:rPr>
              <a:t>” to confirm it only happens when counting up and count = 9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7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General VHDL Rules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51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VHDL 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Introduce the following rules for designing in VHDL in order to write code that can be synthesized. </a:t>
            </a:r>
          </a:p>
          <a:p>
            <a:pPr lvl="1"/>
            <a:r>
              <a:rPr lang="en-US" sz="2100" b="0" dirty="0"/>
              <a:t>Never use processes for combinational logic.</a:t>
            </a:r>
          </a:p>
          <a:p>
            <a:pPr lvl="1"/>
            <a:r>
              <a:rPr lang="en-US" sz="2100" b="0" dirty="0"/>
              <a:t>Only the </a:t>
            </a:r>
            <a:r>
              <a:rPr lang="en-US" sz="2100" b="0" dirty="0" err="1"/>
              <a:t>clk</a:t>
            </a:r>
            <a:r>
              <a:rPr lang="en-US" sz="2100" b="0" dirty="0"/>
              <a:t> should appear in the sensitivity list</a:t>
            </a:r>
          </a:p>
          <a:p>
            <a:pPr lvl="1"/>
            <a:r>
              <a:rPr lang="en-US" sz="2100" b="0" dirty="0"/>
              <a:t>The outermost structure should be "if (</a:t>
            </a:r>
            <a:r>
              <a:rPr lang="en-US" sz="2100" b="0" dirty="0" err="1"/>
              <a:t>rising_edge</a:t>
            </a:r>
            <a:r>
              <a:rPr lang="en-US" sz="2100" b="0" dirty="0"/>
              <a:t>(</a:t>
            </a:r>
            <a:r>
              <a:rPr lang="en-US" sz="2100" b="0" dirty="0" err="1"/>
              <a:t>clk</a:t>
            </a:r>
            <a:r>
              <a:rPr lang="en-US" sz="2100" b="0" dirty="0"/>
              <a:t>)) then"</a:t>
            </a:r>
          </a:p>
          <a:p>
            <a:pPr lvl="1"/>
            <a:r>
              <a:rPr lang="en-US" sz="2100" b="0" dirty="0"/>
              <a:t>Inside this structure should be "if (reset = '0') then" to reinitialize the state element used by the process</a:t>
            </a:r>
          </a:p>
          <a:p>
            <a:pPr lvl="1"/>
            <a:r>
              <a:rPr lang="en-US" sz="2100" b="0" dirty="0"/>
              <a:t>The else clause of the reset element (the body) should consist of a set of exclusive signal conditions in an if/then case structure.</a:t>
            </a:r>
          </a:p>
          <a:p>
            <a:pPr lvl="1"/>
            <a:r>
              <a:rPr lang="en-US" sz="2100" b="0" dirty="0"/>
              <a:t>Any signal on the left-hand side of an assignment statement (in the body) may not be put on the left-hand side of any assignment statement outside the process.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1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HW #3 </a:t>
            </a:r>
            <a:r>
              <a:rPr lang="en-US" sz="2800" dirty="0"/>
              <a:t>Due Now!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Sequential Elements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Mod 10 Counter Example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/>
              <a:t>Truth Table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/>
              <a:t>Timing Diagram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/>
              <a:t>Circuit Diagram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/>
              <a:t>VHDL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General VHDL Rules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Adding Signals to </a:t>
            </a:r>
            <a:r>
              <a:rPr lang="en-US" sz="2800" dirty="0" err="1"/>
              <a:t>Isim</a:t>
            </a:r>
            <a:endParaRPr lang="en-US" sz="2800" dirty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Adding Signals in </a:t>
            </a:r>
            <a:r>
              <a:rPr lang="en-US" cap="none" dirty="0" err="1"/>
              <a:t>Xsim</a:t>
            </a: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361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Signals in </a:t>
            </a:r>
            <a:r>
              <a:rPr lang="en-US" dirty="0" err="1"/>
              <a:t>Xsim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Sometimes it is necessary to examine signals not directly visible in a design.  In the Instances and Process </a:t>
            </a:r>
            <a:r>
              <a:rPr lang="en-US" b="0" dirty="0" err="1"/>
              <a:t>subwindow</a:t>
            </a:r>
            <a:r>
              <a:rPr lang="en-US" b="0" dirty="0"/>
              <a:t>, reveal the instances inside the lec4_tb by clicking on the arrow to the left lec4_tb.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Reveal the signals inside the lec4 instance (called </a:t>
            </a:r>
            <a:r>
              <a:rPr lang="en-US" b="0" dirty="0" err="1"/>
              <a:t>uut</a:t>
            </a:r>
            <a:r>
              <a:rPr lang="en-US" b="0" dirty="0"/>
              <a:t>) by clicking on the label "</a:t>
            </a:r>
            <a:r>
              <a:rPr lang="en-US" b="0" dirty="0" err="1"/>
              <a:t>uut</a:t>
            </a:r>
            <a:r>
              <a:rPr lang="en-US" b="0" dirty="0"/>
              <a:t>".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In the Objects </a:t>
            </a:r>
            <a:r>
              <a:rPr lang="en-US" b="0" dirty="0" err="1"/>
              <a:t>subwindow</a:t>
            </a:r>
            <a:r>
              <a:rPr lang="en-US" b="0" dirty="0"/>
              <a:t> select the signal that you want to observe on the timing diagram. In our case the ctrl signal.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Drag and drop the signal into the timing diagram.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In most cases you will have to restart the simulation to get a complete trace of the newly added signal.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And the rerun it for the needed amount of time.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07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Signals in </a:t>
            </a:r>
            <a:r>
              <a:rPr lang="en-US" dirty="0" err="1"/>
              <a:t>Xsim</a:t>
            </a:r>
            <a:r>
              <a:rPr lang="en-US"/>
              <a:t> Vivado</a:t>
            </a:r>
            <a:r>
              <a:rPr lang="en-US" dirty="0"/>
              <a:t> Simulator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 descr="http://ece.ninja/383/lecture/img/lecture04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27344"/>
            <a:ext cx="12195737" cy="660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78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Sequential Elements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Mod 10 Counter Example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/>
              <a:t>Truth Table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/>
              <a:t>Timing Diagram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/>
              <a:t>Circuit Diagram</a:t>
            </a:r>
          </a:p>
          <a:p>
            <a:pPr marL="917575" lvl="1" indent="-514350" eaLnBrk="1" hangingPunct="1">
              <a:lnSpc>
                <a:spcPct val="80000"/>
              </a:lnSpc>
            </a:pPr>
            <a:r>
              <a:rPr lang="en-US" sz="2600" dirty="0"/>
              <a:t>VHDL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General VHDL Rules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Adding Signals to </a:t>
            </a:r>
            <a:r>
              <a:rPr lang="en-US" sz="2800" dirty="0" err="1"/>
              <a:t>Isim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Sequential Elements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Goals:</a:t>
            </a:r>
          </a:p>
          <a:p>
            <a:pPr lvl="1"/>
            <a:r>
              <a:rPr lang="en-US" b="0" dirty="0"/>
              <a:t>basic sequential process and sensitivity list</a:t>
            </a:r>
          </a:p>
          <a:p>
            <a:pPr lvl="1"/>
            <a:r>
              <a:rPr lang="en-US" b="0" dirty="0"/>
              <a:t>register, counter in VHDL</a:t>
            </a:r>
          </a:p>
          <a:p>
            <a:pPr lvl="1"/>
            <a:r>
              <a:rPr lang="en-US" b="0" dirty="0"/>
              <a:t>Combination of sequential and combinational logic (counters)</a:t>
            </a:r>
          </a:p>
          <a:p>
            <a:pPr lvl="1"/>
            <a:r>
              <a:rPr lang="en-US" b="0" dirty="0"/>
              <a:t>Translate between schematic, truth table, and VHDL code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2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vs Sequential Counter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Combinational Way:</a:t>
            </a:r>
          </a:p>
          <a:p>
            <a:pPr lvl="1"/>
            <a:r>
              <a:rPr lang="en-US" dirty="0"/>
              <a:t>Output = F(inputs)</a:t>
            </a:r>
          </a:p>
          <a:p>
            <a:r>
              <a:rPr lang="en-US" dirty="0"/>
              <a:t>Sequential Way</a:t>
            </a:r>
          </a:p>
          <a:p>
            <a:pPr lvl="1"/>
            <a:r>
              <a:rPr lang="en-US" dirty="0"/>
              <a:t>Output = F(input, state)</a:t>
            </a:r>
          </a:p>
          <a:p>
            <a:pPr lvl="2"/>
            <a:r>
              <a:rPr lang="en-US" sz="2000" dirty="0"/>
              <a:t>With the state we accumulate memory or a history of inputs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2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Mod 10 Counter Example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dirty="0"/>
              <a:t>State Table</a:t>
            </a:r>
          </a:p>
          <a:p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75557"/>
              </p:ext>
            </p:extLst>
          </p:nvPr>
        </p:nvGraphicFramePr>
        <p:xfrm>
          <a:off x="540792" y="2625478"/>
          <a:ext cx="8131175" cy="2523150"/>
        </p:xfrm>
        <a:graphic>
          <a:graphicData uri="http://schemas.openxmlformats.org/drawingml/2006/table">
            <a:tbl>
              <a:tblPr/>
              <a:tblGrid>
                <a:gridCol w="162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err="1">
                          <a:effectLst/>
                        </a:rPr>
                        <a:t>clk</a:t>
                      </a:r>
                      <a:endParaRPr lang="en-US" sz="2000" b="1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reset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ctrl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Q+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0,1,falling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Q+1 mod 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8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 10 Counter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0"/>
            <a:r>
              <a:rPr lang="en-US" sz="2000" u="sng" dirty="0"/>
              <a:t>Memory</a:t>
            </a:r>
            <a:r>
              <a:rPr lang="en-US" sz="2000" dirty="0"/>
              <a:t>:  The first line tells us that only a positive clock edge will result in an increment. Any other condition results in the next state of Q (denoted Q+) being unchanged (equal to Q).</a:t>
            </a:r>
          </a:p>
          <a:p>
            <a:endParaRPr lang="en-US" sz="18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E3E39BC-3A38-4C94-8684-E33CF45E1CC2}"/>
              </a:ext>
            </a:extLst>
          </p:cNvPr>
          <p:cNvSpPr/>
          <p:nvPr/>
        </p:nvSpPr>
        <p:spPr bwMode="auto">
          <a:xfrm>
            <a:off x="84891" y="3177019"/>
            <a:ext cx="449943" cy="299151"/>
          </a:xfrm>
          <a:prstGeom prst="righ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475F76-541C-439E-BF6B-8F49A1CD6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89184"/>
              </p:ext>
            </p:extLst>
          </p:nvPr>
        </p:nvGraphicFramePr>
        <p:xfrm>
          <a:off x="540792" y="2777875"/>
          <a:ext cx="8131175" cy="2523150"/>
        </p:xfrm>
        <a:graphic>
          <a:graphicData uri="http://schemas.openxmlformats.org/drawingml/2006/table">
            <a:tbl>
              <a:tblPr/>
              <a:tblGrid>
                <a:gridCol w="162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 err="1">
                          <a:effectLst/>
                        </a:rPr>
                        <a:t>clk</a:t>
                      </a:r>
                      <a:endParaRPr lang="en-US" sz="2000" b="1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reset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Ctrl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Q+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0,1,falling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Q+1 mod 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rising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x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22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8537</TotalTime>
  <Words>1755</Words>
  <Application>Microsoft Office PowerPoint</Application>
  <PresentationFormat>On-screen Show (4:3)</PresentationFormat>
  <Paragraphs>526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Century Schoolbook</vt:lpstr>
      <vt:lpstr>Times New Roman</vt:lpstr>
      <vt:lpstr>Trebuchet MS</vt:lpstr>
      <vt:lpstr>Wingdings</vt:lpstr>
      <vt:lpstr>1_Blank Presentation</vt:lpstr>
      <vt:lpstr> CSCE 436 – Advanced Embedded Systems Lecture 4 – Sequential Element </vt:lpstr>
      <vt:lpstr>Using Unsigned and Decimal Numbers</vt:lpstr>
      <vt:lpstr>Lesson Outline</vt:lpstr>
      <vt:lpstr>Sequential Elements </vt:lpstr>
      <vt:lpstr>Sequential Elements</vt:lpstr>
      <vt:lpstr>Combinational vs Sequential Counter</vt:lpstr>
      <vt:lpstr>Mod 10 Counter Example </vt:lpstr>
      <vt:lpstr>Mod 10 Counter Example</vt:lpstr>
      <vt:lpstr>Mod 10 Counter Example</vt:lpstr>
      <vt:lpstr>Mod 10 Counter Example</vt:lpstr>
      <vt:lpstr>Mod 10 Counter Example</vt:lpstr>
      <vt:lpstr>Mod 10 Counter Example</vt:lpstr>
      <vt:lpstr>Mod 10 Counter Example</vt:lpstr>
      <vt:lpstr>Mod 10 Counter Example</vt:lpstr>
      <vt:lpstr>Mod 10 Counter Example</vt:lpstr>
      <vt:lpstr>Timing Diagram</vt:lpstr>
      <vt:lpstr>Mod 10 Counter -           Timing Diagram</vt:lpstr>
      <vt:lpstr>Mod 10 Counter -           Timing Diagram</vt:lpstr>
      <vt:lpstr>Mod 10 Counter -           Timing Diagram</vt:lpstr>
      <vt:lpstr>Mod 10 Counter -           Timing Diagram</vt:lpstr>
      <vt:lpstr>Circuit Diagram</vt:lpstr>
      <vt:lpstr>Circuit Diagram </vt:lpstr>
      <vt:lpstr>Circuit Diagram</vt:lpstr>
      <vt:lpstr>VHDL</vt:lpstr>
      <vt:lpstr>Mod 10 Counter – VHDL Code Entity</vt:lpstr>
      <vt:lpstr>Mod 10 Counter – VHDL Code Architecture</vt:lpstr>
      <vt:lpstr>Mod 10 Counter – VHDL Code Architecture</vt:lpstr>
      <vt:lpstr>General VHDL Rules</vt:lpstr>
      <vt:lpstr>General VHDL Rules</vt:lpstr>
      <vt:lpstr>Adding Signals in Xsim</vt:lpstr>
      <vt:lpstr>Adding Signals in Xsim</vt:lpstr>
      <vt:lpstr>Adding Signals in Xsim Vivado Simulator</vt:lpstr>
      <vt:lpstr>Lesson Outline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Jeffrey Falkinburg</cp:lastModifiedBy>
  <cp:revision>366</cp:revision>
  <cp:lastPrinted>2014-08-12T17:37:01Z</cp:lastPrinted>
  <dcterms:created xsi:type="dcterms:W3CDTF">2001-06-27T14:08:57Z</dcterms:created>
  <dcterms:modified xsi:type="dcterms:W3CDTF">2020-01-22T02:54:35Z</dcterms:modified>
</cp:coreProperties>
</file>