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396" r:id="rId2"/>
    <p:sldId id="300" r:id="rId3"/>
    <p:sldId id="356" r:id="rId4"/>
    <p:sldId id="357" r:id="rId5"/>
    <p:sldId id="383" r:id="rId6"/>
    <p:sldId id="384" r:id="rId7"/>
    <p:sldId id="387" r:id="rId8"/>
    <p:sldId id="378" r:id="rId9"/>
    <p:sldId id="376" r:id="rId10"/>
    <p:sldId id="379" r:id="rId11"/>
    <p:sldId id="397" r:id="rId12"/>
    <p:sldId id="380" r:id="rId13"/>
    <p:sldId id="381" r:id="rId14"/>
    <p:sldId id="382" r:id="rId15"/>
    <p:sldId id="391" r:id="rId16"/>
    <p:sldId id="392" r:id="rId17"/>
    <p:sldId id="389" r:id="rId18"/>
    <p:sldId id="390" r:id="rId19"/>
    <p:sldId id="394" r:id="rId20"/>
    <p:sldId id="374" r:id="rId21"/>
    <p:sldId id="375" r:id="rId2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845DA3C5-AE80-49D9-B9C5-A04AF47213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5239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A457D9F-31C0-414E-BDBC-683D4F54C3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7584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CE9F6FDD-023F-4959-B551-9BE16F675B5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0584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AAE9A1AC-BA81-471A-ADD5-15362667B8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4863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0" name="Picture 9" descr="Nebraska_N_RGB.png">
            <a:extLst>
              <a:ext uri="{FF2B5EF4-FFF2-40B4-BE49-F238E27FC236}">
                <a16:creationId xmlns:a16="http://schemas.microsoft.com/office/drawing/2014/main" id="{F45AB96D-DF39-4588-8425-55059D336B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02225"/>
            <a:ext cx="1815450" cy="1692456"/>
          </a:xfrm>
          <a:prstGeom prst="rect">
            <a:avLst/>
          </a:prstGeom>
        </p:spPr>
      </p:pic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DBC532B7-1C01-48E6-99E9-970587E835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56069"/>
            <a:ext cx="2871639" cy="1368795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40FB1A7A-8D8F-49A5-B174-19FDED3D17D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144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537450EA-91FD-46A4-A8F5-70C6515D15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430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February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8B5ADD4B-19E6-43ED-9D43-FCDA95E7D7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855BD89D-F660-4D49-B6A8-6BE6897C31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8797020D-F062-49D5-BD4D-3340B3DA3F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pic>
        <p:nvPicPr>
          <p:cNvPr id="13" name="Picture 12" descr="1505.028 Toolbox PPT_Sidebar_1a.jpg">
            <a:extLst>
              <a:ext uri="{FF2B5EF4-FFF2-40B4-BE49-F238E27FC236}">
                <a16:creationId xmlns:a16="http://schemas.microsoft.com/office/drawing/2014/main" id="{43495165-D904-4E5C-AE00-037C0764BF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unl.edu/~jfalkinburg/cse_courses/2020/436/lecture/code/lab2_pack.vhd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data_sheets/ds180_7Series_Overview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sw_manuals/xilinx2012_2/ug953-vivado-7series-librari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671A94-5F18-48E0-9EF0-D88690AA7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3E28AB-1D96-4A7A-94FD-391615C9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669" y="2275840"/>
            <a:ext cx="5717931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dirty="0">
                <a:latin typeface="Trebuchet MS" panose="020B0603020202020204" pitchFamily="34" charset="0"/>
              </a:rPr>
              <a:t>Lecture 13 – Datapath and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9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–    Class Activity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Class Activity:</a:t>
            </a:r>
          </a:p>
          <a:p>
            <a:pPr lvl="1"/>
            <a:r>
              <a:rPr lang="en-US" b="0" dirty="0"/>
              <a:t>Determine what will happen inside the RAM defined above when subject to the following signals.</a:t>
            </a:r>
          </a:p>
          <a:p>
            <a:pPr marL="0" indent="0">
              <a:buNone/>
            </a:pPr>
            <a:r>
              <a:rPr lang="en-US" b="0" dirty="0"/>
              <a:t>  </a:t>
            </a:r>
            <a:r>
              <a:rPr lang="en-US" sz="1400" b="0" dirty="0">
                <a:solidFill>
                  <a:srgbClr val="00B050"/>
                </a:solidFill>
              </a:rPr>
              <a:t>-- </a:t>
            </a:r>
            <a:r>
              <a:rPr lang="en-US" sz="1400" b="0" dirty="0" err="1">
                <a:solidFill>
                  <a:srgbClr val="00B050"/>
                </a:solidFill>
              </a:rPr>
              <a:t>vecAddrRead</a:t>
            </a:r>
            <a:r>
              <a:rPr lang="en-US" sz="1400" b="0" dirty="0">
                <a:solidFill>
                  <a:srgbClr val="00B050"/>
                </a:solidFill>
              </a:rPr>
              <a:t> = </a:t>
            </a:r>
            <a:r>
              <a:rPr lang="en-US" sz="1400" b="0" dirty="0" err="1">
                <a:solidFill>
                  <a:srgbClr val="00B050"/>
                </a:solidFill>
              </a:rPr>
              <a:t>vecAddrWrite</a:t>
            </a:r>
            <a:r>
              <a:rPr lang="en-US" sz="1400" b="0" dirty="0">
                <a:solidFill>
                  <a:srgbClr val="00B050"/>
                </a:solidFill>
              </a:rPr>
              <a:t> - 1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B050"/>
                </a:solidFill>
              </a:rPr>
              <a:t>    -- </a:t>
            </a:r>
            <a:r>
              <a:rPr lang="en-US" sz="1400" b="0" dirty="0" err="1">
                <a:solidFill>
                  <a:srgbClr val="00B050"/>
                </a:solidFill>
              </a:rPr>
              <a:t>writeInput</a:t>
            </a:r>
            <a:r>
              <a:rPr lang="en-US" sz="1400" b="0" dirty="0">
                <a:solidFill>
                  <a:srgbClr val="00B050"/>
                </a:solidFill>
              </a:rPr>
              <a:t> &lt;= "10101010101010" &amp; </a:t>
            </a:r>
            <a:r>
              <a:rPr lang="en-US" sz="1400" b="0" dirty="0" err="1">
                <a:solidFill>
                  <a:srgbClr val="00B050"/>
                </a:solidFill>
              </a:rPr>
              <a:t>vecAddrWrite</a:t>
            </a:r>
            <a:r>
              <a:rPr lang="en-US" sz="1400" b="0" dirty="0">
                <a:solidFill>
                  <a:srgbClr val="00B050"/>
                </a:solidFill>
              </a:rPr>
              <a:t>(3 </a:t>
            </a:r>
            <a:r>
              <a:rPr lang="en-US" sz="1400" b="0" dirty="0" err="1">
                <a:solidFill>
                  <a:srgbClr val="00B050"/>
                </a:solidFill>
              </a:rPr>
              <a:t>downto</a:t>
            </a:r>
            <a:r>
              <a:rPr lang="en-US" sz="1400" b="0" dirty="0">
                <a:solidFill>
                  <a:srgbClr val="00B050"/>
                </a:solidFill>
              </a:rPr>
              <a:t> 0);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(5) &lt;= '1', '0' after 7 us, '1' after 8 us;	</a:t>
            </a:r>
            <a:r>
              <a:rPr lang="en-US" sz="1400" b="0" dirty="0">
                <a:solidFill>
                  <a:srgbClr val="00B050"/>
                </a:solidFill>
              </a:rPr>
              <a:t>-- READ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(4) &lt;= '1', '0' after 3 us, '1' after 4 us;	</a:t>
            </a:r>
            <a:r>
              <a:rPr lang="en-US" sz="1400" b="0" dirty="0">
                <a:solidFill>
                  <a:srgbClr val="00B050"/>
                </a:solidFill>
              </a:rPr>
              <a:t>-- WRITE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(3 </a:t>
            </a:r>
            <a:r>
              <a:rPr lang="en-US" sz="1400" b="0" dirty="0" err="1"/>
              <a:t>downto</a:t>
            </a:r>
            <a:r>
              <a:rPr lang="en-US" sz="1400" b="0" dirty="0"/>
              <a:t> 2) &lt;= "11", "10" after 4 us, "01" after 5 us, "11" after 6us; </a:t>
            </a:r>
            <a:r>
              <a:rPr lang="en-US" sz="1400" b="0" dirty="0">
                <a:solidFill>
                  <a:srgbClr val="00B050"/>
                </a:solidFill>
              </a:rPr>
              <a:t>-- BYTE WRITE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(1 </a:t>
            </a:r>
            <a:r>
              <a:rPr lang="en-US" sz="1400" b="0" dirty="0" err="1"/>
              <a:t>downto</a:t>
            </a:r>
            <a:r>
              <a:rPr lang="en-US" sz="1400" b="0" dirty="0"/>
              <a:t> 0) &lt;= "01";				     </a:t>
            </a:r>
            <a:r>
              <a:rPr lang="en-US" sz="1400" b="0" dirty="0">
                <a:solidFill>
                  <a:srgbClr val="00B050"/>
                </a:solidFill>
              </a:rPr>
              <a:t>-- COUNTER CONTROL</a:t>
            </a:r>
          </a:p>
          <a:p>
            <a:endParaRPr lang="en-US" sz="14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0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BRAM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183"/>
            <a:ext cx="9144000" cy="26676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2863" y="3876337"/>
          <a:ext cx="6417468" cy="2882265"/>
        </p:xfrm>
        <a:graphic>
          <a:graphicData uri="http://schemas.openxmlformats.org/drawingml/2006/table">
            <a:tbl>
              <a:tblPr firstRow="1" firstCol="1" bandRow="1"/>
              <a:tblGrid>
                <a:gridCol w="106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9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Addr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writeInput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WREN=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cw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(4)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WE=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cw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(3,2)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RDEN=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cw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(5)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readOutput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0x0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0x2AAA0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0x1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0x2AAA1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0x2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0x3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0x4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0x5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0x6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0x7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0x8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0x2AAA8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0x9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0xA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0xB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0xC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0xD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0xE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0x2AAAE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0xF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C9FFB0-CC30-40D8-AED7-984CD9B721EB}"/>
              </a:ext>
            </a:extLst>
          </p:cNvPr>
          <p:cNvGraphicFramePr>
            <a:graphicFrameLocks noGrp="1"/>
          </p:cNvGraphicFramePr>
          <p:nvPr/>
        </p:nvGraphicFramePr>
        <p:xfrm>
          <a:off x="1005841" y="1798320"/>
          <a:ext cx="8407399" cy="80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59">
                  <a:extLst>
                    <a:ext uri="{9D8B030D-6E8A-4147-A177-3AD203B41FA5}">
                      <a16:colId xmlns:a16="http://schemas.microsoft.com/office/drawing/2014/main" val="3346147079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3347260654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632544363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4233623971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3098690573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914728035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3824994120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159314815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2441456014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2444958734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1327407361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2106573493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3883114375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2375986041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3139082526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2035245463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3002217716"/>
                    </a:ext>
                  </a:extLst>
                </a:gridCol>
              </a:tblGrid>
              <a:tr h="160401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078249"/>
                  </a:ext>
                </a:extLst>
              </a:tr>
              <a:tr h="160401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09877"/>
                  </a:ext>
                </a:extLst>
              </a:tr>
              <a:tr h="160401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47582"/>
                  </a:ext>
                </a:extLst>
              </a:tr>
              <a:tr h="16040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1023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781127"/>
                  </a:ext>
                </a:extLst>
              </a:tr>
              <a:tr h="160401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8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9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Packages are a nice way to hide lots of component declarations </a:t>
            </a:r>
          </a:p>
          <a:p>
            <a:r>
              <a:rPr lang="en-US" dirty="0"/>
              <a:t>Redundancy is one of the main contributors of complexity in software is redundancy. </a:t>
            </a:r>
          </a:p>
          <a:p>
            <a:r>
              <a:rPr lang="en-US" dirty="0"/>
              <a:t>Having an entities declaration in several different architectures is redundant. </a:t>
            </a:r>
          </a:p>
          <a:p>
            <a:r>
              <a:rPr lang="en-US" dirty="0"/>
              <a:t>Pulling all these declarations into one file eliminates this redundancy and make the code much easier to maintain and update. </a:t>
            </a:r>
          </a:p>
          <a:p>
            <a:r>
              <a:rPr lang="en-US" dirty="0"/>
              <a:t>So how do you create a Package?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7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/>
              <a:t>Packages – Package for Lab 2</a:t>
            </a:r>
          </a:p>
          <a:p>
            <a:pPr lvl="1"/>
            <a:r>
              <a:rPr lang="en-US" sz="1800" dirty="0">
                <a:hlinkClick r:id="rId2"/>
              </a:rPr>
              <a:t>https://cse.unl.edu/~jfalkinburg/cse_courses/2020/436/lecture/code/lab2_pack.vhdl</a:t>
            </a:r>
            <a:endParaRPr lang="en-US" sz="1800" dirty="0"/>
          </a:p>
          <a:p>
            <a:r>
              <a:rPr lang="en-US" sz="2000" dirty="0"/>
              <a:t>Include this at the top of your file:</a:t>
            </a:r>
          </a:p>
          <a:p>
            <a:pPr marL="0" indent="0">
              <a:buNone/>
            </a:pPr>
            <a:r>
              <a:rPr lang="en-US" sz="2000" dirty="0"/>
              <a:t>    use work.lab2Parts.all; -- all my components are declared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7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In most cases, digital systems require data from the external world in order to perform their tasks. </a:t>
            </a:r>
          </a:p>
          <a:p>
            <a:r>
              <a:rPr lang="en-US" dirty="0"/>
              <a:t>In cases where the digital system and the outside word operate on independent clocks, the transfer of data is complicated by the lack of a common clock. </a:t>
            </a:r>
          </a:p>
          <a:p>
            <a:r>
              <a:rPr lang="en-US" dirty="0"/>
              <a:t>To understand how a reliable transfer of data can be performed in this circumstance, consider the following scenario of a producer trying to deliver a packet of candies to a consumer.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3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12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9" y="2255833"/>
            <a:ext cx="87439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13.2: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250587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This protocol, regardless of who is the producer or consumer, is called a two-line handshake because the communicating agents must have two, coordinating signals Request (REQ) and Acknowledge (ACK) and at least one data line. </a:t>
            </a:r>
          </a:p>
          <a:p>
            <a:r>
              <a:rPr lang="en-US" dirty="0"/>
              <a:t>REQ signal - used by the active agent to signal a readiness to perform a data transfer. </a:t>
            </a:r>
          </a:p>
          <a:p>
            <a:r>
              <a:rPr lang="en-US" dirty="0"/>
              <a:t>ACK signal - used by the passive agent to acknowledge the data has been transferred.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0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/>
            <a:r>
              <a:rPr lang="en-US" sz="2000" dirty="0"/>
              <a:t>An algorithm description of the two-line handshake for a digital circuit which is the passive consumer is shown below.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/>
              <a:t>while(REQ==0); </a:t>
            </a:r>
            <a:r>
              <a:rPr lang="en-US" sz="1800" dirty="0">
                <a:solidFill>
                  <a:srgbClr val="00B050"/>
                </a:solidFill>
              </a:rPr>
              <a:t>// Do nothing but wait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/>
              <a:t>register = DATA </a:t>
            </a:r>
            <a:r>
              <a:rPr lang="en-US" sz="1800" dirty="0">
                <a:solidFill>
                  <a:srgbClr val="00B050"/>
                </a:solidFill>
              </a:rPr>
              <a:t>// Latch the data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/>
              <a:t>ACK=1; </a:t>
            </a:r>
            <a:r>
              <a:rPr lang="en-US" sz="1800" dirty="0">
                <a:solidFill>
                  <a:srgbClr val="00B050"/>
                </a:solidFill>
              </a:rPr>
              <a:t>// Acknowledge the producer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/>
              <a:t>while(REQ==1); </a:t>
            </a:r>
            <a:r>
              <a:rPr lang="en-US" sz="1800" dirty="0">
                <a:solidFill>
                  <a:srgbClr val="00B050"/>
                </a:solidFill>
              </a:rPr>
              <a:t>// Do nothing but wait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/>
              <a:t>ACK=0; </a:t>
            </a:r>
            <a:r>
              <a:rPr lang="en-US" sz="1800" dirty="0">
                <a:solidFill>
                  <a:srgbClr val="00B050"/>
                </a:solidFill>
              </a:rPr>
              <a:t>// Acknowledge the producer</a:t>
            </a:r>
          </a:p>
          <a:p>
            <a:r>
              <a:rPr lang="en-US" sz="2000" dirty="0"/>
              <a:t>In Line 1 and Line 4, the body of the while loops are empty; there is nothing to do but wait. </a:t>
            </a:r>
          </a:p>
          <a:p>
            <a:r>
              <a:rPr lang="en-US" sz="2000" dirty="0"/>
              <a:t>Furthermore, with respect to the external world, the ACK and REQ signals act as status and command bits, respectively. </a:t>
            </a:r>
          </a:p>
          <a:p>
            <a:r>
              <a:rPr lang="en-US" sz="2000" dirty="0"/>
              <a:t>The algorithm above is translated into </a:t>
            </a:r>
            <a:r>
              <a:rPr lang="en-US" sz="2000" dirty="0" err="1"/>
              <a:t>datapath</a:t>
            </a:r>
            <a:r>
              <a:rPr lang="en-US" sz="2000" dirty="0"/>
              <a:t> and control in Figure 13.3.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3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12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2" y="1464742"/>
            <a:ext cx="5588910" cy="45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7932" y="5874473"/>
            <a:ext cx="8094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13.3: The </a:t>
            </a:r>
            <a:r>
              <a:rPr lang="en-US" sz="1600" dirty="0" err="1"/>
              <a:t>datapath</a:t>
            </a:r>
            <a:r>
              <a:rPr lang="en-US" sz="1600" dirty="0"/>
              <a:t> and control components required to implement a two-line handshake where the digital system is the passive consumer.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7594" y="2019873"/>
            <a:ext cx="3316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while(REQ==0); </a:t>
            </a:r>
          </a:p>
          <a:p>
            <a:pPr marL="463550" lvl="2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// Do nothing but wait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register = DATA </a:t>
            </a:r>
          </a:p>
          <a:p>
            <a:pPr marL="463550" lvl="2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// Latch the data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ACK=1;</a:t>
            </a:r>
          </a:p>
          <a:p>
            <a:pPr marL="463550" lvl="2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// Acknowledge the producer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while(REQ==1); </a:t>
            </a:r>
          </a:p>
          <a:p>
            <a:pPr marL="463550" lvl="2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// Do nothing but wait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ACK=0;</a:t>
            </a:r>
          </a:p>
          <a:p>
            <a:pPr marL="463550" lvl="2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// Acknowledge the producer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8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7" y="1523052"/>
            <a:ext cx="5191266" cy="4324350"/>
          </a:xfrm>
        </p:spPr>
        <p:txBody>
          <a:bodyPr/>
          <a:lstStyle/>
          <a:p>
            <a:r>
              <a:rPr lang="en-US" sz="2000" b="0" dirty="0"/>
              <a:t>Build a circuit to read in an 8-bit KEY using a two-line handshake; the circuit is a passive consumer. </a:t>
            </a:r>
          </a:p>
          <a:p>
            <a:r>
              <a:rPr lang="en-US" sz="2000" b="0" dirty="0"/>
              <a:t>The circuit should search an 18kbx8 RAM, counting the number of words that match KEY. </a:t>
            </a:r>
          </a:p>
          <a:p>
            <a:r>
              <a:rPr lang="en-US" sz="2000" b="0" dirty="0"/>
              <a:t>Assume the RAM is preloaded with data and it can respond to a read request with valid data within one clock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3002" y="1596783"/>
            <a:ext cx="31117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1. while(1)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2.     while(REQ ==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3.     KEY =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4.     ACK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5.     while(REQ ==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6.     ACK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7.     match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8.     for(i=0; </a:t>
            </a:r>
            <a:r>
              <a:rPr lang="en-US" sz="2000" dirty="0" err="1"/>
              <a:t>i</a:t>
            </a:r>
            <a:r>
              <a:rPr lang="en-US" sz="2000"/>
              <a:t>&lt;2048; </a:t>
            </a:r>
            <a:r>
              <a:rPr lang="en-US" sz="2000" dirty="0"/>
              <a:t>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9.         MBR = RAM[i];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10.        if (MBR ==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11.            match=match+1;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12.        } </a:t>
            </a:r>
            <a:r>
              <a:rPr lang="en-US" sz="2000" dirty="0">
                <a:solidFill>
                  <a:srgbClr val="00B050"/>
                </a:solidFill>
              </a:rPr>
              <a:t>// end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13.    } </a:t>
            </a:r>
            <a:r>
              <a:rPr lang="en-US" sz="2000" dirty="0">
                <a:solidFill>
                  <a:srgbClr val="00B050"/>
                </a:solidFill>
              </a:rPr>
              <a:t>// end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14. } </a:t>
            </a:r>
            <a:r>
              <a:rPr lang="en-US" sz="2000" dirty="0">
                <a:solidFill>
                  <a:srgbClr val="00B050"/>
                </a:solidFill>
              </a:rPr>
              <a:t>// end while</a:t>
            </a:r>
          </a:p>
        </p:txBody>
      </p:sp>
    </p:spTree>
    <p:extLst>
      <p:ext uri="{BB962C8B-B14F-4D97-AF65-F5344CB8AC3E}">
        <p14:creationId xmlns:p14="http://schemas.microsoft.com/office/powerpoint/2010/main" val="39459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HW #8 </a:t>
            </a:r>
            <a:r>
              <a:rPr lang="en-US" dirty="0"/>
              <a:t>Due Now!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Exam Lesson 15!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Lab 1 – Lab Notebook Revisions due ??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Datapath and Control – BRAM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Packages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2-Line Handshake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Now lets build the </a:t>
            </a:r>
            <a:r>
              <a:rPr lang="en-US" dirty="0" err="1"/>
              <a:t>datapath</a:t>
            </a:r>
            <a:r>
              <a:rPr lang="en-US" dirty="0"/>
              <a:t> and control using the technique learned in lecture 12.</a:t>
            </a:r>
          </a:p>
          <a:p>
            <a:r>
              <a:rPr lang="en-US" dirty="0"/>
              <a:t>Your homework is to build the control unit for the keyboard </a:t>
            </a:r>
            <a:r>
              <a:rPr lang="en-US" dirty="0" err="1"/>
              <a:t>scancode</a:t>
            </a:r>
            <a:r>
              <a:rPr lang="en-US" dirty="0"/>
              <a:t> reader.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6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#8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77"/>
          <a:stretch/>
        </p:blipFill>
        <p:spPr>
          <a:xfrm>
            <a:off x="-14068" y="1459468"/>
            <a:ext cx="15741748" cy="2753852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5" b="62777"/>
          <a:stretch/>
        </p:blipFill>
        <p:spPr bwMode="auto">
          <a:xfrm>
            <a:off x="-16416" y="4101800"/>
            <a:ext cx="3986788" cy="27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2" b="62777"/>
          <a:stretch/>
        </p:blipFill>
        <p:spPr bwMode="auto">
          <a:xfrm>
            <a:off x="3966976" y="4101800"/>
            <a:ext cx="6581332" cy="27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754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Datapath</a:t>
            </a:r>
            <a:r>
              <a:rPr lang="en-US" cap="none" dirty="0"/>
              <a:t> and Control - BRAM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BRAM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Artix</a:t>
            </a:r>
            <a:r>
              <a:rPr lang="en-US" b="0" dirty="0"/>
              <a:t> 7 FPGA</a:t>
            </a:r>
          </a:p>
          <a:p>
            <a:pPr lvl="1"/>
            <a:r>
              <a:rPr lang="en-US" b="0" dirty="0"/>
              <a:t>First page of 7 Series Family Overview: </a:t>
            </a:r>
            <a:r>
              <a:rPr lang="en-US" b="0" dirty="0">
                <a:hlinkClick r:id="rId2"/>
              </a:rPr>
              <a:t>https://www.xilinx.com/support/documentation/data_sheets/ds180_7Series_Overview.pdf</a:t>
            </a:r>
            <a:endParaRPr lang="en-US" b="0" dirty="0"/>
          </a:p>
          <a:p>
            <a:pPr lvl="1"/>
            <a:r>
              <a:rPr lang="en-US" b="0" dirty="0"/>
              <a:t>Third page lists quantities how many of these resources our </a:t>
            </a:r>
            <a:r>
              <a:rPr lang="en-US" b="0" dirty="0" err="1"/>
              <a:t>Nexys</a:t>
            </a:r>
            <a:r>
              <a:rPr lang="en-US" b="0" dirty="0"/>
              <a:t> Video boards have.  </a:t>
            </a:r>
          </a:p>
          <a:p>
            <a:pPr lvl="2"/>
            <a:r>
              <a:rPr lang="en-US" b="0" dirty="0"/>
              <a:t>For reference we are using the XC7A200T chip and the SBG484 package.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2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BRAM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our upcoming Lab2, you will need a large RAM to store 18-bit audio samples streaming in from the </a:t>
            </a:r>
            <a:r>
              <a:rPr lang="en-US" b="0" dirty="0" err="1"/>
              <a:t>Nexys</a:t>
            </a:r>
            <a:r>
              <a:rPr lang="en-US" b="0"/>
              <a:t> Video board</a:t>
            </a:r>
            <a:r>
              <a:rPr lang="en-US" b="0" dirty="0"/>
              <a:t>.  </a:t>
            </a:r>
          </a:p>
          <a:p>
            <a:r>
              <a:rPr lang="en-US" b="0" dirty="0"/>
              <a:t>The Xilinx FPGA on our board, a </a:t>
            </a:r>
            <a:r>
              <a:rPr lang="en-US" b="0" dirty="0" err="1"/>
              <a:t>Artix</a:t>
            </a:r>
            <a:r>
              <a:rPr lang="en-US" b="0" dirty="0"/>
              <a:t> 7, contains built in block RAMs (BRAMs).  </a:t>
            </a:r>
          </a:p>
          <a:p>
            <a:r>
              <a:rPr lang="en-US" b="0" dirty="0"/>
              <a:t>You can select of the three main </a:t>
            </a:r>
            <a:r>
              <a:rPr lang="en-US" b="0" dirty="0" err="1"/>
              <a:t>BRAMSconfiguration</a:t>
            </a:r>
            <a:r>
              <a:rPr lang="en-US" b="0" dirty="0"/>
              <a:t> (BRAM_SDP_MACRO, BRAM_SINGLE_MACRO, BRAM_TDP_MACRO) available in the UNIMACRO library.  </a:t>
            </a:r>
          </a:p>
          <a:p>
            <a:r>
              <a:rPr lang="en-US" b="0" dirty="0"/>
              <a:t>We will be using a BRAM_SDP_MACRO in our design. </a:t>
            </a:r>
          </a:p>
          <a:p>
            <a:r>
              <a:rPr lang="en-US" b="0" dirty="0"/>
              <a:t>According to </a:t>
            </a:r>
            <a:r>
              <a:rPr lang="en-US" b="0" dirty="0" err="1">
                <a:hlinkClick r:id="rId2"/>
              </a:rPr>
              <a:t>Vivado</a:t>
            </a:r>
            <a:r>
              <a:rPr lang="en-US" b="0" dirty="0">
                <a:hlinkClick r:id="rId2"/>
              </a:rPr>
              <a:t> Design Suite 7 Series FPGA Libraries Guide</a:t>
            </a:r>
            <a:r>
              <a:rPr lang="en-US" b="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BRAM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FPGA devices contain several block RAM memories that can be configured as general-purpose 18Kb or 36Kb RAM/ROM memories. </a:t>
            </a:r>
          </a:p>
          <a:p>
            <a:r>
              <a:rPr lang="en-US" sz="2200" b="0" dirty="0"/>
              <a:t>These block RAM memories offer fast and flexible storage of large amounts of on-chip data. </a:t>
            </a:r>
          </a:p>
          <a:p>
            <a:r>
              <a:rPr lang="en-US" sz="2200" b="0" dirty="0"/>
              <a:t>Both read and write operations are fully synchronous to the supplied clock(s) of the component. </a:t>
            </a:r>
          </a:p>
          <a:p>
            <a:r>
              <a:rPr lang="en-US" sz="2200" b="0" dirty="0"/>
              <a:t>However, READ and WRITE ports can operate fully independently and asynchronously to each other, accessing the same memory array. </a:t>
            </a:r>
          </a:p>
          <a:p>
            <a:r>
              <a:rPr lang="en-US" sz="2200" b="0" dirty="0"/>
              <a:t>Byte-enable write operations are possible, and an optional output register can be used to reduce the clock-to-out times of the RAM. </a:t>
            </a:r>
          </a:p>
          <a:p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- BRAM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7" y="1427516"/>
            <a:ext cx="4235924" cy="4324350"/>
          </a:xfrm>
        </p:spPr>
        <p:txBody>
          <a:bodyPr/>
          <a:lstStyle/>
          <a:p>
            <a:r>
              <a:rPr lang="en-US" b="0" dirty="0"/>
              <a:t>This is a schematic symbol of BRAM memory.  </a:t>
            </a:r>
          </a:p>
          <a:p>
            <a:r>
              <a:rPr lang="en-US" b="0" dirty="0"/>
              <a:t>Notes:</a:t>
            </a:r>
          </a:p>
          <a:p>
            <a:pPr lvl="1"/>
            <a:r>
              <a:rPr lang="en-US" b="0" dirty="0"/>
              <a:t>Inputs are on left</a:t>
            </a:r>
          </a:p>
          <a:p>
            <a:pPr lvl="1"/>
            <a:r>
              <a:rPr lang="en-US" b="0" dirty="0"/>
              <a:t>Outputs are on the right.</a:t>
            </a:r>
          </a:p>
          <a:p>
            <a:pPr lvl="1"/>
            <a:r>
              <a:rPr lang="en-US" b="0" dirty="0"/>
              <a:t>Left top side - write functions </a:t>
            </a:r>
          </a:p>
          <a:p>
            <a:pPr lvl="1"/>
            <a:r>
              <a:rPr lang="en-US" b="0" dirty="0"/>
              <a:t>Left bottom - the read functions  </a:t>
            </a:r>
          </a:p>
          <a:p>
            <a:r>
              <a:rPr lang="en-US" b="0" dirty="0"/>
              <a:t>The three types of BRAMs are highly configurable, but may be overwhelming to the new designer.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22" y="904437"/>
            <a:ext cx="4379870" cy="552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0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– BRAM Example Instantiation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26797" cy="432435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>
                <a:solidFill>
                  <a:srgbClr val="00B050"/>
                </a:solidFill>
              </a:rPr>
              <a:t>----------------------------------------------------------------------------	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B050"/>
                </a:solidFill>
              </a:rPr>
              <a:t>-- Reference:	</a:t>
            </a:r>
            <a:r>
              <a:rPr lang="en-US" sz="1200" b="0" dirty="0" err="1">
                <a:solidFill>
                  <a:srgbClr val="00B050"/>
                </a:solidFill>
              </a:rPr>
              <a:t>Vivado</a:t>
            </a:r>
            <a:r>
              <a:rPr lang="en-US" sz="1200" b="0" dirty="0">
                <a:solidFill>
                  <a:srgbClr val="00B050"/>
                </a:solidFill>
              </a:rPr>
              <a:t> Design Suite 7 Series FPGA Libraries Guide 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B050"/>
                </a:solidFill>
              </a:rPr>
              <a:t>--              UG953 (v 2012.4) July 25, 2012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B050"/>
                </a:solidFill>
              </a:rPr>
              <a:t>--              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B050"/>
                </a:solidFill>
              </a:rPr>
              <a:t>-- Page:			10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B050"/>
                </a:solidFill>
              </a:rPr>
              <a:t>-----------------------------------------------------------------------------	</a:t>
            </a:r>
          </a:p>
          <a:p>
            <a:pPr marL="0" indent="0">
              <a:buNone/>
            </a:pPr>
            <a:r>
              <a:rPr lang="en-US" sz="1200" b="0" dirty="0" err="1"/>
              <a:t>sampleMemory</a:t>
            </a:r>
            <a:r>
              <a:rPr lang="en-US" sz="1200" b="0" dirty="0"/>
              <a:t>: BRAM_SDP_MACRO</a:t>
            </a:r>
          </a:p>
          <a:p>
            <a:pPr marL="0" indent="0">
              <a:buNone/>
              <a:tabLst>
                <a:tab pos="463550" algn="l"/>
                <a:tab pos="914400" algn="l"/>
                <a:tab pos="4572000" algn="l"/>
              </a:tabLst>
            </a:pPr>
            <a:r>
              <a:rPr lang="en-US" sz="1200" b="0" dirty="0"/>
              <a:t>	generic map (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BRAM_SIZE =&gt; "18Kb", 		</a:t>
            </a:r>
            <a:r>
              <a:rPr lang="en-US" sz="1200" b="0" dirty="0">
                <a:solidFill>
                  <a:srgbClr val="00B050"/>
                </a:solidFill>
              </a:rPr>
              <a:t>-- Target BRAM, "18Kb" or "36Kb"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DEVICE =&gt; "7SERIES", 		</a:t>
            </a:r>
            <a:r>
              <a:rPr lang="en-US" sz="1200" b="0" dirty="0">
                <a:solidFill>
                  <a:srgbClr val="00B050"/>
                </a:solidFill>
              </a:rPr>
              <a:t>-- Target device: "VIRTEX5", "VIRTEX6", "SPARTAN6, 7SERIES"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DO_REG =&gt; 0, 		</a:t>
            </a:r>
            <a:r>
              <a:rPr lang="en-US" sz="1200" b="0" dirty="0">
                <a:solidFill>
                  <a:srgbClr val="00B050"/>
                </a:solidFill>
              </a:rPr>
              <a:t>-- Optional output register disabled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INIT =&gt; X"000000000000000000",	</a:t>
            </a:r>
            <a:r>
              <a:rPr lang="en-US" sz="1200" b="0" dirty="0">
                <a:solidFill>
                  <a:srgbClr val="00B050"/>
                </a:solidFill>
              </a:rPr>
              <a:t>-- Initial values on output port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INIT_FILE =&gt; "NONE",		</a:t>
            </a:r>
            <a:r>
              <a:rPr lang="en-US" sz="1200" b="0" dirty="0">
                <a:solidFill>
                  <a:srgbClr val="00B050"/>
                </a:solidFill>
              </a:rPr>
              <a:t>-- Not sure how to initialize the RAM from a file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WRITE_WIDTH =&gt; 18, 	</a:t>
            </a:r>
            <a:r>
              <a:rPr lang="en-US" sz="1200" b="0" dirty="0">
                <a:solidFill>
                  <a:srgbClr val="00B050"/>
                </a:solidFill>
              </a:rPr>
              <a:t>-- Valid values are 1-72 (37-72 only valid when BRAM_SIZE="36Kb")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READ_WIDTH =&gt; 18, 	</a:t>
            </a:r>
            <a:r>
              <a:rPr lang="en-US" sz="1200" b="0" dirty="0">
                <a:solidFill>
                  <a:srgbClr val="00B050"/>
                </a:solidFill>
              </a:rPr>
              <a:t>-- Valid values are 1-72 (37-72 only valid when BRAM_SIZE="36Kb")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SIM_COLLISION_CHECK =&gt; "NONE", </a:t>
            </a:r>
            <a:r>
              <a:rPr lang="en-US" sz="1200" b="0" dirty="0">
                <a:solidFill>
                  <a:srgbClr val="00B050"/>
                </a:solidFill>
              </a:rPr>
              <a:t>	-- Collision check enable "ALL", "WARNING_ONLY", 							"GENERATE_X_ONLY" or "NONE"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SRVAL =&gt; X"000000000000000000")	</a:t>
            </a:r>
            <a:r>
              <a:rPr lang="en-US" sz="1200" b="0" dirty="0">
                <a:solidFill>
                  <a:srgbClr val="00B050"/>
                </a:solidFill>
              </a:rPr>
              <a:t>-- Set/Reset value for port output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8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 – BRAM Instantiation continued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5" y="1523052"/>
            <a:ext cx="8494531" cy="432435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/>
              <a:t> port map (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DO =&gt; </a:t>
            </a:r>
            <a:r>
              <a:rPr lang="en-US" sz="1200" b="0" dirty="0" err="1"/>
              <a:t>readOutput</a:t>
            </a:r>
            <a:r>
              <a:rPr lang="en-US" sz="1200" b="0" dirty="0"/>
              <a:t>,		</a:t>
            </a:r>
            <a:r>
              <a:rPr lang="en-US" sz="1200" b="0" dirty="0">
                <a:solidFill>
                  <a:srgbClr val="00B050"/>
                </a:solidFill>
              </a:rPr>
              <a:t>-- Output read data port, width defined by READ_WIDTH parameter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RDADDR =&gt; </a:t>
            </a:r>
            <a:r>
              <a:rPr lang="en-US" sz="1200" b="0" dirty="0" err="1"/>
              <a:t>vecAddrRead</a:t>
            </a:r>
            <a:r>
              <a:rPr lang="en-US" sz="1200" b="0" dirty="0"/>
              <a:t>,	</a:t>
            </a:r>
            <a:r>
              <a:rPr lang="en-US" sz="1200" b="0" dirty="0">
                <a:solidFill>
                  <a:srgbClr val="00B050"/>
                </a:solidFill>
              </a:rPr>
              <a:t>-- Input address, width defined by port depth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RDCLK =&gt; </a:t>
            </a:r>
            <a:r>
              <a:rPr lang="en-US" sz="1200" b="0" dirty="0" err="1"/>
              <a:t>clk</a:t>
            </a:r>
            <a:r>
              <a:rPr lang="en-US" sz="1200" b="0" dirty="0"/>
              <a:t>,	 	</a:t>
            </a:r>
            <a:r>
              <a:rPr lang="en-US" sz="1200" b="0" dirty="0">
                <a:solidFill>
                  <a:srgbClr val="00B050"/>
                </a:solidFill>
              </a:rPr>
              <a:t>-- 1-bit input clock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RST =&gt; reset,		</a:t>
            </a:r>
            <a:r>
              <a:rPr lang="en-US" sz="1200" b="0" dirty="0">
                <a:solidFill>
                  <a:srgbClr val="00B050"/>
                </a:solidFill>
              </a:rPr>
              <a:t>-- active high reset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RDEN =&gt; </a:t>
            </a:r>
            <a:r>
              <a:rPr lang="en-US" sz="1200" b="0" dirty="0" err="1"/>
              <a:t>cw</a:t>
            </a:r>
            <a:r>
              <a:rPr lang="en-US" sz="1200" b="0" dirty="0"/>
              <a:t>(5),		</a:t>
            </a:r>
            <a:r>
              <a:rPr lang="en-US" sz="1200" b="0" dirty="0">
                <a:solidFill>
                  <a:srgbClr val="00B050"/>
                </a:solidFill>
              </a:rPr>
              <a:t>-- read enable 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REGCE =&gt; '1',		</a:t>
            </a:r>
            <a:r>
              <a:rPr lang="en-US" sz="1200" b="0" dirty="0">
                <a:solidFill>
                  <a:srgbClr val="00B050"/>
                </a:solidFill>
              </a:rPr>
              <a:t>-- 1-bit input read output register enable - ignored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DI =&gt; </a:t>
            </a:r>
            <a:r>
              <a:rPr lang="en-US" sz="1200" b="0" dirty="0" err="1"/>
              <a:t>writeInput</a:t>
            </a:r>
            <a:r>
              <a:rPr lang="en-US" sz="1200" b="0" dirty="0"/>
              <a:t>,		</a:t>
            </a:r>
            <a:r>
              <a:rPr lang="en-US" sz="1200" b="0" dirty="0">
                <a:solidFill>
                  <a:srgbClr val="00B050"/>
                </a:solidFill>
              </a:rPr>
              <a:t>-- Input data port, width defined by WRITE_WIDTH parameter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WE =&gt; </a:t>
            </a:r>
            <a:r>
              <a:rPr lang="en-US" sz="1200" b="0" dirty="0" err="1"/>
              <a:t>cw</a:t>
            </a:r>
            <a:r>
              <a:rPr lang="en-US" sz="1200" b="0" dirty="0"/>
              <a:t>(3 </a:t>
            </a:r>
            <a:r>
              <a:rPr lang="en-US" sz="1200" b="0" dirty="0" err="1"/>
              <a:t>downto</a:t>
            </a:r>
            <a:r>
              <a:rPr lang="en-US" sz="1200" b="0" dirty="0"/>
              <a:t> 2),		</a:t>
            </a:r>
            <a:r>
              <a:rPr lang="en-US" sz="1200" b="0" dirty="0">
                <a:solidFill>
                  <a:srgbClr val="00B050"/>
                </a:solidFill>
              </a:rPr>
              <a:t>-- since RAM is byte read, this determines high or low byte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WRADDR =&gt; </a:t>
            </a:r>
            <a:r>
              <a:rPr lang="en-US" sz="1200" b="0" dirty="0" err="1"/>
              <a:t>vecAddrWrite</a:t>
            </a:r>
            <a:r>
              <a:rPr lang="en-US" sz="1200" b="0" dirty="0"/>
              <a:t>,	</a:t>
            </a:r>
            <a:r>
              <a:rPr lang="en-US" sz="1200" b="0" dirty="0">
                <a:solidFill>
                  <a:srgbClr val="00B050"/>
                </a:solidFill>
              </a:rPr>
              <a:t>-- Input write address, width defined by write port depth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WRCLK =&gt; </a:t>
            </a:r>
            <a:r>
              <a:rPr lang="en-US" sz="1200" b="0" dirty="0" err="1"/>
              <a:t>clk</a:t>
            </a:r>
            <a:r>
              <a:rPr lang="en-US" sz="1200" b="0" dirty="0"/>
              <a:t>,		</a:t>
            </a:r>
            <a:r>
              <a:rPr lang="en-US" sz="1200" b="0" dirty="0">
                <a:solidFill>
                  <a:srgbClr val="00B050"/>
                </a:solidFill>
              </a:rPr>
              <a:t>-- 1-bit input write clock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WREN =&gt; </a:t>
            </a:r>
            <a:r>
              <a:rPr lang="en-US" sz="1200" b="0" dirty="0" err="1"/>
              <a:t>cw</a:t>
            </a:r>
            <a:r>
              <a:rPr lang="en-US" sz="1200" b="0" dirty="0"/>
              <a:t>(4));		</a:t>
            </a:r>
            <a:r>
              <a:rPr lang="en-US" sz="1200" b="0" dirty="0">
                <a:solidFill>
                  <a:srgbClr val="00B050"/>
                </a:solidFill>
              </a:rPr>
              <a:t>-- 1-bit input write port enable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0738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10778</TotalTime>
  <Words>1772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Schoolbook</vt:lpstr>
      <vt:lpstr>Courier New</vt:lpstr>
      <vt:lpstr>Times New Roman</vt:lpstr>
      <vt:lpstr>Trebuchet MS</vt:lpstr>
      <vt:lpstr>Wingdings</vt:lpstr>
      <vt:lpstr>1_Blank Presentation</vt:lpstr>
      <vt:lpstr>CSCE 436 – Advanced Embedded Systems Lecture 13 – Datapath and Control</vt:lpstr>
      <vt:lpstr>Lesson Outline</vt:lpstr>
      <vt:lpstr>Datapath and Control - BRAM</vt:lpstr>
      <vt:lpstr>Datapath and Control - BRAM</vt:lpstr>
      <vt:lpstr>Datapath and Control - BRAM</vt:lpstr>
      <vt:lpstr>Datapath and Control - BRAM</vt:lpstr>
      <vt:lpstr>Datapath and Control - BRAM</vt:lpstr>
      <vt:lpstr>Datapath and Control – BRAM Example Instantiation</vt:lpstr>
      <vt:lpstr>Datapath and Control – BRAM Instantiation continued</vt:lpstr>
      <vt:lpstr>Datapath and Control –    Class Activity</vt:lpstr>
      <vt:lpstr>Datapath and Control - BRAM</vt:lpstr>
      <vt:lpstr>Datapath and Control - Packages</vt:lpstr>
      <vt:lpstr>Datapath and Control - Packages</vt:lpstr>
      <vt:lpstr>2-Line Handshake</vt:lpstr>
      <vt:lpstr>2-Line Handshake</vt:lpstr>
      <vt:lpstr>2-Line Handshake</vt:lpstr>
      <vt:lpstr>2-Line Handshake</vt:lpstr>
      <vt:lpstr>2-Line Handshake</vt:lpstr>
      <vt:lpstr>Datapath and Control - Exercise</vt:lpstr>
      <vt:lpstr>Homework #8</vt:lpstr>
      <vt:lpstr>Homework #8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Jeffrey Falkinburg</cp:lastModifiedBy>
  <cp:revision>472</cp:revision>
  <cp:lastPrinted>2014-08-12T17:37:01Z</cp:lastPrinted>
  <dcterms:created xsi:type="dcterms:W3CDTF">2001-06-27T14:08:57Z</dcterms:created>
  <dcterms:modified xsi:type="dcterms:W3CDTF">2021-02-20T21:04:02Z</dcterms:modified>
</cp:coreProperties>
</file>