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0" r:id="rId2"/>
    <p:sldMasterId id="2147483702" r:id="rId3"/>
  </p:sldMasterIdLst>
  <p:notesMasterIdLst>
    <p:notesMasterId r:id="rId31"/>
  </p:notesMasterIdLst>
  <p:handoutMasterIdLst>
    <p:handoutMasterId r:id="rId32"/>
  </p:handoutMasterIdLst>
  <p:sldIdLst>
    <p:sldId id="422" r:id="rId4"/>
    <p:sldId id="300" r:id="rId5"/>
    <p:sldId id="356" r:id="rId6"/>
    <p:sldId id="415" r:id="rId7"/>
    <p:sldId id="416" r:id="rId8"/>
    <p:sldId id="414" r:id="rId9"/>
    <p:sldId id="400" r:id="rId10"/>
    <p:sldId id="418" r:id="rId11"/>
    <p:sldId id="417" r:id="rId12"/>
    <p:sldId id="406" r:id="rId13"/>
    <p:sldId id="407" r:id="rId14"/>
    <p:sldId id="408" r:id="rId15"/>
    <p:sldId id="409" r:id="rId16"/>
    <p:sldId id="410" r:id="rId17"/>
    <p:sldId id="411" r:id="rId18"/>
    <p:sldId id="412" r:id="rId19"/>
    <p:sldId id="413" r:id="rId20"/>
    <p:sldId id="401" r:id="rId21"/>
    <p:sldId id="402" r:id="rId22"/>
    <p:sldId id="403" r:id="rId23"/>
    <p:sldId id="404" r:id="rId24"/>
    <p:sldId id="405" r:id="rId25"/>
    <p:sldId id="396" r:id="rId26"/>
    <p:sldId id="419" r:id="rId27"/>
    <p:sldId id="420" r:id="rId28"/>
    <p:sldId id="421" r:id="rId29"/>
    <p:sldId id="423" r:id="rId30"/>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5" d="100"/>
          <a:sy n="115" d="100"/>
        </p:scale>
        <p:origin x="141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D71A6452-0BCD-4BC9-9BD9-83CB66D88255}"/>
              </a:ext>
            </a:extLst>
          </p:cNvPr>
          <p:cNvSpPr>
            <a:spLocks noGrp="1" noChangeArrowheads="1"/>
          </p:cNvSpPr>
          <p:nvPr>
            <p:ph type="subTitle" idx="1"/>
          </p:nvPr>
        </p:nvSpPr>
        <p:spPr>
          <a:xfrm>
            <a:off x="4533900" y="515239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7" name="Rectangle 13">
            <a:extLst>
              <a:ext uri="{FF2B5EF4-FFF2-40B4-BE49-F238E27FC236}">
                <a16:creationId xmlns:a16="http://schemas.microsoft.com/office/drawing/2014/main" id="{1D661F3A-130A-4A4D-BA48-ED2EE20A2372}"/>
              </a:ext>
            </a:extLst>
          </p:cNvPr>
          <p:cNvSpPr>
            <a:spLocks noGrp="1" noChangeArrowheads="1"/>
          </p:cNvSpPr>
          <p:nvPr>
            <p:ph type="ctrTitle"/>
          </p:nvPr>
        </p:nvSpPr>
        <p:spPr>
          <a:xfrm>
            <a:off x="3848100" y="2275840"/>
            <a:ext cx="4762500" cy="1905000"/>
          </a:xfrm>
        </p:spPr>
        <p:txBody>
          <a:bodyPr/>
          <a:lstStyle>
            <a:lvl1pPr>
              <a:defRPr sz="4000"/>
            </a:lvl1pPr>
          </a:lstStyle>
          <a:p>
            <a:r>
              <a:rPr lang="en-US" dirty="0"/>
              <a:t>Briefing Topic Title Goes Here</a:t>
            </a:r>
          </a:p>
        </p:txBody>
      </p:sp>
      <p:sp>
        <p:nvSpPr>
          <p:cNvPr id="8" name="Line 14">
            <a:extLst>
              <a:ext uri="{FF2B5EF4-FFF2-40B4-BE49-F238E27FC236}">
                <a16:creationId xmlns:a16="http://schemas.microsoft.com/office/drawing/2014/main" id="{3E1DE925-EDC4-4796-A32D-39BF8872DF90}"/>
              </a:ext>
            </a:extLst>
          </p:cNvPr>
          <p:cNvSpPr>
            <a:spLocks noChangeShapeType="1"/>
          </p:cNvSpPr>
          <p:nvPr userDrawn="1"/>
        </p:nvSpPr>
        <p:spPr bwMode="auto">
          <a:xfrm>
            <a:off x="382200" y="6305840"/>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sp>
        <p:nvSpPr>
          <p:cNvPr id="9" name="Line 14">
            <a:extLst>
              <a:ext uri="{FF2B5EF4-FFF2-40B4-BE49-F238E27FC236}">
                <a16:creationId xmlns:a16="http://schemas.microsoft.com/office/drawing/2014/main" id="{B9A5AA43-1D0E-4E15-B508-249806386B9E}"/>
              </a:ext>
            </a:extLst>
          </p:cNvPr>
          <p:cNvSpPr>
            <a:spLocks noChangeShapeType="1"/>
          </p:cNvSpPr>
          <p:nvPr userDrawn="1"/>
        </p:nvSpPr>
        <p:spPr bwMode="auto">
          <a:xfrm>
            <a:off x="417368" y="1548636"/>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pic>
        <p:nvPicPr>
          <p:cNvPr id="10" name="Picture 9" descr="Nebraska_N_RGB.png">
            <a:extLst>
              <a:ext uri="{FF2B5EF4-FFF2-40B4-BE49-F238E27FC236}">
                <a16:creationId xmlns:a16="http://schemas.microsoft.com/office/drawing/2014/main" id="{AE464BCA-4706-4218-8C95-E46866CDAF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635" y="2302225"/>
            <a:ext cx="1815450" cy="1692456"/>
          </a:xfrm>
          <a:prstGeom prst="rect">
            <a:avLst/>
          </a:prstGeom>
        </p:spPr>
      </p:pic>
      <p:pic>
        <p:nvPicPr>
          <p:cNvPr id="11" name="Picture 10" descr="1505.028 Toolbox PPT_Sidebar_1a.jpg">
            <a:extLst>
              <a:ext uri="{FF2B5EF4-FFF2-40B4-BE49-F238E27FC236}">
                <a16:creationId xmlns:a16="http://schemas.microsoft.com/office/drawing/2014/main" id="{2B0CB6F3-7AD8-4EA3-B68B-E06E654C884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531540" y="4256069"/>
            <a:ext cx="2871639" cy="1368795"/>
          </a:xfrm>
          <a:prstGeom prst="rect">
            <a:avLst/>
          </a:prstGeom>
        </p:spPr>
      </p:pic>
      <p:sp>
        <p:nvSpPr>
          <p:cNvPr id="12" name="Line 15">
            <a:extLst>
              <a:ext uri="{FF2B5EF4-FFF2-40B4-BE49-F238E27FC236}">
                <a16:creationId xmlns:a16="http://schemas.microsoft.com/office/drawing/2014/main" id="{475F9DDA-A152-4EEF-B0CF-40757C1A306C}"/>
              </a:ext>
            </a:extLst>
          </p:cNvPr>
          <p:cNvSpPr>
            <a:spLocks noChangeShapeType="1"/>
          </p:cNvSpPr>
          <p:nvPr userDrawn="1"/>
        </p:nvSpPr>
        <p:spPr bwMode="auto">
          <a:xfrm>
            <a:off x="381000" y="644144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3" name="Line 17">
            <a:extLst>
              <a:ext uri="{FF2B5EF4-FFF2-40B4-BE49-F238E27FC236}">
                <a16:creationId xmlns:a16="http://schemas.microsoft.com/office/drawing/2014/main" id="{8C330A0A-6DA5-4396-865B-0AC4258A7C11}"/>
              </a:ext>
            </a:extLst>
          </p:cNvPr>
          <p:cNvSpPr>
            <a:spLocks noChangeShapeType="1"/>
          </p:cNvSpPr>
          <p:nvPr userDrawn="1"/>
        </p:nvSpPr>
        <p:spPr bwMode="auto">
          <a:xfrm>
            <a:off x="422275" y="140430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31065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a:t>Click to edit Master title style</a:t>
            </a:r>
          </a:p>
        </p:txBody>
      </p:sp>
      <p:sp>
        <p:nvSpPr>
          <p:cNvPr id="3" name="Table Placeholder 2"/>
          <p:cNvSpPr>
            <a:spLocks noGrp="1"/>
          </p:cNvSpPr>
          <p:nvPr>
            <p:ph type="tbl" idx="1"/>
          </p:nvPr>
        </p:nvSpPr>
        <p:spPr>
          <a:xfrm>
            <a:off x="800100" y="1536700"/>
            <a:ext cx="8131175" cy="4324350"/>
          </a:xfrm>
        </p:spPr>
        <p:txBody>
          <a:bodyPr/>
          <a:lstStyle/>
          <a:p>
            <a:pPr lvl="0"/>
            <a:endParaRPr lang="en-US" noProof="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74385659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023299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5 March 2021</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
        <p:nvSpPr>
          <p:cNvPr id="10" name="Line 15">
            <a:extLst>
              <a:ext uri="{FF2B5EF4-FFF2-40B4-BE49-F238E27FC236}">
                <a16:creationId xmlns:a16="http://schemas.microsoft.com/office/drawing/2014/main" id="{9CD561D2-0C80-44E8-BE1F-37774462F11F}"/>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Line 17">
            <a:extLst>
              <a:ext uri="{FF2B5EF4-FFF2-40B4-BE49-F238E27FC236}">
                <a16:creationId xmlns:a16="http://schemas.microsoft.com/office/drawing/2014/main" id="{B9C2CE33-3F9E-49EB-8781-027D4D8AD0DD}"/>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2" name="Text Box 43">
            <a:extLst>
              <a:ext uri="{FF2B5EF4-FFF2-40B4-BE49-F238E27FC236}">
                <a16:creationId xmlns:a16="http://schemas.microsoft.com/office/drawing/2014/main" id="{71A945AD-A2B4-4089-B113-2530BFFCBD68}"/>
              </a:ext>
            </a:extLst>
          </p:cNvPr>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pic>
        <p:nvPicPr>
          <p:cNvPr id="13" name="Picture 12" descr="1505.028 Toolbox PPT_Sidebar_1a.jpg">
            <a:extLst>
              <a:ext uri="{FF2B5EF4-FFF2-40B4-BE49-F238E27FC236}">
                <a16:creationId xmlns:a16="http://schemas.microsoft.com/office/drawing/2014/main" id="{EA457DF1-DCEF-4A46-BDA7-68727A8998D1}"/>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sp>
        <p:nvSpPr>
          <p:cNvPr id="9" name="Line 15">
            <a:extLst>
              <a:ext uri="{FF2B5EF4-FFF2-40B4-BE49-F238E27FC236}">
                <a16:creationId xmlns:a16="http://schemas.microsoft.com/office/drawing/2014/main" id="{81E22EE1-0FA7-4936-8BAF-F0DAA38EC9A9}"/>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 name="Line 17">
            <a:extLst>
              <a:ext uri="{FF2B5EF4-FFF2-40B4-BE49-F238E27FC236}">
                <a16:creationId xmlns:a16="http://schemas.microsoft.com/office/drawing/2014/main" id="{5E591F48-5396-49D7-A251-CB605C74B82F}"/>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Text Box 43">
            <a:extLst>
              <a:ext uri="{FF2B5EF4-FFF2-40B4-BE49-F238E27FC236}">
                <a16:creationId xmlns:a16="http://schemas.microsoft.com/office/drawing/2014/main" id="{F6C20CD6-7389-4952-8FEC-D66123B2BE24}"/>
              </a:ext>
            </a:extLst>
          </p:cNvPr>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pic>
        <p:nvPicPr>
          <p:cNvPr id="12" name="Picture 11" descr="1505.028 Toolbox PPT_Sidebar_1a.jpg">
            <a:extLst>
              <a:ext uri="{FF2B5EF4-FFF2-40B4-BE49-F238E27FC236}">
                <a16:creationId xmlns:a16="http://schemas.microsoft.com/office/drawing/2014/main" id="{BBE9EEAF-4843-452C-82B6-37EB580BA36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981809148"/>
      </p:ext>
    </p:extLst>
  </p:cSld>
  <p:clrMap bg1="lt1" tx1="dk1" bg2="lt2" tx2="dk2" accent1="accent1" accent2="accent2" accent3="accent3" accent4="accent4" accent5="accent5" accent6="accent6" hlink="hlink" folHlink="folHlink"/>
  <p:sldLayoutIdLst>
    <p:sldLayoutId id="2147483701" r:id="rId1"/>
  </p:sldLayoutIdLst>
  <p:transition spd="med"/>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sp>
        <p:nvSpPr>
          <p:cNvPr id="9" name="Line 15">
            <a:extLst>
              <a:ext uri="{FF2B5EF4-FFF2-40B4-BE49-F238E27FC236}">
                <a16:creationId xmlns:a16="http://schemas.microsoft.com/office/drawing/2014/main" id="{F50A7FF2-8120-4B4C-A1B7-939AF9A50DD2}"/>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 name="Line 17">
            <a:extLst>
              <a:ext uri="{FF2B5EF4-FFF2-40B4-BE49-F238E27FC236}">
                <a16:creationId xmlns:a16="http://schemas.microsoft.com/office/drawing/2014/main" id="{29D5D6FC-8DDD-49EB-A2A0-C5A4CB1F3710}"/>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Text Box 43">
            <a:extLst>
              <a:ext uri="{FF2B5EF4-FFF2-40B4-BE49-F238E27FC236}">
                <a16:creationId xmlns:a16="http://schemas.microsoft.com/office/drawing/2014/main" id="{100192DE-0260-49FA-9467-F9B0540979B1}"/>
              </a:ext>
            </a:extLst>
          </p:cNvPr>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pic>
        <p:nvPicPr>
          <p:cNvPr id="12" name="Picture 11" descr="1505.028 Toolbox PPT_Sidebar_1a.jpg">
            <a:extLst>
              <a:ext uri="{FF2B5EF4-FFF2-40B4-BE49-F238E27FC236}">
                <a16:creationId xmlns:a16="http://schemas.microsoft.com/office/drawing/2014/main" id="{686204DF-2DCF-41CF-B22C-34B6F78222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898092075"/>
      </p:ext>
    </p:extLst>
  </p:cSld>
  <p:clrMap bg1="lt1" tx1="dk1" bg2="lt2" tx2="dk2" accent1="accent1" accent2="accent2" accent3="accent3" accent4="accent4" accent5="accent5" accent6="accent6" hlink="hlink" folHlink="folHlink"/>
  <p:sldLayoutIdLst>
    <p:sldLayoutId id="2147483703" r:id="rId1"/>
  </p:sldLayoutIdLst>
  <p:transition spd="med"/>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ference.digilentinc.com/vivado/boardfiles" TargetMode="External"/><Relationship Id="rId2" Type="http://schemas.openxmlformats.org/officeDocument/2006/relationships/hyperlink" Target="https://reference.digilentinc.com/vivado/installatio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eference.digilentinc.com/learn/programmable-logic/tutorials/nexys-video-getting-started-with-microblaze/start"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reference.digilentinc.com/learn/programmable-logic/tutorials/nexys-video-getting-started-with-microblaze/star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reference.digilentinc.com/learn/programmable-logic/tutorials/pmod-ips/start" TargetMode="External"/><Relationship Id="rId2" Type="http://schemas.openxmlformats.org/officeDocument/2006/relationships/hyperlink" Target="https://reference.digilentinc.com/learn/programmable-logic/tutorials/nexys-video-getting-started-with-microblaze/start" TargetMode="External"/><Relationship Id="rId1" Type="http://schemas.openxmlformats.org/officeDocument/2006/relationships/slideLayout" Target="../slideLayouts/slideLayout13.xml"/><Relationship Id="rId5" Type="http://schemas.openxmlformats.org/officeDocument/2006/relationships/hyperlink" Target="https://reference.digilentinc.com/learn/programmable-logic/tutorials/zedboard-creating-custom-ip-cores/start" TargetMode="External"/><Relationship Id="rId4" Type="http://schemas.openxmlformats.org/officeDocument/2006/relationships/hyperlink" Target="https://reference.digilentinc.com/nexys/nexysvideo/gsmb?s%5b%5d=ip&amp;s%5b%5d=integr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E065370-DFD3-4E51-AC4F-575E5AF41049}"/>
              </a:ext>
            </a:extLst>
          </p:cNvPr>
          <p:cNvSpPr>
            <a:spLocks noGrp="1"/>
          </p:cNvSpPr>
          <p:nvPr>
            <p:ph type="subTitle" idx="1"/>
          </p:nvPr>
        </p:nvSpPr>
        <p:spPr/>
        <p:txBody>
          <a:bodyPr/>
          <a:lstStyle/>
          <a:p>
            <a:r>
              <a:rPr lang="en-US" dirty="0"/>
              <a:t>Prof Jeffrey Falkinburg</a:t>
            </a:r>
            <a:br>
              <a:rPr lang="en-US" dirty="0"/>
            </a:br>
            <a:r>
              <a:rPr lang="en-US" dirty="0"/>
              <a:t>Avery Hall 368</a:t>
            </a:r>
            <a:br>
              <a:rPr lang="en-US" dirty="0"/>
            </a:br>
            <a:r>
              <a:rPr lang="en-US" dirty="0"/>
              <a:t>472-5120</a:t>
            </a:r>
          </a:p>
        </p:txBody>
      </p:sp>
      <p:sp>
        <p:nvSpPr>
          <p:cNvPr id="3" name="Title 2">
            <a:extLst>
              <a:ext uri="{FF2B5EF4-FFF2-40B4-BE49-F238E27FC236}">
                <a16:creationId xmlns:a16="http://schemas.microsoft.com/office/drawing/2014/main" id="{13720C4E-8DC4-4E4F-B106-E82062CAE3D5}"/>
              </a:ext>
            </a:extLst>
          </p:cNvPr>
          <p:cNvSpPr>
            <a:spLocks noGrp="1"/>
          </p:cNvSpPr>
          <p:nvPr>
            <p:ph type="ctrTitle"/>
          </p:nvPr>
        </p:nvSpPr>
        <p:spPr>
          <a:xfrm>
            <a:off x="2875085" y="2275840"/>
            <a:ext cx="5735515" cy="1905000"/>
          </a:xfrm>
        </p:spPr>
        <p:txBody>
          <a:bodyPr/>
          <a:lstStyle/>
          <a:p>
            <a:r>
              <a:rPr lang="en-US" dirty="0"/>
              <a:t>CSCE 436 – Advanced Embedded Systems</a:t>
            </a:r>
            <a:br>
              <a:rPr lang="en-US" dirty="0"/>
            </a:br>
            <a:r>
              <a:rPr lang="en-US" dirty="0">
                <a:latin typeface="Trebuchet MS" panose="020B0603020202020204" pitchFamily="34" charset="0"/>
              </a:rPr>
              <a:t>Lecture 18 – Soft CPU – “</a:t>
            </a:r>
            <a:r>
              <a:rPr lang="en-US" dirty="0" err="1">
                <a:latin typeface="Trebuchet MS" panose="020B0603020202020204" pitchFamily="34" charset="0"/>
              </a:rPr>
              <a:t>MicroBlaze</a:t>
            </a:r>
            <a:r>
              <a:rPr lang="en-US" dirty="0">
                <a:latin typeface="Trebuchet MS" panose="020B0603020202020204" pitchFamily="34" charset="0"/>
              </a:rPr>
              <a:t>”</a:t>
            </a:r>
            <a:endParaRPr lang="en-US" dirty="0"/>
          </a:p>
        </p:txBody>
      </p:sp>
    </p:spTree>
    <p:extLst>
      <p:ext uri="{BB962C8B-B14F-4D97-AF65-F5344CB8AC3E}">
        <p14:creationId xmlns:p14="http://schemas.microsoft.com/office/powerpoint/2010/main" val="395634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What you need before proceeding with this guide</a:t>
            </a:r>
          </a:p>
          <a:p>
            <a:r>
              <a:rPr lang="en-US" b="0" dirty="0"/>
              <a:t>Software</a:t>
            </a:r>
          </a:p>
          <a:p>
            <a:pPr lvl="1"/>
            <a:r>
              <a:rPr lang="en-US" b="0" dirty="0"/>
              <a:t>Xilinx </a:t>
            </a:r>
            <a:r>
              <a:rPr lang="en-US" b="0" dirty="0" err="1"/>
              <a:t>Vivado</a:t>
            </a:r>
            <a:r>
              <a:rPr lang="en-US" b="0" dirty="0"/>
              <a:t> with the SDK package.</a:t>
            </a:r>
          </a:p>
          <a:p>
            <a:pPr lvl="2"/>
            <a:r>
              <a:rPr lang="en-US" b="0" dirty="0"/>
              <a:t>Follow this Wiki guide (</a:t>
            </a:r>
            <a:r>
              <a:rPr lang="en-US" b="0" dirty="0">
                <a:hlinkClick r:id="rId2" tooltip="vivado:installation"/>
              </a:rPr>
              <a:t>Installing </a:t>
            </a:r>
            <a:r>
              <a:rPr lang="en-US" b="0" dirty="0" err="1">
                <a:hlinkClick r:id="rId2" tooltip="vivado:installation"/>
              </a:rPr>
              <a:t>Vivado</a:t>
            </a:r>
            <a:r>
              <a:rPr lang="en-US" b="0" dirty="0"/>
              <a:t> ) on how to install and activate </a:t>
            </a:r>
            <a:r>
              <a:rPr lang="en-US" b="0" dirty="0" err="1"/>
              <a:t>Vivado</a:t>
            </a:r>
            <a:r>
              <a:rPr lang="en-US" b="0" dirty="0"/>
              <a:t> 2019.1</a:t>
            </a:r>
          </a:p>
          <a:p>
            <a:r>
              <a:rPr lang="en-US" b="0" dirty="0"/>
              <a:t>Board Support Files</a:t>
            </a:r>
          </a:p>
          <a:p>
            <a:pPr lvl="1"/>
            <a:r>
              <a:rPr lang="en-US" b="0" dirty="0"/>
              <a:t>Board Support Files. These files will describe GPIO interfaces on your board and make it easier to select your FPGA board and add GPIO IP blocks.</a:t>
            </a:r>
          </a:p>
          <a:p>
            <a:pPr lvl="2"/>
            <a:r>
              <a:rPr lang="en-US" b="0" dirty="0"/>
              <a:t>Follow this Wiki guide (</a:t>
            </a:r>
            <a:r>
              <a:rPr lang="en-US" b="0" dirty="0" err="1">
                <a:hlinkClick r:id="rId3" tooltip="vivado:boardfiles"/>
              </a:rPr>
              <a:t>Vivado</a:t>
            </a:r>
            <a:r>
              <a:rPr lang="en-US" b="0" dirty="0">
                <a:hlinkClick r:id="rId3" tooltip="vivado:boardfiles"/>
              </a:rPr>
              <a:t> Board Files for </a:t>
            </a:r>
            <a:r>
              <a:rPr lang="en-US" b="0" dirty="0" err="1">
                <a:hlinkClick r:id="rId3" tooltip="vivado:boardfiles"/>
              </a:rPr>
              <a:t>Digilent</a:t>
            </a:r>
            <a:r>
              <a:rPr lang="en-US" b="0" dirty="0">
                <a:hlinkClick r:id="rId3" tooltip="vivado:boardfiles"/>
              </a:rPr>
              <a:t> 7-Series FPGA Boards</a:t>
            </a:r>
            <a:r>
              <a:rPr lang="en-US" b="0" dirty="0"/>
              <a:t> ) on how to install Board Support Files for </a:t>
            </a:r>
            <a:r>
              <a:rPr lang="en-US" b="0" dirty="0" err="1"/>
              <a:t>Vivado</a:t>
            </a:r>
            <a:r>
              <a:rPr lang="en-US" b="0" dirty="0"/>
              <a:t> 2019.1</a:t>
            </a:r>
          </a:p>
          <a:p>
            <a:r>
              <a:rPr lang="en-US" b="0" dirty="0"/>
              <a:t>Hardware</a:t>
            </a:r>
          </a:p>
          <a:p>
            <a:pPr lvl="1"/>
            <a:r>
              <a:rPr lang="en-US" b="0" dirty="0" err="1"/>
              <a:t>Digilent</a:t>
            </a:r>
            <a:r>
              <a:rPr lang="en-US" b="0" dirty="0"/>
              <a:t> </a:t>
            </a:r>
            <a:r>
              <a:rPr lang="en-US" b="0" dirty="0" err="1"/>
              <a:t>Nexys</a:t>
            </a:r>
            <a:r>
              <a:rPr lang="en-US" b="0" dirty="0"/>
              <a:t> Video FPGA Board and Micro USB Cable for UART communication and JTAG programming</a:t>
            </a:r>
            <a:br>
              <a:rPr lang="en-US" dirty="0"/>
            </a:br>
            <a:endParaRPr lang="en-US" dirty="0"/>
          </a:p>
        </p:txBody>
      </p:sp>
      <p:sp>
        <p:nvSpPr>
          <p:cNvPr id="3" name="Title 2"/>
          <p:cNvSpPr>
            <a:spLocks noGrp="1"/>
          </p:cNvSpPr>
          <p:nvPr>
            <p:ph type="title"/>
          </p:nvPr>
        </p:nvSpPr>
        <p:spPr/>
        <p:txBody>
          <a:bodyPr/>
          <a:lstStyle/>
          <a:p>
            <a:r>
              <a:rPr lang="en-US" dirty="0" err="1"/>
              <a:t>Microblaze</a:t>
            </a:r>
            <a:r>
              <a:rPr lang="en-US" dirty="0"/>
              <a:t> – Getting Started</a:t>
            </a:r>
          </a:p>
        </p:txBody>
      </p:sp>
    </p:spTree>
    <p:extLst>
      <p:ext uri="{BB962C8B-B14F-4D97-AF65-F5344CB8AC3E}">
        <p14:creationId xmlns:p14="http://schemas.microsoft.com/office/powerpoint/2010/main" val="11597435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hlinkClick r:id="rId2"/>
              </a:rPr>
              <a:t>https://reference.digilentinc.com/learn/programmable-logic/tutorials/nexys-video-getting-started-with-microblaze/start</a:t>
            </a:r>
            <a:endParaRPr lang="en-US" dirty="0"/>
          </a:p>
          <a:p>
            <a:endParaRPr lang="en-US" dirty="0"/>
          </a:p>
        </p:txBody>
      </p:sp>
      <p:sp>
        <p:nvSpPr>
          <p:cNvPr id="3" name="Title 2"/>
          <p:cNvSpPr>
            <a:spLocks noGrp="1"/>
          </p:cNvSpPr>
          <p:nvPr>
            <p:ph type="title"/>
          </p:nvPr>
        </p:nvSpPr>
        <p:spPr/>
        <p:txBody>
          <a:bodyPr/>
          <a:lstStyle/>
          <a:p>
            <a:r>
              <a:rPr lang="en-US" dirty="0" err="1"/>
              <a:t>Microblaze</a:t>
            </a:r>
            <a:endParaRPr lang="en-US" dirty="0"/>
          </a:p>
        </p:txBody>
      </p:sp>
      <p:pic>
        <p:nvPicPr>
          <p:cNvPr id="1026" name="Picture 2" descr="https://reference.digilentinc.com/_media/nexys/nexysvideo/16508527298_efc2312db1_o_1_.png?w=500&amp;tok=7a9d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160" y="1793822"/>
            <a:ext cx="5633680" cy="499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347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err="1"/>
              <a:t>Microblaze</a:t>
            </a:r>
            <a:r>
              <a:rPr lang="en-US" b="0" dirty="0"/>
              <a:t> is a soft IP core from Xilinx that will implement a microprocessor entirely within the Xilinx FPGA general purpose memory and logic fabric. For this tutorial, we are going to add a </a:t>
            </a:r>
            <a:r>
              <a:rPr lang="en-US" b="0" dirty="0" err="1"/>
              <a:t>Microblaze</a:t>
            </a:r>
            <a:r>
              <a:rPr lang="en-US" b="0" dirty="0"/>
              <a:t> IP block using the </a:t>
            </a:r>
            <a:r>
              <a:rPr lang="en-US" b="0" dirty="0" err="1"/>
              <a:t>Vivado</a:t>
            </a:r>
            <a:r>
              <a:rPr lang="en-US" b="0" dirty="0"/>
              <a:t> IP Integrator tool.</a:t>
            </a:r>
          </a:p>
          <a:p>
            <a:r>
              <a:rPr lang="en-US" b="0" dirty="0"/>
              <a:t>In addition to the </a:t>
            </a:r>
            <a:r>
              <a:rPr lang="en-US" b="0" dirty="0" err="1"/>
              <a:t>Microblaze</a:t>
            </a:r>
            <a:r>
              <a:rPr lang="en-US" b="0" dirty="0"/>
              <a:t> IP block, we would also like to make use of the DDR3 SDRAM component on the </a:t>
            </a:r>
            <a:r>
              <a:rPr lang="en-US" b="0" dirty="0" err="1"/>
              <a:t>Nexys</a:t>
            </a:r>
            <a:r>
              <a:rPr lang="en-US" b="0" dirty="0"/>
              <a:t> Video. Therefore a MIG ( Memory Interface Generator ) IP block will be added to our design.</a:t>
            </a:r>
          </a:p>
          <a:p>
            <a:r>
              <a:rPr lang="en-US" b="0" dirty="0"/>
              <a:t>Finally, a UART ( Universal Asynchronous Receiver/Transmitter ) IP block will be added to communicate between the host PC and the soft processor core running on the </a:t>
            </a:r>
            <a:r>
              <a:rPr lang="en-US" b="0" dirty="0" err="1"/>
              <a:t>Nexys</a:t>
            </a:r>
            <a:r>
              <a:rPr lang="en-US" b="0" dirty="0"/>
              <a:t> Video.</a:t>
            </a:r>
          </a:p>
          <a:p>
            <a:endParaRPr lang="en-US" dirty="0"/>
          </a:p>
        </p:txBody>
      </p:sp>
      <p:sp>
        <p:nvSpPr>
          <p:cNvPr id="3" name="Title 2"/>
          <p:cNvSpPr>
            <a:spLocks noGrp="1"/>
          </p:cNvSpPr>
          <p:nvPr>
            <p:ph type="title"/>
          </p:nvPr>
        </p:nvSpPr>
        <p:spPr/>
        <p:txBody>
          <a:bodyPr/>
          <a:lstStyle/>
          <a:p>
            <a:r>
              <a:rPr lang="en-US" dirty="0" err="1"/>
              <a:t>Microblaze</a:t>
            </a:r>
            <a:r>
              <a:rPr lang="en-US" dirty="0"/>
              <a:t> - Introduction</a:t>
            </a:r>
          </a:p>
        </p:txBody>
      </p:sp>
    </p:spTree>
    <p:extLst>
      <p:ext uri="{BB962C8B-B14F-4D97-AF65-F5344CB8AC3E}">
        <p14:creationId xmlns:p14="http://schemas.microsoft.com/office/powerpoint/2010/main" val="19527315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General Design Flow - </a:t>
            </a:r>
            <a:r>
              <a:rPr lang="en-US" b="0" dirty="0" err="1"/>
              <a:t>Vivado</a:t>
            </a:r>
            <a:endParaRPr lang="en-US" b="0" dirty="0"/>
          </a:p>
          <a:p>
            <a:pPr lvl="1"/>
            <a:r>
              <a:rPr lang="en-US" b="0" dirty="0"/>
              <a:t>Open </a:t>
            </a:r>
            <a:r>
              <a:rPr lang="en-US" b="0" dirty="0" err="1"/>
              <a:t>Vivado</a:t>
            </a:r>
            <a:r>
              <a:rPr lang="en-US" b="0" dirty="0"/>
              <a:t> and select </a:t>
            </a:r>
            <a:r>
              <a:rPr lang="en-US" b="0" dirty="0" err="1"/>
              <a:t>Nexys</a:t>
            </a:r>
            <a:r>
              <a:rPr lang="en-US" b="0" dirty="0"/>
              <a:t> Video board</a:t>
            </a:r>
          </a:p>
          <a:p>
            <a:pPr lvl="1"/>
            <a:r>
              <a:rPr lang="en-US" b="0" dirty="0"/>
              <a:t>Create a new </a:t>
            </a:r>
            <a:r>
              <a:rPr lang="en-US" b="0" dirty="0" err="1"/>
              <a:t>Vivado</a:t>
            </a:r>
            <a:r>
              <a:rPr lang="en-US" b="0" dirty="0"/>
              <a:t> Project</a:t>
            </a:r>
          </a:p>
          <a:p>
            <a:pPr lvl="1"/>
            <a:r>
              <a:rPr lang="en-US" b="0" dirty="0"/>
              <a:t>Create empty block design workspace inside the new project</a:t>
            </a:r>
          </a:p>
          <a:p>
            <a:pPr lvl="1"/>
            <a:r>
              <a:rPr lang="en-US" b="0" dirty="0"/>
              <a:t>Add required IP blocks using the IP integrator tool and build Hardware Design</a:t>
            </a:r>
          </a:p>
          <a:p>
            <a:pPr lvl="1"/>
            <a:r>
              <a:rPr lang="en-US" b="0" dirty="0"/>
              <a:t>Validate and save block design</a:t>
            </a:r>
          </a:p>
          <a:p>
            <a:pPr lvl="1"/>
            <a:r>
              <a:rPr lang="en-US" b="0" dirty="0"/>
              <a:t>Create HDL system wrapper</a:t>
            </a:r>
          </a:p>
          <a:p>
            <a:pPr lvl="1"/>
            <a:r>
              <a:rPr lang="en-US" b="0" dirty="0"/>
              <a:t>Run design Synthesis and Implementation</a:t>
            </a:r>
          </a:p>
          <a:p>
            <a:pPr lvl="1"/>
            <a:r>
              <a:rPr lang="en-US" b="0" dirty="0"/>
              <a:t>Generate Bit File</a:t>
            </a:r>
          </a:p>
          <a:p>
            <a:pPr lvl="1"/>
            <a:r>
              <a:rPr lang="en-US" b="0" dirty="0"/>
              <a:t>Export Hardware Design including the generated bit stream file to SDK tool</a:t>
            </a:r>
          </a:p>
          <a:p>
            <a:pPr lvl="1"/>
            <a:r>
              <a:rPr lang="en-US" b="0" dirty="0"/>
              <a:t>Launch SDK</a:t>
            </a:r>
          </a:p>
          <a:p>
            <a:endParaRPr lang="en-US" dirty="0"/>
          </a:p>
        </p:txBody>
      </p:sp>
      <p:sp>
        <p:nvSpPr>
          <p:cNvPr id="3" name="Title 2"/>
          <p:cNvSpPr>
            <a:spLocks noGrp="1"/>
          </p:cNvSpPr>
          <p:nvPr>
            <p:ph type="title"/>
          </p:nvPr>
        </p:nvSpPr>
        <p:spPr/>
        <p:txBody>
          <a:bodyPr/>
          <a:lstStyle/>
          <a:p>
            <a:r>
              <a:rPr lang="en-US" dirty="0" err="1"/>
              <a:t>Microblaze</a:t>
            </a:r>
            <a:endParaRPr lang="en-US" dirty="0"/>
          </a:p>
        </p:txBody>
      </p:sp>
    </p:spTree>
    <p:extLst>
      <p:ext uri="{BB962C8B-B14F-4D97-AF65-F5344CB8AC3E}">
        <p14:creationId xmlns:p14="http://schemas.microsoft.com/office/powerpoint/2010/main" val="110655704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Now the Hardware design is exported to the SDK tool. The </a:t>
            </a:r>
            <a:r>
              <a:rPr lang="en-US" b="0" dirty="0" err="1"/>
              <a:t>Vivado</a:t>
            </a:r>
            <a:r>
              <a:rPr lang="en-US" b="0" dirty="0"/>
              <a:t> to SDK hand-off is done internally through </a:t>
            </a:r>
            <a:r>
              <a:rPr lang="en-US" b="0" dirty="0" err="1"/>
              <a:t>Vivado</a:t>
            </a:r>
            <a:r>
              <a:rPr lang="en-US" b="0" dirty="0"/>
              <a:t>. We will use SDK to create a Software application that will use the customized board interface data and FPGA hardware configuration by importing the hardware design information from </a:t>
            </a:r>
            <a:r>
              <a:rPr lang="en-US" b="0" dirty="0" err="1"/>
              <a:t>Vivado</a:t>
            </a:r>
            <a:r>
              <a:rPr lang="en-US" b="0" dirty="0"/>
              <a:t>.</a:t>
            </a:r>
          </a:p>
          <a:p>
            <a:r>
              <a:rPr lang="en-US" b="0" dirty="0"/>
              <a:t>General Design Flow - SDK</a:t>
            </a:r>
          </a:p>
          <a:p>
            <a:pPr lvl="1"/>
            <a:r>
              <a:rPr lang="en-US" b="0" dirty="0"/>
              <a:t>Create new application project and select default Hello World template</a:t>
            </a:r>
          </a:p>
          <a:p>
            <a:pPr lvl="1"/>
            <a:r>
              <a:rPr lang="en-US" b="0" dirty="0"/>
              <a:t>Program FPGA</a:t>
            </a:r>
          </a:p>
          <a:p>
            <a:pPr lvl="1"/>
            <a:r>
              <a:rPr lang="en-US" b="0" dirty="0"/>
              <a:t>Run configuration by selecting the correct UART COM Port and Baud Rate</a:t>
            </a:r>
          </a:p>
          <a:p>
            <a:pPr lvl="1"/>
            <a:endParaRPr lang="en-US" b="0" dirty="0"/>
          </a:p>
          <a:p>
            <a:endParaRPr lang="en-US" dirty="0"/>
          </a:p>
        </p:txBody>
      </p:sp>
      <p:sp>
        <p:nvSpPr>
          <p:cNvPr id="3" name="Title 2"/>
          <p:cNvSpPr>
            <a:spLocks noGrp="1"/>
          </p:cNvSpPr>
          <p:nvPr>
            <p:ph type="title"/>
          </p:nvPr>
        </p:nvSpPr>
        <p:spPr/>
        <p:txBody>
          <a:bodyPr/>
          <a:lstStyle/>
          <a:p>
            <a:r>
              <a:rPr lang="en-US" dirty="0" err="1"/>
              <a:t>Microblaze</a:t>
            </a:r>
            <a:endParaRPr lang="en-US" dirty="0"/>
          </a:p>
        </p:txBody>
      </p:sp>
    </p:spTree>
    <p:extLst>
      <p:ext uri="{BB962C8B-B14F-4D97-AF65-F5344CB8AC3E}">
        <p14:creationId xmlns:p14="http://schemas.microsoft.com/office/powerpoint/2010/main" val="400612908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a:t>Microblaze</a:t>
            </a:r>
            <a:endParaRPr lang="en-US" dirty="0"/>
          </a:p>
        </p:txBody>
      </p:sp>
    </p:spTree>
    <p:extLst>
      <p:ext uri="{BB962C8B-B14F-4D97-AF65-F5344CB8AC3E}">
        <p14:creationId xmlns:p14="http://schemas.microsoft.com/office/powerpoint/2010/main" val="3799595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Ensure at this time don’t use the </a:t>
            </a:r>
            <a:r>
              <a:rPr lang="en-US" dirty="0" err="1"/>
              <a:t>MicroBlaze</a:t>
            </a:r>
            <a:r>
              <a:rPr lang="en-US" dirty="0"/>
              <a:t> Interrupt Controller on the </a:t>
            </a:r>
            <a:r>
              <a:rPr lang="en-US" dirty="0" err="1"/>
              <a:t>MicroBlaze</a:t>
            </a:r>
            <a:r>
              <a:rPr lang="en-US" dirty="0"/>
              <a:t> Block Automation.</a:t>
            </a:r>
          </a:p>
          <a:p>
            <a:r>
              <a:rPr lang="en-US" dirty="0"/>
              <a:t>Trouble with too many errors with MIG Block Automation.  Should only have the error message [BD 41-1273]</a:t>
            </a:r>
          </a:p>
          <a:p>
            <a:pPr lvl="1"/>
            <a:r>
              <a:rPr lang="en-US" dirty="0"/>
              <a:t>Design won’t validate or build with more error messages.</a:t>
            </a:r>
          </a:p>
          <a:p>
            <a:r>
              <a:rPr lang="en-US" dirty="0"/>
              <a:t>Block Design name may need to start with “design”</a:t>
            </a:r>
          </a:p>
          <a:p>
            <a:endParaRPr lang="en-US" dirty="0"/>
          </a:p>
        </p:txBody>
      </p:sp>
      <p:sp>
        <p:nvSpPr>
          <p:cNvPr id="3" name="Title 2"/>
          <p:cNvSpPr>
            <a:spLocks noGrp="1"/>
          </p:cNvSpPr>
          <p:nvPr>
            <p:ph type="title"/>
          </p:nvPr>
        </p:nvSpPr>
        <p:spPr/>
        <p:txBody>
          <a:bodyPr/>
          <a:lstStyle/>
          <a:p>
            <a:r>
              <a:rPr lang="en-US" dirty="0" err="1"/>
              <a:t>Microblaze</a:t>
            </a:r>
            <a:r>
              <a:rPr lang="en-US" dirty="0"/>
              <a:t> - Issues</a:t>
            </a:r>
          </a:p>
        </p:txBody>
      </p:sp>
    </p:spTree>
    <p:extLst>
      <p:ext uri="{BB962C8B-B14F-4D97-AF65-F5344CB8AC3E}">
        <p14:creationId xmlns:p14="http://schemas.microsoft.com/office/powerpoint/2010/main" val="34095269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Errors after MIG Block Automation Run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200" dirty="0"/>
              <a:t>can't read "</a:t>
            </a:r>
            <a:r>
              <a:rPr lang="en-US" sz="1200" dirty="0" err="1"/>
              <a:t>board_if</a:t>
            </a:r>
            <a:r>
              <a:rPr lang="en-US" sz="1200" dirty="0"/>
              <a:t>": no such variable</a:t>
            </a:r>
          </a:p>
          <a:p>
            <a:r>
              <a:rPr lang="en-US" sz="1200" dirty="0"/>
              <a:t>ERROR: [BD 41-1273] Error running </a:t>
            </a:r>
            <a:r>
              <a:rPr lang="en-US" sz="1200" dirty="0" err="1"/>
              <a:t>apply_rule</a:t>
            </a:r>
            <a:r>
              <a:rPr lang="en-US" sz="1200" dirty="0"/>
              <a:t> TCL procedure: can't read "</a:t>
            </a:r>
            <a:r>
              <a:rPr lang="en-US" sz="1200" dirty="0" err="1"/>
              <a:t>board_if</a:t>
            </a:r>
            <a:r>
              <a:rPr lang="en-US" sz="1200" dirty="0"/>
              <a:t>": no such variable</a:t>
            </a:r>
          </a:p>
          <a:p>
            <a:r>
              <a:rPr lang="en-US" sz="1200" dirty="0"/>
              <a:t>    ::xilinx.com_bd_rule_mig_7series::</a:t>
            </a:r>
            <a:r>
              <a:rPr lang="en-US" sz="1200" dirty="0" err="1"/>
              <a:t>apply_rule</a:t>
            </a:r>
            <a:r>
              <a:rPr lang="en-US" sz="1200" dirty="0"/>
              <a:t> Line 48</a:t>
            </a:r>
          </a:p>
          <a:p>
            <a:r>
              <a:rPr lang="en-US" sz="1200" dirty="0"/>
              <a:t>INFO: [BD 5-145] Automation rule xilinx.com:bd_rule:mig_7series was not applied to object mig_7series_0</a:t>
            </a:r>
          </a:p>
          <a:p>
            <a:r>
              <a:rPr lang="en-US" sz="1200" dirty="0" err="1"/>
              <a:t>apply_bd_automation</a:t>
            </a:r>
            <a:r>
              <a:rPr lang="en-US" sz="1200" dirty="0"/>
              <a:t>: Time (s): </a:t>
            </a:r>
            <a:r>
              <a:rPr lang="en-US" sz="1200" dirty="0" err="1"/>
              <a:t>cpu</a:t>
            </a:r>
            <a:r>
              <a:rPr lang="en-US" sz="1200" dirty="0"/>
              <a:t> = 00:00:02 ; elapsed = 00:00:27 . Memory (MB): peak = 1280.910 ; gain = 0.000</a:t>
            </a:r>
          </a:p>
          <a:p>
            <a:r>
              <a:rPr lang="en-US" sz="1200" dirty="0"/>
              <a:t>INFO: [Common 17-17] undo '</a:t>
            </a:r>
            <a:r>
              <a:rPr lang="en-US" sz="1200" dirty="0" err="1"/>
              <a:t>apply_bd_automation</a:t>
            </a:r>
            <a:r>
              <a:rPr lang="en-US" sz="1200" dirty="0"/>
              <a:t> -rule xilinx.com:bd_rule:mig_7series -</a:t>
            </a:r>
            <a:r>
              <a:rPr lang="en-US" sz="1200" dirty="0" err="1"/>
              <a:t>config</a:t>
            </a:r>
            <a:r>
              <a:rPr lang="en-US" sz="1200" dirty="0"/>
              <a:t> {</a:t>
            </a:r>
            <a:r>
              <a:rPr lang="en-US" sz="1200" dirty="0" err="1"/>
              <a:t>Board_Interface</a:t>
            </a:r>
            <a:r>
              <a:rPr lang="en-US" sz="1200" dirty="0"/>
              <a:t> "ddr3_sdram" }  [</a:t>
            </a:r>
            <a:r>
              <a:rPr lang="en-US" sz="1200" dirty="0" err="1"/>
              <a:t>get_bd_cells</a:t>
            </a:r>
            <a:r>
              <a:rPr lang="en-US" sz="1200" dirty="0"/>
              <a:t> mig_7series_0]'</a:t>
            </a:r>
          </a:p>
          <a:p>
            <a:r>
              <a:rPr lang="en-US" sz="1200" dirty="0"/>
              <a:t>INFO: [Common 17-17] undo '</a:t>
            </a:r>
            <a:r>
              <a:rPr lang="en-US" sz="1200" dirty="0" err="1"/>
              <a:t>endgroup</a:t>
            </a:r>
            <a:r>
              <a:rPr lang="en-US" sz="1200" dirty="0"/>
              <a:t>'</a:t>
            </a:r>
          </a:p>
          <a:p>
            <a:r>
              <a:rPr lang="en-US" sz="1200" dirty="0"/>
              <a:t>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sz="1200" dirty="0"/>
              <a:t>ERROR: [</a:t>
            </a:r>
            <a:r>
              <a:rPr lang="en-US" sz="1200" dirty="0" err="1"/>
              <a:t>IP_Flow</a:t>
            </a:r>
            <a:r>
              <a:rPr lang="en-US" sz="1200" dirty="0"/>
              <a:t> 19-3475] </a:t>
            </a:r>
            <a:r>
              <a:rPr lang="en-US" sz="1200" dirty="0" err="1"/>
              <a:t>Tcl</a:t>
            </a:r>
            <a:r>
              <a:rPr lang="en-US" sz="1200" dirty="0"/>
              <a:t> error in ::ipgui_Lec_17_design_1_mig_7series_0_0::</a:t>
            </a:r>
            <a:r>
              <a:rPr lang="en-US" sz="1200" dirty="0" err="1"/>
              <a:t>updateAllModelParams</a:t>
            </a:r>
            <a:r>
              <a:rPr lang="en-US" sz="1200" dirty="0"/>
              <a:t> procedure for BD Cell 'mig_7series_0'. 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sz="1200" dirty="0"/>
              <a:t>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sz="1200" dirty="0"/>
              <a:t>ERROR: [</a:t>
            </a:r>
            <a:r>
              <a:rPr lang="en-US" sz="1200" dirty="0" err="1"/>
              <a:t>IP_Flow</a:t>
            </a:r>
            <a:r>
              <a:rPr lang="en-US" sz="1200" dirty="0"/>
              <a:t> 19-3475] </a:t>
            </a:r>
            <a:r>
              <a:rPr lang="en-US" sz="1200" dirty="0" err="1"/>
              <a:t>Tcl</a:t>
            </a:r>
            <a:r>
              <a:rPr lang="en-US" sz="1200" dirty="0"/>
              <a:t> error in ::ipgui_Lec_17_design_1_mig_7series_0_0::</a:t>
            </a:r>
            <a:r>
              <a:rPr lang="en-US" sz="1200" dirty="0" err="1"/>
              <a:t>updateAllModelParams</a:t>
            </a:r>
            <a:r>
              <a:rPr lang="en-US" sz="1200" dirty="0"/>
              <a:t> procedure for BD Cell 'mig_7series_0'. 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sz="1200" dirty="0"/>
              <a:t>INFO: [</a:t>
            </a:r>
            <a:r>
              <a:rPr lang="en-US" sz="1200" dirty="0" err="1"/>
              <a:t>IP_Flow</a:t>
            </a:r>
            <a:r>
              <a:rPr lang="en-US" sz="1200" dirty="0"/>
              <a:t> 19-3438] Customization errors found on 'mig_7series_0'. Restoring to previous valid configuration.</a:t>
            </a:r>
          </a:p>
          <a:p>
            <a:r>
              <a:rPr lang="en-US" sz="1200" dirty="0"/>
              <a:t>INFO: [</a:t>
            </a:r>
            <a:r>
              <a:rPr lang="en-US" sz="1200" dirty="0" err="1"/>
              <a:t>IP_Flow</a:t>
            </a:r>
            <a:r>
              <a:rPr lang="en-US" sz="1200" dirty="0"/>
              <a:t> 19-3447] Customization errors found during restoring IP 'mig_7series_0' to previous valid configuration.</a:t>
            </a:r>
          </a:p>
          <a:p>
            <a:r>
              <a:rPr lang="en-US" sz="1200" dirty="0"/>
              <a:t>ERROR: [</a:t>
            </a:r>
            <a:r>
              <a:rPr lang="en-US" sz="1200" dirty="0" err="1"/>
              <a:t>IP_Flow</a:t>
            </a:r>
            <a:r>
              <a:rPr lang="en-US" sz="1200" dirty="0"/>
              <a:t> 19-3439] Failed to restore IP 'mig_7series_0' customization to its previous valid configuration.</a:t>
            </a:r>
          </a:p>
          <a:p>
            <a:r>
              <a:rPr lang="en-US" sz="1200" dirty="0"/>
              <a:t>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sz="1200" dirty="0"/>
              <a:t>ERROR: [</a:t>
            </a:r>
            <a:r>
              <a:rPr lang="en-US" sz="1200" dirty="0" err="1"/>
              <a:t>IP_Flow</a:t>
            </a:r>
            <a:r>
              <a:rPr lang="en-US" sz="1200" dirty="0"/>
              <a:t> 19-3475] </a:t>
            </a:r>
            <a:r>
              <a:rPr lang="en-US" sz="1200" dirty="0" err="1"/>
              <a:t>Tcl</a:t>
            </a:r>
            <a:r>
              <a:rPr lang="en-US" sz="1200" dirty="0"/>
              <a:t> error in ::ipgui_Lec_17_design_1_mig_7series_0_0::</a:t>
            </a:r>
            <a:r>
              <a:rPr lang="en-US" sz="1200" dirty="0" err="1"/>
              <a:t>updateAllModelParams</a:t>
            </a:r>
            <a:r>
              <a:rPr lang="en-US" sz="1200" dirty="0"/>
              <a:t> procedure for BD Cell 'mig_7series_0'. error deleting "C:/Users/Jeffrey.Falkinburg/Documents/Courses/ECE383/Spr17/ECE_383_Spring_2017/Lecture_17/Lecture_17.srcs/sources_1/bd/Lec_17_design_1/ip/Lec_17_design_1_mig_7series_0_0/Lec_17_design_1_mig_7series_0_0\example_design\rtl\traffic_gen\mig_7series_v4_0_axi4_wrapper.v": no such file or directory</a:t>
            </a:r>
          </a:p>
          <a:p>
            <a:r>
              <a:rPr lang="en-US" sz="1200" dirty="0"/>
              <a:t>INFO: [</a:t>
            </a:r>
            <a:r>
              <a:rPr lang="en-US" sz="1200" dirty="0" err="1"/>
              <a:t>IP_Flow</a:t>
            </a:r>
            <a:r>
              <a:rPr lang="en-US" sz="1200" dirty="0"/>
              <a:t> 19-3438] Customization errors found on 'mig_7series_0'. Restoring to previous valid configuration.</a:t>
            </a:r>
          </a:p>
          <a:p>
            <a:r>
              <a:rPr lang="en-US" sz="1200" dirty="0"/>
              <a:t>INFO: [</a:t>
            </a:r>
            <a:r>
              <a:rPr lang="en-US" sz="1200" dirty="0" err="1"/>
              <a:t>IP_Flow</a:t>
            </a:r>
            <a:r>
              <a:rPr lang="en-US" sz="1200" dirty="0"/>
              <a:t> 19-3447] Customization errors found during restoring IP 'mig_7series_0' to previous valid configuration.</a:t>
            </a:r>
          </a:p>
          <a:p>
            <a:r>
              <a:rPr lang="en-US" sz="1200" dirty="0"/>
              <a:t>ERROR: [</a:t>
            </a:r>
            <a:r>
              <a:rPr lang="en-US" sz="1200" dirty="0" err="1"/>
              <a:t>IP_Flow</a:t>
            </a:r>
            <a:r>
              <a:rPr lang="en-US" sz="1200" dirty="0"/>
              <a:t> 19-3439] Failed to restore IP 'mig_7series_0' customization to its previous valid configuration.</a:t>
            </a:r>
          </a:p>
          <a:p>
            <a:r>
              <a:rPr lang="en-US" sz="1200" dirty="0"/>
              <a:t>ERROR: [BD 41-245] </a:t>
            </a:r>
            <a:r>
              <a:rPr lang="en-US" sz="1200" dirty="0" err="1"/>
              <a:t>set_property</a:t>
            </a:r>
            <a:r>
              <a:rPr lang="en-US" sz="1200" dirty="0"/>
              <a:t> error - Customization errors found on 'mig_7series_0'. Restoring to previous valid configuration.</a:t>
            </a:r>
          </a:p>
          <a:p>
            <a:r>
              <a:rPr lang="en-US" sz="1200" dirty="0"/>
              <a:t>Customization errors found during restoring IP 'mig_7series_0' to previous valid configuration.</a:t>
            </a:r>
          </a:p>
          <a:p>
            <a:r>
              <a:rPr lang="en-US" sz="1200" dirty="0"/>
              <a:t>Failed to restore IP 'mig_7series_0' customization to its previous valid configuration.</a:t>
            </a:r>
          </a:p>
        </p:txBody>
      </p:sp>
      <p:sp>
        <p:nvSpPr>
          <p:cNvPr id="3" name="Title 2"/>
          <p:cNvSpPr>
            <a:spLocks noGrp="1"/>
          </p:cNvSpPr>
          <p:nvPr>
            <p:ph type="title"/>
          </p:nvPr>
        </p:nvSpPr>
        <p:spPr/>
        <p:txBody>
          <a:bodyPr/>
          <a:lstStyle/>
          <a:p>
            <a:r>
              <a:rPr lang="en-US" dirty="0" err="1"/>
              <a:t>Microblaze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7" y="1873195"/>
            <a:ext cx="66389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990364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err="1"/>
              <a:t>Microblaze</a:t>
            </a:r>
            <a:r>
              <a:rPr lang="en-US" b="0" dirty="0"/>
              <a:t> based hardware ( HW ) design in Xilinx </a:t>
            </a:r>
            <a:r>
              <a:rPr lang="en-US" b="0" dirty="0" err="1"/>
              <a:t>Vivado</a:t>
            </a:r>
            <a:endParaRPr lang="en-US" b="0" dirty="0"/>
          </a:p>
        </p:txBody>
      </p:sp>
      <p:sp>
        <p:nvSpPr>
          <p:cNvPr id="3" name="Title 2"/>
          <p:cNvSpPr>
            <a:spLocks noGrp="1"/>
          </p:cNvSpPr>
          <p:nvPr>
            <p:ph type="title"/>
          </p:nvPr>
        </p:nvSpPr>
        <p:spPr/>
        <p:txBody>
          <a:bodyPr/>
          <a:lstStyle/>
          <a:p>
            <a:r>
              <a:rPr lang="en-US" dirty="0" err="1"/>
              <a:t>Microblaze</a:t>
            </a:r>
            <a:r>
              <a:rPr lang="en-US" dirty="0"/>
              <a:t> - Tutorial</a:t>
            </a:r>
          </a:p>
        </p:txBody>
      </p:sp>
      <p:pic>
        <p:nvPicPr>
          <p:cNvPr id="2050" name="Picture 2" descr="https://reference.digilentinc.com/_media/vivado/mig_37.jpg?w=650&amp;tok=ddeb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88" y="1870812"/>
            <a:ext cx="8206762" cy="4987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0668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.C Project in Xilinx </a:t>
            </a:r>
            <a:r>
              <a:rPr lang="en-US" b="0" dirty="0" err="1"/>
              <a:t>Vivado</a:t>
            </a:r>
            <a:r>
              <a:rPr lang="en-US" b="0" dirty="0"/>
              <a:t> SDK ( Software Development Kit) to display Hello World using the hardware design shown in the previous step</a:t>
            </a:r>
          </a:p>
        </p:txBody>
      </p:sp>
      <p:sp>
        <p:nvSpPr>
          <p:cNvPr id="3" name="Title 2"/>
          <p:cNvSpPr>
            <a:spLocks noGrp="1"/>
          </p:cNvSpPr>
          <p:nvPr>
            <p:ph type="title"/>
          </p:nvPr>
        </p:nvSpPr>
        <p:spPr/>
        <p:txBody>
          <a:bodyPr/>
          <a:lstStyle/>
          <a:p>
            <a:r>
              <a:rPr lang="en-US" dirty="0" err="1"/>
              <a:t>Microblaze</a:t>
            </a:r>
            <a:r>
              <a:rPr lang="en-US" dirty="0"/>
              <a:t> - Xilinx </a:t>
            </a:r>
            <a:r>
              <a:rPr lang="en-US" dirty="0" err="1"/>
              <a:t>Vivado</a:t>
            </a:r>
            <a:r>
              <a:rPr lang="en-US" dirty="0"/>
              <a:t> SDK</a:t>
            </a:r>
          </a:p>
        </p:txBody>
      </p:sp>
      <p:pic>
        <p:nvPicPr>
          <p:cNvPr id="5122" name="Picture 2" descr="https://reference.digilentinc.com/_media/vivado/mig_52.jpg?w=650&amp;tok=c84c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5329"/>
            <a:ext cx="9144000" cy="554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0597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eaLnBrk="1" hangingPunct="1">
              <a:lnSpc>
                <a:spcPct val="80000"/>
              </a:lnSpc>
            </a:pPr>
            <a:r>
              <a:rPr lang="en-US" dirty="0"/>
              <a:t>Time Logs!</a:t>
            </a:r>
          </a:p>
          <a:p>
            <a:pPr eaLnBrk="1" hangingPunct="1">
              <a:lnSpc>
                <a:spcPct val="80000"/>
              </a:lnSpc>
            </a:pPr>
            <a:r>
              <a:rPr lang="en-US" dirty="0"/>
              <a:t>HW# 9 BOC Next Lesson!</a:t>
            </a:r>
          </a:p>
          <a:p>
            <a:pPr eaLnBrk="1" hangingPunct="1">
              <a:lnSpc>
                <a:spcPct val="80000"/>
              </a:lnSpc>
            </a:pPr>
            <a:r>
              <a:rPr lang="en-US" dirty="0"/>
              <a:t>Soft CPU – </a:t>
            </a:r>
            <a:r>
              <a:rPr lang="en-US" dirty="0" err="1"/>
              <a:t>MicroBlaze</a:t>
            </a:r>
            <a:endParaRPr lang="en-US" dirty="0"/>
          </a:p>
          <a:p>
            <a:pPr lvl="1" eaLnBrk="1" hangingPunct="1">
              <a:lnSpc>
                <a:spcPct val="80000"/>
              </a:lnSpc>
            </a:pPr>
            <a:r>
              <a:rPr lang="en-US" dirty="0" err="1"/>
              <a:t>MicroBlaze</a:t>
            </a:r>
            <a:r>
              <a:rPr lang="en-US" dirty="0"/>
              <a:t> Intro</a:t>
            </a:r>
          </a:p>
          <a:p>
            <a:pPr lvl="1" eaLnBrk="1" hangingPunct="1">
              <a:lnSpc>
                <a:spcPct val="80000"/>
              </a:lnSpc>
            </a:pPr>
            <a:r>
              <a:rPr lang="en-US" dirty="0" err="1"/>
              <a:t>MicroBlaze</a:t>
            </a:r>
            <a:r>
              <a:rPr lang="en-US" dirty="0"/>
              <a:t> Tutorial </a:t>
            </a:r>
          </a:p>
          <a:p>
            <a:pPr lvl="1" eaLnBrk="1" hangingPunct="1">
              <a:lnSpc>
                <a:spcPct val="80000"/>
              </a:lnSpc>
            </a:pPr>
            <a:r>
              <a:rPr lang="en-US" dirty="0"/>
              <a:t>Adding LEDs GPIO</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b="0" dirty="0"/>
          </a:p>
        </p:txBody>
      </p:sp>
      <p:sp>
        <p:nvSpPr>
          <p:cNvPr id="3" name="Title 2"/>
          <p:cNvSpPr>
            <a:spLocks noGrp="1"/>
          </p:cNvSpPr>
          <p:nvPr>
            <p:ph type="title"/>
          </p:nvPr>
        </p:nvSpPr>
        <p:spPr/>
        <p:txBody>
          <a:bodyPr/>
          <a:lstStyle/>
          <a:p>
            <a:r>
              <a:rPr lang="en-US" dirty="0" err="1"/>
              <a:t>Microblaze</a:t>
            </a:r>
            <a:r>
              <a:rPr lang="en-US" dirty="0"/>
              <a:t> - Xilinx </a:t>
            </a:r>
            <a:r>
              <a:rPr lang="en-US" dirty="0" err="1"/>
              <a:t>Vivado</a:t>
            </a:r>
            <a:r>
              <a:rPr lang="en-US" dirty="0"/>
              <a:t> SDK</a:t>
            </a:r>
          </a:p>
        </p:txBody>
      </p:sp>
      <p:pic>
        <p:nvPicPr>
          <p:cNvPr id="6146" name="Picture 2" descr="https://reference.digilentinc.com/_media/vivado/mig_60-_hw_conso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3505"/>
            <a:ext cx="9144000" cy="553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5667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b="0" dirty="0"/>
          </a:p>
        </p:txBody>
      </p:sp>
      <p:sp>
        <p:nvSpPr>
          <p:cNvPr id="3" name="Title 2"/>
          <p:cNvSpPr>
            <a:spLocks noGrp="1"/>
          </p:cNvSpPr>
          <p:nvPr>
            <p:ph type="title"/>
          </p:nvPr>
        </p:nvSpPr>
        <p:spPr/>
        <p:txBody>
          <a:bodyPr/>
          <a:lstStyle/>
          <a:p>
            <a:r>
              <a:rPr lang="en-US" dirty="0" err="1"/>
              <a:t>Microblaze</a:t>
            </a:r>
            <a:r>
              <a:rPr lang="en-US" dirty="0"/>
              <a:t> - Xilinx </a:t>
            </a:r>
            <a:r>
              <a:rPr lang="en-US" dirty="0" err="1"/>
              <a:t>Vivado</a:t>
            </a:r>
            <a:r>
              <a:rPr lang="en-US" dirty="0"/>
              <a:t> SDK</a:t>
            </a:r>
          </a:p>
        </p:txBody>
      </p:sp>
      <p:pic>
        <p:nvPicPr>
          <p:cNvPr id="7170" name="Picture 2" descr="https://reference.digilentinc.com/_media/vivado/mig_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28646"/>
            <a:ext cx="9940413" cy="552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678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ERROR: Specified device '</a:t>
            </a:r>
            <a:r>
              <a:rPr lang="en-US" dirty="0" err="1"/>
              <a:t>Digilent</a:t>
            </a:r>
            <a:r>
              <a:rPr lang="en-US" dirty="0"/>
              <a:t> </a:t>
            </a:r>
            <a:r>
              <a:rPr lang="en-US" dirty="0" err="1"/>
              <a:t>Nexys</a:t>
            </a:r>
            <a:r>
              <a:rPr lang="en-US" dirty="0"/>
              <a:t> Video 210276723218B/1-xc7a200t' is not found on the board</a:t>
            </a:r>
          </a:p>
          <a:p>
            <a:pPr lvl="1"/>
            <a:r>
              <a:rPr lang="en-US" dirty="0"/>
              <a:t>This essentially means that the .bit file you created was for a different board and the </a:t>
            </a:r>
            <a:r>
              <a:rPr lang="en-US" dirty="0" err="1"/>
              <a:t>Artix</a:t>
            </a:r>
            <a:r>
              <a:rPr lang="en-US" dirty="0"/>
              <a:t> 7 is rejecting it.</a:t>
            </a:r>
          </a:p>
          <a:p>
            <a:pPr lvl="1"/>
            <a:r>
              <a:rPr lang="en-US" dirty="0"/>
              <a:t>Solution:  Regenerate .bit file in </a:t>
            </a:r>
            <a:r>
              <a:rPr lang="en-US" dirty="0" err="1"/>
              <a:t>Vivado</a:t>
            </a:r>
            <a:r>
              <a:rPr lang="en-US" dirty="0"/>
              <a:t> and re-export to SDK</a:t>
            </a:r>
          </a:p>
        </p:txBody>
      </p:sp>
      <p:sp>
        <p:nvSpPr>
          <p:cNvPr id="3" name="Title 2"/>
          <p:cNvSpPr>
            <a:spLocks noGrp="1"/>
          </p:cNvSpPr>
          <p:nvPr>
            <p:ph type="title"/>
          </p:nvPr>
        </p:nvSpPr>
        <p:spPr/>
        <p:txBody>
          <a:bodyPr/>
          <a:lstStyle/>
          <a:p>
            <a:r>
              <a:rPr lang="en-US" dirty="0" err="1"/>
              <a:t>Microblaze</a:t>
            </a:r>
            <a:r>
              <a:rPr lang="en-US" dirty="0"/>
              <a:t> – Issues with SDK</a:t>
            </a:r>
          </a:p>
        </p:txBody>
      </p:sp>
    </p:spTree>
    <p:extLst>
      <p:ext uri="{BB962C8B-B14F-4D97-AF65-F5344CB8AC3E}">
        <p14:creationId xmlns:p14="http://schemas.microsoft.com/office/powerpoint/2010/main" val="2688881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Adding LEDs GPIO</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3550704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a:t>Microblaze</a:t>
            </a:r>
            <a:r>
              <a:rPr lang="en-US" dirty="0"/>
              <a:t> – Adding LEDs GPIO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2" y="1480552"/>
            <a:ext cx="8757655" cy="4923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72264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a:t>Microblaze</a:t>
            </a:r>
            <a:r>
              <a:rPr lang="en-US" dirty="0"/>
              <a:t> – Adding LEDs GPIO</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4" y="1458874"/>
            <a:ext cx="8776821" cy="4934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344528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Run Connection Automation</a:t>
            </a:r>
          </a:p>
        </p:txBody>
      </p:sp>
      <p:sp>
        <p:nvSpPr>
          <p:cNvPr id="3" name="Title 2"/>
          <p:cNvSpPr>
            <a:spLocks noGrp="1"/>
          </p:cNvSpPr>
          <p:nvPr>
            <p:ph type="title"/>
          </p:nvPr>
        </p:nvSpPr>
        <p:spPr/>
        <p:txBody>
          <a:bodyPr/>
          <a:lstStyle/>
          <a:p>
            <a:r>
              <a:rPr lang="en-US" dirty="0" err="1"/>
              <a:t>Microblaze</a:t>
            </a:r>
            <a:r>
              <a:rPr lang="en-US" dirty="0"/>
              <a:t> – Adding LEDs GPIO</a:t>
            </a:r>
          </a:p>
        </p:txBody>
      </p:sp>
      <p:pic>
        <p:nvPicPr>
          <p:cNvPr id="4" name="Picture 3">
            <a:extLst>
              <a:ext uri="{FF2B5EF4-FFF2-40B4-BE49-F238E27FC236}">
                <a16:creationId xmlns:a16="http://schemas.microsoft.com/office/drawing/2014/main" id="{2FEA1A3D-C507-48E0-B9DC-5D27700A236A}"/>
              </a:ext>
            </a:extLst>
          </p:cNvPr>
          <p:cNvPicPr>
            <a:picLocks noChangeAspect="1"/>
          </p:cNvPicPr>
          <p:nvPr/>
        </p:nvPicPr>
        <p:blipFill>
          <a:blip r:embed="rId2"/>
          <a:stretch>
            <a:fillRect/>
          </a:stretch>
        </p:blipFill>
        <p:spPr>
          <a:xfrm>
            <a:off x="1478280" y="2400032"/>
            <a:ext cx="6187440" cy="3856256"/>
          </a:xfrm>
          <a:prstGeom prst="rect">
            <a:avLst/>
          </a:prstGeom>
        </p:spPr>
      </p:pic>
    </p:spTree>
    <p:extLst>
      <p:ext uri="{BB962C8B-B14F-4D97-AF65-F5344CB8AC3E}">
        <p14:creationId xmlns:p14="http://schemas.microsoft.com/office/powerpoint/2010/main" val="265500517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Generate Bitstream</a:t>
            </a:r>
          </a:p>
          <a:p>
            <a:r>
              <a:rPr lang="en-US" dirty="0"/>
              <a:t>Then Re-Export to SDK project and use Lec18_v2.c (Example code to interface with GPIO LEDs)</a:t>
            </a:r>
          </a:p>
        </p:txBody>
      </p:sp>
      <p:sp>
        <p:nvSpPr>
          <p:cNvPr id="3" name="Title 2"/>
          <p:cNvSpPr>
            <a:spLocks noGrp="1"/>
          </p:cNvSpPr>
          <p:nvPr>
            <p:ph type="title"/>
          </p:nvPr>
        </p:nvSpPr>
        <p:spPr/>
        <p:txBody>
          <a:bodyPr/>
          <a:lstStyle/>
          <a:p>
            <a:r>
              <a:rPr lang="en-US" dirty="0" err="1"/>
              <a:t>Microblaze</a:t>
            </a:r>
            <a:r>
              <a:rPr lang="en-US" dirty="0"/>
              <a:t> – Adding LEDs GPIO</a:t>
            </a:r>
          </a:p>
        </p:txBody>
      </p:sp>
    </p:spTree>
    <p:extLst>
      <p:ext uri="{BB962C8B-B14F-4D97-AF65-F5344CB8AC3E}">
        <p14:creationId xmlns:p14="http://schemas.microsoft.com/office/powerpoint/2010/main" val="32946642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a:t>MicroBlaze</a:t>
            </a:r>
            <a:r>
              <a:rPr lang="en-US" cap="none" dirty="0"/>
              <a:t> Intro</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The goal of today's class is to bring you up to speed on how to instantiate a </a:t>
            </a:r>
            <a:r>
              <a:rPr lang="en-US" b="0" dirty="0" err="1"/>
              <a:t>microBlaze</a:t>
            </a:r>
            <a:r>
              <a:rPr lang="en-US" b="0" dirty="0"/>
              <a:t> processor on our </a:t>
            </a:r>
            <a:r>
              <a:rPr lang="en-US" b="0" dirty="0" err="1"/>
              <a:t>Artix</a:t>
            </a:r>
            <a:r>
              <a:rPr lang="en-US" b="0" dirty="0"/>
              <a:t> 7, integrate a custom piece of VHDL code to the processor, and then to write some C code to run on the </a:t>
            </a:r>
            <a:r>
              <a:rPr lang="en-US" b="0" dirty="0" err="1"/>
              <a:t>microBlaze</a:t>
            </a:r>
            <a:r>
              <a:rPr lang="en-US" b="0" dirty="0"/>
              <a:t> to control the custom VHDL module. Here are some specifications on the </a:t>
            </a:r>
            <a:r>
              <a:rPr lang="en-US" b="0" dirty="0" err="1"/>
              <a:t>microBlaze</a:t>
            </a:r>
            <a:r>
              <a:rPr lang="en-US" b="0" dirty="0"/>
              <a:t> processor: It has thirty-two 32-bit general purpose registers.</a:t>
            </a:r>
          </a:p>
          <a:p>
            <a:r>
              <a:rPr lang="en-US" b="0" dirty="0"/>
              <a:t>It uses a 32-bit instruction word with three operands, and has two addressing modes.</a:t>
            </a:r>
          </a:p>
          <a:p>
            <a:r>
              <a:rPr lang="en-US" b="0" dirty="0"/>
              <a:t>It has a 32-bit address bus.</a:t>
            </a:r>
          </a:p>
          <a:p>
            <a:r>
              <a:rPr lang="en-US" b="0" dirty="0"/>
              <a:t>It uses a single issue (3 or 5)-stage pipeline.</a:t>
            </a:r>
          </a:p>
          <a:p>
            <a:endParaRPr lang="en-US" dirty="0"/>
          </a:p>
        </p:txBody>
      </p:sp>
      <p:sp>
        <p:nvSpPr>
          <p:cNvPr id="3" name="Title 2"/>
          <p:cNvSpPr>
            <a:spLocks noGrp="1"/>
          </p:cNvSpPr>
          <p:nvPr>
            <p:ph type="title"/>
          </p:nvPr>
        </p:nvSpPr>
        <p:spPr/>
        <p:txBody>
          <a:bodyPr/>
          <a:lstStyle/>
          <a:p>
            <a:r>
              <a:rPr lang="en-US" dirty="0" err="1"/>
              <a:t>Microblaze</a:t>
            </a:r>
            <a:r>
              <a:rPr lang="en-US" dirty="0"/>
              <a:t> Intro</a:t>
            </a:r>
          </a:p>
        </p:txBody>
      </p:sp>
    </p:spTree>
    <p:extLst>
      <p:ext uri="{BB962C8B-B14F-4D97-AF65-F5344CB8AC3E}">
        <p14:creationId xmlns:p14="http://schemas.microsoft.com/office/powerpoint/2010/main" val="18824611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err="1"/>
              <a:t>Microblaze</a:t>
            </a:r>
            <a:r>
              <a:rPr lang="en-US" dirty="0"/>
              <a:t> Intro</a:t>
            </a:r>
          </a:p>
        </p:txBody>
      </p:sp>
      <p:pic>
        <p:nvPicPr>
          <p:cNvPr id="1026" name="Picture 2" descr="http://ece.ninja/383/lecture/img/lecture1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452048"/>
            <a:ext cx="7594600" cy="493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011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a:t>MicroBlaze</a:t>
            </a:r>
            <a:r>
              <a:rPr lang="en-US" cap="none" dirty="0"/>
              <a:t> Tutorial</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04402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b="0" dirty="0"/>
              <a:t>In this tutorial, you will be introduced to the tool flow for simple </a:t>
            </a:r>
            <a:r>
              <a:rPr lang="en-US" b="0" dirty="0" err="1"/>
              <a:t>MicroBlaze</a:t>
            </a:r>
            <a:r>
              <a:rPr lang="en-US" b="0" dirty="0"/>
              <a:t> designs. Specifically, you will create a design that continuously reads the input from UART and writes that value to the LEDs. The UART will be connected from the FPGA to your computer via a micro USB cable.</a:t>
            </a:r>
          </a:p>
          <a:p>
            <a:r>
              <a:rPr lang="en-US" b="0" dirty="0"/>
              <a:t>You will follow the tutorial </a:t>
            </a:r>
            <a:r>
              <a:rPr lang="en-US" b="0" dirty="0">
                <a:hlinkClick r:id="rId2"/>
              </a:rPr>
              <a:t>here</a:t>
            </a:r>
            <a:r>
              <a:rPr lang="en-US" b="0" dirty="0"/>
              <a:t> step by step.</a:t>
            </a:r>
            <a:endParaRPr lang="en-US" dirty="0"/>
          </a:p>
          <a:p>
            <a:endParaRPr lang="en-US" dirty="0"/>
          </a:p>
        </p:txBody>
      </p:sp>
      <p:sp>
        <p:nvSpPr>
          <p:cNvPr id="3" name="Title 2"/>
          <p:cNvSpPr>
            <a:spLocks noGrp="1"/>
          </p:cNvSpPr>
          <p:nvPr>
            <p:ph type="title"/>
          </p:nvPr>
        </p:nvSpPr>
        <p:spPr/>
        <p:txBody>
          <a:bodyPr/>
          <a:lstStyle/>
          <a:p>
            <a:r>
              <a:rPr lang="en-US" dirty="0" err="1"/>
              <a:t>Microblaze</a:t>
            </a:r>
            <a:r>
              <a:rPr lang="en-US" dirty="0"/>
              <a:t> – Tutorial Overview</a:t>
            </a:r>
          </a:p>
        </p:txBody>
      </p:sp>
    </p:spTree>
    <p:extLst>
      <p:ext uri="{BB962C8B-B14F-4D97-AF65-F5344CB8AC3E}">
        <p14:creationId xmlns:p14="http://schemas.microsoft.com/office/powerpoint/2010/main" val="18025720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Deviations from the Tutorial</a:t>
            </a:r>
          </a:p>
          <a:p>
            <a:pPr lvl="1"/>
            <a:r>
              <a:rPr lang="en-US" sz="1800" b="0" dirty="0"/>
              <a:t>Call your project "L18" or "Lesson18".</a:t>
            </a:r>
          </a:p>
          <a:p>
            <a:pPr lvl="1"/>
            <a:r>
              <a:rPr lang="en-US" sz="1800" b="0" dirty="0"/>
              <a:t>Keep in mind that you can zoom in and out on your block diagram.</a:t>
            </a:r>
          </a:p>
          <a:p>
            <a:pPr lvl="1"/>
            <a:r>
              <a:rPr lang="en-US" sz="1800" b="0" dirty="0"/>
              <a:t>The AXI bus is the bus the </a:t>
            </a:r>
            <a:r>
              <a:rPr lang="en-US" sz="1800" b="0" dirty="0" err="1"/>
              <a:t>Microblaze</a:t>
            </a:r>
            <a:r>
              <a:rPr lang="en-US" sz="1800" b="0" dirty="0"/>
              <a:t> uses, similar to a PCI bus in normal PC's.</a:t>
            </a:r>
          </a:p>
          <a:p>
            <a:pPr lvl="1"/>
            <a:r>
              <a:rPr lang="en-US" sz="1800" b="0" dirty="0"/>
              <a:t>What does the UART actually do? Although you learned about it in CSCE 236, you can read more about UART's for a refresher.</a:t>
            </a:r>
          </a:p>
          <a:p>
            <a:pPr lvl="1"/>
            <a:r>
              <a:rPr lang="en-US" sz="1800" b="0" dirty="0"/>
              <a:t>UART Controller?</a:t>
            </a:r>
          </a:p>
          <a:p>
            <a:pPr lvl="1"/>
            <a:r>
              <a:rPr lang="en-US" sz="1800" b="0" dirty="0"/>
              <a:t>Ignore step 6.3 completely. When you do step 6.2, just check the "reset" box in the automatic connections dialogue under clock wizard. You do not need to make the connection manually.</a:t>
            </a:r>
          </a:p>
          <a:p>
            <a:pPr lvl="1"/>
            <a:r>
              <a:rPr lang="en-US" sz="1800" b="0" dirty="0"/>
              <a:t>The Memory Interface Generator (MIG) is used essentially add BRAM (it is SDRAM in this case).</a:t>
            </a:r>
          </a:p>
          <a:p>
            <a:pPr lvl="1"/>
            <a:r>
              <a:rPr lang="en-US" sz="1800" b="0" dirty="0"/>
              <a:t>Although you didn't need to make the first connection manually, you do need to make the 2nd connection manually (with the RAM).</a:t>
            </a:r>
          </a:p>
          <a:p>
            <a:endParaRPr lang="en-US" dirty="0"/>
          </a:p>
        </p:txBody>
      </p:sp>
      <p:sp>
        <p:nvSpPr>
          <p:cNvPr id="3" name="Title 2"/>
          <p:cNvSpPr>
            <a:spLocks noGrp="1"/>
          </p:cNvSpPr>
          <p:nvPr>
            <p:ph type="title"/>
          </p:nvPr>
        </p:nvSpPr>
        <p:spPr/>
        <p:txBody>
          <a:bodyPr/>
          <a:lstStyle/>
          <a:p>
            <a:r>
              <a:rPr lang="en-US" dirty="0" err="1"/>
              <a:t>Microblaze</a:t>
            </a:r>
            <a:r>
              <a:rPr lang="en-US" dirty="0"/>
              <a:t> – Tutorial Deviations</a:t>
            </a:r>
          </a:p>
        </p:txBody>
      </p:sp>
    </p:spTree>
    <p:extLst>
      <p:ext uri="{BB962C8B-B14F-4D97-AF65-F5344CB8AC3E}">
        <p14:creationId xmlns:p14="http://schemas.microsoft.com/office/powerpoint/2010/main" val="10943148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hlinkClick r:id="rId2"/>
              </a:rPr>
              <a:t>https://reference.digilentinc.com/learn/programmable-logic/tutorials/nexys-video-getting-started-with-microblaze/start</a:t>
            </a:r>
            <a:endParaRPr lang="en-US" dirty="0"/>
          </a:p>
          <a:p>
            <a:r>
              <a:rPr lang="en-US" dirty="0">
                <a:hlinkClick r:id="rId3"/>
              </a:rPr>
              <a:t>https://reference.digilentinc.com/learn/programmable-logic/tutorials/pmod-ips/start</a:t>
            </a:r>
            <a:endParaRPr lang="en-US" dirty="0"/>
          </a:p>
          <a:p>
            <a:r>
              <a:rPr lang="en-US" dirty="0">
                <a:hlinkClick r:id="rId4"/>
              </a:rPr>
              <a:t>https://reference.digilentinc.com/nexys/nexysvideo/gsmb?s[]=ip&amp;s[]=integrator</a:t>
            </a:r>
            <a:endParaRPr lang="en-US" dirty="0"/>
          </a:p>
          <a:p>
            <a:r>
              <a:rPr lang="en-US" dirty="0">
                <a:hlinkClick r:id="rId5"/>
              </a:rPr>
              <a:t>https://reference.digilentinc.com/learn/programmable-logic/tutorials/zedboard-creating-custom-ip-cores/start</a:t>
            </a:r>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Microblaze</a:t>
            </a:r>
            <a:r>
              <a:rPr lang="en-US" dirty="0"/>
              <a:t> - Tutorial</a:t>
            </a:r>
          </a:p>
        </p:txBody>
      </p:sp>
    </p:spTree>
    <p:extLst>
      <p:ext uri="{BB962C8B-B14F-4D97-AF65-F5344CB8AC3E}">
        <p14:creationId xmlns:p14="http://schemas.microsoft.com/office/powerpoint/2010/main" val="1944014326"/>
      </p:ext>
    </p:extLst>
  </p:cSld>
  <p:clrMapOvr>
    <a:masterClrMapping/>
  </p:clrMapOvr>
  <p:transition spd="med"/>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11075</TotalTime>
  <Words>2247</Words>
  <Application>Microsoft Office PowerPoint</Application>
  <PresentationFormat>On-screen Show (4:3)</PresentationFormat>
  <Paragraphs>132</Paragraphs>
  <Slides>27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Century Schoolbook</vt:lpstr>
      <vt:lpstr>Times New Roman</vt:lpstr>
      <vt:lpstr>Trebuchet MS</vt:lpstr>
      <vt:lpstr>Wingdings</vt:lpstr>
      <vt:lpstr>1_Blank Presentation</vt:lpstr>
      <vt:lpstr>4_USAFA Standard</vt:lpstr>
      <vt:lpstr>5_USAFA Standard</vt:lpstr>
      <vt:lpstr>CSCE 436 – Advanced Embedded Systems Lecture 18 – Soft CPU – “MicroBlaze”</vt:lpstr>
      <vt:lpstr>Lesson Outline</vt:lpstr>
      <vt:lpstr>MicroBlaze Intro</vt:lpstr>
      <vt:lpstr>Microblaze Intro</vt:lpstr>
      <vt:lpstr>Microblaze Intro</vt:lpstr>
      <vt:lpstr>MicroBlaze Tutorial</vt:lpstr>
      <vt:lpstr>Microblaze – Tutorial Overview</vt:lpstr>
      <vt:lpstr>Microblaze – Tutorial Deviations</vt:lpstr>
      <vt:lpstr>Microblaze - Tutorial</vt:lpstr>
      <vt:lpstr>Microblaze – Getting Started</vt:lpstr>
      <vt:lpstr>Microblaze</vt:lpstr>
      <vt:lpstr>Microblaze - Introduction</vt:lpstr>
      <vt:lpstr>Microblaze</vt:lpstr>
      <vt:lpstr>Microblaze</vt:lpstr>
      <vt:lpstr>Microblaze</vt:lpstr>
      <vt:lpstr>Microblaze - Issues</vt:lpstr>
      <vt:lpstr>Microblaze</vt:lpstr>
      <vt:lpstr>Microblaze - Tutorial</vt:lpstr>
      <vt:lpstr>Microblaze - Xilinx Vivado SDK</vt:lpstr>
      <vt:lpstr>Microblaze - Xilinx Vivado SDK</vt:lpstr>
      <vt:lpstr>Microblaze - Xilinx Vivado SDK</vt:lpstr>
      <vt:lpstr>Microblaze – Issues with SDK</vt:lpstr>
      <vt:lpstr>Adding LEDs GPIO</vt:lpstr>
      <vt:lpstr>Microblaze – Adding LEDs GPIO</vt:lpstr>
      <vt:lpstr>Microblaze – Adding LEDs GPIO</vt:lpstr>
      <vt:lpstr>Microblaze – Adding LEDs GPIO</vt:lpstr>
      <vt:lpstr>Microblaze – Adding LEDs GPIO</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Jeffrey Falkinburg</cp:lastModifiedBy>
  <cp:revision>484</cp:revision>
  <cp:lastPrinted>2014-08-12T17:37:01Z</cp:lastPrinted>
  <dcterms:created xsi:type="dcterms:W3CDTF">2001-06-27T14:08:57Z</dcterms:created>
  <dcterms:modified xsi:type="dcterms:W3CDTF">2021-03-05T18:06:44Z</dcterms:modified>
</cp:coreProperties>
</file>