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1"/>
  </p:sldMasterIdLst>
  <p:notesMasterIdLst>
    <p:notesMasterId r:id="rId22"/>
  </p:notesMasterIdLst>
  <p:handoutMasterIdLst>
    <p:handoutMasterId r:id="rId23"/>
  </p:handoutMasterIdLst>
  <p:sldIdLst>
    <p:sldId id="377" r:id="rId2"/>
    <p:sldId id="300" r:id="rId3"/>
    <p:sldId id="356" r:id="rId4"/>
    <p:sldId id="357" r:id="rId5"/>
    <p:sldId id="358" r:id="rId6"/>
    <p:sldId id="359" r:id="rId7"/>
    <p:sldId id="360" r:id="rId8"/>
    <p:sldId id="370" r:id="rId9"/>
    <p:sldId id="361" r:id="rId10"/>
    <p:sldId id="365" r:id="rId11"/>
    <p:sldId id="362" r:id="rId12"/>
    <p:sldId id="367" r:id="rId13"/>
    <p:sldId id="366" r:id="rId14"/>
    <p:sldId id="369" r:id="rId15"/>
    <p:sldId id="363" r:id="rId16"/>
    <p:sldId id="364" r:id="rId17"/>
    <p:sldId id="371" r:id="rId18"/>
    <p:sldId id="372" r:id="rId19"/>
    <p:sldId id="373" r:id="rId20"/>
    <p:sldId id="374" r:id="rId21"/>
  </p:sldIdLst>
  <p:sldSz cx="9144000" cy="6858000" type="screen4x3"/>
  <p:notesSz cx="6985000" cy="9283700"/>
  <p:defaultTextStyle>
    <a:defPPr>
      <a:defRPr lang="en-US"/>
    </a:defPPr>
    <a:lvl1pPr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1pPr>
    <a:lvl2pPr marL="4572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2pPr>
    <a:lvl3pPr marL="9144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3pPr>
    <a:lvl4pPr marL="13716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4pPr>
    <a:lvl5pPr marL="1828800" algn="l" rtl="0" fontAlgn="base">
      <a:spcBef>
        <a:spcPct val="50000"/>
      </a:spcBef>
      <a:spcAft>
        <a:spcPct val="0"/>
      </a:spcAft>
      <a:defRPr sz="2400" kern="1200">
        <a:solidFill>
          <a:schemeClr val="tx1"/>
        </a:solidFill>
        <a:latin typeface="Times New Roman" pitchFamily="18" charset="0"/>
        <a:ea typeface="+mn-ea"/>
        <a:cs typeface="+mn-cs"/>
        <a:sym typeface="Wingdings" pitchFamily="2" charset="2"/>
      </a:defRPr>
    </a:lvl5pPr>
    <a:lvl6pPr marL="2286000" algn="l" defTabSz="914400" rtl="0" eaLnBrk="1" latinLnBrk="0" hangingPunct="1">
      <a:defRPr sz="2400" kern="1200">
        <a:solidFill>
          <a:schemeClr val="tx1"/>
        </a:solidFill>
        <a:latin typeface="Times New Roman" pitchFamily="18" charset="0"/>
        <a:ea typeface="+mn-ea"/>
        <a:cs typeface="+mn-cs"/>
        <a:sym typeface="Wingdings" pitchFamily="2" charset="2"/>
      </a:defRPr>
    </a:lvl6pPr>
    <a:lvl7pPr marL="2743200" algn="l" defTabSz="914400" rtl="0" eaLnBrk="1" latinLnBrk="0" hangingPunct="1">
      <a:defRPr sz="2400" kern="1200">
        <a:solidFill>
          <a:schemeClr val="tx1"/>
        </a:solidFill>
        <a:latin typeface="Times New Roman" pitchFamily="18" charset="0"/>
        <a:ea typeface="+mn-ea"/>
        <a:cs typeface="+mn-cs"/>
        <a:sym typeface="Wingdings" pitchFamily="2" charset="2"/>
      </a:defRPr>
    </a:lvl7pPr>
    <a:lvl8pPr marL="3200400" algn="l" defTabSz="914400" rtl="0" eaLnBrk="1" latinLnBrk="0" hangingPunct="1">
      <a:defRPr sz="2400" kern="1200">
        <a:solidFill>
          <a:schemeClr val="tx1"/>
        </a:solidFill>
        <a:latin typeface="Times New Roman" pitchFamily="18" charset="0"/>
        <a:ea typeface="+mn-ea"/>
        <a:cs typeface="+mn-cs"/>
        <a:sym typeface="Wingdings" pitchFamily="2" charset="2"/>
      </a:defRPr>
    </a:lvl8pPr>
    <a:lvl9pPr marL="3657600" algn="l" defTabSz="914400" rtl="0" eaLnBrk="1" latinLnBrk="0" hangingPunct="1">
      <a:defRPr sz="2400" kern="1200">
        <a:solidFill>
          <a:schemeClr val="tx1"/>
        </a:solidFill>
        <a:latin typeface="Times New Roman" pitchFamily="18" charset="0"/>
        <a:ea typeface="+mn-ea"/>
        <a:cs typeface="+mn-cs"/>
        <a:sym typeface="Wingdings" pitchFamily="2" charset="2"/>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132" d="100"/>
          <a:sy n="132" d="100"/>
        </p:scale>
        <p:origin x="93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52227" name="Rectangle 3"/>
          <p:cNvSpPr>
            <a:spLocks noGrp="1" noChangeArrowheads="1"/>
          </p:cNvSpPr>
          <p:nvPr>
            <p:ph type="dt" sz="quarter"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52228" name="Rectangle 4"/>
          <p:cNvSpPr>
            <a:spLocks noGrp="1" noChangeArrowheads="1"/>
          </p:cNvSpPr>
          <p:nvPr>
            <p:ph type="ftr" sz="quarter" idx="2"/>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52229" name="Rectangle 5"/>
          <p:cNvSpPr>
            <a:spLocks noGrp="1" noChangeArrowheads="1"/>
          </p:cNvSpPr>
          <p:nvPr>
            <p:ph type="sldNum" sz="quarter" idx="3"/>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0FCD54C7-7181-400D-9449-EBC4D4A20361}" type="slidenum">
              <a:rPr lang="en-US"/>
              <a:pPr>
                <a:defRPr/>
              </a:pPr>
              <a:t>‹#›</a:t>
            </a:fld>
            <a:endParaRPr lang="en-US"/>
          </a:p>
        </p:txBody>
      </p:sp>
    </p:spTree>
    <p:extLst>
      <p:ext uri="{BB962C8B-B14F-4D97-AF65-F5344CB8AC3E}">
        <p14:creationId xmlns:p14="http://schemas.microsoft.com/office/powerpoint/2010/main" val="4193053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1"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spcBef>
                <a:spcPct val="0"/>
              </a:spcBef>
              <a:defRPr sz="1200" smtClean="0"/>
            </a:lvl1pPr>
          </a:lstStyle>
          <a:p>
            <a:pPr>
              <a:defRPr/>
            </a:pPr>
            <a:endParaRPr lang="en-US"/>
          </a:p>
        </p:txBody>
      </p:sp>
      <p:sp>
        <p:nvSpPr>
          <p:cNvPr id="11267" name="Rectangle 3"/>
          <p:cNvSpPr>
            <a:spLocks noGrp="1" noChangeArrowheads="1"/>
          </p:cNvSpPr>
          <p:nvPr>
            <p:ph type="dt" idx="1"/>
          </p:nvPr>
        </p:nvSpPr>
        <p:spPr bwMode="auto">
          <a:xfrm>
            <a:off x="3958378" y="0"/>
            <a:ext cx="3026622"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spcBef>
                <a:spcPct val="0"/>
              </a:spcBef>
              <a:defRPr sz="1200" smtClean="0"/>
            </a:lvl1pPr>
          </a:lstStyle>
          <a:p>
            <a:pPr>
              <a:defRPr/>
            </a:pPr>
            <a:endParaRPr lang="en-US"/>
          </a:p>
        </p:txBody>
      </p:sp>
      <p:sp>
        <p:nvSpPr>
          <p:cNvPr id="99332" name="Rectangle 4"/>
          <p:cNvSpPr>
            <a:spLocks noGrp="1" noRot="1" noChangeAspect="1" noChangeArrowheads="1" noTextEdit="1"/>
          </p:cNvSpPr>
          <p:nvPr>
            <p:ph type="sldImg" idx="2"/>
          </p:nvPr>
        </p:nvSpPr>
        <p:spPr bwMode="auto">
          <a:xfrm>
            <a:off x="1171575" y="696913"/>
            <a:ext cx="4641850" cy="3481387"/>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931756" y="4410076"/>
            <a:ext cx="5121488"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1"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spcBef>
                <a:spcPct val="0"/>
              </a:spcBef>
              <a:defRPr sz="1200" smtClean="0"/>
            </a:lvl1pPr>
          </a:lstStyle>
          <a:p>
            <a:pPr>
              <a:defRPr/>
            </a:pPr>
            <a:endParaRPr lang="en-US"/>
          </a:p>
        </p:txBody>
      </p:sp>
      <p:sp>
        <p:nvSpPr>
          <p:cNvPr id="11271" name="Rectangle 7"/>
          <p:cNvSpPr>
            <a:spLocks noGrp="1" noChangeArrowheads="1"/>
          </p:cNvSpPr>
          <p:nvPr>
            <p:ph type="sldNum" sz="quarter" idx="5"/>
          </p:nvPr>
        </p:nvSpPr>
        <p:spPr bwMode="auto">
          <a:xfrm>
            <a:off x="3958378" y="8820150"/>
            <a:ext cx="3026622"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spcBef>
                <a:spcPct val="0"/>
              </a:spcBef>
              <a:defRPr sz="1200" smtClean="0"/>
            </a:lvl1pPr>
          </a:lstStyle>
          <a:p>
            <a:pPr>
              <a:defRPr/>
            </a:pPr>
            <a:fld id="{B521704A-D1DF-485C-B173-B5BBD5DDB5B9}" type="slidenum">
              <a:rPr lang="en-US"/>
              <a:pPr>
                <a:defRPr/>
              </a:pPr>
              <a:t>‹#›</a:t>
            </a:fld>
            <a:endParaRPr lang="en-US"/>
          </a:p>
        </p:txBody>
      </p:sp>
    </p:spTree>
    <p:extLst>
      <p:ext uri="{BB962C8B-B14F-4D97-AF65-F5344CB8AC3E}">
        <p14:creationId xmlns:p14="http://schemas.microsoft.com/office/powerpoint/2010/main" val="36223557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6" name="Rectangle 10">
            <a:extLst>
              <a:ext uri="{FF2B5EF4-FFF2-40B4-BE49-F238E27FC236}">
                <a16:creationId xmlns:a16="http://schemas.microsoft.com/office/drawing/2014/main" id="{8AE8B0CF-DCC8-4DEC-838E-5E0BEDC84630}"/>
              </a:ext>
            </a:extLst>
          </p:cNvPr>
          <p:cNvSpPr>
            <a:spLocks noGrp="1" noChangeArrowheads="1"/>
          </p:cNvSpPr>
          <p:nvPr>
            <p:ph type="subTitle" idx="1"/>
          </p:nvPr>
        </p:nvSpPr>
        <p:spPr>
          <a:xfrm>
            <a:off x="4533900" y="5152390"/>
            <a:ext cx="4038600" cy="1162050"/>
          </a:xfrm>
        </p:spPr>
        <p:txBody>
          <a:bodyPr/>
          <a:lstStyle>
            <a:lvl1pPr marL="0" indent="0" algn="r">
              <a:buFont typeface="Wingdings" pitchFamily="2" charset="2"/>
              <a:buNone/>
              <a:defRPr/>
            </a:lvl1pPr>
          </a:lstStyle>
          <a:p>
            <a:r>
              <a:rPr lang="en-US"/>
              <a:t>Briefer’s Name</a:t>
            </a:r>
          </a:p>
          <a:p>
            <a:r>
              <a:rPr lang="en-US"/>
              <a:t>Office Symbol</a:t>
            </a:r>
          </a:p>
        </p:txBody>
      </p:sp>
      <p:sp>
        <p:nvSpPr>
          <p:cNvPr id="7" name="Rectangle 13">
            <a:extLst>
              <a:ext uri="{FF2B5EF4-FFF2-40B4-BE49-F238E27FC236}">
                <a16:creationId xmlns:a16="http://schemas.microsoft.com/office/drawing/2014/main" id="{99290ACB-EB61-4CDC-8B00-31C5FC32BFB6}"/>
              </a:ext>
            </a:extLst>
          </p:cNvPr>
          <p:cNvSpPr>
            <a:spLocks noGrp="1" noChangeArrowheads="1"/>
          </p:cNvSpPr>
          <p:nvPr>
            <p:ph type="ctrTitle"/>
          </p:nvPr>
        </p:nvSpPr>
        <p:spPr>
          <a:xfrm>
            <a:off x="3848100" y="2275840"/>
            <a:ext cx="4762500" cy="1905000"/>
          </a:xfrm>
        </p:spPr>
        <p:txBody>
          <a:bodyPr/>
          <a:lstStyle>
            <a:lvl1pPr>
              <a:defRPr sz="4000"/>
            </a:lvl1pPr>
          </a:lstStyle>
          <a:p>
            <a:r>
              <a:rPr lang="en-US" dirty="0"/>
              <a:t>Briefing Topic Title Goes Here</a:t>
            </a:r>
          </a:p>
        </p:txBody>
      </p:sp>
      <p:sp>
        <p:nvSpPr>
          <p:cNvPr id="8" name="Line 14">
            <a:extLst>
              <a:ext uri="{FF2B5EF4-FFF2-40B4-BE49-F238E27FC236}">
                <a16:creationId xmlns:a16="http://schemas.microsoft.com/office/drawing/2014/main" id="{FABBDF19-DD7A-4CC5-A7C6-809ABE899878}"/>
              </a:ext>
            </a:extLst>
          </p:cNvPr>
          <p:cNvSpPr>
            <a:spLocks noChangeShapeType="1"/>
          </p:cNvSpPr>
          <p:nvPr userDrawn="1"/>
        </p:nvSpPr>
        <p:spPr bwMode="auto">
          <a:xfrm>
            <a:off x="382200" y="6305840"/>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sp>
        <p:nvSpPr>
          <p:cNvPr id="9" name="Line 14">
            <a:extLst>
              <a:ext uri="{FF2B5EF4-FFF2-40B4-BE49-F238E27FC236}">
                <a16:creationId xmlns:a16="http://schemas.microsoft.com/office/drawing/2014/main" id="{05C50F04-5A5C-4B02-9161-54A5F9554D2E}"/>
              </a:ext>
            </a:extLst>
          </p:cNvPr>
          <p:cNvSpPr>
            <a:spLocks noChangeShapeType="1"/>
          </p:cNvSpPr>
          <p:nvPr userDrawn="1"/>
        </p:nvSpPr>
        <p:spPr bwMode="auto">
          <a:xfrm>
            <a:off x="417368" y="1548636"/>
            <a:ext cx="8382000" cy="0"/>
          </a:xfrm>
          <a:prstGeom prst="line">
            <a:avLst/>
          </a:prstGeom>
          <a:noFill/>
          <a:ln w="57150">
            <a:solidFill>
              <a:schemeClr val="bg1">
                <a:lumMod val="65000"/>
              </a:schemeClr>
            </a:solidFill>
            <a:round/>
            <a:headEnd/>
            <a:tailEnd/>
          </a:ln>
          <a:effec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Arial" charset="0"/>
              <a:ea typeface="+mn-ea"/>
              <a:cs typeface="+mn-cs"/>
              <a:sym typeface="Wingdings" pitchFamily="2" charset="2"/>
            </a:endParaRPr>
          </a:p>
        </p:txBody>
      </p:sp>
      <p:pic>
        <p:nvPicPr>
          <p:cNvPr id="10" name="Picture 9" descr="Nebraska_N_RGB.png">
            <a:extLst>
              <a:ext uri="{FF2B5EF4-FFF2-40B4-BE49-F238E27FC236}">
                <a16:creationId xmlns:a16="http://schemas.microsoft.com/office/drawing/2014/main" id="{1498ED47-67F7-49B3-8DBE-061FA83CCF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9635" y="2302225"/>
            <a:ext cx="1815450" cy="1692456"/>
          </a:xfrm>
          <a:prstGeom prst="rect">
            <a:avLst/>
          </a:prstGeom>
        </p:spPr>
      </p:pic>
      <p:pic>
        <p:nvPicPr>
          <p:cNvPr id="11" name="Picture 10" descr="1505.028 Toolbox PPT_Sidebar_1a.jpg">
            <a:extLst>
              <a:ext uri="{FF2B5EF4-FFF2-40B4-BE49-F238E27FC236}">
                <a16:creationId xmlns:a16="http://schemas.microsoft.com/office/drawing/2014/main" id="{17E2017D-396D-41CE-BE17-60B6F8FC96F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l="89071" t="7003" r="1401" b="84923"/>
          <a:stretch/>
        </p:blipFill>
        <p:spPr>
          <a:xfrm>
            <a:off x="531540" y="4256069"/>
            <a:ext cx="2871639" cy="1368795"/>
          </a:xfrm>
          <a:prstGeom prst="rect">
            <a:avLst/>
          </a:prstGeom>
        </p:spPr>
      </p:pic>
      <p:sp>
        <p:nvSpPr>
          <p:cNvPr id="12" name="Line 15">
            <a:extLst>
              <a:ext uri="{FF2B5EF4-FFF2-40B4-BE49-F238E27FC236}">
                <a16:creationId xmlns:a16="http://schemas.microsoft.com/office/drawing/2014/main" id="{7992EB82-7FBC-4FBF-9606-CE2125ED50FB}"/>
              </a:ext>
            </a:extLst>
          </p:cNvPr>
          <p:cNvSpPr>
            <a:spLocks noChangeShapeType="1"/>
          </p:cNvSpPr>
          <p:nvPr userDrawn="1"/>
        </p:nvSpPr>
        <p:spPr bwMode="auto">
          <a:xfrm>
            <a:off x="381000" y="644144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3" name="Line 17">
            <a:extLst>
              <a:ext uri="{FF2B5EF4-FFF2-40B4-BE49-F238E27FC236}">
                <a16:creationId xmlns:a16="http://schemas.microsoft.com/office/drawing/2014/main" id="{0E5236AF-CF51-49B2-ADA2-E5B2143ADEFA}"/>
              </a:ext>
            </a:extLst>
          </p:cNvPr>
          <p:cNvSpPr>
            <a:spLocks noChangeShapeType="1"/>
          </p:cNvSpPr>
          <p:nvPr userDrawn="1"/>
        </p:nvSpPr>
        <p:spPr bwMode="auto">
          <a:xfrm>
            <a:off x="422275" y="140430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Tree>
    <p:extLst>
      <p:ext uri="{BB962C8B-B14F-4D97-AF65-F5344CB8AC3E}">
        <p14:creationId xmlns:p14="http://schemas.microsoft.com/office/powerpoint/2010/main" val="3106548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567F1F5-194A-4EF4-8702-89EFF55C2EA8}"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144E03DF-8FF9-4CC1-81A9-7D65C03EA82B}"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1805733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9275" y="76200"/>
            <a:ext cx="2032000" cy="5784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0100" y="76200"/>
            <a:ext cx="5946775" cy="5784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1B54694-5A4F-4DDE-A246-90E7B842FB9E}"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0DCB877-6D3E-4BCA-8EC7-D4670F81984A}"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21820981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11350" y="76200"/>
            <a:ext cx="6781800" cy="1143000"/>
          </a:xfrm>
        </p:spPr>
        <p:txBody>
          <a:bodyPr/>
          <a:lstStyle/>
          <a:p>
            <a:r>
              <a:rPr lang="en-US"/>
              <a:t>Click to edit Master title style</a:t>
            </a:r>
          </a:p>
        </p:txBody>
      </p:sp>
      <p:sp>
        <p:nvSpPr>
          <p:cNvPr id="3" name="Table Placeholder 2"/>
          <p:cNvSpPr>
            <a:spLocks noGrp="1"/>
          </p:cNvSpPr>
          <p:nvPr>
            <p:ph type="tbl" idx="1"/>
          </p:nvPr>
        </p:nvSpPr>
        <p:spPr>
          <a:xfrm>
            <a:off x="800100" y="1536700"/>
            <a:ext cx="8131175" cy="4324350"/>
          </a:xfrm>
        </p:spPr>
        <p:txBody>
          <a:bodyPr/>
          <a:lstStyle/>
          <a:p>
            <a:pPr lvl="0"/>
            <a:endParaRPr lang="en-US" noProof="0"/>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C4A63687-7E6C-4DE0-9BEB-8789448141D7}"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E43D8F38-5EEC-4D31-B27F-2563D8A07911}"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2267678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4"/>
          <p:cNvSpPr>
            <a:spLocks noGrp="1" noChangeArrowheads="1"/>
          </p:cNvSpPr>
          <p:nvPr>
            <p:ph type="sldNum" sz="quarter" idx="10"/>
          </p:nvPr>
        </p:nvSpPr>
        <p:spPr>
          <a:xfrm>
            <a:off x="6896941" y="6381750"/>
            <a:ext cx="2133600" cy="476250"/>
          </a:xfrm>
          <a:ln/>
        </p:spPr>
        <p:txBody>
          <a:bodyPr/>
          <a:lstStyle>
            <a:lvl1pPr>
              <a:defRPr/>
            </a:lvl1pPr>
          </a:lstStyle>
          <a:p>
            <a:pPr>
              <a:defRPr/>
            </a:pPr>
            <a:fld id="{62D6D4B2-7611-498F-8780-1EDC26277454}" type="slidenum">
              <a:rPr lang="en-US" smtClean="0">
                <a:solidFill>
                  <a:srgbClr val="000000"/>
                </a:solidFill>
              </a:rPr>
              <a:pPr>
                <a:defRPr/>
              </a:pPr>
              <a:t>‹#›</a:t>
            </a:fld>
            <a:endParaRPr lang="en-US" dirty="0">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D957A480-45FD-4E4A-ABAC-1E7EB071E91C}"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3882018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683EF015-741B-43DE-8A3A-BDAB0992138F}" type="slidenum">
              <a:rPr lang="en-US">
                <a:solidFill>
                  <a:srgbClr val="000000"/>
                </a:solidFill>
              </a:rPr>
              <a:pPr>
                <a:defRPr/>
              </a:pPr>
              <a:t>‹#›</a:t>
            </a:fld>
            <a:endParaRPr lang="en-US">
              <a:solidFill>
                <a:srgbClr val="000000"/>
              </a:solidFill>
            </a:endParaRPr>
          </a:p>
        </p:txBody>
      </p:sp>
      <p:sp>
        <p:nvSpPr>
          <p:cNvPr id="5"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2E6BC4E5-C517-43F2-870E-64EFEEF1198A}"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3721483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0100" y="1536700"/>
            <a:ext cx="3989388"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41888" y="1536700"/>
            <a:ext cx="3989387" cy="43243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04E23353-4FEE-4528-8A35-E06682B0B952}"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3C7A53D6-9E1F-476B-811C-8B0D7D6C129D}"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2518554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E8D331FD-6F1F-4D9B-AF9A-483E3CAF7677}" type="slidenum">
              <a:rPr lang="en-US">
                <a:solidFill>
                  <a:srgbClr val="000000"/>
                </a:solidFill>
              </a:rPr>
              <a:pPr>
                <a:defRPr/>
              </a:pPr>
              <a:t>‹#›</a:t>
            </a:fld>
            <a:endParaRPr lang="en-US">
              <a:solidFill>
                <a:srgbClr val="000000"/>
              </a:solidFill>
            </a:endParaRPr>
          </a:p>
        </p:txBody>
      </p:sp>
      <p:sp>
        <p:nvSpPr>
          <p:cNvPr id="8"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7620B285-4050-43FA-AADB-0920DF539A7F}"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33942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7FF413A6-C1B6-4F62-8CFB-187CFCE2157E}" type="slidenum">
              <a:rPr lang="en-US">
                <a:solidFill>
                  <a:srgbClr val="000000"/>
                </a:solidFill>
              </a:rPr>
              <a:pPr>
                <a:defRPr/>
              </a:pPr>
              <a:t>‹#›</a:t>
            </a:fld>
            <a:endParaRPr lang="en-US">
              <a:solidFill>
                <a:srgbClr val="000000"/>
              </a:solidFill>
            </a:endParaRPr>
          </a:p>
        </p:txBody>
      </p:sp>
      <p:sp>
        <p:nvSpPr>
          <p:cNvPr id="4"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EA175A4-5690-4F6B-983E-B173AF56C5D4}"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1961932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4B30F739-B175-493E-BCB7-A2F184EDE3CD}" type="slidenum">
              <a:rPr lang="en-US">
                <a:solidFill>
                  <a:srgbClr val="000000"/>
                </a:solidFill>
              </a:rPr>
              <a:pPr>
                <a:defRPr/>
              </a:pPr>
              <a:t>‹#›</a:t>
            </a:fld>
            <a:endParaRPr lang="en-US">
              <a:solidFill>
                <a:srgbClr val="000000"/>
              </a:solidFill>
            </a:endParaRPr>
          </a:p>
        </p:txBody>
      </p:sp>
      <p:sp>
        <p:nvSpPr>
          <p:cNvPr id="3"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6FB5E55D-52CC-4139-85F7-657F2B75D194}"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1278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AA4FB6B9-BF17-439A-AF11-BF4CD9B977CD}"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085EA206-6CCF-4F3A-B44D-6D7AD10113F2}"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394773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4"/>
          <p:cNvSpPr>
            <a:spLocks noGrp="1" noChangeArrowheads="1"/>
          </p:cNvSpPr>
          <p:nvPr>
            <p:ph type="sldNum" sz="quarter" idx="10"/>
          </p:nvPr>
        </p:nvSpPr>
        <p:spPr>
          <a:ln/>
        </p:spPr>
        <p:txBody>
          <a:bodyPr/>
          <a:lstStyle>
            <a:lvl1pPr>
              <a:defRPr/>
            </a:lvl1pPr>
          </a:lstStyle>
          <a:p>
            <a:pPr>
              <a:defRPr/>
            </a:pPr>
            <a:endParaRPr lang="en-US">
              <a:solidFill>
                <a:srgbClr val="000000"/>
              </a:solidFill>
            </a:endParaRPr>
          </a:p>
          <a:p>
            <a:pPr>
              <a:defRPr/>
            </a:pPr>
            <a:fld id="{549A2477-CE7E-45C6-B43D-4B971EC74F58}" type="slidenum">
              <a:rPr lang="en-US">
                <a:solidFill>
                  <a:srgbClr val="000000"/>
                </a:solidFill>
              </a:rPr>
              <a:pPr>
                <a:defRPr/>
              </a:pPr>
              <a:t>‹#›</a:t>
            </a:fld>
            <a:endParaRPr lang="en-US">
              <a:solidFill>
                <a:srgbClr val="000000"/>
              </a:solidFill>
            </a:endParaRPr>
          </a:p>
        </p:txBody>
      </p:sp>
      <p:sp>
        <p:nvSpPr>
          <p:cNvPr id="6" name="Rectangle 45"/>
          <p:cNvSpPr>
            <a:spLocks noGrp="1" noChangeArrowheads="1"/>
          </p:cNvSpPr>
          <p:nvPr>
            <p:ph type="dt" sz="half" idx="11"/>
          </p:nvPr>
        </p:nvSpPr>
        <p:spPr>
          <a:xfrm>
            <a:off x="95250" y="6267450"/>
            <a:ext cx="2133600" cy="476250"/>
          </a:xfrm>
          <a:prstGeom prst="rect">
            <a:avLst/>
          </a:prstGeom>
          <a:ln/>
        </p:spPr>
        <p:txBody>
          <a:bodyPr/>
          <a:lstStyle>
            <a:lvl1pPr>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98E6776-D5C5-46E4-88B5-BCF57C743C82}" type="datetime3">
              <a:rPr lang="en-US" sz="1800">
                <a:solidFill>
                  <a:srgbClr val="000000"/>
                </a:solidFill>
              </a:rPr>
              <a:pPr fontAlgn="auto">
                <a:spcBef>
                  <a:spcPts val="0"/>
                </a:spcBef>
                <a:spcAft>
                  <a:spcPts val="0"/>
                </a:spcAft>
                <a:defRPr/>
              </a:pPr>
              <a:t>18 February 2021</a:t>
            </a:fld>
            <a:endParaRPr lang="en-US" sz="1800">
              <a:solidFill>
                <a:srgbClr val="000000"/>
              </a:solidFill>
            </a:endParaRPr>
          </a:p>
        </p:txBody>
      </p:sp>
    </p:spTree>
    <p:extLst>
      <p:ext uri="{BB962C8B-B14F-4D97-AF65-F5344CB8AC3E}">
        <p14:creationId xmlns:p14="http://schemas.microsoft.com/office/powerpoint/2010/main" val="3172452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800100" y="1536700"/>
            <a:ext cx="8131175" cy="43243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027" name="Rectangle 2"/>
          <p:cNvSpPr>
            <a:spLocks noGrp="1" noChangeArrowheads="1"/>
          </p:cNvSpPr>
          <p:nvPr>
            <p:ph type="title"/>
          </p:nvPr>
        </p:nvSpPr>
        <p:spPr bwMode="auto">
          <a:xfrm>
            <a:off x="1911350" y="76200"/>
            <a:ext cx="6781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68" name="Rectangle 44"/>
          <p:cNvSpPr>
            <a:spLocks noGrp="1" noChangeArrowheads="1"/>
          </p:cNvSpPr>
          <p:nvPr>
            <p:ph type="sldNum" sz="quarter" idx="4"/>
          </p:nvPr>
        </p:nvSpPr>
        <p:spPr bwMode="auto">
          <a:xfrm>
            <a:off x="6910388" y="6253163"/>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mtClean="0">
                <a:latin typeface="Times New Roman" pitchFamily="18" charset="0"/>
              </a:defRPr>
            </a:lvl1pPr>
          </a:lstStyle>
          <a:p>
            <a:pPr fontAlgn="auto">
              <a:spcBef>
                <a:spcPts val="0"/>
              </a:spcBef>
              <a:spcAft>
                <a:spcPts val="0"/>
              </a:spcAft>
              <a:defRPr/>
            </a:pPr>
            <a:endParaRPr lang="en-US" sz="1800">
              <a:solidFill>
                <a:srgbClr val="000000"/>
              </a:solidFill>
            </a:endParaRPr>
          </a:p>
          <a:p>
            <a:pPr fontAlgn="auto">
              <a:spcBef>
                <a:spcPts val="0"/>
              </a:spcBef>
              <a:spcAft>
                <a:spcPts val="0"/>
              </a:spcAft>
              <a:defRPr/>
            </a:pPr>
            <a:fld id="{F49C0791-D0EA-4F3B-9503-D0DBAFE8CE0E}" type="slidenum">
              <a:rPr lang="en-US" sz="1800">
                <a:solidFill>
                  <a:srgbClr val="000000"/>
                </a:solidFill>
              </a:rPr>
              <a:pPr fontAlgn="auto">
                <a:spcBef>
                  <a:spcPts val="0"/>
                </a:spcBef>
                <a:spcAft>
                  <a:spcPts val="0"/>
                </a:spcAft>
                <a:defRPr/>
              </a:pPr>
              <a:t>‹#›</a:t>
            </a:fld>
            <a:endParaRPr lang="en-US" sz="1800">
              <a:solidFill>
                <a:srgbClr val="000000"/>
              </a:solidFill>
            </a:endParaRPr>
          </a:p>
        </p:txBody>
      </p:sp>
      <p:sp>
        <p:nvSpPr>
          <p:cNvPr id="10" name="Line 15">
            <a:extLst>
              <a:ext uri="{FF2B5EF4-FFF2-40B4-BE49-F238E27FC236}">
                <a16:creationId xmlns:a16="http://schemas.microsoft.com/office/drawing/2014/main" id="{AC78BB4E-08B9-4139-8E0A-AA98D42055F3}"/>
              </a:ext>
            </a:extLst>
          </p:cNvPr>
          <p:cNvSpPr>
            <a:spLocks noChangeShapeType="1"/>
          </p:cNvSpPr>
          <p:nvPr userDrawn="1"/>
        </p:nvSpPr>
        <p:spPr bwMode="auto">
          <a:xfrm>
            <a:off x="381000" y="6451600"/>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1" name="Line 17">
            <a:extLst>
              <a:ext uri="{FF2B5EF4-FFF2-40B4-BE49-F238E27FC236}">
                <a16:creationId xmlns:a16="http://schemas.microsoft.com/office/drawing/2014/main" id="{91D75548-34BB-471B-9D44-6B102633F790}"/>
              </a:ext>
            </a:extLst>
          </p:cNvPr>
          <p:cNvSpPr>
            <a:spLocks noChangeShapeType="1"/>
          </p:cNvSpPr>
          <p:nvPr userDrawn="1"/>
        </p:nvSpPr>
        <p:spPr bwMode="auto">
          <a:xfrm>
            <a:off x="422275" y="1414463"/>
            <a:ext cx="8382000" cy="0"/>
          </a:xfrm>
          <a:prstGeom prst="line">
            <a:avLst/>
          </a:prstGeom>
          <a:noFill/>
          <a:ln w="57150">
            <a:solidFill>
              <a:srgbClr val="DD212B"/>
            </a:solidFill>
            <a:round/>
            <a:headEnd/>
            <a:tailEnd/>
          </a:ln>
          <a:effectLst/>
        </p:spPr>
        <p:txBody>
          <a:bodyPr wrap="none" anchor="ctr"/>
          <a:lstStyle/>
          <a:p>
            <a:pPr fontAlgn="auto">
              <a:spcBef>
                <a:spcPts val="0"/>
              </a:spcBef>
              <a:spcAft>
                <a:spcPts val="0"/>
              </a:spcAft>
              <a:defRPr/>
            </a:pPr>
            <a:endParaRPr lang="en-US" sz="1800">
              <a:solidFill>
                <a:srgbClr val="000000"/>
              </a:solidFill>
              <a:latin typeface="Arial"/>
            </a:endParaRPr>
          </a:p>
        </p:txBody>
      </p:sp>
      <p:sp>
        <p:nvSpPr>
          <p:cNvPr id="12" name="Text Box 43">
            <a:extLst>
              <a:ext uri="{FF2B5EF4-FFF2-40B4-BE49-F238E27FC236}">
                <a16:creationId xmlns:a16="http://schemas.microsoft.com/office/drawing/2014/main" id="{B45C2FDA-1DF2-4EC8-B3F2-1F8A6C951FBC}"/>
              </a:ext>
            </a:extLst>
          </p:cNvPr>
          <p:cNvSpPr txBox="1">
            <a:spLocks noChangeArrowheads="1"/>
          </p:cNvSpPr>
          <p:nvPr userDrawn="1"/>
        </p:nvSpPr>
        <p:spPr bwMode="auto">
          <a:xfrm>
            <a:off x="1295400" y="6491288"/>
            <a:ext cx="6553200" cy="336550"/>
          </a:xfrm>
          <a:prstGeom prst="rect">
            <a:avLst/>
          </a:prstGeom>
          <a:noFill/>
          <a:ln w="9525">
            <a:noFill/>
            <a:miter lim="800000"/>
            <a:headEnd/>
            <a:tailEnd/>
          </a:ln>
          <a:effectLst/>
        </p:spPr>
        <p:txBody>
          <a:bodyPr>
            <a:spAutoFit/>
          </a:bodyPr>
          <a:lstStyle/>
          <a:p>
            <a:pPr algn="ctr" fontAlgn="auto">
              <a:spcAft>
                <a:spcPts val="0"/>
              </a:spcAft>
              <a:defRPr/>
            </a:pPr>
            <a:r>
              <a:rPr lang="en-US" sz="1600" b="1" i="1" dirty="0">
                <a:solidFill>
                  <a:srgbClr val="000000"/>
                </a:solidFill>
                <a:latin typeface="Century Schoolbook" pitchFamily="18" charset="0"/>
              </a:rPr>
              <a:t>CSCE 436 – Advanced Embedded Systems</a:t>
            </a:r>
          </a:p>
        </p:txBody>
      </p:sp>
      <p:pic>
        <p:nvPicPr>
          <p:cNvPr id="13" name="Picture 12" descr="1505.028 Toolbox PPT_Sidebar_1a.jpg">
            <a:extLst>
              <a:ext uri="{FF2B5EF4-FFF2-40B4-BE49-F238E27FC236}">
                <a16:creationId xmlns:a16="http://schemas.microsoft.com/office/drawing/2014/main" id="{D673FCB9-DBA0-4E1A-B687-82A5FB539C97}"/>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l="89071" t="7003" r="1401" b="84923"/>
          <a:stretch/>
        </p:blipFill>
        <p:spPr>
          <a:xfrm>
            <a:off x="7972" y="196902"/>
            <a:ext cx="1896812" cy="904134"/>
          </a:xfrm>
          <a:prstGeom prst="rect">
            <a:avLst/>
          </a:prstGeom>
        </p:spPr>
      </p:pic>
    </p:spTree>
    <p:extLst>
      <p:ext uri="{BB962C8B-B14F-4D97-AF65-F5344CB8AC3E}">
        <p14:creationId xmlns:p14="http://schemas.microsoft.com/office/powerpoint/2010/main" val="1550196082"/>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p:txStyles>
    <p:titleStyle>
      <a:lvl1pPr algn="r" rtl="0" eaLnBrk="0" fontAlgn="base" hangingPunct="0">
        <a:spcBef>
          <a:spcPct val="0"/>
        </a:spcBef>
        <a:spcAft>
          <a:spcPct val="0"/>
        </a:spcAft>
        <a:defRPr sz="3600" b="1">
          <a:solidFill>
            <a:schemeClr val="tx1"/>
          </a:solidFill>
          <a:latin typeface="+mj-lt"/>
          <a:ea typeface="+mj-ea"/>
          <a:cs typeface="+mj-cs"/>
        </a:defRPr>
      </a:lvl1pPr>
      <a:lvl2pPr algn="r" rtl="0" eaLnBrk="0" fontAlgn="base" hangingPunct="0">
        <a:spcBef>
          <a:spcPct val="0"/>
        </a:spcBef>
        <a:spcAft>
          <a:spcPct val="0"/>
        </a:spcAft>
        <a:defRPr sz="3600" b="1">
          <a:solidFill>
            <a:srgbClr val="0C2D83"/>
          </a:solidFill>
          <a:latin typeface="Arial" pitchFamily="34" charset="0"/>
        </a:defRPr>
      </a:lvl2pPr>
      <a:lvl3pPr algn="r" rtl="0" eaLnBrk="0" fontAlgn="base" hangingPunct="0">
        <a:spcBef>
          <a:spcPct val="0"/>
        </a:spcBef>
        <a:spcAft>
          <a:spcPct val="0"/>
        </a:spcAft>
        <a:defRPr sz="3600" b="1">
          <a:solidFill>
            <a:srgbClr val="0C2D83"/>
          </a:solidFill>
          <a:latin typeface="Arial" pitchFamily="34" charset="0"/>
        </a:defRPr>
      </a:lvl3pPr>
      <a:lvl4pPr algn="r" rtl="0" eaLnBrk="0" fontAlgn="base" hangingPunct="0">
        <a:spcBef>
          <a:spcPct val="0"/>
        </a:spcBef>
        <a:spcAft>
          <a:spcPct val="0"/>
        </a:spcAft>
        <a:defRPr sz="3600" b="1">
          <a:solidFill>
            <a:srgbClr val="0C2D83"/>
          </a:solidFill>
          <a:latin typeface="Arial" pitchFamily="34" charset="0"/>
        </a:defRPr>
      </a:lvl4pPr>
      <a:lvl5pPr algn="r" rtl="0" eaLnBrk="0" fontAlgn="base" hangingPunct="0">
        <a:spcBef>
          <a:spcPct val="0"/>
        </a:spcBef>
        <a:spcAft>
          <a:spcPct val="0"/>
        </a:spcAft>
        <a:defRPr sz="3600" b="1">
          <a:solidFill>
            <a:srgbClr val="0C2D83"/>
          </a:solidFill>
          <a:latin typeface="Arial" pitchFamily="34" charset="0"/>
        </a:defRPr>
      </a:lvl5pPr>
      <a:lvl6pPr marL="457200" algn="r" rtl="0" eaLnBrk="0" fontAlgn="base" hangingPunct="0">
        <a:spcBef>
          <a:spcPct val="0"/>
        </a:spcBef>
        <a:spcAft>
          <a:spcPct val="0"/>
        </a:spcAft>
        <a:defRPr sz="3600" b="1">
          <a:solidFill>
            <a:srgbClr val="0C2D83"/>
          </a:solidFill>
          <a:latin typeface="Arial" pitchFamily="34" charset="0"/>
        </a:defRPr>
      </a:lvl6pPr>
      <a:lvl7pPr marL="914400" algn="r" rtl="0" eaLnBrk="0" fontAlgn="base" hangingPunct="0">
        <a:spcBef>
          <a:spcPct val="0"/>
        </a:spcBef>
        <a:spcAft>
          <a:spcPct val="0"/>
        </a:spcAft>
        <a:defRPr sz="3600" b="1">
          <a:solidFill>
            <a:srgbClr val="0C2D83"/>
          </a:solidFill>
          <a:latin typeface="Arial" pitchFamily="34" charset="0"/>
        </a:defRPr>
      </a:lvl7pPr>
      <a:lvl8pPr marL="1371600" algn="r" rtl="0" eaLnBrk="0" fontAlgn="base" hangingPunct="0">
        <a:spcBef>
          <a:spcPct val="0"/>
        </a:spcBef>
        <a:spcAft>
          <a:spcPct val="0"/>
        </a:spcAft>
        <a:defRPr sz="3600" b="1">
          <a:solidFill>
            <a:srgbClr val="0C2D83"/>
          </a:solidFill>
          <a:latin typeface="Arial" pitchFamily="34" charset="0"/>
        </a:defRPr>
      </a:lvl8pPr>
      <a:lvl9pPr marL="1828800" algn="r" rtl="0" eaLnBrk="0" fontAlgn="base" hangingPunct="0">
        <a:spcBef>
          <a:spcPct val="0"/>
        </a:spcBef>
        <a:spcAft>
          <a:spcPct val="0"/>
        </a:spcAft>
        <a:defRPr sz="3600" b="1">
          <a:solidFill>
            <a:srgbClr val="0C2D83"/>
          </a:solidFill>
          <a:latin typeface="Arial" pitchFamily="34" charset="0"/>
        </a:defRPr>
      </a:lvl9pPr>
    </p:titleStyle>
    <p:bodyStyle>
      <a:lvl1pPr marL="285750" indent="-285750"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ea typeface="+mn-ea"/>
          <a:cs typeface="+mn-cs"/>
        </a:defRPr>
      </a:lvl1pPr>
      <a:lvl2pPr marL="688975" indent="-282575" algn="l" rtl="0" eaLnBrk="0" fontAlgn="base" hangingPunct="0">
        <a:spcBef>
          <a:spcPct val="20000"/>
        </a:spcBef>
        <a:spcAft>
          <a:spcPct val="0"/>
        </a:spcAft>
        <a:buClr>
          <a:srgbClr val="0C2D83"/>
        </a:buClr>
        <a:buSzPct val="80000"/>
        <a:buFont typeface="Wingdings" pitchFamily="2" charset="2"/>
        <a:buChar char="n"/>
        <a:defRPr sz="2200" b="1">
          <a:solidFill>
            <a:schemeClr val="tx1"/>
          </a:solidFill>
          <a:latin typeface="+mn-lt"/>
        </a:defRPr>
      </a:lvl2pPr>
      <a:lvl3pPr marL="1027113" indent="-223838" algn="l" rtl="0" eaLnBrk="0" fontAlgn="base" hangingPunct="0">
        <a:spcBef>
          <a:spcPct val="20000"/>
        </a:spcBef>
        <a:spcAft>
          <a:spcPct val="0"/>
        </a:spcAft>
        <a:buClr>
          <a:srgbClr val="0C2D83"/>
        </a:buClr>
        <a:buSzPct val="80000"/>
        <a:buFont typeface="Wingdings" pitchFamily="2" charset="2"/>
        <a:buChar char="n"/>
        <a:defRPr sz="2400" b="1">
          <a:solidFill>
            <a:schemeClr val="tx1"/>
          </a:solidFill>
          <a:latin typeface="+mn-lt"/>
        </a:defRPr>
      </a:lvl3pPr>
      <a:lvl4pPr marL="1600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5146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29718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4290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3886200" indent="-228600" algn="l" rtl="0" eaLnBrk="0" fontAlgn="base" hangingPunct="0">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5401AEF-AD52-4BE8-8339-CF3936D4F890}"/>
              </a:ext>
            </a:extLst>
          </p:cNvPr>
          <p:cNvSpPr>
            <a:spLocks noGrp="1"/>
          </p:cNvSpPr>
          <p:nvPr>
            <p:ph type="subTitle" idx="1"/>
          </p:nvPr>
        </p:nvSpPr>
        <p:spPr/>
        <p:txBody>
          <a:bodyPr/>
          <a:lstStyle/>
          <a:p>
            <a:r>
              <a:rPr lang="en-US" dirty="0"/>
              <a:t>Prof Jeffrey Falkinburg</a:t>
            </a:r>
            <a:br>
              <a:rPr lang="en-US" dirty="0"/>
            </a:br>
            <a:r>
              <a:rPr lang="en-US" dirty="0"/>
              <a:t>Avery Hall 368</a:t>
            </a:r>
            <a:br>
              <a:rPr lang="en-US" dirty="0"/>
            </a:br>
            <a:r>
              <a:rPr lang="en-US" dirty="0"/>
              <a:t>472-5120</a:t>
            </a:r>
          </a:p>
        </p:txBody>
      </p:sp>
      <p:sp>
        <p:nvSpPr>
          <p:cNvPr id="3" name="Title 2">
            <a:extLst>
              <a:ext uri="{FF2B5EF4-FFF2-40B4-BE49-F238E27FC236}">
                <a16:creationId xmlns:a16="http://schemas.microsoft.com/office/drawing/2014/main" id="{779B5A51-F70B-4F79-BCAF-7DF92F0EDEB6}"/>
              </a:ext>
            </a:extLst>
          </p:cNvPr>
          <p:cNvSpPr>
            <a:spLocks noGrp="1"/>
          </p:cNvSpPr>
          <p:nvPr>
            <p:ph type="ctrTitle"/>
          </p:nvPr>
        </p:nvSpPr>
        <p:spPr>
          <a:xfrm>
            <a:off x="2839915" y="2275840"/>
            <a:ext cx="5770685" cy="1905000"/>
          </a:xfrm>
        </p:spPr>
        <p:txBody>
          <a:bodyPr/>
          <a:lstStyle/>
          <a:p>
            <a:r>
              <a:rPr lang="en-US" dirty="0"/>
              <a:t>CSCE 436 – Advanced Embedded Systems</a:t>
            </a:r>
            <a:br>
              <a:rPr lang="en-US" dirty="0"/>
            </a:br>
            <a:r>
              <a:rPr lang="en-US" dirty="0">
                <a:latin typeface="Trebuchet MS" panose="020B0603020202020204" pitchFamily="34" charset="0"/>
              </a:rPr>
              <a:t>Lecture 12 – Datapath and Control</a:t>
            </a:r>
            <a:endParaRPr lang="en-US" dirty="0"/>
          </a:p>
        </p:txBody>
      </p:sp>
    </p:spTree>
    <p:extLst>
      <p:ext uri="{BB962C8B-B14F-4D97-AF65-F5344CB8AC3E}">
        <p14:creationId xmlns:p14="http://schemas.microsoft.com/office/powerpoint/2010/main" val="2693693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Instantiation</a:t>
            </a:r>
          </a:p>
        </p:txBody>
      </p:sp>
      <p:sp>
        <p:nvSpPr>
          <p:cNvPr id="4" name="Content Placeholder 3"/>
          <p:cNvSpPr>
            <a:spLocks noGrp="1"/>
          </p:cNvSpPr>
          <p:nvPr>
            <p:ph idx="1"/>
          </p:nvPr>
        </p:nvSpPr>
        <p:spPr>
          <a:xfrm>
            <a:off x="581736" y="1523052"/>
            <a:ext cx="8131175" cy="4324350"/>
          </a:xfrm>
        </p:spPr>
        <p:txBody>
          <a:bodyPr/>
          <a:lstStyle/>
          <a:p>
            <a:r>
              <a:rPr lang="en-US" dirty="0"/>
              <a:t>Binding - technique of assigning signals in the top-level entity (caller) to the signals in the instance</a:t>
            </a:r>
          </a:p>
          <a:p>
            <a:pPr marL="741363" lvl="2" indent="0">
              <a:buNone/>
            </a:pPr>
            <a:r>
              <a:rPr lang="en-US" sz="1800" dirty="0"/>
              <a:t> </a:t>
            </a: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p>
          <a:p>
            <a:pPr marL="741363" lvl="2" indent="0">
              <a:buNone/>
            </a:pPr>
            <a:r>
              <a:rPr lang="en-US" sz="1800" dirty="0"/>
              <a:t>          </a:t>
            </a:r>
            <a:r>
              <a:rPr lang="en-US" sz="1800" dirty="0" err="1"/>
              <a:t>clk</a:t>
            </a:r>
            <a:r>
              <a:rPr lang="en-US" sz="1800" dirty="0"/>
              <a:t> =&gt; </a:t>
            </a:r>
            <a:r>
              <a:rPr lang="en-US" sz="1800" dirty="0" err="1"/>
              <a:t>clk</a:t>
            </a:r>
            <a:r>
              <a:rPr lang="en-US" sz="1800" dirty="0"/>
              <a:t>,</a:t>
            </a:r>
          </a:p>
          <a:p>
            <a:pPr marL="741363" lvl="2" indent="0">
              <a:buNone/>
            </a:pPr>
            <a:r>
              <a:rPr lang="en-US" sz="1800" dirty="0"/>
              <a:t>          reset =&gt; reset,</a:t>
            </a:r>
          </a:p>
          <a:p>
            <a:pPr marL="741363" lvl="2" indent="0">
              <a:buNone/>
            </a:pPr>
            <a:r>
              <a:rPr lang="en-US" sz="1800" dirty="0"/>
              <a:t>          </a:t>
            </a:r>
            <a:r>
              <a:rPr lang="en-US" sz="1800" dirty="0" err="1"/>
              <a:t>crtl</a:t>
            </a:r>
            <a:r>
              <a:rPr lang="en-US" sz="1800" dirty="0"/>
              <a:t> =&gt; </a:t>
            </a:r>
            <a:r>
              <a:rPr lang="en-US" sz="1800" dirty="0" err="1"/>
              <a:t>crtl</a:t>
            </a:r>
            <a:r>
              <a:rPr lang="en-US" sz="1800" dirty="0"/>
              <a:t>,</a:t>
            </a:r>
          </a:p>
          <a:p>
            <a:pPr marL="741363" lvl="2" indent="0">
              <a:buNone/>
            </a:pPr>
            <a:r>
              <a:rPr lang="en-US" sz="1800" dirty="0"/>
              <a:t>          D =&gt; </a:t>
            </a:r>
            <a:r>
              <a:rPr lang="en-US" sz="1800" dirty="0" err="1"/>
              <a:t>loadInput</a:t>
            </a:r>
            <a:r>
              <a:rPr lang="en-US" sz="1800" dirty="0"/>
              <a:t>,</a:t>
            </a:r>
          </a:p>
          <a:p>
            <a:pPr marL="741363" lvl="2" indent="0">
              <a:buNone/>
            </a:pPr>
            <a:r>
              <a:rPr lang="en-US" sz="1800" dirty="0"/>
              <a:t>          Q =&gt; </a:t>
            </a:r>
            <a:r>
              <a:rPr lang="en-US" sz="1800" dirty="0" err="1"/>
              <a:t>cntOutput</a:t>
            </a:r>
            <a:r>
              <a:rPr lang="en-US" sz="1800" dirty="0"/>
              <a:t>);</a:t>
            </a:r>
          </a:p>
          <a:p>
            <a:pPr marL="746125" lvl="1" indent="-342900"/>
            <a:r>
              <a:rPr lang="en-US" dirty="0"/>
              <a:t>Signals </a:t>
            </a:r>
            <a:r>
              <a:rPr lang="en-US" dirty="0" err="1"/>
              <a:t>clk</a:t>
            </a:r>
            <a:r>
              <a:rPr lang="en-US" dirty="0"/>
              <a:t>, reset, </a:t>
            </a:r>
            <a:r>
              <a:rPr lang="en-US" dirty="0" err="1"/>
              <a:t>crtl</a:t>
            </a:r>
            <a:r>
              <a:rPr lang="en-US" dirty="0"/>
              <a:t>, D and Q were defined inside the lec10 component</a:t>
            </a:r>
          </a:p>
          <a:p>
            <a:pPr marL="746125" lvl="1" indent="-342900"/>
            <a:r>
              <a:rPr lang="en-US" dirty="0"/>
              <a:t>signals </a:t>
            </a:r>
            <a:r>
              <a:rPr lang="en-US" dirty="0" err="1"/>
              <a:t>clk</a:t>
            </a:r>
            <a:r>
              <a:rPr lang="en-US" dirty="0"/>
              <a:t>, reset, </a:t>
            </a:r>
            <a:r>
              <a:rPr lang="en-US" dirty="0" err="1"/>
              <a:t>crtl</a:t>
            </a:r>
            <a:r>
              <a:rPr lang="en-US" dirty="0"/>
              <a:t>, </a:t>
            </a:r>
            <a:r>
              <a:rPr lang="en-US" dirty="0" err="1"/>
              <a:t>loadInput</a:t>
            </a:r>
            <a:r>
              <a:rPr lang="en-US" dirty="0"/>
              <a:t>, and </a:t>
            </a:r>
            <a:r>
              <a:rPr lang="en-US" dirty="0" err="1"/>
              <a:t>cntOutput</a:t>
            </a:r>
            <a:r>
              <a:rPr lang="en-US" dirty="0"/>
              <a:t> were defined as signals in the higher-level </a:t>
            </a:r>
            <a:r>
              <a:rPr lang="en-US" dirty="0" err="1"/>
              <a:t>testbench</a:t>
            </a:r>
            <a:endParaRPr lang="en-US" dirty="0"/>
          </a:p>
          <a:p>
            <a:pPr marL="741363" lvl="2" indent="0">
              <a:buNone/>
            </a:pPr>
            <a:endParaRPr lang="en-US" sz="180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10</a:t>
            </a:fld>
            <a:endParaRPr lang="en-US" dirty="0">
              <a:solidFill>
                <a:srgbClr val="000000"/>
              </a:solidFill>
            </a:endParaRPr>
          </a:p>
        </p:txBody>
      </p:sp>
    </p:spTree>
    <p:extLst>
      <p:ext uri="{BB962C8B-B14F-4D97-AF65-F5344CB8AC3E}">
        <p14:creationId xmlns:p14="http://schemas.microsoft.com/office/powerpoint/2010/main" val="323123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VHDL Instantiation</a:t>
            </a:r>
          </a:p>
        </p:txBody>
      </p:sp>
      <p:sp>
        <p:nvSpPr>
          <p:cNvPr id="4" name="Content Placeholder 3"/>
          <p:cNvSpPr>
            <a:spLocks noGrp="1"/>
          </p:cNvSpPr>
          <p:nvPr>
            <p:ph idx="1"/>
          </p:nvPr>
        </p:nvSpPr>
        <p:spPr>
          <a:xfrm>
            <a:off x="581736" y="1523052"/>
            <a:ext cx="8131175" cy="4324350"/>
          </a:xfrm>
        </p:spPr>
        <p:txBody>
          <a:bodyPr/>
          <a:lstStyle/>
          <a:p>
            <a:r>
              <a:rPr lang="en-US" dirty="0"/>
              <a:t>We could shorten this instantiation by using the default binding calling convention shown in the code below</a:t>
            </a:r>
          </a:p>
          <a:p>
            <a:pPr marL="741363" lvl="2" indent="0">
              <a:buNone/>
            </a:pPr>
            <a:r>
              <a:rPr lang="en-US" sz="1800" dirty="0" err="1"/>
              <a:t>uut</a:t>
            </a:r>
            <a:r>
              <a:rPr lang="en-US" sz="1800" dirty="0"/>
              <a:t>: lec10 </a:t>
            </a:r>
          </a:p>
          <a:p>
            <a:pPr marL="741363" lvl="2" indent="0">
              <a:buNone/>
            </a:pPr>
            <a:r>
              <a:rPr lang="en-US" sz="1800" dirty="0"/>
              <a:t>        Generic map(5)</a:t>
            </a:r>
          </a:p>
          <a:p>
            <a:pPr marL="741363" lvl="2" indent="0">
              <a:buNone/>
            </a:pPr>
            <a:r>
              <a:rPr lang="en-US" sz="1800" dirty="0"/>
              <a:t>        PORT MAP (</a:t>
            </a:r>
            <a:r>
              <a:rPr lang="en-US" sz="1800" dirty="0" err="1"/>
              <a:t>clk</a:t>
            </a:r>
            <a:r>
              <a:rPr lang="en-US" sz="1800" dirty="0"/>
              <a:t>, reset, </a:t>
            </a:r>
            <a:r>
              <a:rPr lang="en-US" sz="1800" dirty="0" err="1"/>
              <a:t>crtl</a:t>
            </a:r>
            <a:r>
              <a:rPr lang="en-US" sz="1800" dirty="0"/>
              <a:t>, </a:t>
            </a:r>
            <a:r>
              <a:rPr lang="en-US" sz="1800" dirty="0" err="1"/>
              <a:t>loadInput</a:t>
            </a:r>
            <a:r>
              <a:rPr lang="en-US" sz="1800" dirty="0"/>
              <a:t>, </a:t>
            </a:r>
            <a:r>
              <a:rPr lang="en-US" sz="1800" dirty="0" err="1"/>
              <a:t>cntOutput</a:t>
            </a:r>
            <a:r>
              <a:rPr lang="en-US" sz="1800" dirty="0"/>
              <a:t>);</a:t>
            </a:r>
          </a:p>
          <a:p>
            <a:pPr marL="342900" indent="-342900"/>
            <a:r>
              <a:rPr lang="en-US" dirty="0"/>
              <a:t>Important Note:  When you use the default binding, the order of the signals must match the exact same order that is defined in the entity description. </a:t>
            </a:r>
          </a:p>
          <a:p>
            <a:pPr marL="342900" indent="-342900"/>
            <a:r>
              <a:rPr lang="en-US" dirty="0"/>
              <a:t>Generates a more compact instantiation statement. </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11</a:t>
            </a:fld>
            <a:endParaRPr lang="en-US" dirty="0">
              <a:solidFill>
                <a:srgbClr val="000000"/>
              </a:solidFill>
            </a:endParaRPr>
          </a:p>
        </p:txBody>
      </p:sp>
    </p:spTree>
    <p:extLst>
      <p:ext uri="{BB962C8B-B14F-4D97-AF65-F5344CB8AC3E}">
        <p14:creationId xmlns:p14="http://schemas.microsoft.com/office/powerpoint/2010/main" val="20743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Unused outputs and open keyword</a:t>
            </a:r>
          </a:p>
        </p:txBody>
      </p:sp>
      <p:sp>
        <p:nvSpPr>
          <p:cNvPr id="4" name="Content Placeholder 3"/>
          <p:cNvSpPr>
            <a:spLocks noGrp="1"/>
          </p:cNvSpPr>
          <p:nvPr>
            <p:ph idx="1"/>
          </p:nvPr>
        </p:nvSpPr>
        <p:spPr>
          <a:xfrm>
            <a:off x="581736" y="1523052"/>
            <a:ext cx="8131175" cy="4324350"/>
          </a:xfrm>
        </p:spPr>
        <p:txBody>
          <a:bodyPr/>
          <a:lstStyle/>
          <a:p>
            <a:r>
              <a:rPr lang="en-US" dirty="0"/>
              <a:t>However, we could shorten this instantiation by using the default binding calling convention below:</a:t>
            </a:r>
          </a:p>
          <a:p>
            <a:pPr marL="741363" lvl="2" indent="0">
              <a:buNone/>
            </a:pPr>
            <a:r>
              <a:rPr lang="en-US" sz="1800" dirty="0"/>
              <a:t>entity compare is</a:t>
            </a:r>
          </a:p>
          <a:p>
            <a:pPr marL="741363" lvl="2" indent="0">
              <a:buNone/>
            </a:pPr>
            <a:r>
              <a:rPr lang="en-US" sz="1800" dirty="0"/>
              <a:t>    generic(N: integer := 4);</a:t>
            </a:r>
          </a:p>
          <a:p>
            <a:pPr marL="741363" lvl="2" indent="0">
              <a:buNone/>
            </a:pPr>
            <a:r>
              <a:rPr lang="en-US" sz="1800" dirty="0"/>
              <a:t>    port(</a:t>
            </a:r>
            <a:r>
              <a:rPr lang="en-US" sz="1800" dirty="0" err="1"/>
              <a:t>x,y</a:t>
            </a:r>
            <a:r>
              <a:rPr lang="en-US" sz="1800" dirty="0"/>
              <a:t> : in unsigned(N-1 </a:t>
            </a:r>
            <a:r>
              <a:rPr lang="en-US" sz="1800" dirty="0" err="1"/>
              <a:t>downto</a:t>
            </a:r>
            <a:r>
              <a:rPr lang="en-US" sz="1800" dirty="0"/>
              <a:t> 0);</a:t>
            </a:r>
          </a:p>
          <a:p>
            <a:pPr marL="741363" lvl="2" indent="0">
              <a:buNone/>
            </a:pPr>
            <a:r>
              <a:rPr lang="en-US" sz="1800" dirty="0"/>
              <a:t>         </a:t>
            </a:r>
            <a:r>
              <a:rPr lang="en-US" sz="1800" dirty="0" err="1"/>
              <a:t>g,l,e</a:t>
            </a:r>
            <a:r>
              <a:rPr lang="en-US" sz="1800" dirty="0"/>
              <a:t>: out </a:t>
            </a:r>
            <a:r>
              <a:rPr lang="en-US" sz="1800" dirty="0" err="1"/>
              <a:t>std_logic</a:t>
            </a:r>
            <a:r>
              <a:rPr lang="en-US" sz="1800" dirty="0"/>
              <a:t>);</a:t>
            </a:r>
          </a:p>
          <a:p>
            <a:pPr marL="741363" lvl="2" indent="0">
              <a:buNone/>
            </a:pPr>
            <a:r>
              <a:rPr lang="en-US" sz="1800" dirty="0"/>
              <a:t>end compare;</a:t>
            </a:r>
          </a:p>
          <a:p>
            <a:pPr marL="342900" indent="-342900"/>
            <a:r>
              <a:rPr lang="en-US" dirty="0"/>
              <a:t>Important Note:  Note that g=1 when x&gt;y, and l=1 when x&lt;Y and e=1 when x=y </a:t>
            </a:r>
          </a:p>
          <a:p>
            <a:pPr marL="746125" lvl="1" indent="-342900"/>
            <a:r>
              <a:rPr lang="en-US" sz="2000" dirty="0"/>
              <a:t>example: compare port map (A,B,OPEN, OPEN, equal); </a:t>
            </a:r>
          </a:p>
          <a:p>
            <a:pPr marL="746125" lvl="1" indent="-342900"/>
            <a:r>
              <a:rPr lang="en-US" dirty="0"/>
              <a:t>Synthesis engine can remove the logic associated with any of the OPEN signals and reduce the resources used on the FPGA.</a:t>
            </a:r>
          </a:p>
          <a:p>
            <a:pPr marL="741363" lvl="2" indent="0">
              <a:buNone/>
            </a:pPr>
            <a:endParaRPr lang="en-US" sz="180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12</a:t>
            </a:fld>
            <a:endParaRPr lang="en-US" dirty="0">
              <a:solidFill>
                <a:srgbClr val="000000"/>
              </a:solidFill>
            </a:endParaRPr>
          </a:p>
        </p:txBody>
      </p:sp>
    </p:spTree>
    <p:extLst>
      <p:ext uri="{BB962C8B-B14F-4D97-AF65-F5344CB8AC3E}">
        <p14:creationId xmlns:p14="http://schemas.microsoft.com/office/powerpoint/2010/main" val="1376756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Subvectors</a:t>
            </a:r>
            <a:r>
              <a:rPr lang="en-US" dirty="0"/>
              <a:t> and Concatenation</a:t>
            </a:r>
          </a:p>
        </p:txBody>
      </p:sp>
      <p:sp>
        <p:nvSpPr>
          <p:cNvPr id="4" name="Content Placeholder 3"/>
          <p:cNvSpPr>
            <a:spLocks noGrp="1"/>
          </p:cNvSpPr>
          <p:nvPr>
            <p:ph idx="1"/>
          </p:nvPr>
        </p:nvSpPr>
        <p:spPr>
          <a:xfrm>
            <a:off x="581736" y="1523052"/>
            <a:ext cx="8131175" cy="4324350"/>
          </a:xfrm>
        </p:spPr>
        <p:txBody>
          <a:bodyPr/>
          <a:lstStyle/>
          <a:p>
            <a:r>
              <a:rPr lang="en-US" dirty="0"/>
              <a:t>There are times when we will need to rebuild a </a:t>
            </a:r>
            <a:r>
              <a:rPr lang="en-US" dirty="0" err="1"/>
              <a:t>std_logic_vector</a:t>
            </a:r>
            <a:r>
              <a:rPr lang="en-US" dirty="0"/>
              <a:t> from pieces of other vectors. </a:t>
            </a:r>
          </a:p>
          <a:p>
            <a:r>
              <a:rPr lang="en-US" dirty="0"/>
              <a:t>Vector is defined as signal(7 </a:t>
            </a:r>
            <a:r>
              <a:rPr lang="en-US" dirty="0" err="1"/>
              <a:t>downto</a:t>
            </a:r>
            <a:r>
              <a:rPr lang="en-US" dirty="0"/>
              <a:t> 0), you can replace the limits with anything in between to get a small </a:t>
            </a:r>
            <a:r>
              <a:rPr lang="en-US" dirty="0" err="1"/>
              <a:t>subvector</a:t>
            </a:r>
            <a:endParaRPr lang="en-US" dirty="0"/>
          </a:p>
          <a:p>
            <a:r>
              <a:rPr lang="en-US" dirty="0"/>
              <a:t>For example, you could ask for signal(5 </a:t>
            </a:r>
            <a:r>
              <a:rPr lang="en-US" dirty="0" err="1"/>
              <a:t>downto</a:t>
            </a:r>
            <a:r>
              <a:rPr lang="en-US" dirty="0"/>
              <a:t> 2) for a 4-bit sub-vector of signal.</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13</a:t>
            </a:fld>
            <a:endParaRPr lang="en-US" dirty="0">
              <a:solidFill>
                <a:srgbClr val="000000"/>
              </a:solidFill>
            </a:endParaRPr>
          </a:p>
        </p:txBody>
      </p:sp>
    </p:spTree>
    <p:extLst>
      <p:ext uri="{BB962C8B-B14F-4D97-AF65-F5344CB8AC3E}">
        <p14:creationId xmlns:p14="http://schemas.microsoft.com/office/powerpoint/2010/main" val="4067556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Subvectors</a:t>
            </a:r>
            <a:r>
              <a:rPr lang="en-US" dirty="0"/>
              <a:t> and Concatenation</a:t>
            </a:r>
          </a:p>
        </p:txBody>
      </p:sp>
      <p:sp>
        <p:nvSpPr>
          <p:cNvPr id="4" name="Content Placeholder 3"/>
          <p:cNvSpPr>
            <a:spLocks noGrp="1"/>
          </p:cNvSpPr>
          <p:nvPr>
            <p:ph idx="1"/>
          </p:nvPr>
        </p:nvSpPr>
        <p:spPr>
          <a:xfrm>
            <a:off x="581736" y="1523052"/>
            <a:ext cx="8131175" cy="4324350"/>
          </a:xfrm>
        </p:spPr>
        <p:txBody>
          <a:bodyPr/>
          <a:lstStyle/>
          <a:p>
            <a:r>
              <a:rPr lang="en-US" dirty="0"/>
              <a:t>The concatenation operation, &amp;, is a way to "glue" two vectors together. </a:t>
            </a:r>
          </a:p>
          <a:p>
            <a:r>
              <a:rPr lang="en-US" dirty="0"/>
              <a:t>For example, to build a 8-bit vector you could legally write in VHDL signal(3 </a:t>
            </a:r>
            <a:r>
              <a:rPr lang="en-US" dirty="0" err="1"/>
              <a:t>downto</a:t>
            </a:r>
            <a:r>
              <a:rPr lang="en-US" dirty="0"/>
              <a:t> 1) &amp; signal (7 </a:t>
            </a:r>
            <a:r>
              <a:rPr lang="en-US" dirty="0" err="1"/>
              <a:t>downto</a:t>
            </a:r>
            <a:r>
              <a:rPr lang="en-US" dirty="0"/>
              <a:t> 3);</a:t>
            </a:r>
          </a:p>
          <a:p>
            <a:r>
              <a:rPr lang="en-US" dirty="0"/>
              <a:t>These two concepts come together in the shift register used in the lecture 11 code, which contains the following line of VHDL code.</a:t>
            </a:r>
          </a:p>
          <a:p>
            <a:pPr marL="741363" lvl="2" indent="0">
              <a:buNone/>
            </a:pPr>
            <a:endParaRPr lang="en-US" sz="1800" dirty="0"/>
          </a:p>
          <a:p>
            <a:pPr marL="741363" lvl="2" indent="0">
              <a:buNone/>
            </a:pPr>
            <a:r>
              <a:rPr lang="en-US" sz="1800" dirty="0" err="1"/>
              <a:t>shiftReg</a:t>
            </a:r>
            <a:r>
              <a:rPr lang="en-US" sz="1800" dirty="0"/>
              <a:t> &lt;= </a:t>
            </a:r>
            <a:r>
              <a:rPr lang="en-US" sz="1800" dirty="0" err="1"/>
              <a:t>kbData</a:t>
            </a:r>
            <a:r>
              <a:rPr lang="en-US" sz="1800" dirty="0"/>
              <a:t> &amp; </a:t>
            </a:r>
            <a:r>
              <a:rPr lang="en-US" sz="1800" dirty="0" err="1"/>
              <a:t>shiftReg</a:t>
            </a:r>
            <a:r>
              <a:rPr lang="en-US" sz="1800" dirty="0"/>
              <a:t> (10 </a:t>
            </a:r>
            <a:r>
              <a:rPr lang="en-US" sz="1800" dirty="0" err="1"/>
              <a:t>downto</a:t>
            </a:r>
            <a:r>
              <a:rPr lang="en-US" sz="1800" dirty="0"/>
              <a:t> 1); </a:t>
            </a:r>
          </a:p>
          <a:p>
            <a:pPr marL="741363" lvl="2" indent="0">
              <a:buNone/>
            </a:pPr>
            <a:endParaRPr lang="en-US" sz="180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14</a:t>
            </a:fld>
            <a:endParaRPr lang="en-US" dirty="0">
              <a:solidFill>
                <a:srgbClr val="000000"/>
              </a:solidFill>
            </a:endParaRPr>
          </a:p>
        </p:txBody>
      </p:sp>
    </p:spTree>
    <p:extLst>
      <p:ext uri="{BB962C8B-B14F-4D97-AF65-F5344CB8AC3E}">
        <p14:creationId xmlns:p14="http://schemas.microsoft.com/office/powerpoint/2010/main" val="35679759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Keyboard Serial to Parallel Converter</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15</a:t>
            </a:fld>
            <a:endParaRPr lang="en-US" dirty="0">
              <a:solidFill>
                <a:srgbClr val="000000"/>
              </a:solidFill>
            </a:endParaRPr>
          </a:p>
        </p:txBody>
      </p:sp>
    </p:spTree>
    <p:extLst>
      <p:ext uri="{BB962C8B-B14F-4D97-AF65-F5344CB8AC3E}">
        <p14:creationId xmlns:p14="http://schemas.microsoft.com/office/powerpoint/2010/main" val="17429304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187853707"/>
              </p:ext>
            </p:extLst>
          </p:nvPr>
        </p:nvGraphicFramePr>
        <p:xfrm>
          <a:off x="506413" y="1976519"/>
          <a:ext cx="8131174" cy="2904963"/>
        </p:xfrm>
        <a:graphic>
          <a:graphicData uri="http://schemas.openxmlformats.org/drawingml/2006/table">
            <a:tbl>
              <a:tblPr/>
              <a:tblGrid>
                <a:gridCol w="1438844">
                  <a:extLst>
                    <a:ext uri="{9D8B030D-6E8A-4147-A177-3AD203B41FA5}">
                      <a16:colId xmlns:a16="http://schemas.microsoft.com/office/drawing/2014/main" val="20000"/>
                    </a:ext>
                  </a:extLst>
                </a:gridCol>
                <a:gridCol w="6692330">
                  <a:extLst>
                    <a:ext uri="{9D8B030D-6E8A-4147-A177-3AD203B41FA5}">
                      <a16:colId xmlns:a16="http://schemas.microsoft.com/office/drawing/2014/main" val="20001"/>
                    </a:ext>
                  </a:extLst>
                </a:gridCol>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PS/2 Keyboard</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0"/>
                  </a:ext>
                </a:extLst>
              </a:tr>
              <a:tr h="255993">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1-bit data,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2"/>
                  </a:ext>
                </a:extLst>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55993">
                <a:tc>
                  <a:txBody>
                    <a:bodyPr/>
                    <a:lstStyle/>
                    <a:p>
                      <a:pPr algn="l" fontAlgn="t"/>
                      <a:r>
                        <a:rPr lang="en-US" sz="1300" dirty="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4"/>
                  </a:ext>
                </a:extLst>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255993">
                <a:tc>
                  <a:txBody>
                    <a:bodyPr/>
                    <a:lstStyle/>
                    <a:p>
                      <a:pPr algn="l" fontAlgn="t"/>
                      <a:r>
                        <a:rPr lang="en-US" sz="1300">
                          <a:effectLst/>
                        </a:rPr>
                        <a:t>Physical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a:effectLst/>
                        </a:rPr>
                        <a:t>key press and key release events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6"/>
                  </a:ext>
                </a:extLst>
              </a:tr>
              <a:tr h="255993">
                <a:tc>
                  <a:txBody>
                    <a:bodyPr/>
                    <a:lstStyle/>
                    <a:p>
                      <a:pPr algn="l" fontAlgn="t"/>
                      <a:r>
                        <a:rPr lang="en-US" sz="1300">
                          <a:effectLst/>
                        </a:rPr>
                        <a:t>Physical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857019">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tc>
                  <a:txBody>
                    <a:bodyPr/>
                    <a:lstStyle/>
                    <a:p>
                      <a:pPr algn="l" fontAlgn="t"/>
                      <a:r>
                        <a:rPr lang="en-US" sz="1300" dirty="0">
                          <a:effectLst/>
                        </a:rPr>
                        <a:t>When a key is pressed, its 8-bit make code is transmitted. When a key is released, an 8-bit break code is transmitted, immediately followed by the key's 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9F9F9"/>
                    </a:solidFill>
                  </a:tcPr>
                </a:tc>
                <a:extLst>
                  <a:ext uri="{0D108BD9-81ED-4DB2-BD59-A6C34878D82A}">
                    <a16:rowId xmlns:a16="http://schemas.microsoft.com/office/drawing/2014/main" val="10008"/>
                  </a:ext>
                </a:extLst>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16</a:t>
            </a:fld>
            <a:endParaRPr lang="en-US" dirty="0">
              <a:solidFill>
                <a:srgbClr val="000000"/>
              </a:solidFill>
            </a:endParaRPr>
          </a:p>
        </p:txBody>
      </p:sp>
    </p:spTree>
    <p:extLst>
      <p:ext uri="{BB962C8B-B14F-4D97-AF65-F5344CB8AC3E}">
        <p14:creationId xmlns:p14="http://schemas.microsoft.com/office/powerpoint/2010/main" val="340961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sp>
        <p:nvSpPr>
          <p:cNvPr id="4" name="Content Placeholder 3"/>
          <p:cNvSpPr>
            <a:spLocks noGrp="1"/>
          </p:cNvSpPr>
          <p:nvPr>
            <p:ph idx="1"/>
          </p:nvPr>
        </p:nvSpPr>
        <p:spPr>
          <a:xfrm>
            <a:off x="581736" y="1523052"/>
            <a:ext cx="8131175" cy="4324350"/>
          </a:xfrm>
        </p:spPr>
        <p:txBody>
          <a:bodyPr/>
          <a:lstStyle/>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17</a:t>
            </a:fld>
            <a:endParaRPr lang="en-US" dirty="0">
              <a:solidFill>
                <a:srgbClr val="000000"/>
              </a:solidFill>
            </a:endParaRPr>
          </a:p>
        </p:txBody>
      </p:sp>
      <p:pic>
        <p:nvPicPr>
          <p:cNvPr id="5122" name="Picture 2" descr="http://ece.ninja/383/lecture/img/lecture11-3.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 y="2158645"/>
            <a:ext cx="9141579" cy="2540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204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Keyboard Serial to Parallel Converter</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610105334"/>
              </p:ext>
            </p:extLst>
          </p:nvPr>
        </p:nvGraphicFramePr>
        <p:xfrm>
          <a:off x="506413" y="1931999"/>
          <a:ext cx="8131174" cy="2994003"/>
        </p:xfrm>
        <a:graphic>
          <a:graphicData uri="http://schemas.openxmlformats.org/drawingml/2006/table">
            <a:tbl>
              <a:tblPr/>
              <a:tblGrid>
                <a:gridCol w="1417921">
                  <a:extLst>
                    <a:ext uri="{9D8B030D-6E8A-4147-A177-3AD203B41FA5}">
                      <a16:colId xmlns:a16="http://schemas.microsoft.com/office/drawing/2014/main" val="20000"/>
                    </a:ext>
                  </a:extLst>
                </a:gridCol>
                <a:gridCol w="6713253">
                  <a:extLst>
                    <a:ext uri="{9D8B030D-6E8A-4147-A177-3AD203B41FA5}">
                      <a16:colId xmlns:a16="http://schemas.microsoft.com/office/drawing/2014/main" val="20001"/>
                    </a:ext>
                  </a:extLst>
                </a:gridCol>
              </a:tblGrid>
              <a:tr h="255993">
                <a:tc>
                  <a:txBody>
                    <a:bodyPr/>
                    <a:lstStyle/>
                    <a:p>
                      <a:pPr algn="l" fontAlgn="t"/>
                      <a:r>
                        <a:rPr lang="en-US" sz="1300" dirty="0">
                          <a:effectLst/>
                        </a:rPr>
                        <a:t>Nomenclature: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Keyboard scan code reader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0"/>
                  </a:ext>
                </a:extLst>
              </a:tr>
              <a:tr h="456335">
                <a:tc>
                  <a:txBody>
                    <a:bodyPr/>
                    <a:lstStyle/>
                    <a:p>
                      <a:pPr algn="l" fontAlgn="t"/>
                      <a:r>
                        <a:rPr lang="en-US" sz="1300">
                          <a:effectLst/>
                        </a:rPr>
                        <a:t>Data Input: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dirty="0">
                          <a:effectLst/>
                        </a:rPr>
                        <a:t>1-bit </a:t>
                      </a:r>
                      <a:r>
                        <a:rPr lang="en-US" sz="1300" dirty="0" err="1">
                          <a:effectLst/>
                        </a:rPr>
                        <a:t>kd</a:t>
                      </a:r>
                      <a:r>
                        <a:rPr lang="en-US" sz="1300" dirty="0">
                          <a:effectLst/>
                        </a:rPr>
                        <a:t> data, nominally logic 1 1-bit </a:t>
                      </a:r>
                      <a:r>
                        <a:rPr lang="en-US" sz="1300" dirty="0" err="1">
                          <a:effectLst/>
                        </a:rPr>
                        <a:t>kd</a:t>
                      </a:r>
                      <a:r>
                        <a:rPr lang="en-US" sz="1300" dirty="0">
                          <a:effectLst/>
                        </a:rPr>
                        <a: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1"/>
                  </a:ext>
                </a:extLst>
              </a:tr>
              <a:tr h="255993">
                <a:tc>
                  <a:txBody>
                    <a:bodyPr/>
                    <a:lstStyle/>
                    <a:p>
                      <a:pPr algn="l" fontAlgn="t"/>
                      <a:r>
                        <a:rPr lang="en-US" sz="1300">
                          <a:effectLst/>
                        </a:rPr>
                        <a:t>Data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8-bit scan code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2"/>
                  </a:ext>
                </a:extLst>
              </a:tr>
              <a:tr h="255993">
                <a:tc>
                  <a:txBody>
                    <a:bodyPr/>
                    <a:lstStyle/>
                    <a:p>
                      <a:pPr algn="l" fontAlgn="t"/>
                      <a:r>
                        <a:rPr lang="en-US" sz="1300">
                          <a:effectLst/>
                        </a:rPr>
                        <a:t>Control:</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a:effectLst/>
                        </a:rPr>
                        <a:t>none</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3"/>
                  </a:ext>
                </a:extLst>
              </a:tr>
              <a:tr h="255993">
                <a:tc>
                  <a:txBody>
                    <a:bodyPr/>
                    <a:lstStyle/>
                    <a:p>
                      <a:pPr algn="l" fontAlgn="t"/>
                      <a:r>
                        <a:rPr lang="en-US" sz="1300">
                          <a:effectLst/>
                        </a:rPr>
                        <a:t>Status: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1-bit busy, nominally logic 0</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4"/>
                  </a:ext>
                </a:extLst>
              </a:tr>
              <a:tr h="255993">
                <a:tc>
                  <a:txBody>
                    <a:bodyPr/>
                    <a:lstStyle/>
                    <a:p>
                      <a:pPr algn="l" fontAlgn="t"/>
                      <a:r>
                        <a:rPr lang="en-US" sz="1300">
                          <a:effectLst/>
                        </a:rPr>
                        <a:t>Others:</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l" fontAlgn="t"/>
                      <a:r>
                        <a:rPr lang="en-US" sz="1300" dirty="0">
                          <a:effectLst/>
                        </a:rPr>
                        <a:t>1-bit </a:t>
                      </a:r>
                      <a:r>
                        <a:rPr lang="en-US" sz="1300" dirty="0" err="1">
                          <a:effectLst/>
                        </a:rPr>
                        <a:t>clk</a:t>
                      </a:r>
                      <a:r>
                        <a:rPr lang="en-US" sz="1300" dirty="0">
                          <a:effectLst/>
                        </a:rPr>
                        <a:t>, nominally logic 1</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5"/>
                  </a:ext>
                </a:extLst>
              </a:tr>
              <a:tr h="1257703">
                <a:tc>
                  <a:txBody>
                    <a:bodyPr/>
                    <a:lstStyle/>
                    <a:p>
                      <a:pPr algn="l" fontAlgn="t"/>
                      <a:r>
                        <a:rPr lang="en-US" sz="1300">
                          <a:effectLst/>
                        </a:rPr>
                        <a:t>Behavior:</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tc>
                  <a:txBody>
                    <a:bodyPr/>
                    <a:lstStyle/>
                    <a:p>
                      <a:pPr algn="l" fontAlgn="t"/>
                      <a:r>
                        <a:rPr lang="en-US" sz="1300" dirty="0">
                          <a:effectLst/>
                        </a:rPr>
                        <a:t>Interprets the PS/2 keyboard </a:t>
                      </a:r>
                      <a:r>
                        <a:rPr lang="en-US" sz="1300" dirty="0" err="1">
                          <a:effectLst/>
                        </a:rPr>
                        <a:t>clk</a:t>
                      </a:r>
                      <a:r>
                        <a:rPr lang="en-US" sz="1300" dirty="0">
                          <a:effectLst/>
                        </a:rPr>
                        <a:t> and data signal from a keypress event and outputs the associated scan code. The busy signal goes high when the first data bit arrives and stays high until the last data bit is received. Busy is low only when there is a valid scan code on the output.</a:t>
                      </a:r>
                    </a:p>
                  </a:txBody>
                  <a:tcPr marL="34782" marR="34782" marT="27825" marB="27825">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9F9"/>
                    </a:solidFill>
                  </a:tcPr>
                </a:tc>
                <a:extLst>
                  <a:ext uri="{0D108BD9-81ED-4DB2-BD59-A6C34878D82A}">
                    <a16:rowId xmlns:a16="http://schemas.microsoft.com/office/drawing/2014/main" val="10006"/>
                  </a:ext>
                </a:extLst>
              </a:tr>
            </a:tbl>
          </a:graphicData>
        </a:graphic>
      </p:graphicFrame>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18</a:t>
            </a:fld>
            <a:endParaRPr lang="en-US" dirty="0">
              <a:solidFill>
                <a:srgbClr val="000000"/>
              </a:solidFill>
            </a:endParaRPr>
          </a:p>
        </p:txBody>
      </p:sp>
    </p:spTree>
    <p:extLst>
      <p:ext uri="{BB962C8B-B14F-4D97-AF65-F5344CB8AC3E}">
        <p14:creationId xmlns:p14="http://schemas.microsoft.com/office/powerpoint/2010/main" val="1983369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Keyboard Scan Code Reader Algorithm</a:t>
            </a:r>
            <a:endParaRPr lang="en-US" dirty="0"/>
          </a:p>
        </p:txBody>
      </p:sp>
      <p:sp>
        <p:nvSpPr>
          <p:cNvPr id="4" name="Content Placeholder 3"/>
          <p:cNvSpPr>
            <a:spLocks noGrp="1"/>
          </p:cNvSpPr>
          <p:nvPr>
            <p:ph idx="1"/>
          </p:nvPr>
        </p:nvSpPr>
        <p:spPr>
          <a:xfrm>
            <a:off x="581736" y="1523052"/>
            <a:ext cx="8131175" cy="4324350"/>
          </a:xfrm>
        </p:spPr>
        <p:txBody>
          <a:bodyPr/>
          <a:lstStyle/>
          <a:p>
            <a:r>
              <a:rPr lang="en-US" dirty="0"/>
              <a:t>Looking at the timing diagram and the description on previous slide, we get the following algorithm.</a:t>
            </a:r>
          </a:p>
          <a:p>
            <a:pPr marL="741363" lvl="2" indent="0">
              <a:buNone/>
            </a:pPr>
            <a:r>
              <a:rPr lang="en-US" sz="1800" dirty="0"/>
              <a:t>1. while(1) {</a:t>
            </a:r>
          </a:p>
          <a:p>
            <a:pPr marL="741363" lvl="2" indent="0">
              <a:buNone/>
            </a:pPr>
            <a:r>
              <a:rPr lang="en-US" sz="1800" dirty="0"/>
              <a:t>2.     busy=0;</a:t>
            </a:r>
          </a:p>
          <a:p>
            <a:pPr marL="741363" lvl="2" indent="0">
              <a:buNone/>
            </a:pPr>
            <a:r>
              <a:rPr lang="en-US" sz="1800" dirty="0"/>
              <a:t>3.     while (</a:t>
            </a:r>
            <a:r>
              <a:rPr lang="en-US" sz="1800" dirty="0" err="1"/>
              <a:t>kb_clk</a:t>
            </a:r>
            <a:r>
              <a:rPr lang="en-US" sz="1800" dirty="0"/>
              <a:t> == 1);</a:t>
            </a:r>
          </a:p>
          <a:p>
            <a:pPr marL="741363" lvl="2" indent="0">
              <a:buNone/>
            </a:pPr>
            <a:r>
              <a:rPr lang="en-US" sz="1800" dirty="0"/>
              <a:t>4.     busy=1;</a:t>
            </a:r>
          </a:p>
          <a:p>
            <a:pPr marL="741363" lvl="2" indent="0">
              <a:buNone/>
            </a:pPr>
            <a:r>
              <a:rPr lang="en-US" sz="1800" dirty="0"/>
              <a:t>5.     for (count=0 count&lt;33; count++) {</a:t>
            </a:r>
          </a:p>
          <a:p>
            <a:pPr marL="741363" lvl="2" indent="0">
              <a:buNone/>
            </a:pPr>
            <a:r>
              <a:rPr lang="en-US" sz="1800" dirty="0"/>
              <a:t>6.         while(</a:t>
            </a:r>
            <a:r>
              <a:rPr lang="en-US" sz="1800" dirty="0" err="1"/>
              <a:t>kb_clk</a:t>
            </a:r>
            <a:r>
              <a:rPr lang="en-US" sz="1800" dirty="0"/>
              <a:t> == 1);</a:t>
            </a:r>
          </a:p>
          <a:p>
            <a:pPr marL="741363" lvl="2" indent="0">
              <a:buNone/>
            </a:pPr>
            <a:r>
              <a:rPr lang="en-US" sz="1800" dirty="0"/>
              <a:t>7.         shift = (shift &lt;&lt; 1) | </a:t>
            </a:r>
            <a:r>
              <a:rPr lang="en-US" sz="1800" dirty="0" err="1"/>
              <a:t>kb_data</a:t>
            </a:r>
            <a:r>
              <a:rPr lang="en-US" sz="1800" dirty="0"/>
              <a:t>;</a:t>
            </a:r>
          </a:p>
          <a:p>
            <a:pPr marL="741363" lvl="2" indent="0">
              <a:buNone/>
            </a:pPr>
            <a:r>
              <a:rPr lang="en-US" sz="1800" dirty="0"/>
              <a:t>8.         while(</a:t>
            </a:r>
            <a:r>
              <a:rPr lang="en-US" sz="1800" dirty="0" err="1"/>
              <a:t>kb_clk</a:t>
            </a:r>
            <a:r>
              <a:rPr lang="en-US" sz="1800" dirty="0"/>
              <a:t> == 0);</a:t>
            </a:r>
          </a:p>
          <a:p>
            <a:pPr marL="741363" lvl="2" indent="0">
              <a:buNone/>
            </a:pPr>
            <a:r>
              <a:rPr lang="en-US" sz="1800" dirty="0"/>
              <a:t>9.     } </a:t>
            </a:r>
            <a:r>
              <a:rPr lang="en-US" sz="1800" dirty="0">
                <a:solidFill>
                  <a:srgbClr val="00B050"/>
                </a:solidFill>
              </a:rPr>
              <a:t>// end for</a:t>
            </a:r>
          </a:p>
          <a:p>
            <a:pPr marL="741363" lvl="2" indent="0">
              <a:buNone/>
            </a:pPr>
            <a:r>
              <a:rPr lang="en-US" sz="1800" dirty="0"/>
              <a:t>10.     scan = shift[9-2]</a:t>
            </a:r>
          </a:p>
          <a:p>
            <a:pPr marL="741363" lvl="2" indent="0">
              <a:buNone/>
            </a:pPr>
            <a:r>
              <a:rPr lang="en-US" sz="1800" dirty="0"/>
              <a:t>11. } </a:t>
            </a:r>
            <a:r>
              <a:rPr lang="en-US" sz="1800" dirty="0">
                <a:solidFill>
                  <a:srgbClr val="00B050"/>
                </a:solidFill>
              </a:rPr>
              <a:t>// end while 1</a:t>
            </a:r>
          </a:p>
          <a:p>
            <a:pPr marL="741363" lvl="2" indent="0">
              <a:buNone/>
            </a:pPr>
            <a:endParaRPr lang="en-US" sz="180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19</a:t>
            </a:fld>
            <a:endParaRPr lang="en-US" dirty="0">
              <a:solidFill>
                <a:srgbClr val="000000"/>
              </a:solidFill>
            </a:endParaRPr>
          </a:p>
        </p:txBody>
      </p:sp>
    </p:spTree>
    <p:extLst>
      <p:ext uri="{BB962C8B-B14F-4D97-AF65-F5344CB8AC3E}">
        <p14:creationId xmlns:p14="http://schemas.microsoft.com/office/powerpoint/2010/main" val="98832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Outline</a:t>
            </a:r>
          </a:p>
        </p:txBody>
      </p:sp>
      <p:sp>
        <p:nvSpPr>
          <p:cNvPr id="4" name="Content Placeholder 3"/>
          <p:cNvSpPr>
            <a:spLocks noGrp="1"/>
          </p:cNvSpPr>
          <p:nvPr>
            <p:ph idx="1"/>
          </p:nvPr>
        </p:nvSpPr>
        <p:spPr/>
        <p:txBody>
          <a:bodyPr/>
          <a:lstStyle/>
          <a:p>
            <a:pPr eaLnBrk="1" hangingPunct="1">
              <a:lnSpc>
                <a:spcPct val="80000"/>
              </a:lnSpc>
            </a:pPr>
            <a:r>
              <a:rPr lang="en-US" dirty="0"/>
              <a:t>Time Logs!</a:t>
            </a:r>
          </a:p>
          <a:p>
            <a:pPr eaLnBrk="1" hangingPunct="1">
              <a:lnSpc>
                <a:spcPct val="80000"/>
              </a:lnSpc>
            </a:pPr>
            <a:r>
              <a:rPr lang="en-US"/>
              <a:t>HW #7 </a:t>
            </a:r>
            <a:r>
              <a:rPr lang="en-US" dirty="0"/>
              <a:t>Due Now!</a:t>
            </a:r>
          </a:p>
          <a:p>
            <a:pPr eaLnBrk="1" hangingPunct="1">
              <a:lnSpc>
                <a:spcPct val="80000"/>
              </a:lnSpc>
            </a:pPr>
            <a:r>
              <a:rPr lang="en-US" dirty="0"/>
              <a:t>Datapath and Control – Timing</a:t>
            </a:r>
          </a:p>
          <a:p>
            <a:pPr eaLnBrk="1" hangingPunct="1">
              <a:lnSpc>
                <a:spcPct val="80000"/>
              </a:lnSpc>
            </a:pPr>
            <a:r>
              <a:rPr lang="en-US" dirty="0"/>
              <a:t>VHDL Instantiation</a:t>
            </a:r>
          </a:p>
          <a:p>
            <a:pPr eaLnBrk="1" hangingPunct="1">
              <a:lnSpc>
                <a:spcPct val="80000"/>
              </a:lnSpc>
            </a:pPr>
            <a:r>
              <a:rPr lang="en-US" dirty="0"/>
              <a:t>Keyboard serial to parallel converter</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a:t>
            </a:fld>
            <a:endParaRPr lang="en-US" dirty="0">
              <a:solidFill>
                <a:srgbClr val="000000"/>
              </a:solidFill>
            </a:endParaRPr>
          </a:p>
        </p:txBody>
      </p:sp>
    </p:spTree>
    <p:extLst>
      <p:ext uri="{BB962C8B-B14F-4D97-AF65-F5344CB8AC3E}">
        <p14:creationId xmlns:p14="http://schemas.microsoft.com/office/powerpoint/2010/main" val="39916012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Homework #8</a:t>
            </a:r>
          </a:p>
        </p:txBody>
      </p:sp>
      <p:sp>
        <p:nvSpPr>
          <p:cNvPr id="4" name="Content Placeholder 3"/>
          <p:cNvSpPr>
            <a:spLocks noGrp="1"/>
          </p:cNvSpPr>
          <p:nvPr>
            <p:ph idx="1"/>
          </p:nvPr>
        </p:nvSpPr>
        <p:spPr>
          <a:xfrm>
            <a:off x="581736" y="1523052"/>
            <a:ext cx="8131175" cy="4324350"/>
          </a:xfrm>
        </p:spPr>
        <p:txBody>
          <a:bodyPr/>
          <a:lstStyle/>
          <a:p>
            <a:r>
              <a:rPr lang="en-US" dirty="0"/>
              <a:t>Now lets build the </a:t>
            </a:r>
            <a:r>
              <a:rPr lang="en-US" dirty="0" err="1"/>
              <a:t>datapath</a:t>
            </a:r>
            <a:r>
              <a:rPr lang="en-US" dirty="0"/>
              <a:t> and control using the technique learned in lecture 11.</a:t>
            </a:r>
          </a:p>
          <a:p>
            <a:r>
              <a:rPr lang="en-US" dirty="0"/>
              <a:t>Your homework is to build the control unit for the keyboard </a:t>
            </a:r>
            <a:r>
              <a:rPr lang="en-US" dirty="0" err="1"/>
              <a:t>scancode</a:t>
            </a:r>
            <a:r>
              <a:rPr lang="en-US" dirty="0"/>
              <a:t> reader.</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20</a:t>
            </a:fld>
            <a:endParaRPr lang="en-US" dirty="0">
              <a:solidFill>
                <a:srgbClr val="000000"/>
              </a:solidFill>
            </a:endParaRPr>
          </a:p>
        </p:txBody>
      </p:sp>
    </p:spTree>
    <p:extLst>
      <p:ext uri="{BB962C8B-B14F-4D97-AF65-F5344CB8AC3E}">
        <p14:creationId xmlns:p14="http://schemas.microsoft.com/office/powerpoint/2010/main" val="1740760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err="1"/>
              <a:t>Datapath</a:t>
            </a:r>
            <a:r>
              <a:rPr lang="en-US" cap="none" dirty="0"/>
              <a:t> and Control - Timing</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3</a:t>
            </a:fld>
            <a:endParaRPr lang="en-US" dirty="0">
              <a:solidFill>
                <a:srgbClr val="000000"/>
              </a:solidFill>
            </a:endParaRPr>
          </a:p>
        </p:txBody>
      </p:sp>
    </p:spTree>
    <p:extLst>
      <p:ext uri="{BB962C8B-B14F-4D97-AF65-F5344CB8AC3E}">
        <p14:creationId xmlns:p14="http://schemas.microsoft.com/office/powerpoint/2010/main" val="2890013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Control - Timing</a:t>
            </a:r>
          </a:p>
        </p:txBody>
      </p:sp>
      <p:sp>
        <p:nvSpPr>
          <p:cNvPr id="4" name="Content Placeholder 3"/>
          <p:cNvSpPr>
            <a:spLocks noGrp="1"/>
          </p:cNvSpPr>
          <p:nvPr>
            <p:ph idx="1"/>
          </p:nvPr>
        </p:nvSpPr>
        <p:spPr>
          <a:xfrm>
            <a:off x="581736" y="1523052"/>
            <a:ext cx="8131175" cy="4324350"/>
          </a:xfrm>
        </p:spPr>
        <p:txBody>
          <a:bodyPr/>
          <a:lstStyle/>
          <a:p>
            <a:r>
              <a:rPr lang="en-US" b="0" dirty="0" err="1"/>
              <a:t>Datapath</a:t>
            </a:r>
            <a:r>
              <a:rPr lang="en-US" b="0" dirty="0"/>
              <a:t> and Control Design Methodology</a:t>
            </a:r>
          </a:p>
          <a:p>
            <a:pPr lvl="1"/>
            <a:r>
              <a:rPr lang="en-US" b="0" u="sng" dirty="0" err="1"/>
              <a:t>Datapath</a:t>
            </a:r>
            <a:r>
              <a:rPr lang="en-US" b="0" dirty="0"/>
              <a:t> - responsible for data manipulations</a:t>
            </a:r>
          </a:p>
          <a:p>
            <a:pPr lvl="1"/>
            <a:r>
              <a:rPr lang="en-US" b="0" u="sng" dirty="0"/>
              <a:t>Control</a:t>
            </a:r>
            <a:r>
              <a:rPr lang="en-US" b="0" dirty="0"/>
              <a:t> - responsible for sequencing the actions of the </a:t>
            </a:r>
            <a:r>
              <a:rPr lang="en-US" b="0" dirty="0" err="1"/>
              <a:t>datapath</a:t>
            </a:r>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4</a:t>
            </a:fld>
            <a:endParaRPr lang="en-US" dirty="0">
              <a:solidFill>
                <a:srgbClr val="000000"/>
              </a:solidFill>
            </a:endParaRPr>
          </a:p>
        </p:txBody>
      </p:sp>
      <p:pic>
        <p:nvPicPr>
          <p:cNvPr id="8" name="Picture 2" descr="http://ece.ninja/383/lecture/img/lecture10-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5" y="3432126"/>
            <a:ext cx="9138555" cy="249630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75314" y="5786082"/>
            <a:ext cx="8441140" cy="369332"/>
          </a:xfrm>
          <a:prstGeom prst="rect">
            <a:avLst/>
          </a:prstGeom>
        </p:spPr>
        <p:txBody>
          <a:bodyPr wrap="square">
            <a:spAutoFit/>
          </a:bodyPr>
          <a:lstStyle/>
          <a:p>
            <a:r>
              <a:rPr lang="en-US" sz="1800"/>
              <a:t>Fig 11.0 </a:t>
            </a:r>
            <a:r>
              <a:rPr lang="en-US" sz="1800" dirty="0"/>
              <a:t>- An abstract digital system constructed from a </a:t>
            </a:r>
            <a:r>
              <a:rPr lang="en-US" sz="1800" dirty="0" err="1"/>
              <a:t>datapath</a:t>
            </a:r>
            <a:r>
              <a:rPr lang="en-US" sz="1800" dirty="0"/>
              <a:t> and a control unit.</a:t>
            </a:r>
          </a:p>
        </p:txBody>
      </p:sp>
    </p:spTree>
    <p:extLst>
      <p:ext uri="{BB962C8B-B14F-4D97-AF65-F5344CB8AC3E}">
        <p14:creationId xmlns:p14="http://schemas.microsoft.com/office/powerpoint/2010/main" val="36217209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Control - Timing</a:t>
            </a:r>
          </a:p>
        </p:txBody>
      </p:sp>
      <p:sp>
        <p:nvSpPr>
          <p:cNvPr id="4" name="Content Placeholder 3"/>
          <p:cNvSpPr>
            <a:spLocks noGrp="1"/>
          </p:cNvSpPr>
          <p:nvPr>
            <p:ph idx="1"/>
          </p:nvPr>
        </p:nvSpPr>
        <p:spPr>
          <a:xfrm>
            <a:off x="581736" y="1523052"/>
            <a:ext cx="8131175" cy="4324350"/>
          </a:xfrm>
        </p:spPr>
        <p:txBody>
          <a:bodyPr/>
          <a:lstStyle/>
          <a:p>
            <a:r>
              <a:rPr lang="en-US" b="0" dirty="0"/>
              <a:t>Reasons to examine the timing behavior of a </a:t>
            </a:r>
            <a:r>
              <a:rPr lang="en-US" b="0" dirty="0" err="1"/>
              <a:t>datapath</a:t>
            </a:r>
            <a:r>
              <a:rPr lang="en-US" b="0" dirty="0"/>
              <a:t> and control circuit.  </a:t>
            </a:r>
          </a:p>
          <a:p>
            <a:pPr marL="863600" lvl="1" indent="-457200">
              <a:buFont typeface="+mj-lt"/>
              <a:buAutoNum type="arabicPeriod"/>
            </a:pPr>
            <a:r>
              <a:rPr lang="en-US" b="0" dirty="0"/>
              <a:t>First, so that we can make informed predictions about the expected clocking frequency of our circuits.  </a:t>
            </a:r>
          </a:p>
          <a:p>
            <a:pPr marL="863600" lvl="1" indent="-457200">
              <a:buFont typeface="+mj-lt"/>
              <a:buAutoNum type="arabicPeriod"/>
            </a:pPr>
            <a:r>
              <a:rPr lang="en-US" b="0" dirty="0"/>
              <a:t>Second, so that we can identify critical paths in our circuit.  </a:t>
            </a:r>
          </a:p>
          <a:p>
            <a:pPr marL="863600" lvl="1" indent="-457200">
              <a:buFont typeface="+mj-lt"/>
              <a:buAutoNum type="arabicPeriod"/>
            </a:pPr>
            <a:r>
              <a:rPr lang="en-US" b="0" dirty="0"/>
              <a:t>Third, so that we can develop our intuition about the operation of these complex circuits.</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5</a:t>
            </a:fld>
            <a:endParaRPr lang="en-US" dirty="0">
              <a:solidFill>
                <a:srgbClr val="000000"/>
              </a:solidFill>
            </a:endParaRPr>
          </a:p>
        </p:txBody>
      </p:sp>
    </p:spTree>
    <p:extLst>
      <p:ext uri="{BB962C8B-B14F-4D97-AF65-F5344CB8AC3E}">
        <p14:creationId xmlns:p14="http://schemas.microsoft.com/office/powerpoint/2010/main" val="67874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Control - Timing</a:t>
            </a:r>
          </a:p>
        </p:txBody>
      </p:sp>
      <p:sp>
        <p:nvSpPr>
          <p:cNvPr id="4" name="Content Placeholder 3"/>
          <p:cNvSpPr>
            <a:spLocks noGrp="1"/>
          </p:cNvSpPr>
          <p:nvPr>
            <p:ph idx="1"/>
          </p:nvPr>
        </p:nvSpPr>
        <p:spPr>
          <a:xfrm>
            <a:off x="581736" y="1523052"/>
            <a:ext cx="8131175" cy="4324350"/>
          </a:xfrm>
        </p:spPr>
        <p:txBody>
          <a:bodyPr/>
          <a:lstStyle/>
          <a:p>
            <a:r>
              <a:rPr lang="en-US" b="0" dirty="0"/>
              <a:t>Circuit from </a:t>
            </a:r>
            <a:r>
              <a:rPr lang="en-US" b="0"/>
              <a:t>Lesson 11 </a:t>
            </a:r>
            <a:r>
              <a:rPr lang="en-US" b="0" dirty="0"/>
              <a:t>– Search algorithm for minimum</a:t>
            </a:r>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6</a:t>
            </a:fld>
            <a:endParaRPr lang="en-US" dirty="0">
              <a:solidFill>
                <a:srgbClr val="000000"/>
              </a:solidFill>
            </a:endParaRPr>
          </a:p>
        </p:txBody>
      </p:sp>
      <p:pic>
        <p:nvPicPr>
          <p:cNvPr id="1026" name="Picture 2" descr="http://ece.ninja/383/lecture/img/lecture11-1.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532" y="2272473"/>
            <a:ext cx="8538049" cy="4146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42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Control - Timing</a:t>
            </a:r>
          </a:p>
        </p:txBody>
      </p:sp>
      <p:sp>
        <p:nvSpPr>
          <p:cNvPr id="4" name="Content Placeholder 3"/>
          <p:cNvSpPr>
            <a:spLocks noGrp="1"/>
          </p:cNvSpPr>
          <p:nvPr>
            <p:ph idx="1"/>
          </p:nvPr>
        </p:nvSpPr>
        <p:spPr>
          <a:xfrm>
            <a:off x="581736" y="1523052"/>
            <a:ext cx="8131175" cy="4324350"/>
          </a:xfrm>
        </p:spPr>
        <p:txBody>
          <a:bodyPr/>
          <a:lstStyle/>
          <a:p>
            <a:r>
              <a:rPr lang="en-US" b="0" dirty="0" err="1"/>
              <a:t>T</a:t>
            </a:r>
            <a:r>
              <a:rPr lang="en-US" b="0" baseline="-25000" dirty="0" err="1"/>
              <a:t>p</a:t>
            </a:r>
            <a:r>
              <a:rPr lang="en-US" b="0" dirty="0"/>
              <a:t>(A) – </a:t>
            </a:r>
            <a:r>
              <a:rPr lang="en-US" b="0" dirty="0" err="1"/>
              <a:t>T</a:t>
            </a:r>
            <a:r>
              <a:rPr lang="en-US" b="0" baseline="-25000" dirty="0" err="1"/>
              <a:t>pd</a:t>
            </a:r>
            <a:r>
              <a:rPr lang="en-US" b="0" dirty="0"/>
              <a:t>(FF) – Propagation Delay of Flip Flops</a:t>
            </a:r>
          </a:p>
          <a:p>
            <a:pPr lvl="1"/>
            <a:r>
              <a:rPr lang="en-US" b="0" dirty="0"/>
              <a:t>FF is input to OEs</a:t>
            </a:r>
          </a:p>
          <a:p>
            <a:r>
              <a:rPr lang="en-US" b="0" dirty="0" err="1"/>
              <a:t>T</a:t>
            </a:r>
            <a:r>
              <a:rPr lang="en-US" b="0" baseline="-25000" dirty="0" err="1"/>
              <a:t>p</a:t>
            </a:r>
            <a:r>
              <a:rPr lang="en-US" b="0" dirty="0"/>
              <a:t>(B) – </a:t>
            </a:r>
            <a:r>
              <a:rPr lang="en-US" b="0" dirty="0" err="1"/>
              <a:t>Q</a:t>
            </a:r>
            <a:r>
              <a:rPr lang="en-US" b="0" baseline="-25000" dirty="0" err="1"/>
              <a:t>valid</a:t>
            </a:r>
            <a:r>
              <a:rPr lang="en-US" b="0" dirty="0"/>
              <a:t> – OEs assert their new values</a:t>
            </a:r>
          </a:p>
          <a:p>
            <a:r>
              <a:rPr lang="en-US" b="0" dirty="0" err="1"/>
              <a:t>T</a:t>
            </a:r>
            <a:r>
              <a:rPr lang="en-US" b="0" baseline="-25000" dirty="0" err="1"/>
              <a:t>p</a:t>
            </a:r>
            <a:r>
              <a:rPr lang="en-US" b="0" dirty="0"/>
              <a:t>(C) – </a:t>
            </a:r>
            <a:r>
              <a:rPr lang="en-US" b="0" dirty="0" err="1"/>
              <a:t>SW</a:t>
            </a:r>
            <a:r>
              <a:rPr lang="en-US" b="0" baseline="-25000" dirty="0" err="1"/>
              <a:t>valid</a:t>
            </a:r>
            <a:r>
              <a:rPr lang="en-US" b="0" dirty="0"/>
              <a:t> –  time difference between the application of a valid control word to the </a:t>
            </a:r>
            <a:r>
              <a:rPr lang="en-US" b="0" dirty="0" err="1"/>
              <a:t>datapath</a:t>
            </a:r>
            <a:r>
              <a:rPr lang="en-US" b="0" dirty="0"/>
              <a:t> and the status input to the control unit becoming valid</a:t>
            </a:r>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7</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1846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Datapath</a:t>
            </a:r>
            <a:r>
              <a:rPr lang="en-US" dirty="0"/>
              <a:t> and Control - Timing</a:t>
            </a:r>
          </a:p>
        </p:txBody>
      </p:sp>
      <p:sp>
        <p:nvSpPr>
          <p:cNvPr id="4" name="Content Placeholder 3"/>
          <p:cNvSpPr>
            <a:spLocks noGrp="1"/>
          </p:cNvSpPr>
          <p:nvPr>
            <p:ph idx="1"/>
          </p:nvPr>
        </p:nvSpPr>
        <p:spPr>
          <a:xfrm>
            <a:off x="581736" y="1523052"/>
            <a:ext cx="8131175" cy="4324350"/>
          </a:xfrm>
        </p:spPr>
        <p:txBody>
          <a:bodyPr/>
          <a:lstStyle/>
          <a:p>
            <a:r>
              <a:rPr lang="en-US" b="0" dirty="0" err="1"/>
              <a:t>T</a:t>
            </a:r>
            <a:r>
              <a:rPr lang="en-US" b="0" baseline="-25000" dirty="0" err="1"/>
              <a:t>p</a:t>
            </a:r>
            <a:r>
              <a:rPr lang="en-US" b="0" dirty="0"/>
              <a:t>(D) – </a:t>
            </a:r>
            <a:r>
              <a:rPr lang="en-US" b="0" dirty="0" err="1"/>
              <a:t>D</a:t>
            </a:r>
            <a:r>
              <a:rPr lang="en-US" b="0" baseline="-25000" dirty="0" err="1"/>
              <a:t>valid</a:t>
            </a:r>
            <a:r>
              <a:rPr lang="en-US" b="0" dirty="0"/>
              <a:t> – delay between the status inputs becoming valid and the MIEs becoming valid</a:t>
            </a:r>
          </a:p>
          <a:p>
            <a:r>
              <a:rPr lang="en-US" b="0" dirty="0" err="1"/>
              <a:t>T</a:t>
            </a:r>
            <a:r>
              <a:rPr lang="en-US" b="0" baseline="-25000" dirty="0" err="1"/>
              <a:t>p</a:t>
            </a:r>
            <a:r>
              <a:rPr lang="en-US" b="0" dirty="0"/>
              <a:t>(E) – </a:t>
            </a:r>
            <a:r>
              <a:rPr lang="en-US" b="0" dirty="0" err="1"/>
              <a:t>T</a:t>
            </a:r>
            <a:r>
              <a:rPr lang="en-US" b="0" baseline="-25000" dirty="0" err="1"/>
              <a:t>setup</a:t>
            </a:r>
            <a:r>
              <a:rPr lang="en-US" b="0" dirty="0"/>
              <a:t> – Once the memory inputs have stabilized, they must be allowed some setup time</a:t>
            </a:r>
          </a:p>
          <a:p>
            <a:endParaRPr lang="en-US" b="0" dirty="0"/>
          </a:p>
          <a:p>
            <a:endParaRPr lang="en-US" b="0" dirty="0"/>
          </a:p>
        </p:txBody>
      </p:sp>
      <p:sp>
        <p:nvSpPr>
          <p:cNvPr id="5" name="Slide Number Placeholder 3"/>
          <p:cNvSpPr>
            <a:spLocks noGrp="1"/>
          </p:cNvSpPr>
          <p:nvPr>
            <p:ph type="sldNum" sz="quarter" idx="10"/>
          </p:nvPr>
        </p:nvSpPr>
        <p:spPr>
          <a:xfrm>
            <a:off x="6910388" y="6253163"/>
            <a:ext cx="2133600" cy="476250"/>
          </a:xfrm>
        </p:spPr>
        <p:txBody>
          <a:bodyPr/>
          <a:lstStyle/>
          <a:p>
            <a:pPr>
              <a:defRPr/>
            </a:pPr>
            <a:fld id="{62D6D4B2-7611-498F-8780-1EDC26277454}" type="slidenum">
              <a:rPr lang="en-US" smtClean="0">
                <a:solidFill>
                  <a:srgbClr val="000000"/>
                </a:solidFill>
              </a:rPr>
              <a:pPr>
                <a:defRPr/>
              </a:pPr>
              <a:t>8</a:t>
            </a:fld>
            <a:endParaRPr lang="en-US" dirty="0">
              <a:solidFill>
                <a:srgbClr val="000000"/>
              </a:solidFill>
            </a:endParaRPr>
          </a:p>
        </p:txBody>
      </p:sp>
      <p:pic>
        <p:nvPicPr>
          <p:cNvPr id="2050" name="Picture 2" descr="http://ece.ninja/383/lecture/img/lecture11-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11" y="4495821"/>
            <a:ext cx="7581900" cy="1924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7033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cap="none" dirty="0"/>
              <a:t>VHDL Instantiation</a:t>
            </a:r>
          </a:p>
        </p:txBody>
      </p:sp>
      <p:sp>
        <p:nvSpPr>
          <p:cNvPr id="7" name="Text Placeholder 6"/>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2D6D4B2-7611-498F-8780-1EDC26277454}" type="slidenum">
              <a:rPr lang="en-US" smtClean="0">
                <a:solidFill>
                  <a:srgbClr val="000000"/>
                </a:solidFill>
              </a:rPr>
              <a:pPr>
                <a:defRPr/>
              </a:pPr>
              <a:t>9</a:t>
            </a:fld>
            <a:endParaRPr lang="en-US" dirty="0">
              <a:solidFill>
                <a:srgbClr val="000000"/>
              </a:solidFill>
            </a:endParaRPr>
          </a:p>
        </p:txBody>
      </p:sp>
    </p:spTree>
    <p:extLst>
      <p:ext uri="{BB962C8B-B14F-4D97-AF65-F5344CB8AC3E}">
        <p14:creationId xmlns:p14="http://schemas.microsoft.com/office/powerpoint/2010/main" val="130367119"/>
      </p:ext>
    </p:extLst>
  </p:cSld>
  <p:clrMapOvr>
    <a:masterClrMapping/>
  </p:clrMapOvr>
</p:sld>
</file>

<file path=ppt/theme/theme1.xml><?xml version="1.0" encoding="utf-8"?>
<a:theme xmlns:a="http://schemas.openxmlformats.org/drawingml/2006/main" name="1_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9712</TotalTime>
  <Words>1120</Words>
  <Application>Microsoft Office PowerPoint</Application>
  <PresentationFormat>On-screen Show (4:3)</PresentationFormat>
  <Paragraphs>140</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Century Schoolbook</vt:lpstr>
      <vt:lpstr>Times New Roman</vt:lpstr>
      <vt:lpstr>Trebuchet MS</vt:lpstr>
      <vt:lpstr>Wingdings</vt:lpstr>
      <vt:lpstr>1_Blank Presentation</vt:lpstr>
      <vt:lpstr>CSCE 436 – Advanced Embedded Systems Lecture 12 – Datapath and Control</vt:lpstr>
      <vt:lpstr>Lesson Outline</vt:lpstr>
      <vt:lpstr>Datapath and Control - Timing</vt:lpstr>
      <vt:lpstr>Datapath and Control - Timing</vt:lpstr>
      <vt:lpstr>Datapath and Control - Timing</vt:lpstr>
      <vt:lpstr>Datapath and Control - Timing</vt:lpstr>
      <vt:lpstr>Datapath and Control - Timing</vt:lpstr>
      <vt:lpstr>Datapath and Control - Timing</vt:lpstr>
      <vt:lpstr>VHDL Instantiation</vt:lpstr>
      <vt:lpstr>VHDL Instantiation</vt:lpstr>
      <vt:lpstr>VHDL Instantiation</vt:lpstr>
      <vt:lpstr>Unused outputs and open keyword</vt:lpstr>
      <vt:lpstr>Subvectors and Concatenation</vt:lpstr>
      <vt:lpstr>Subvectors and Concatenation</vt:lpstr>
      <vt:lpstr>Keyboard Serial to Parallel Converter</vt:lpstr>
      <vt:lpstr>Keyboard Serial to Parallel Converter</vt:lpstr>
      <vt:lpstr>Keyboard Serial to Parallel Converter</vt:lpstr>
      <vt:lpstr>Keyboard Serial to Parallel Converter</vt:lpstr>
      <vt:lpstr>Keyboard Scan Code Reader Algorithm</vt:lpstr>
      <vt:lpstr>Homework #8</vt:lpstr>
    </vt:vector>
  </TitlesOfParts>
  <Company>usafa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Systems Courses</dc:title>
  <dc:creator>Falkinburg, Jeffrey L MAJ USAF USAFA USAFA/DFEC</dc:creator>
  <cp:lastModifiedBy>Jeffrey Falkinburg</cp:lastModifiedBy>
  <cp:revision>434</cp:revision>
  <cp:lastPrinted>2014-08-12T17:37:01Z</cp:lastPrinted>
  <dcterms:created xsi:type="dcterms:W3CDTF">2001-06-27T14:08:57Z</dcterms:created>
  <dcterms:modified xsi:type="dcterms:W3CDTF">2021-02-18T20:00:50Z</dcterms:modified>
</cp:coreProperties>
</file>