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52"/>
  </p:notesMasterIdLst>
  <p:handoutMasterIdLst>
    <p:handoutMasterId r:id="rId53"/>
  </p:handoutMasterIdLst>
  <p:sldIdLst>
    <p:sldId id="440" r:id="rId2"/>
    <p:sldId id="395" r:id="rId3"/>
    <p:sldId id="396" r:id="rId4"/>
    <p:sldId id="430" r:id="rId5"/>
    <p:sldId id="429" r:id="rId6"/>
    <p:sldId id="433" r:id="rId7"/>
    <p:sldId id="434" r:id="rId8"/>
    <p:sldId id="427" r:id="rId9"/>
    <p:sldId id="428" r:id="rId10"/>
    <p:sldId id="431" r:id="rId11"/>
    <p:sldId id="432" r:id="rId12"/>
    <p:sldId id="397" r:id="rId13"/>
    <p:sldId id="398" r:id="rId14"/>
    <p:sldId id="399" r:id="rId15"/>
    <p:sldId id="435" r:id="rId16"/>
    <p:sldId id="436" r:id="rId17"/>
    <p:sldId id="437" r:id="rId18"/>
    <p:sldId id="438" r:id="rId19"/>
    <p:sldId id="400" r:id="rId20"/>
    <p:sldId id="441" r:id="rId21"/>
    <p:sldId id="439" r:id="rId22"/>
    <p:sldId id="401" r:id="rId23"/>
    <p:sldId id="402" r:id="rId24"/>
    <p:sldId id="403" r:id="rId25"/>
    <p:sldId id="442" r:id="rId26"/>
    <p:sldId id="404" r:id="rId27"/>
    <p:sldId id="405" r:id="rId28"/>
    <p:sldId id="406" r:id="rId29"/>
    <p:sldId id="407" r:id="rId30"/>
    <p:sldId id="408" r:id="rId31"/>
    <p:sldId id="409" r:id="rId32"/>
    <p:sldId id="410" r:id="rId33"/>
    <p:sldId id="443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44" r:id="rId43"/>
    <p:sldId id="419" r:id="rId44"/>
    <p:sldId id="420" r:id="rId45"/>
    <p:sldId id="421" r:id="rId46"/>
    <p:sldId id="422" r:id="rId47"/>
    <p:sldId id="423" r:id="rId48"/>
    <p:sldId id="424" r:id="rId49"/>
    <p:sldId id="425" r:id="rId50"/>
    <p:sldId id="426" r:id="rId51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0D53C811-A641-45E8-AD57-F1E094CC1B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5239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58BC5F6-079C-4D2E-A311-943BE17BD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7584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B0104DFA-4F36-434D-9DE1-E12624B952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0584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B5D7A6DC-A957-4121-9C42-95089658764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4863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491CEB35-E423-43CC-ADB6-C9B6733795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02225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B10C943E-1F13-4988-BB1E-C73619DFA3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56069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7321A9EC-B27B-41BB-A6EF-5810AAB358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144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3BC8C9C-C92F-4F66-B9A8-DD2A04F772F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430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31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1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62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6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40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8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3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0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10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5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7333EA86-4FAD-4AA3-BCCD-B4FABF416BA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221969DE-8B9E-47B3-8052-EF16B44E0EA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Picture 11" descr="1505.028 Toolbox PPT_Sidebar_1a.jpg">
            <a:extLst>
              <a:ext uri="{FF2B5EF4-FFF2-40B4-BE49-F238E27FC236}">
                <a16:creationId xmlns:a16="http://schemas.microsoft.com/office/drawing/2014/main" id="{008CD77A-369D-45C7-8641-9547289247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4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204D9E7-4D50-4C5A-A376-A7499D9C4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A2E3A5-BA7D-4BBD-9468-FB4B1D4DD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992" y="2275840"/>
            <a:ext cx="5858608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>
                <a:latin typeface="Trebuchet MS" panose="020B0603020202020204" pitchFamily="34" charset="0"/>
              </a:rPr>
              <a:t>Lecture 10 – Finite State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86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5420"/>
            <a:ext cx="4876800" cy="41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1"/>
          <p:cNvSpPr>
            <a:spLocks noChangeArrowheads="1"/>
          </p:cNvSpPr>
          <p:nvPr/>
        </p:nvSpPr>
        <p:spPr bwMode="auto">
          <a:xfrm>
            <a:off x="914400" y="5624513"/>
            <a:ext cx="40338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/>
              <a:t>Figure 3.39 Maximum delay for setup time constraint</a:t>
            </a:r>
            <a:endParaRPr lang="en-US" altLang="en-US" sz="120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/>
              <a:t>Time Clock to Q</a:t>
            </a:r>
          </a:p>
          <a:p>
            <a:r>
              <a:rPr lang="en-US" kern="0" dirty="0"/>
              <a:t>Propagation Delay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6778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456300"/>
            <a:ext cx="48768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1"/>
          <p:cNvSpPr>
            <a:spLocks noChangeArrowheads="1"/>
          </p:cNvSpPr>
          <p:nvPr/>
        </p:nvSpPr>
        <p:spPr bwMode="auto">
          <a:xfrm>
            <a:off x="914400" y="5853113"/>
            <a:ext cx="39179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Figure 3.40 Minimum delay for hold time constraint</a:t>
            </a:r>
            <a:endParaRPr lang="en-US" alt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Time Clock to Q</a:t>
            </a:r>
          </a:p>
          <a:p>
            <a:r>
              <a:rPr lang="en-US" kern="0" dirty="0">
                <a:solidFill>
                  <a:schemeClr val="tx1"/>
                </a:solidFill>
              </a:rPr>
              <a:t>Contamination Delay</a:t>
            </a:r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8226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What type of D Flip Flop is this?</a:t>
            </a:r>
          </a:p>
          <a:p>
            <a:r>
              <a:rPr lang="en-US" b="0" dirty="0"/>
              <a:t>Fill in waveform!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 err="1"/>
              <a:t>T</a:t>
            </a:r>
            <a:r>
              <a:rPr lang="en-US" b="0" baseline="-25000" dirty="0" err="1"/>
              <a:t>su</a:t>
            </a:r>
            <a:r>
              <a:rPr lang="en-US" b="0" dirty="0"/>
              <a:t>, </a:t>
            </a:r>
            <a:r>
              <a:rPr lang="en-US" b="0" dirty="0" err="1"/>
              <a:t>T</a:t>
            </a:r>
            <a:r>
              <a:rPr lang="en-US" b="0" baseline="-25000" dirty="0" err="1"/>
              <a:t>h</a:t>
            </a:r>
            <a:r>
              <a:rPr lang="en-US" b="0" dirty="0"/>
              <a:t>, </a:t>
            </a:r>
            <a:r>
              <a:rPr lang="en-US" b="0" dirty="0" err="1"/>
              <a:t>T</a:t>
            </a:r>
            <a:r>
              <a:rPr lang="en-US" b="0" baseline="-25000" dirty="0" err="1"/>
              <a:t>pd</a:t>
            </a:r>
            <a:endParaRPr lang="en-US" b="0" baseline="-250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09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776" y="2474927"/>
            <a:ext cx="92487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74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Finite State Machine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7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Finite State Machine (FSM) – most general form of a sequential circuit, a circuit whose output is a function of input and an internal state</a:t>
            </a:r>
          </a:p>
          <a:p>
            <a:r>
              <a:rPr lang="en-US" b="0" dirty="0"/>
              <a:t>Moore or Mealy?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1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– </a:t>
            </a:r>
            <a:r>
              <a:rPr lang="en-US" u="sng" dirty="0"/>
              <a:t>M</a:t>
            </a:r>
            <a:r>
              <a:rPr lang="en-US" dirty="0"/>
              <a:t>- inputs, </a:t>
            </a:r>
            <a:r>
              <a:rPr lang="en-US" u="sng" dirty="0"/>
              <a:t>N</a:t>
            </a:r>
            <a:r>
              <a:rPr lang="en-US" dirty="0"/>
              <a:t> – Outputs, and </a:t>
            </a:r>
            <a:r>
              <a:rPr lang="en-US" u="sng" dirty="0"/>
              <a:t>K</a:t>
            </a:r>
            <a:r>
              <a:rPr lang="en-US" dirty="0"/>
              <a:t> - bits of state</a:t>
            </a:r>
          </a:p>
          <a:p>
            <a:pPr lvl="1"/>
            <a:r>
              <a:rPr lang="en-US" dirty="0"/>
              <a:t>FSMs have </a:t>
            </a:r>
            <a:r>
              <a:rPr lang="en-US" u="sng" dirty="0"/>
              <a:t>K</a:t>
            </a:r>
            <a:r>
              <a:rPr lang="en-US" dirty="0"/>
              <a:t> registers that can be one of a finite number (2</a:t>
            </a:r>
            <a:r>
              <a:rPr lang="en-US" baseline="30000" dirty="0"/>
              <a:t>K</a:t>
            </a:r>
            <a:r>
              <a:rPr lang="en-US" dirty="0"/>
              <a:t>) unique states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types of FSMs?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545336" y="3456432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291584" y="3456432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6092952" y="3456432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100" name="Isosceles Triangle 99"/>
          <p:cNvSpPr/>
          <p:nvPr/>
        </p:nvSpPr>
        <p:spPr bwMode="auto">
          <a:xfrm rot="10800000">
            <a:off x="4453128" y="3456433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01" name="Straight Connector 100"/>
          <p:cNvCxnSpPr/>
          <p:nvPr/>
        </p:nvCxnSpPr>
        <p:spPr bwMode="auto">
          <a:xfrm flipH="1">
            <a:off x="658368" y="3858768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98" idx="1"/>
          </p:cNvCxnSpPr>
          <p:nvPr/>
        </p:nvCxnSpPr>
        <p:spPr bwMode="auto">
          <a:xfrm flipH="1">
            <a:off x="3044952" y="3858768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 flipH="1">
            <a:off x="4937760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/>
          <p:nvPr/>
        </p:nvCxnSpPr>
        <p:spPr bwMode="auto">
          <a:xfrm flipH="1">
            <a:off x="7114032" y="3858768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262890" y="3534157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Inputs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78268" y="3534157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121275" y="3318713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379470" y="3318714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cxnSp>
        <p:nvCxnSpPr>
          <p:cNvPr id="109" name="Straight Connector 108"/>
          <p:cNvCxnSpPr>
            <a:stCxn id="100" idx="3"/>
            <a:endCxn id="110" idx="2"/>
          </p:cNvCxnSpPr>
          <p:nvPr/>
        </p:nvCxnSpPr>
        <p:spPr bwMode="auto">
          <a:xfrm flipV="1">
            <a:off x="4614672" y="3153120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4245102" y="2845343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111" name="Straight Connector 110"/>
          <p:cNvCxnSpPr/>
          <p:nvPr/>
        </p:nvCxnSpPr>
        <p:spPr bwMode="auto">
          <a:xfrm>
            <a:off x="5427726" y="3858768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>
            <a:off x="1230376" y="4078224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/>
          <p:nvPr/>
        </p:nvCxnSpPr>
        <p:spPr bwMode="auto">
          <a:xfrm flipH="1">
            <a:off x="1226820" y="4459224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1226820" y="4078224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 flipH="1">
            <a:off x="1258697" y="37649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>
            <a:off x="3189351" y="378182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/>
          <p:nvPr/>
        </p:nvCxnSpPr>
        <p:spPr bwMode="auto">
          <a:xfrm flipH="1">
            <a:off x="5110988" y="3781822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 flipH="1">
            <a:off x="7275068" y="3778773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1178687" y="352958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123057" y="3528095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044694" y="3526606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208774" y="3543334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96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07" grpId="0"/>
      <p:bldP spid="108" grpId="0"/>
      <p:bldP spid="119" grpId="0"/>
      <p:bldP spid="120" grpId="0"/>
      <p:bldP spid="121" grpId="0"/>
      <p:bldP spid="1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-   Moore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Moore Machine – outputs depend only on current state of the machine.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37" name="Isosceles Triangle 36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>
            <a:stCxn id="35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Inputs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cxnSp>
        <p:nvCxnSpPr>
          <p:cNvPr id="46" name="Straight Connector 45"/>
          <p:cNvCxnSpPr>
            <a:stCxn id="37" idx="3"/>
            <a:endCxn id="47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166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-    Mealy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0" name="Rectangle 69"/>
          <p:cNvSpPr/>
          <p:nvPr/>
        </p:nvSpPr>
        <p:spPr bwMode="auto">
          <a:xfrm>
            <a:off x="1545336" y="28986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4291584" y="28986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092952" y="28986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73" name="Isosceles Triangle 72"/>
          <p:cNvSpPr/>
          <p:nvPr/>
        </p:nvSpPr>
        <p:spPr bwMode="auto">
          <a:xfrm rot="10800000">
            <a:off x="4453128" y="28986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74" name="Straight Connector 73"/>
          <p:cNvCxnSpPr/>
          <p:nvPr/>
        </p:nvCxnSpPr>
        <p:spPr bwMode="auto">
          <a:xfrm flipH="1">
            <a:off x="658368" y="33009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>
            <a:stCxn id="71" idx="1"/>
          </p:cNvCxnSpPr>
          <p:nvPr/>
        </p:nvCxnSpPr>
        <p:spPr bwMode="auto">
          <a:xfrm flipH="1">
            <a:off x="3044952" y="33009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 flipH="1">
            <a:off x="4937760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H="1">
            <a:off x="7114032" y="33009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262890" y="29763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Inputs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78268" y="29763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121275" y="27609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379470" y="27609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cxnSp>
        <p:nvCxnSpPr>
          <p:cNvPr id="82" name="Straight Connector 81"/>
          <p:cNvCxnSpPr>
            <a:stCxn id="73" idx="3"/>
            <a:endCxn id="83" idx="2"/>
          </p:cNvCxnSpPr>
          <p:nvPr/>
        </p:nvCxnSpPr>
        <p:spPr bwMode="auto">
          <a:xfrm flipV="1">
            <a:off x="4614672" y="25953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4245102" y="22875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84" name="Straight Connector 83"/>
          <p:cNvCxnSpPr/>
          <p:nvPr/>
        </p:nvCxnSpPr>
        <p:spPr bwMode="auto">
          <a:xfrm>
            <a:off x="5427726" y="33009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1230376" y="35204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1226820" y="39014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>
            <a:off x="1226820" y="35204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flipH="1">
            <a:off x="1258697" y="32072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/>
          <p:cNvCxnSpPr/>
          <p:nvPr/>
        </p:nvCxnSpPr>
        <p:spPr bwMode="auto">
          <a:xfrm flipH="1">
            <a:off x="3189351" y="32240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/>
          <p:nvPr/>
        </p:nvCxnSpPr>
        <p:spPr bwMode="auto">
          <a:xfrm flipH="1">
            <a:off x="5110988" y="32240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 flipH="1">
            <a:off x="7275068" y="32209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1178687" y="29718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23057" y="29703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044694" y="29688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208774" y="29855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  <p:cxnSp>
        <p:nvCxnSpPr>
          <p:cNvPr id="96" name="Straight Connector 95"/>
          <p:cNvCxnSpPr/>
          <p:nvPr/>
        </p:nvCxnSpPr>
        <p:spPr bwMode="auto">
          <a:xfrm>
            <a:off x="1099566" y="26974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>
            <a:off x="5937377" y="26883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1099566" y="26974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 flipH="1">
            <a:off x="5923662" y="30723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131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-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Design a State Machine:</a:t>
            </a:r>
          </a:p>
          <a:p>
            <a:pPr marL="406400" lvl="1" indent="0">
              <a:buNone/>
            </a:pPr>
            <a:r>
              <a:rPr lang="en-US" dirty="0"/>
              <a:t>0)  Description</a:t>
            </a:r>
          </a:p>
          <a:p>
            <a:pPr marL="406400" lvl="1" indent="0">
              <a:buNone/>
            </a:pPr>
            <a:r>
              <a:rPr lang="en-US" dirty="0"/>
              <a:t>1)  State Transition Diagram</a:t>
            </a:r>
          </a:p>
          <a:p>
            <a:pPr marL="406400" lvl="1" indent="0">
              <a:buNone/>
            </a:pPr>
            <a:r>
              <a:rPr lang="en-US" dirty="0"/>
              <a:t>2)  State Transition Table &amp; Output Table</a:t>
            </a:r>
          </a:p>
          <a:p>
            <a:pPr marL="406400" lvl="1" indent="0">
              <a:buNone/>
            </a:pPr>
            <a:r>
              <a:rPr lang="en-US" dirty="0"/>
              <a:t>3)  Next State and Output State Equations</a:t>
            </a:r>
          </a:p>
          <a:p>
            <a:pPr marL="406400" lvl="1" indent="0">
              <a:buNone/>
            </a:pPr>
            <a:r>
              <a:rPr lang="en-US" dirty="0"/>
              <a:t>4)  Schematic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/>
        </p:nvSpPr>
        <p:spPr bwMode="auto">
          <a:xfrm>
            <a:off x="2586830" y="6130714"/>
            <a:ext cx="39703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I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573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-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Memory Input Equations (MIEs)?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Output Equations (OEs)?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required?</a:t>
            </a:r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2" descr="http://ece.ninja/383/lecture/img/lecture09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761" y="3157461"/>
            <a:ext cx="5950478" cy="325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4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Lab 1 Write-up </a:t>
            </a:r>
            <a:r>
              <a:rPr lang="en-US" sz="2800"/>
              <a:t>Due COB!</a:t>
            </a:r>
            <a:endParaRPr lang="en-US" sz="2800" dirty="0"/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D Flip Flop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Finite State Machine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FSM Timing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The DAISY System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1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-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Design of a FSM requires three questions answered: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Memory Input Equations (MIEs)?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What are the Output Equations (OEs)?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How many D flip flops are required?</a:t>
            </a:r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620FE-2AED-4D1C-AE38-3B8DE6D5FBA9}"/>
              </a:ext>
            </a:extLst>
          </p:cNvPr>
          <p:cNvSpPr/>
          <p:nvPr/>
        </p:nvSpPr>
        <p:spPr bwMode="auto">
          <a:xfrm>
            <a:off x="1740840" y="4492516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Combo Logic (MIE)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2A5C40-A89A-4E59-AC77-E3AF93BF9A1A}"/>
              </a:ext>
            </a:extLst>
          </p:cNvPr>
          <p:cNvSpPr/>
          <p:nvPr/>
        </p:nvSpPr>
        <p:spPr bwMode="auto">
          <a:xfrm>
            <a:off x="4487088" y="4492516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EF2C5-FE67-4EC7-97B2-428651888A8F}"/>
              </a:ext>
            </a:extLst>
          </p:cNvPr>
          <p:cNvSpPr/>
          <p:nvPr/>
        </p:nvSpPr>
        <p:spPr bwMode="auto">
          <a:xfrm>
            <a:off x="6288456" y="4492516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Combo Logic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(OE)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294210-32C6-4E5D-80B0-11840DD676B6}"/>
              </a:ext>
            </a:extLst>
          </p:cNvPr>
          <p:cNvSpPr/>
          <p:nvPr/>
        </p:nvSpPr>
        <p:spPr bwMode="auto">
          <a:xfrm rot="10800000">
            <a:off x="4648632" y="4492517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5AB36A-54FF-43AD-9865-B3BD2A1C61CC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" y="4894852"/>
            <a:ext cx="124554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85318F-345A-4571-8876-020B54690387}"/>
              </a:ext>
            </a:extLst>
          </p:cNvPr>
          <p:cNvCxnSpPr>
            <a:stCxn id="7" idx="1"/>
          </p:cNvCxnSpPr>
          <p:nvPr/>
        </p:nvCxnSpPr>
        <p:spPr bwMode="auto">
          <a:xfrm flipH="1">
            <a:off x="3240456" y="4894852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99A2B1-90AF-48C7-B7D7-C730F06EF330}"/>
              </a:ext>
            </a:extLst>
          </p:cNvPr>
          <p:cNvCxnSpPr/>
          <p:nvPr/>
        </p:nvCxnSpPr>
        <p:spPr bwMode="auto">
          <a:xfrm flipH="1">
            <a:off x="5133264" y="4894852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494A7-304D-4B66-B57D-DA693FCB8059}"/>
              </a:ext>
            </a:extLst>
          </p:cNvPr>
          <p:cNvCxnSpPr>
            <a:cxnSpLocks/>
          </p:cNvCxnSpPr>
          <p:nvPr/>
        </p:nvCxnSpPr>
        <p:spPr bwMode="auto">
          <a:xfrm flipH="1">
            <a:off x="7309536" y="4892040"/>
            <a:ext cx="1202004" cy="281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10D163-5C58-423D-A059-2585ABA219DF}"/>
              </a:ext>
            </a:extLst>
          </p:cNvPr>
          <p:cNvSpPr txBox="1"/>
          <p:nvPr/>
        </p:nvSpPr>
        <p:spPr>
          <a:xfrm>
            <a:off x="339776" y="4501617"/>
            <a:ext cx="790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35AFE-01CE-4D32-B99C-CE88CBF293FB}"/>
              </a:ext>
            </a:extLst>
          </p:cNvPr>
          <p:cNvSpPr txBox="1"/>
          <p:nvPr/>
        </p:nvSpPr>
        <p:spPr>
          <a:xfrm>
            <a:off x="7704582" y="4501617"/>
            <a:ext cx="69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6CA95-8495-4085-AEBF-D7D5412FD994}"/>
              </a:ext>
            </a:extLst>
          </p:cNvPr>
          <p:cNvSpPr txBox="1"/>
          <p:nvPr/>
        </p:nvSpPr>
        <p:spPr>
          <a:xfrm>
            <a:off x="5233086" y="4501617"/>
            <a:ext cx="80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FE070-3713-49F9-9190-C02CF1546F10}"/>
              </a:ext>
            </a:extLst>
          </p:cNvPr>
          <p:cNvSpPr txBox="1"/>
          <p:nvPr/>
        </p:nvSpPr>
        <p:spPr>
          <a:xfrm>
            <a:off x="3535540" y="4501617"/>
            <a:ext cx="88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30BD1F-7B05-4554-8CEE-1EB49C9F8BF1}"/>
              </a:ext>
            </a:extLst>
          </p:cNvPr>
          <p:cNvCxnSpPr>
            <a:stCxn id="10" idx="3"/>
            <a:endCxn id="20" idx="2"/>
          </p:cNvCxnSpPr>
          <p:nvPr/>
        </p:nvCxnSpPr>
        <p:spPr bwMode="auto">
          <a:xfrm flipV="1">
            <a:off x="4810176" y="4189204"/>
            <a:ext cx="0" cy="303313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B522519-9E69-4F69-9A58-E85A850E01D8}"/>
              </a:ext>
            </a:extLst>
          </p:cNvPr>
          <p:cNvSpPr txBox="1"/>
          <p:nvPr/>
        </p:nvSpPr>
        <p:spPr>
          <a:xfrm>
            <a:off x="4440606" y="3881427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</a:rPr>
              <a:t>clk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7271FC-E05B-4B1F-8EA9-0FA5D51FB1C2}"/>
              </a:ext>
            </a:extLst>
          </p:cNvPr>
          <p:cNvCxnSpPr/>
          <p:nvPr/>
        </p:nvCxnSpPr>
        <p:spPr bwMode="auto">
          <a:xfrm>
            <a:off x="5623230" y="4894852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02D37E-F32D-4E8A-980F-1768A0F8D58E}"/>
              </a:ext>
            </a:extLst>
          </p:cNvPr>
          <p:cNvCxnSpPr>
            <a:cxnSpLocks/>
          </p:cNvCxnSpPr>
          <p:nvPr/>
        </p:nvCxnSpPr>
        <p:spPr bwMode="auto">
          <a:xfrm>
            <a:off x="1425880" y="5190508"/>
            <a:ext cx="0" cy="30480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945D81-F848-4208-981E-CF2E65635511}"/>
              </a:ext>
            </a:extLst>
          </p:cNvPr>
          <p:cNvCxnSpPr/>
          <p:nvPr/>
        </p:nvCxnSpPr>
        <p:spPr bwMode="auto">
          <a:xfrm flipH="1">
            <a:off x="1422324" y="5495308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518DEA-7DF4-4B5B-A5CD-833635061FDC}"/>
              </a:ext>
            </a:extLst>
          </p:cNvPr>
          <p:cNvCxnSpPr/>
          <p:nvPr/>
        </p:nvCxnSpPr>
        <p:spPr bwMode="auto">
          <a:xfrm>
            <a:off x="1422324" y="5182888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9DDC026-EF35-42D1-9CB9-69F7BAA71250}"/>
              </a:ext>
            </a:extLst>
          </p:cNvPr>
          <p:cNvSpPr/>
          <p:nvPr/>
        </p:nvSpPr>
        <p:spPr bwMode="auto">
          <a:xfrm>
            <a:off x="975411" y="3739877"/>
            <a:ext cx="6804609" cy="2240565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E6CF0D-B70D-4089-A8A8-52B9CE4220A3}"/>
              </a:ext>
            </a:extLst>
          </p:cNvPr>
          <p:cNvCxnSpPr>
            <a:cxnSpLocks/>
          </p:cNvCxnSpPr>
          <p:nvPr/>
        </p:nvCxnSpPr>
        <p:spPr bwMode="auto">
          <a:xfrm flipH="1">
            <a:off x="3741420" y="5157820"/>
            <a:ext cx="693141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C2FCCA5-5525-407B-99F6-7D4C048A29C0}"/>
              </a:ext>
            </a:extLst>
          </p:cNvPr>
          <p:cNvSpPr txBox="1"/>
          <p:nvPr/>
        </p:nvSpPr>
        <p:spPr>
          <a:xfrm>
            <a:off x="3672510" y="4880321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reset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AE57BC-BF34-4CA7-B2CF-430B07B1474B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920" y="4284077"/>
            <a:ext cx="454762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EFEAD0C-9E09-4B4F-A1F8-45B9548B084E}"/>
              </a:ext>
            </a:extLst>
          </p:cNvPr>
          <p:cNvSpPr txBox="1"/>
          <p:nvPr/>
        </p:nvSpPr>
        <p:spPr>
          <a:xfrm>
            <a:off x="339776" y="4006578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reset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BF38C779-C59A-40AA-B06F-5285ACC51EE0}"/>
              </a:ext>
            </a:extLst>
          </p:cNvPr>
          <p:cNvSpPr/>
          <p:nvPr/>
        </p:nvSpPr>
        <p:spPr bwMode="auto">
          <a:xfrm>
            <a:off x="4409364" y="5128260"/>
            <a:ext cx="63576" cy="68578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51BBE9-C137-433F-ACDA-58BAF521186C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920" y="4017377"/>
            <a:ext cx="454762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70B5E5D-EDB2-4A00-AAFC-12E03A83DB8D}"/>
              </a:ext>
            </a:extLst>
          </p:cNvPr>
          <p:cNvSpPr txBox="1"/>
          <p:nvPr/>
        </p:nvSpPr>
        <p:spPr>
          <a:xfrm>
            <a:off x="339776" y="3739878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err="1">
                <a:solidFill>
                  <a:srgbClr val="000000"/>
                </a:solidFill>
                <a:latin typeface="Arial" pitchFamily="34" charset="0"/>
              </a:rPr>
              <a:t>clk</a:t>
            </a:r>
            <a:endParaRPr lang="en-US" sz="14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C722C4-B85A-4D71-B041-450DC4BBE5D8}"/>
              </a:ext>
            </a:extLst>
          </p:cNvPr>
          <p:cNvSpPr txBox="1"/>
          <p:nvPr/>
        </p:nvSpPr>
        <p:spPr>
          <a:xfrm>
            <a:off x="921994" y="4854238"/>
            <a:ext cx="80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Q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1F84F9-E2CE-47C1-9C65-AA531D671E4D}"/>
              </a:ext>
            </a:extLst>
          </p:cNvPr>
          <p:cNvSpPr txBox="1"/>
          <p:nvPr/>
        </p:nvSpPr>
        <p:spPr>
          <a:xfrm>
            <a:off x="977418" y="3764465"/>
            <a:ext cx="2337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</a:rPr>
              <a:t>Finite State Machine</a:t>
            </a:r>
          </a:p>
        </p:txBody>
      </p:sp>
    </p:spTree>
    <p:extLst>
      <p:ext uri="{BB962C8B-B14F-4D97-AF65-F5344CB8AC3E}">
        <p14:creationId xmlns:p14="http://schemas.microsoft.com/office/powerpoint/2010/main" val="38434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Machines -   Moore vs Mealy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Moore Machine – outputs depend only on current state of the machine.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Mealy Machine – outputs depend on both the current state and current inputs of the machine.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4" name="Slide Number Placeholder 3"/>
          <p:cNvSpPr txBox="1">
            <a:spLocks/>
          </p:cNvSpPr>
          <p:nvPr/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>
              <a:defRPr/>
            </a:pPr>
            <a:fld id="{C4D65584-0C7D-48B8-BEDE-21A2E88022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545336" y="284149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291584" y="284149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092952" y="284149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68" name="Isosceles Triangle 67"/>
          <p:cNvSpPr/>
          <p:nvPr/>
        </p:nvSpPr>
        <p:spPr bwMode="auto">
          <a:xfrm rot="10800000">
            <a:off x="4453128" y="284149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69" name="Straight Connector 68"/>
          <p:cNvCxnSpPr/>
          <p:nvPr/>
        </p:nvCxnSpPr>
        <p:spPr bwMode="auto">
          <a:xfrm flipH="1">
            <a:off x="658368" y="324383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66" idx="1"/>
          </p:cNvCxnSpPr>
          <p:nvPr/>
        </p:nvCxnSpPr>
        <p:spPr bwMode="auto">
          <a:xfrm flipH="1">
            <a:off x="3044952" y="324383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>
            <a:off x="4937760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H="1">
            <a:off x="7114032" y="324383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262890" y="291922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Inputs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478268" y="291922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21275" y="270377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79470" y="270378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cxnSp>
        <p:nvCxnSpPr>
          <p:cNvPr id="77" name="Straight Connector 76"/>
          <p:cNvCxnSpPr>
            <a:stCxn id="68" idx="3"/>
            <a:endCxn id="78" idx="2"/>
          </p:cNvCxnSpPr>
          <p:nvPr/>
        </p:nvCxnSpPr>
        <p:spPr bwMode="auto">
          <a:xfrm flipV="1">
            <a:off x="4614672" y="253818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4245102" y="223040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79" name="Straight Connector 78"/>
          <p:cNvCxnSpPr/>
          <p:nvPr/>
        </p:nvCxnSpPr>
        <p:spPr bwMode="auto">
          <a:xfrm>
            <a:off x="5427726" y="324383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Straight Connector 79"/>
          <p:cNvCxnSpPr/>
          <p:nvPr/>
        </p:nvCxnSpPr>
        <p:spPr bwMode="auto">
          <a:xfrm>
            <a:off x="1230376" y="346329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1226820" y="384429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/>
          <p:nvPr/>
        </p:nvCxnSpPr>
        <p:spPr bwMode="auto">
          <a:xfrm>
            <a:off x="1226820" y="346329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/>
          <p:nvPr/>
        </p:nvCxnSpPr>
        <p:spPr bwMode="auto">
          <a:xfrm flipH="1">
            <a:off x="1258697" y="315005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 flipH="1">
            <a:off x="3189351" y="31668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 flipH="1">
            <a:off x="5110988" y="316688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/>
          <p:nvPr/>
        </p:nvCxnSpPr>
        <p:spPr bwMode="auto">
          <a:xfrm flipH="1">
            <a:off x="7275068" y="31638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178687" y="29146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23057" y="291316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44694" y="291167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208774" y="29284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1739265" y="5298948"/>
            <a:ext cx="149961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Combinational Logic or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 State Logic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4485513" y="5298948"/>
            <a:ext cx="646176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Flip Flops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6286881" y="5298948"/>
            <a:ext cx="1021080" cy="804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 Logic</a:t>
            </a:r>
          </a:p>
        </p:txBody>
      </p:sp>
      <p:sp>
        <p:nvSpPr>
          <p:cNvPr id="94" name="Isosceles Triangle 93"/>
          <p:cNvSpPr/>
          <p:nvPr/>
        </p:nvSpPr>
        <p:spPr bwMode="auto">
          <a:xfrm rot="10800000">
            <a:off x="4647057" y="5298949"/>
            <a:ext cx="323088" cy="155448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endParaRPr lang="en-US" sz="1400">
              <a:solidFill>
                <a:srgbClr val="000000"/>
              </a:solidFill>
              <a:latin typeface="Arial" pitchFamily="34" charset="0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flipH="1">
            <a:off x="852297" y="5701284"/>
            <a:ext cx="886968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92" idx="1"/>
          </p:cNvCxnSpPr>
          <p:nvPr/>
        </p:nvCxnSpPr>
        <p:spPr bwMode="auto">
          <a:xfrm flipH="1">
            <a:off x="3238881" y="5701284"/>
            <a:ext cx="124663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/>
          <p:nvPr/>
        </p:nvCxnSpPr>
        <p:spPr bwMode="auto">
          <a:xfrm flipH="1">
            <a:off x="5131689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7307961" y="5701284"/>
            <a:ext cx="1155192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456819" y="5376673"/>
            <a:ext cx="79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Inputs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7672197" y="5376673"/>
            <a:ext cx="88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Outputs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15204" y="5161229"/>
            <a:ext cx="80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Current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573399" y="5161230"/>
            <a:ext cx="8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Next</a:t>
            </a:r>
          </a:p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State</a:t>
            </a:r>
          </a:p>
        </p:txBody>
      </p:sp>
      <p:cxnSp>
        <p:nvCxnSpPr>
          <p:cNvPr id="103" name="Straight Connector 102"/>
          <p:cNvCxnSpPr>
            <a:stCxn id="94" idx="3"/>
            <a:endCxn id="104" idx="2"/>
          </p:cNvCxnSpPr>
          <p:nvPr/>
        </p:nvCxnSpPr>
        <p:spPr bwMode="auto">
          <a:xfrm flipV="1">
            <a:off x="4808601" y="4995636"/>
            <a:ext cx="0" cy="303313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4439031" y="4687859"/>
            <a:ext cx="73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Clock</a:t>
            </a:r>
          </a:p>
        </p:txBody>
      </p:sp>
      <p:cxnSp>
        <p:nvCxnSpPr>
          <p:cNvPr id="105" name="Straight Connector 104"/>
          <p:cNvCxnSpPr/>
          <p:nvPr/>
        </p:nvCxnSpPr>
        <p:spPr bwMode="auto">
          <a:xfrm>
            <a:off x="5621655" y="5701284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Straight Connector 105"/>
          <p:cNvCxnSpPr/>
          <p:nvPr/>
        </p:nvCxnSpPr>
        <p:spPr bwMode="auto">
          <a:xfrm>
            <a:off x="1424305" y="5920740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 flipH="1">
            <a:off x="1420749" y="6301740"/>
            <a:ext cx="420090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1420749" y="5920740"/>
            <a:ext cx="318516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 flipH="1">
            <a:off x="1452626" y="5607504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Straight Connector 109"/>
          <p:cNvCxnSpPr/>
          <p:nvPr/>
        </p:nvCxnSpPr>
        <p:spPr bwMode="auto">
          <a:xfrm flipH="1">
            <a:off x="3383280" y="562433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/>
          <p:nvPr/>
        </p:nvCxnSpPr>
        <p:spPr bwMode="auto">
          <a:xfrm flipH="1">
            <a:off x="5304917" y="5624338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Straight Connector 111"/>
          <p:cNvCxnSpPr/>
          <p:nvPr/>
        </p:nvCxnSpPr>
        <p:spPr bwMode="auto">
          <a:xfrm flipH="1">
            <a:off x="7468997" y="5621289"/>
            <a:ext cx="137922" cy="153889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1372616" y="537210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16986" y="5370611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8623" y="5369122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K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402703" y="5385850"/>
            <a:ext cx="270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</a:rPr>
              <a:t>N</a:t>
            </a: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1293495" y="5097781"/>
            <a:ext cx="0" cy="612648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6131306" y="5088638"/>
            <a:ext cx="0" cy="393192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Straight Connector 118"/>
          <p:cNvCxnSpPr/>
          <p:nvPr/>
        </p:nvCxnSpPr>
        <p:spPr bwMode="auto">
          <a:xfrm flipH="1">
            <a:off x="1293495" y="5097781"/>
            <a:ext cx="4846955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 flipH="1">
            <a:off x="6117591" y="5472686"/>
            <a:ext cx="169290" cy="0"/>
          </a:xfrm>
          <a:prstGeom prst="line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9787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AutoShape 2" descr="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5" descr="C:\Users\Jeffrey.Falkinburg\Documents\Courses\ECE383\Spr16\ECE383_slides\L8\state_machin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26" y="1954530"/>
            <a:ext cx="8282940" cy="294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Figure 10.1 Block diagram of an FSM.</a:t>
            </a:r>
          </a:p>
        </p:txBody>
      </p:sp>
    </p:spTree>
    <p:extLst>
      <p:ext uri="{BB962C8B-B14F-4D97-AF65-F5344CB8AC3E}">
        <p14:creationId xmlns:p14="http://schemas.microsoft.com/office/powerpoint/2010/main" val="319126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FSM Timing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56777-5443-449B-9B83-BB13C431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8" y="1772758"/>
            <a:ext cx="8248603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/>
              <a:t>Event 1</a:t>
            </a:r>
            <a:r>
              <a:rPr lang="en-US" sz="2200" dirty="0"/>
              <a:t>- Since flip flops sample their inputs on the positive edge of the clock, this point is the beginning of the timing analysis.`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03906-D9B2-45D4-8190-A0A43246DD56}"/>
              </a:ext>
            </a:extLst>
          </p:cNvPr>
          <p:cNvSpPr/>
          <p:nvPr/>
        </p:nvSpPr>
        <p:spPr bwMode="auto">
          <a:xfrm>
            <a:off x="1356360" y="3894770"/>
            <a:ext cx="312420" cy="297180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654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/>
              <a:t>Event 1</a:t>
            </a:r>
            <a:r>
              <a:rPr lang="en-US" sz="2200" dirty="0"/>
              <a:t>- Since flip flops sample their inputs on the positive edge of the clock, this point is the beginning of the timing analysis.</a:t>
            </a: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8603906-D9B2-45D4-8190-A0A43246DD56}"/>
              </a:ext>
            </a:extLst>
          </p:cNvPr>
          <p:cNvSpPr/>
          <p:nvPr/>
        </p:nvSpPr>
        <p:spPr bwMode="auto">
          <a:xfrm>
            <a:off x="1356360" y="3894770"/>
            <a:ext cx="312420" cy="297180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97C84E7-560A-4DE0-ADC0-3B0884A3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13" y="184728"/>
            <a:ext cx="4077479" cy="11210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2887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/>
              <a:t>Event 2</a:t>
            </a:r>
            <a:r>
              <a:rPr lang="en-US" sz="2200" dirty="0"/>
              <a:t> - The propagation delay of the flip flops means a small delay occurs between the clock edge and the flip flop outputs, Q, becoming valid. This is the called the propagation delay of the flip flop and denoted </a:t>
            </a:r>
            <a:r>
              <a:rPr lang="en-US" sz="2200" dirty="0" err="1"/>
              <a:t>T_ff</a:t>
            </a:r>
            <a:r>
              <a:rPr lang="en-US" sz="2200" dirty="0"/>
              <a:t> in the diagram below.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0F1BB78-ED52-433D-BCD2-6443DD31F1E4}"/>
              </a:ext>
            </a:extLst>
          </p:cNvPr>
          <p:cNvSpPr/>
          <p:nvPr/>
        </p:nvSpPr>
        <p:spPr bwMode="auto">
          <a:xfrm>
            <a:off x="2720340" y="4443410"/>
            <a:ext cx="312420" cy="297180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C45573-F7E2-4ADF-B900-DDEDD225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13" y="184728"/>
            <a:ext cx="4077479" cy="11210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6984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/>
              <a:t>Event 3</a:t>
            </a:r>
            <a:r>
              <a:rPr lang="en-US" sz="2200" dirty="0"/>
              <a:t> - In order to maximize the clocking frequency of the FSM, the new inputs, X, to the FSM should be applied at the same moment that the flip flop outputs become valid.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B372EFB-8AAE-415C-9C33-F31914DCA0F4}"/>
              </a:ext>
            </a:extLst>
          </p:cNvPr>
          <p:cNvSpPr/>
          <p:nvPr/>
        </p:nvSpPr>
        <p:spPr bwMode="auto">
          <a:xfrm>
            <a:off x="2720340" y="3803330"/>
            <a:ext cx="312420" cy="297180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567186-E59A-453D-8A48-2D004F1ED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13" y="184728"/>
            <a:ext cx="4077479" cy="11210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000" u="sng" dirty="0"/>
              <a:t>Event 4</a:t>
            </a:r>
            <a:r>
              <a:rPr lang="en-US" sz="2000" dirty="0"/>
              <a:t> - According to Figure above, changing Q and X causes the memory inputs to change (the Y signal above). The delay between the application of the new inputs to the MIE logic and Y becoming valid is the propagation delay of the combination logic, denoted </a:t>
            </a:r>
            <a:r>
              <a:rPr lang="en-US" sz="2000" dirty="0" err="1"/>
              <a:t>Tcombo</a:t>
            </a:r>
            <a:r>
              <a:rPr lang="en-US" sz="2000" dirty="0"/>
              <a:t>.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13A726A-6F7F-4D18-A9E9-6CB20FD2D295}"/>
              </a:ext>
            </a:extLst>
          </p:cNvPr>
          <p:cNvSpPr/>
          <p:nvPr/>
        </p:nvSpPr>
        <p:spPr bwMode="auto">
          <a:xfrm>
            <a:off x="5722620" y="3803330"/>
            <a:ext cx="312420" cy="297180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620DE-AA79-4606-848B-ECE1F59F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13" y="184728"/>
            <a:ext cx="4077479" cy="11210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818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Timing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u="sng" dirty="0"/>
              <a:t>Event 5</a:t>
            </a:r>
            <a:r>
              <a:rPr lang="en-US" sz="2200" dirty="0"/>
              <a:t> - When the Y values are valid, a small delay occurs while the flip flops register their new inputs, denoted </a:t>
            </a:r>
            <a:r>
              <a:rPr lang="en-US" sz="2200" dirty="0" err="1"/>
              <a:t>Tsu</a:t>
            </a:r>
            <a:r>
              <a:rPr lang="en-US" sz="2200" dirty="0"/>
              <a:t>. After this setup time, the FSM is ready for another clock edge.</a:t>
            </a:r>
            <a:br>
              <a:rPr lang="en-US" sz="2200" dirty="0"/>
            </a:br>
            <a:endParaRPr lang="en-US" sz="22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2" descr="http://ece.ninja/383/lecture/img/lecture09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7" y="3196130"/>
            <a:ext cx="7950200" cy="322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76378FF-0004-4716-9A21-001A651596DA}"/>
              </a:ext>
            </a:extLst>
          </p:cNvPr>
          <p:cNvSpPr/>
          <p:nvPr/>
        </p:nvSpPr>
        <p:spPr bwMode="auto">
          <a:xfrm>
            <a:off x="6910388" y="4526314"/>
            <a:ext cx="312420" cy="297180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A28A7-829D-4CA2-9314-6531BCBC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13" y="184728"/>
            <a:ext cx="4077479" cy="11210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531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 Flip Flop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87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The DAISY System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bring in the cows.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6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u="sng" dirty="0"/>
              <a:t>D</a:t>
            </a:r>
            <a:r>
              <a:rPr lang="en-US" b="0" dirty="0"/>
              <a:t>airy </a:t>
            </a:r>
            <a:r>
              <a:rPr lang="en-US" u="sng" dirty="0"/>
              <a:t>A</a:t>
            </a:r>
            <a:r>
              <a:rPr lang="en-US" b="0" dirty="0"/>
              <a:t>utomated </a:t>
            </a:r>
            <a:r>
              <a:rPr lang="en-US" u="sng" dirty="0"/>
              <a:t>I</a:t>
            </a:r>
            <a:r>
              <a:rPr lang="en-US" b="0" dirty="0"/>
              <a:t>nformation </a:t>
            </a:r>
            <a:r>
              <a:rPr lang="en-US" u="sng" dirty="0"/>
              <a:t>Sy</a:t>
            </a:r>
            <a:r>
              <a:rPr lang="en-US" b="0" dirty="0"/>
              <a:t>stem, or DAISY for short</a:t>
            </a:r>
          </a:p>
          <a:p>
            <a:r>
              <a:rPr lang="en-US" dirty="0"/>
              <a:t>Word Statement</a:t>
            </a:r>
            <a:r>
              <a:rPr lang="en-US" b="0" dirty="0"/>
              <a:t> Cows have a RFID tag attached to their collars. When the cow passes through the cattle chute on their way into the barn, a RFID reader reads the unique ID stored on the RFID tag and logs the cow into the barn. </a:t>
            </a:r>
          </a:p>
          <a:p>
            <a:pPr lvl="1"/>
            <a:r>
              <a:rPr lang="en-US" sz="2000" b="0" dirty="0"/>
              <a:t>The RFID system outputs a single bit: a 1 means the system has read an RFID tag and has successfully checked a cow back into the barn; a 0 means the RFID system is either still processing a tag or is not currently reading a tag.</a:t>
            </a:r>
          </a:p>
          <a:p>
            <a:pPr lvl="1"/>
            <a:r>
              <a:rPr lang="en-US" sz="2000" b="0" dirty="0"/>
              <a:t>The RFID system outputs a single bit: </a:t>
            </a:r>
          </a:p>
          <a:p>
            <a:pPr lvl="2"/>
            <a:r>
              <a:rPr lang="en-US" sz="2000" b="0" dirty="0"/>
              <a:t>Logic 1 – Cow Checked In</a:t>
            </a:r>
          </a:p>
          <a:p>
            <a:pPr lvl="2"/>
            <a:r>
              <a:rPr lang="en-US" sz="2000" b="0" dirty="0"/>
              <a:t>Logic 0 – Cow Not Processed</a:t>
            </a:r>
          </a:p>
          <a:p>
            <a:pPr lvl="1"/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9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order to ensure each cow is scanned, the flow of cows into the barn is controlled by two gates at either end of the chute. Each gate is controlled by a single bit. To lift a gate, this input must be held at logic 1; to lower a gate, the input must be held at a logic 0. The sequence of raising and lowering the gates in order to control the flow of cows.</a:t>
            </a:r>
          </a:p>
          <a:p>
            <a:pPr lvl="1"/>
            <a:r>
              <a:rPr lang="en-US" b="0" dirty="0"/>
              <a:t>Flow of cows is controlled by two gates</a:t>
            </a:r>
          </a:p>
          <a:p>
            <a:pPr lvl="2"/>
            <a:r>
              <a:rPr lang="en-US" sz="2000" b="0" dirty="0"/>
              <a:t>Logic 1 – To lift a gate </a:t>
            </a:r>
          </a:p>
          <a:p>
            <a:pPr lvl="2"/>
            <a:r>
              <a:rPr lang="en-US" sz="2000" b="0" dirty="0"/>
              <a:t>Logic 0 – To lower a gate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0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27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/>
              <a:t>Step 1</a:t>
            </a:r>
            <a:r>
              <a:rPr lang="en-US" b="0" dirty="0"/>
              <a:t> - Gate1 is lifted allowing cow A to enter the chute.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01"/>
          <a:stretch/>
        </p:blipFill>
        <p:spPr bwMode="auto">
          <a:xfrm>
            <a:off x="1492250" y="2704922"/>
            <a:ext cx="6159501" cy="144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05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/>
              <a:t>Step 2</a:t>
            </a:r>
            <a:r>
              <a:rPr lang="en-US" b="0" dirty="0"/>
              <a:t> - The DAISY system has detected cow A is in the chute and closes gate1.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7" b="47904"/>
          <a:stretch/>
        </p:blipFill>
        <p:spPr bwMode="auto">
          <a:xfrm>
            <a:off x="1492250" y="2861733"/>
            <a:ext cx="6159501" cy="113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260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/>
              <a:t>Step 3</a:t>
            </a:r>
            <a:r>
              <a:rPr lang="en-US" b="0" dirty="0"/>
              <a:t> - The cow waits in the closed off chute until the RFID reader signals that it has read the tag and checked in cow 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24" b="24038"/>
          <a:stretch/>
        </p:blipFill>
        <p:spPr bwMode="auto">
          <a:xfrm>
            <a:off x="1492250" y="2840961"/>
            <a:ext cx="6159501" cy="117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072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u="sng" dirty="0"/>
              <a:t>Step 4</a:t>
            </a:r>
            <a:r>
              <a:rPr lang="en-US" b="0" dirty="0"/>
              <a:t> - Gate2 is raised allowing cow A to leave. If the cow takes more than 30 seconds to leave, then the cow is "goosed" by a three-second burst of compressed air. An air bust is repeated at 30-second intervals until the cow leaves the chute. At any time when the cow leaves the chute, Gate 2 is closed and the system transitions back to Step 1.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93"/>
          <a:stretch/>
        </p:blipFill>
        <p:spPr bwMode="auto">
          <a:xfrm>
            <a:off x="1492250" y="4246878"/>
            <a:ext cx="6159501" cy="12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727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6" name="Picture 2" descr="http://ece.ninja/383/lecture/img/lecture09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509" y="1456267"/>
            <a:ext cx="6254983" cy="49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783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DAISY FSM Entity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290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905000"/>
            <a:ext cx="55816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1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45354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Rectangle 1"/>
          <p:cNvSpPr>
            <a:spLocks noChangeArrowheads="1"/>
          </p:cNvSpPr>
          <p:nvPr/>
        </p:nvSpPr>
        <p:spPr bwMode="auto">
          <a:xfrm>
            <a:off x="838200" y="5738812"/>
            <a:ext cx="19637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2.66 Circuit delay</a:t>
            </a:r>
            <a:endParaRPr lang="en-US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Delay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753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Inputs to Daisy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Outputs to Daisy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57610"/>
              </p:ext>
            </p:extLst>
          </p:nvPr>
        </p:nvGraphicFramePr>
        <p:xfrm>
          <a:off x="506412" y="2029011"/>
          <a:ext cx="8131176" cy="767979"/>
        </p:xfrm>
        <a:graphic>
          <a:graphicData uri="http://schemas.openxmlformats.org/drawingml/2006/table">
            <a:tbl>
              <a:tblPr/>
              <a:tblGrid>
                <a:gridCol w="2710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RFID Scanner = 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Cow Present = c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Status = 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checked in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1 - cow present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1 - timer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Cow not processed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no cow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0 - timer running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39732"/>
              </p:ext>
            </p:extLst>
          </p:nvPr>
        </p:nvGraphicFramePr>
        <p:xfrm>
          <a:off x="506412" y="3385432"/>
          <a:ext cx="8131176" cy="1291095"/>
        </p:xfrm>
        <a:graphic>
          <a:graphicData uri="http://schemas.openxmlformats.org/drawingml/2006/table">
            <a:tbl>
              <a:tblPr/>
              <a:tblGrid>
                <a:gridCol w="2032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Timer Control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Air Valve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3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23"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638" y="4714404"/>
            <a:ext cx="3104724" cy="169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9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434" name="Picture 2" descr="http://ece.ninja/383/lecture/img/lecture09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4266217"/>
            <a:ext cx="900112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5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State Diagram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enter chute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Close gate1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RFID to read cow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Open gate2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Wait for cow to leave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If 30 seconds has transpired, then "goose" cow; </a:t>
            </a:r>
            <a:r>
              <a:rPr lang="en-US" sz="1600" b="0" dirty="0" err="1"/>
              <a:t>goto</a:t>
            </a:r>
            <a:r>
              <a:rPr lang="en-US" sz="1600" b="0" dirty="0"/>
              <a:t> Step 6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sz="1600" b="0" dirty="0"/>
              <a:t>Else if the cow has left, then close gate2; </a:t>
            </a:r>
            <a:r>
              <a:rPr lang="en-US" sz="1600" b="0" dirty="0" err="1"/>
              <a:t>goto</a:t>
            </a:r>
            <a:r>
              <a:rPr lang="en-US" sz="1600" b="0" dirty="0"/>
              <a:t> Step 1</a:t>
            </a:r>
          </a:p>
          <a:p>
            <a:pPr marL="457200" indent="-457200">
              <a:buFont typeface="+mj-lt"/>
              <a:buAutoNum type="arabicPeriod"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8" name="Picture 2" descr="http://ece.ninja/383/lecture/img/lecture09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01" y="1569493"/>
            <a:ext cx="3790371" cy="206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408F090-101E-42E8-AC33-1166C23554A2}"/>
              </a:ext>
            </a:extLst>
          </p:cNvPr>
          <p:cNvSpPr/>
          <p:nvPr/>
        </p:nvSpPr>
        <p:spPr bwMode="auto">
          <a:xfrm>
            <a:off x="229746" y="4978869"/>
            <a:ext cx="847564" cy="842975"/>
          </a:xfrm>
          <a:prstGeom prst="flowChartConnecto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WaitEnter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AD68EE3-C053-4569-AD7C-549BFEC8667C}"/>
              </a:ext>
            </a:extLst>
          </p:cNvPr>
          <p:cNvSpPr/>
          <p:nvPr/>
        </p:nvSpPr>
        <p:spPr bwMode="auto">
          <a:xfrm>
            <a:off x="1608944" y="4978869"/>
            <a:ext cx="847564" cy="842975"/>
          </a:xfrm>
          <a:prstGeom prst="flowChartConnecto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WaitRead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80C10E3-360F-4A70-BEF1-F18C4C267AE0}"/>
              </a:ext>
            </a:extLst>
          </p:cNvPr>
          <p:cNvSpPr/>
          <p:nvPr/>
        </p:nvSpPr>
        <p:spPr bwMode="auto">
          <a:xfrm>
            <a:off x="2988142" y="4978869"/>
            <a:ext cx="847564" cy="842975"/>
          </a:xfrm>
          <a:prstGeom prst="flowChartConnecto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Set30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6DA6CB5-F421-43B2-9CFB-D0715EF94C07}"/>
              </a:ext>
            </a:extLst>
          </p:cNvPr>
          <p:cNvSpPr/>
          <p:nvPr/>
        </p:nvSpPr>
        <p:spPr bwMode="auto">
          <a:xfrm>
            <a:off x="5746538" y="4978869"/>
            <a:ext cx="847564" cy="842975"/>
          </a:xfrm>
          <a:prstGeom prst="flowChartConnecto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Set3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9C9AE57-F7DE-4EC8-8D8E-EDB97B191F18}"/>
              </a:ext>
            </a:extLst>
          </p:cNvPr>
          <p:cNvSpPr/>
          <p:nvPr/>
        </p:nvSpPr>
        <p:spPr bwMode="auto">
          <a:xfrm>
            <a:off x="7125736" y="4978869"/>
            <a:ext cx="847564" cy="842975"/>
          </a:xfrm>
          <a:prstGeom prst="flowChartConnecto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Goose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356C41-2A53-4F85-83C3-132D49E0C3F6}"/>
              </a:ext>
            </a:extLst>
          </p:cNvPr>
          <p:cNvGrpSpPr/>
          <p:nvPr/>
        </p:nvGrpSpPr>
        <p:grpSpPr>
          <a:xfrm>
            <a:off x="360219" y="4357644"/>
            <a:ext cx="847105" cy="751026"/>
            <a:chOff x="360219" y="4357644"/>
            <a:chExt cx="847105" cy="751026"/>
          </a:xfrm>
        </p:grpSpPr>
        <p:cxnSp>
          <p:nvCxnSpPr>
            <p:cNvPr id="15" name="Curved Connector 117">
              <a:extLst>
                <a:ext uri="{FF2B5EF4-FFF2-40B4-BE49-F238E27FC236}">
                  <a16:creationId xmlns:a16="http://schemas.microsoft.com/office/drawing/2014/main" id="{12A92699-376F-4E53-A424-CD55B2E38E5D}"/>
                </a:ext>
              </a:extLst>
            </p:cNvPr>
            <p:cNvCxnSpPr>
              <a:cxnSpLocks/>
              <a:stCxn id="3" idx="7"/>
              <a:endCxn id="3" idx="1"/>
            </p:cNvCxnSpPr>
            <p:nvPr/>
          </p:nvCxnSpPr>
          <p:spPr bwMode="auto">
            <a:xfrm rot="16200000" flipV="1">
              <a:off x="653528" y="4802661"/>
              <a:ext cx="12700" cy="599318"/>
            </a:xfrm>
            <a:prstGeom prst="curvedConnector3">
              <a:avLst>
                <a:gd name="adj1" fmla="val 4272055"/>
              </a:avLst>
            </a:prstGeom>
            <a:solidFill>
              <a:srgbClr val="0C2D83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9712EB-CDA9-4C1E-A48A-8CBBF67C2FEB}"/>
                </a:ext>
              </a:extLst>
            </p:cNvPr>
            <p:cNvSpPr txBox="1"/>
            <p:nvPr/>
          </p:nvSpPr>
          <p:spPr>
            <a:xfrm>
              <a:off x="711750" y="4357644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c'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FD2C05-1034-4434-B45B-DDC8BAE4D86E}"/>
              </a:ext>
            </a:extLst>
          </p:cNvPr>
          <p:cNvGrpSpPr/>
          <p:nvPr/>
        </p:nvGrpSpPr>
        <p:grpSpPr>
          <a:xfrm>
            <a:off x="1077310" y="5093430"/>
            <a:ext cx="531634" cy="307777"/>
            <a:chOff x="1077310" y="5093430"/>
            <a:chExt cx="531634" cy="30777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6AF38F-78DA-4F9B-ACA5-2928630A4CF4}"/>
                </a:ext>
              </a:extLst>
            </p:cNvPr>
            <p:cNvSpPr txBox="1"/>
            <p:nvPr/>
          </p:nvSpPr>
          <p:spPr>
            <a:xfrm>
              <a:off x="1095340" y="5093430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4D5C9E6-77DE-4BD1-9707-E614CB821749}"/>
                </a:ext>
              </a:extLst>
            </p:cNvPr>
            <p:cNvCxnSpPr>
              <a:stCxn id="3" idx="6"/>
              <a:endCxn id="9" idx="2"/>
            </p:cNvCxnSpPr>
            <p:nvPr/>
          </p:nvCxnSpPr>
          <p:spPr bwMode="auto">
            <a:xfrm>
              <a:off x="1077310" y="5400357"/>
              <a:ext cx="531634" cy="0"/>
            </a:xfrm>
            <a:prstGeom prst="straightConnector1">
              <a:avLst/>
            </a:prstGeom>
            <a:solidFill>
              <a:srgbClr val="0C2D83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7FB42DD-EF74-4E60-AAE9-6E5C96BF837E}"/>
              </a:ext>
            </a:extLst>
          </p:cNvPr>
          <p:cNvGrpSpPr/>
          <p:nvPr/>
        </p:nvGrpSpPr>
        <p:grpSpPr>
          <a:xfrm>
            <a:off x="2456508" y="5093430"/>
            <a:ext cx="531634" cy="307777"/>
            <a:chOff x="2456508" y="5093430"/>
            <a:chExt cx="531634" cy="30777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5EB143-4EEE-4B86-A70F-9D451F7C9B29}"/>
                </a:ext>
              </a:extLst>
            </p:cNvPr>
            <p:cNvSpPr txBox="1"/>
            <p:nvPr/>
          </p:nvSpPr>
          <p:spPr>
            <a:xfrm>
              <a:off x="2474538" y="5093430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r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0C9F4E3-062A-46BD-8990-E44ED390846F}"/>
                </a:ext>
              </a:extLst>
            </p:cNvPr>
            <p:cNvCxnSpPr/>
            <p:nvPr/>
          </p:nvCxnSpPr>
          <p:spPr bwMode="auto">
            <a:xfrm>
              <a:off x="2456508" y="5400357"/>
              <a:ext cx="531634" cy="0"/>
            </a:xfrm>
            <a:prstGeom prst="straightConnector1">
              <a:avLst/>
            </a:prstGeom>
            <a:solidFill>
              <a:srgbClr val="0C2D83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EACC52-CCB0-4CEC-B368-DF1257056136}"/>
              </a:ext>
            </a:extLst>
          </p:cNvPr>
          <p:cNvGrpSpPr/>
          <p:nvPr/>
        </p:nvGrpSpPr>
        <p:grpSpPr>
          <a:xfrm>
            <a:off x="3835706" y="4978869"/>
            <a:ext cx="1379198" cy="842975"/>
            <a:chOff x="3835706" y="4978869"/>
            <a:chExt cx="1379198" cy="842975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4C777363-014D-4E71-AFE9-AAB9E89DF750}"/>
                </a:ext>
              </a:extLst>
            </p:cNvPr>
            <p:cNvSpPr/>
            <p:nvPr/>
          </p:nvSpPr>
          <p:spPr bwMode="auto">
            <a:xfrm>
              <a:off x="4367340" y="4978869"/>
              <a:ext cx="847564" cy="842975"/>
            </a:xfrm>
            <a:prstGeom prst="flowChartConnector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latin typeface="Arial" pitchFamily="34" charset="0"/>
                </a:rPr>
                <a:t>WaitLeave</a:t>
              </a: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427E2E0-440F-41C5-855B-605DF9E49602}"/>
                </a:ext>
              </a:extLst>
            </p:cNvPr>
            <p:cNvCxnSpPr/>
            <p:nvPr/>
          </p:nvCxnSpPr>
          <p:spPr bwMode="auto">
            <a:xfrm>
              <a:off x="3835706" y="5400357"/>
              <a:ext cx="531634" cy="0"/>
            </a:xfrm>
            <a:prstGeom prst="straightConnector1">
              <a:avLst/>
            </a:prstGeom>
            <a:solidFill>
              <a:srgbClr val="0C2D83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815A1F1-F130-4AC5-A8FA-C140E5C9F33A}"/>
              </a:ext>
            </a:extLst>
          </p:cNvPr>
          <p:cNvGrpSpPr/>
          <p:nvPr/>
        </p:nvGrpSpPr>
        <p:grpSpPr>
          <a:xfrm>
            <a:off x="5214904" y="5093430"/>
            <a:ext cx="531634" cy="307777"/>
            <a:chOff x="5214904" y="5093430"/>
            <a:chExt cx="531634" cy="30777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AF4F28-D409-4AEB-A080-2CB87130AC8E}"/>
                </a:ext>
              </a:extLst>
            </p:cNvPr>
            <p:cNvSpPr txBox="1"/>
            <p:nvPr/>
          </p:nvSpPr>
          <p:spPr>
            <a:xfrm>
              <a:off x="5232934" y="5093430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 err="1">
                  <a:solidFill>
                    <a:srgbClr val="000000"/>
                  </a:solidFill>
                  <a:latin typeface="Arial" pitchFamily="34" charset="0"/>
                </a:rPr>
                <a:t>tc</a:t>
              </a: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2C86D30-DEF0-4811-93F0-A11734BD719F}"/>
                </a:ext>
              </a:extLst>
            </p:cNvPr>
            <p:cNvCxnSpPr/>
            <p:nvPr/>
          </p:nvCxnSpPr>
          <p:spPr bwMode="auto">
            <a:xfrm>
              <a:off x="5214904" y="5400357"/>
              <a:ext cx="531634" cy="0"/>
            </a:xfrm>
            <a:prstGeom prst="straightConnector1">
              <a:avLst/>
            </a:prstGeom>
            <a:solidFill>
              <a:srgbClr val="0C2D83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A7EBBF-7CD0-4663-BEC9-8B19FAFF0ECC}"/>
              </a:ext>
            </a:extLst>
          </p:cNvPr>
          <p:cNvCxnSpPr/>
          <p:nvPr/>
        </p:nvCxnSpPr>
        <p:spPr bwMode="auto">
          <a:xfrm>
            <a:off x="6594102" y="5400357"/>
            <a:ext cx="531634" cy="0"/>
          </a:xfrm>
          <a:prstGeom prst="straightConnector1">
            <a:avLst/>
          </a:prstGeom>
          <a:solidFill>
            <a:srgbClr val="0C2D83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F1E8D1C-3D2D-4B95-B187-4D89C3379978}"/>
              </a:ext>
            </a:extLst>
          </p:cNvPr>
          <p:cNvGrpSpPr/>
          <p:nvPr/>
        </p:nvGrpSpPr>
        <p:grpSpPr>
          <a:xfrm>
            <a:off x="1756953" y="4357644"/>
            <a:ext cx="847105" cy="737374"/>
            <a:chOff x="1756953" y="4357644"/>
            <a:chExt cx="847105" cy="737374"/>
          </a:xfrm>
        </p:grpSpPr>
        <p:cxnSp>
          <p:nvCxnSpPr>
            <p:cNvPr id="26" name="Curved Connector 117">
              <a:extLst>
                <a:ext uri="{FF2B5EF4-FFF2-40B4-BE49-F238E27FC236}">
                  <a16:creationId xmlns:a16="http://schemas.microsoft.com/office/drawing/2014/main" id="{AF0512E3-313A-4503-9906-15A9B4F3DD86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050262" y="4789009"/>
              <a:ext cx="12700" cy="599318"/>
            </a:xfrm>
            <a:prstGeom prst="curvedConnector3">
              <a:avLst>
                <a:gd name="adj1" fmla="val 4272055"/>
              </a:avLst>
            </a:prstGeom>
            <a:solidFill>
              <a:srgbClr val="0C2D83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F2B50D-A1D2-4624-B8CC-786F45074FDE}"/>
                </a:ext>
              </a:extLst>
            </p:cNvPr>
            <p:cNvSpPr txBox="1"/>
            <p:nvPr/>
          </p:nvSpPr>
          <p:spPr>
            <a:xfrm>
              <a:off x="2108484" y="4357644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r'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CDE2346-A674-4602-8A75-E108BE980E12}"/>
              </a:ext>
            </a:extLst>
          </p:cNvPr>
          <p:cNvGrpSpPr/>
          <p:nvPr/>
        </p:nvGrpSpPr>
        <p:grpSpPr>
          <a:xfrm>
            <a:off x="4518216" y="4350992"/>
            <a:ext cx="847105" cy="731326"/>
            <a:chOff x="4518216" y="4350992"/>
            <a:chExt cx="847105" cy="731326"/>
          </a:xfrm>
        </p:grpSpPr>
        <p:cxnSp>
          <p:nvCxnSpPr>
            <p:cNvPr id="27" name="Curved Connector 117">
              <a:extLst>
                <a:ext uri="{FF2B5EF4-FFF2-40B4-BE49-F238E27FC236}">
                  <a16:creationId xmlns:a16="http://schemas.microsoft.com/office/drawing/2014/main" id="{A580906E-4489-44A1-8EB2-B9281CFAE2BA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4811525" y="4776309"/>
              <a:ext cx="12700" cy="599318"/>
            </a:xfrm>
            <a:prstGeom prst="curvedConnector3">
              <a:avLst>
                <a:gd name="adj1" fmla="val 4272055"/>
              </a:avLst>
            </a:prstGeom>
            <a:solidFill>
              <a:srgbClr val="0C2D83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E5CBCF-A6D8-4F3E-A7FE-3ED16CB7EA4A}"/>
                </a:ext>
              </a:extLst>
            </p:cNvPr>
            <p:cNvSpPr txBox="1"/>
            <p:nvPr/>
          </p:nvSpPr>
          <p:spPr>
            <a:xfrm>
              <a:off x="4869747" y="4350992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 err="1">
                  <a:solidFill>
                    <a:srgbClr val="000000"/>
                  </a:solidFill>
                  <a:latin typeface="Arial" pitchFamily="34" charset="0"/>
                </a:rPr>
                <a:t>t’c</a:t>
              </a:r>
              <a:endParaRPr lang="en-US" sz="1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4E1F53-C47A-43F5-9B25-EDE86DE8263C}"/>
              </a:ext>
            </a:extLst>
          </p:cNvPr>
          <p:cNvGrpSpPr/>
          <p:nvPr/>
        </p:nvGrpSpPr>
        <p:grpSpPr>
          <a:xfrm>
            <a:off x="7279479" y="4342411"/>
            <a:ext cx="847105" cy="727207"/>
            <a:chOff x="7279479" y="4342411"/>
            <a:chExt cx="847105" cy="727207"/>
          </a:xfrm>
        </p:grpSpPr>
        <p:cxnSp>
          <p:nvCxnSpPr>
            <p:cNvPr id="28" name="Curved Connector 117">
              <a:extLst>
                <a:ext uri="{FF2B5EF4-FFF2-40B4-BE49-F238E27FC236}">
                  <a16:creationId xmlns:a16="http://schemas.microsoft.com/office/drawing/2014/main" id="{06AA612A-3B72-445F-860B-BFA42B7D1304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7572788" y="4763609"/>
              <a:ext cx="12700" cy="599318"/>
            </a:xfrm>
            <a:prstGeom prst="curvedConnector3">
              <a:avLst>
                <a:gd name="adj1" fmla="val 4272055"/>
              </a:avLst>
            </a:prstGeom>
            <a:solidFill>
              <a:srgbClr val="0C2D83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B42CA6F-2AB0-4B52-A986-397B28F1EE53}"/>
                </a:ext>
              </a:extLst>
            </p:cNvPr>
            <p:cNvSpPr txBox="1"/>
            <p:nvPr/>
          </p:nvSpPr>
          <p:spPr>
            <a:xfrm>
              <a:off x="7631010" y="4342411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t'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4AD8A5-2A25-48B0-B429-16BFFAE42852}"/>
              </a:ext>
            </a:extLst>
          </p:cNvPr>
          <p:cNvGrpSpPr/>
          <p:nvPr/>
        </p:nvGrpSpPr>
        <p:grpSpPr>
          <a:xfrm>
            <a:off x="659878" y="5815494"/>
            <a:ext cx="4137594" cy="388677"/>
            <a:chOff x="659878" y="5815494"/>
            <a:chExt cx="4137594" cy="388677"/>
          </a:xfrm>
        </p:grpSpPr>
        <p:cxnSp>
          <p:nvCxnSpPr>
            <p:cNvPr id="14" name="Curved Connector 127">
              <a:extLst>
                <a:ext uri="{FF2B5EF4-FFF2-40B4-BE49-F238E27FC236}">
                  <a16:creationId xmlns:a16="http://schemas.microsoft.com/office/drawing/2014/main" id="{890130E0-68F6-42BA-98F5-47AEB916B3D0}"/>
                </a:ext>
              </a:extLst>
            </p:cNvPr>
            <p:cNvCxnSpPr>
              <a:cxnSpLocks/>
              <a:stCxn id="11" idx="4"/>
              <a:endCxn id="3" idx="4"/>
            </p:cNvCxnSpPr>
            <p:nvPr/>
          </p:nvCxnSpPr>
          <p:spPr bwMode="auto">
            <a:xfrm rot="5400000">
              <a:off x="2722325" y="3753047"/>
              <a:ext cx="12700" cy="4137594"/>
            </a:xfrm>
            <a:prstGeom prst="curvedConnector3">
              <a:avLst>
                <a:gd name="adj1" fmla="val 3000000"/>
              </a:avLst>
            </a:prstGeom>
            <a:solidFill>
              <a:srgbClr val="0C2D83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B64502-3A2A-4959-B113-D1713A9BD21E}"/>
                </a:ext>
              </a:extLst>
            </p:cNvPr>
            <p:cNvSpPr txBox="1"/>
            <p:nvPr/>
          </p:nvSpPr>
          <p:spPr>
            <a:xfrm>
              <a:off x="2480888" y="5896394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c'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E376D36-083C-44B8-8B62-B1B63FFE8AA1}"/>
              </a:ext>
            </a:extLst>
          </p:cNvPr>
          <p:cNvGrpSpPr/>
          <p:nvPr/>
        </p:nvGrpSpPr>
        <p:grpSpPr>
          <a:xfrm>
            <a:off x="3411924" y="5809144"/>
            <a:ext cx="4137594" cy="420637"/>
            <a:chOff x="3411924" y="5809144"/>
            <a:chExt cx="4137594" cy="420637"/>
          </a:xfrm>
        </p:grpSpPr>
        <p:cxnSp>
          <p:nvCxnSpPr>
            <p:cNvPr id="32" name="Curved Connector 127">
              <a:extLst>
                <a:ext uri="{FF2B5EF4-FFF2-40B4-BE49-F238E27FC236}">
                  <a16:creationId xmlns:a16="http://schemas.microsoft.com/office/drawing/2014/main" id="{62853EA5-0E45-4E2A-852E-6488D7250C9A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5474371" y="3746697"/>
              <a:ext cx="12700" cy="4137594"/>
            </a:xfrm>
            <a:prstGeom prst="curvedConnector3">
              <a:avLst>
                <a:gd name="adj1" fmla="val 3000000"/>
              </a:avLst>
            </a:prstGeom>
            <a:solidFill>
              <a:srgbClr val="0C2D83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8919B0-5C81-4C69-B037-3B02B1119C56}"/>
                </a:ext>
              </a:extLst>
            </p:cNvPr>
            <p:cNvSpPr txBox="1"/>
            <p:nvPr/>
          </p:nvSpPr>
          <p:spPr>
            <a:xfrm>
              <a:off x="5232934" y="5922004"/>
              <a:ext cx="49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hangingPunct="0"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Arial" pitchFamily="34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Memory Input Equations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How many Flip Flops do we need?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391547"/>
              </p:ext>
            </p:extLst>
          </p:nvPr>
        </p:nvGraphicFramePr>
        <p:xfrm>
          <a:off x="681567" y="2023437"/>
          <a:ext cx="8131174" cy="1791951"/>
        </p:xfrm>
        <a:graphic>
          <a:graphicData uri="http://schemas.openxmlformats.org/drawingml/2006/table">
            <a:tbl>
              <a:tblPr/>
              <a:tblGrid>
                <a:gridCol w="406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43DD1-7969-4EB9-B2A4-9DC4352D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53" y="4315773"/>
            <a:ext cx="7913294" cy="19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Solve for three (one for each flip flop) 6-input Boolean Expressions </a:t>
            </a:r>
          </a:p>
          <a:p>
            <a:pPr lvl="1"/>
            <a:r>
              <a:rPr lang="en-US" b="0" dirty="0"/>
              <a:t>Using </a:t>
            </a:r>
            <a:r>
              <a:rPr lang="en-US" dirty="0"/>
              <a:t>espresso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64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 – Expresso input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790" y="1424843"/>
            <a:ext cx="84616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.i 6 # .i specifies the number of inputs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.o 3 # .o specifies the number of outputs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ilb</a:t>
            </a:r>
            <a:r>
              <a:rPr lang="en-US" sz="1800" dirty="0">
                <a:solidFill>
                  <a:srgbClr val="000000"/>
                </a:solidFill>
              </a:rPr>
              <a:t> Q2 Q1 Q0 R C T # This line specifies the names of the inputs in order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.</a:t>
            </a:r>
            <a:r>
              <a:rPr lang="en-US" sz="1800" dirty="0" err="1">
                <a:solidFill>
                  <a:srgbClr val="000000"/>
                </a:solidFill>
              </a:rPr>
              <a:t>ob</a:t>
            </a:r>
            <a:r>
              <a:rPr lang="en-US" sz="1800" dirty="0">
                <a:solidFill>
                  <a:srgbClr val="000000"/>
                </a:solidFill>
              </a:rPr>
              <a:t> D2 D1 D0 	# This line specifies the names of the outputs in order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	# The first six digits (before the space) correspond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	# to the inputs, the three after the space correspond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		# to the outputs, both in order specified above.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000 -0- 000 #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+ c' =&gt;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000 -1- 001 #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+ c =&gt;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001 0-- 001 #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+ r' =&gt;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001 1-- 010 # </a:t>
            </a:r>
            <a:r>
              <a:rPr lang="en-US" sz="1800" dirty="0" err="1">
                <a:solidFill>
                  <a:srgbClr val="000000"/>
                </a:solidFill>
              </a:rPr>
              <a:t>WaitRead</a:t>
            </a:r>
            <a:r>
              <a:rPr lang="en-US" sz="1800" dirty="0">
                <a:solidFill>
                  <a:srgbClr val="000000"/>
                </a:solidFill>
              </a:rPr>
              <a:t> + r =&gt; Set30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010 --- 011 # Set30 =&gt;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011 -10 011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t’c</a:t>
            </a:r>
            <a:r>
              <a:rPr lang="en-US" sz="1800" dirty="0">
                <a:solidFill>
                  <a:srgbClr val="000000"/>
                </a:solidFill>
              </a:rPr>
              <a:t> =&gt;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011 -11 100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</a:t>
            </a:r>
            <a:r>
              <a:rPr lang="en-US" sz="1800" dirty="0" err="1">
                <a:solidFill>
                  <a:srgbClr val="000000"/>
                </a:solidFill>
              </a:rPr>
              <a:t>tc</a:t>
            </a:r>
            <a:r>
              <a:rPr lang="en-US" sz="1800" dirty="0">
                <a:solidFill>
                  <a:srgbClr val="000000"/>
                </a:solidFill>
              </a:rPr>
              <a:t> =&gt; Set3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011 -0- 000 # </a:t>
            </a:r>
            <a:r>
              <a:rPr lang="en-US" sz="1800" dirty="0" err="1">
                <a:solidFill>
                  <a:srgbClr val="000000"/>
                </a:solidFill>
              </a:rPr>
              <a:t>WaitLeave</a:t>
            </a:r>
            <a:r>
              <a:rPr lang="en-US" sz="1800" dirty="0">
                <a:solidFill>
                  <a:srgbClr val="000000"/>
                </a:solidFill>
              </a:rPr>
              <a:t> + c' =&gt; </a:t>
            </a:r>
            <a:r>
              <a:rPr lang="en-US" sz="1800" dirty="0" err="1">
                <a:solidFill>
                  <a:srgbClr val="000000"/>
                </a:solidFill>
              </a:rPr>
              <a:t>WaitEnter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100 --- 101 # Set3 =&gt; Goose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101 --0 101 # Goose + t' =&gt; Goose 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</a:rPr>
              <a:t>101 --1 010 # Goose + t =&gt; Set30 .e # Signifies the end of the file.</a:t>
            </a:r>
          </a:p>
        </p:txBody>
      </p:sp>
    </p:spTree>
    <p:extLst>
      <p:ext uri="{BB962C8B-B14F-4D97-AF65-F5344CB8AC3E}">
        <p14:creationId xmlns:p14="http://schemas.microsoft.com/office/powerpoint/2010/main" val="176695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 – Expresso Output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ece.ninja/383/lecture/img/lecture09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951"/>
            <a:ext cx="9141039" cy="42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7FF00-7E80-4781-92E3-7EA85D4C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2796"/>
            <a:ext cx="9144000" cy="48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18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F93FC8B-7550-4A5D-9CC9-EE39F707C80A}"/>
              </a:ext>
            </a:extLst>
          </p:cNvPr>
          <p:cNvSpPr txBox="1">
            <a:spLocks/>
          </p:cNvSpPr>
          <p:nvPr/>
        </p:nvSpPr>
        <p:spPr bwMode="auto">
          <a:xfrm>
            <a:off x="581736" y="1523052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 err="1"/>
              <a:t>D_WaitEnter</a:t>
            </a:r>
            <a:r>
              <a:rPr lang="en-US" kern="0" dirty="0"/>
              <a:t> = </a:t>
            </a:r>
          </a:p>
          <a:p>
            <a:r>
              <a:rPr lang="en-US" kern="0" dirty="0" err="1"/>
              <a:t>D_WaitRead</a:t>
            </a:r>
            <a:r>
              <a:rPr lang="en-US" kern="0" dirty="0"/>
              <a:t> =</a:t>
            </a:r>
          </a:p>
          <a:p>
            <a:r>
              <a:rPr lang="en-US" kern="0" dirty="0"/>
              <a:t>D_Set30 =</a:t>
            </a:r>
          </a:p>
          <a:p>
            <a:r>
              <a:rPr lang="en-US" kern="0" dirty="0" err="1"/>
              <a:t>D_WaitLeave</a:t>
            </a:r>
            <a:r>
              <a:rPr lang="en-US" kern="0" dirty="0"/>
              <a:t> =</a:t>
            </a:r>
          </a:p>
          <a:p>
            <a:r>
              <a:rPr lang="en-US" kern="0" dirty="0"/>
              <a:t>D_Set3 =</a:t>
            </a:r>
          </a:p>
          <a:p>
            <a:r>
              <a:rPr lang="en-US" kern="0" dirty="0" err="1"/>
              <a:t>D_Goose</a:t>
            </a:r>
            <a:r>
              <a:rPr lang="en-US" kern="0" dirty="0"/>
              <a:t> 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Using a One’s Hot Encoding MIEs: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D_WaitEnter</a:t>
            </a:r>
            <a:r>
              <a:rPr lang="en-US" dirty="0"/>
              <a:t> = </a:t>
            </a:r>
            <a:r>
              <a:rPr lang="en-US" dirty="0" err="1"/>
              <a:t>Q_WaitEnter</a:t>
            </a:r>
            <a:r>
              <a:rPr lang="en-US" dirty="0"/>
              <a:t> * c' + </a:t>
            </a:r>
            <a:r>
              <a:rPr lang="en-US" dirty="0" err="1"/>
              <a:t>Q_WaitLeave</a:t>
            </a:r>
            <a:r>
              <a:rPr lang="en-US" dirty="0"/>
              <a:t> * c' </a:t>
            </a:r>
          </a:p>
          <a:p>
            <a:r>
              <a:rPr lang="en-US" dirty="0" err="1"/>
              <a:t>D_WaitRead</a:t>
            </a:r>
            <a:r>
              <a:rPr lang="en-US" dirty="0"/>
              <a:t> = </a:t>
            </a:r>
            <a:r>
              <a:rPr lang="en-US" dirty="0" err="1"/>
              <a:t>Q_WaitRead</a:t>
            </a:r>
            <a:r>
              <a:rPr lang="en-US" dirty="0"/>
              <a:t> * r' + </a:t>
            </a:r>
            <a:r>
              <a:rPr lang="en-US" dirty="0" err="1"/>
              <a:t>Q_WaitEnter</a:t>
            </a:r>
            <a:r>
              <a:rPr lang="en-US" dirty="0"/>
              <a:t> * c </a:t>
            </a:r>
          </a:p>
          <a:p>
            <a:r>
              <a:rPr lang="en-US" dirty="0"/>
              <a:t>D_Set30 = </a:t>
            </a:r>
            <a:r>
              <a:rPr lang="en-US" dirty="0" err="1"/>
              <a:t>Q_WaitRead</a:t>
            </a:r>
            <a:r>
              <a:rPr lang="en-US" dirty="0"/>
              <a:t> * r + </a:t>
            </a:r>
            <a:r>
              <a:rPr lang="en-US" dirty="0" err="1"/>
              <a:t>Q_Goose</a:t>
            </a:r>
            <a:r>
              <a:rPr lang="en-US" dirty="0"/>
              <a:t> * t</a:t>
            </a:r>
          </a:p>
          <a:p>
            <a:r>
              <a:rPr lang="en-US" dirty="0" err="1"/>
              <a:t>D_WaitLeave</a:t>
            </a:r>
            <a:r>
              <a:rPr lang="en-US" dirty="0"/>
              <a:t> = Q_Set30 + </a:t>
            </a:r>
            <a:r>
              <a:rPr lang="en-US" dirty="0" err="1"/>
              <a:t>Q_WaitLeave</a:t>
            </a:r>
            <a:r>
              <a:rPr lang="en-US" dirty="0"/>
              <a:t> * t' * c </a:t>
            </a:r>
          </a:p>
          <a:p>
            <a:r>
              <a:rPr lang="en-US" dirty="0"/>
              <a:t>D_Set3 = </a:t>
            </a:r>
            <a:r>
              <a:rPr lang="en-US" dirty="0" err="1"/>
              <a:t>Q_WaitLeave</a:t>
            </a:r>
            <a:r>
              <a:rPr lang="en-US" dirty="0"/>
              <a:t> * t * c </a:t>
            </a:r>
          </a:p>
          <a:p>
            <a:r>
              <a:rPr lang="en-US" dirty="0" err="1"/>
              <a:t>D_Goose</a:t>
            </a:r>
            <a:r>
              <a:rPr lang="en-US" dirty="0"/>
              <a:t> = </a:t>
            </a:r>
            <a:r>
              <a:rPr lang="en-US" dirty="0" err="1"/>
              <a:t>Q_Goose</a:t>
            </a:r>
            <a:r>
              <a:rPr lang="en-US" dirty="0"/>
              <a:t> * t' + Q_Set3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 –       One’s Hot Encoding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70627"/>
              </p:ext>
            </p:extLst>
          </p:nvPr>
        </p:nvGraphicFramePr>
        <p:xfrm>
          <a:off x="991909" y="1953183"/>
          <a:ext cx="7160182" cy="1791951"/>
        </p:xfrm>
        <a:graphic>
          <a:graphicData uri="http://schemas.openxmlformats.org/drawingml/2006/table">
            <a:tbl>
              <a:tblPr/>
              <a:tblGrid>
                <a:gridCol w="3580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0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Code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 err="1">
                          <a:effectLst/>
                        </a:rPr>
                        <a:t>WaitEnter</a:t>
                      </a:r>
                      <a:endParaRPr lang="en-US" sz="13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000010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000100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001000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010000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100000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br>
              <a:rPr lang="en-US" altLang="en-US" sz="1800">
                <a:solidFill>
                  <a:srgbClr val="000000"/>
                </a:solidFill>
              </a:rPr>
            </a:b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8B8905-74FA-46EE-8608-BFFFFA0F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09" y="1963788"/>
            <a:ext cx="7160183" cy="1770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20075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 –       Output Equations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The first step in generating the output equations is to build a control word table - a table listing, for each state, its output.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br>
              <a:rPr lang="en-US" altLang="en-US" sz="1800">
                <a:solidFill>
                  <a:srgbClr val="000000"/>
                </a:solidFill>
              </a:rPr>
            </a:b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1821AF-5783-434D-B562-C76BCB2F6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435019"/>
              </p:ext>
            </p:extLst>
          </p:nvPr>
        </p:nvGraphicFramePr>
        <p:xfrm>
          <a:off x="499846" y="2783834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463142"/>
              </p:ext>
            </p:extLst>
          </p:nvPr>
        </p:nvGraphicFramePr>
        <p:xfrm>
          <a:off x="499847" y="277463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040DB25-E66F-44D8-A286-6EF1C482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41" y="989454"/>
            <a:ext cx="7160183" cy="1770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1002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4FF7678-3C3A-4704-AC0D-A738500BD4FF}"/>
              </a:ext>
            </a:extLst>
          </p:cNvPr>
          <p:cNvSpPr txBox="1">
            <a:spLocks/>
          </p:cNvSpPr>
          <p:nvPr/>
        </p:nvSpPr>
        <p:spPr bwMode="auto">
          <a:xfrm>
            <a:off x="581736" y="1530672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Z_Gate1 &lt;=</a:t>
            </a:r>
          </a:p>
          <a:p>
            <a:r>
              <a:rPr lang="en-US" kern="0" dirty="0"/>
              <a:t>Z_Gate2 &lt;=							</a:t>
            </a:r>
          </a:p>
          <a:p>
            <a:r>
              <a:rPr lang="en-US" kern="0" dirty="0"/>
              <a:t>Z_Timer_1 &lt;=</a:t>
            </a:r>
          </a:p>
          <a:p>
            <a:r>
              <a:rPr lang="en-US" kern="0" dirty="0"/>
              <a:t>Z_Timer_0 &lt;=</a:t>
            </a:r>
          </a:p>
          <a:p>
            <a:r>
              <a:rPr lang="en-US" kern="0" dirty="0" err="1"/>
              <a:t>Z_Air</a:t>
            </a:r>
            <a:r>
              <a:rPr lang="en-US" kern="0" dirty="0"/>
              <a:t> =</a:t>
            </a:r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 –       Output Equations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Z_Gate1 &lt;= </a:t>
            </a:r>
            <a:r>
              <a:rPr lang="en-US" dirty="0" err="1"/>
              <a:t>Q_WaitEnter</a:t>
            </a:r>
            <a:r>
              <a:rPr lang="en-US" dirty="0"/>
              <a:t>;</a:t>
            </a:r>
          </a:p>
          <a:p>
            <a:r>
              <a:rPr lang="en-US" dirty="0"/>
              <a:t>Z_Gate2 &lt;= Q_Set30 + </a:t>
            </a:r>
            <a:r>
              <a:rPr lang="en-US" dirty="0" err="1"/>
              <a:t>Q_WaitLeave</a:t>
            </a:r>
            <a:r>
              <a:rPr lang="en-US" dirty="0"/>
              <a:t> + Q_Set3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/>
              <a:t>Z_Timer_1 &lt;= Q_Set3 + </a:t>
            </a:r>
            <a:r>
              <a:rPr lang="en-US" dirty="0" err="1"/>
              <a:t>Q_WaitLeave</a:t>
            </a:r>
            <a:r>
              <a:rPr lang="en-US" dirty="0"/>
              <a:t> + </a:t>
            </a:r>
            <a:r>
              <a:rPr lang="en-US" dirty="0" err="1"/>
              <a:t>Q+Goose</a:t>
            </a:r>
            <a:endParaRPr lang="en-US" dirty="0"/>
          </a:p>
          <a:p>
            <a:r>
              <a:rPr lang="en-US" dirty="0"/>
              <a:t>Z_Timer_0 &lt;= Q_Set30 + </a:t>
            </a:r>
            <a:r>
              <a:rPr lang="en-US" dirty="0" err="1"/>
              <a:t>Q_WaitLeave</a:t>
            </a:r>
            <a:r>
              <a:rPr lang="en-US" dirty="0"/>
              <a:t> + </a:t>
            </a:r>
            <a:r>
              <a:rPr lang="en-US" dirty="0" err="1"/>
              <a:t>Q_Goose</a:t>
            </a:r>
            <a:endParaRPr lang="en-US" dirty="0"/>
          </a:p>
          <a:p>
            <a:r>
              <a:rPr lang="en-US" dirty="0" err="1"/>
              <a:t>Z_Air</a:t>
            </a:r>
            <a:r>
              <a:rPr lang="en-US" dirty="0"/>
              <a:t> = </a:t>
            </a:r>
            <a:r>
              <a:rPr lang="en-US" dirty="0" err="1"/>
              <a:t>Q_Goose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br>
              <a:rPr lang="en-US" altLang="en-US" sz="1800">
                <a:solidFill>
                  <a:srgbClr val="000000"/>
                </a:solidFill>
              </a:rPr>
            </a:br>
            <a:endParaRPr lang="en-US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84FF12-AF33-4267-9194-69865D55C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67337"/>
              </p:ext>
            </p:extLst>
          </p:nvPr>
        </p:nvGraphicFramePr>
        <p:xfrm>
          <a:off x="561975" y="229557"/>
          <a:ext cx="8131175" cy="3538230"/>
        </p:xfrm>
        <a:graphic>
          <a:graphicData uri="http://schemas.openxmlformats.org/drawingml/2006/table">
            <a:tbl>
              <a:tblPr/>
              <a:tblGrid>
                <a:gridCol w="162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State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Gate1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Gate2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Control Air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1-gate up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 Stop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0 - closed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0-gate down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 Set to 30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1 - open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 Set to 3 secs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 Run timer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600">
                        <a:effectLst/>
                      </a:endParaRP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WaitEnter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WaitRead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WaitLeave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Set3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9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Goose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34782" marR="34782" marT="27825" marB="27825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5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468437"/>
            <a:ext cx="4343400" cy="417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Rectangle 1"/>
          <p:cNvSpPr>
            <a:spLocks noChangeArrowheads="1"/>
          </p:cNvSpPr>
          <p:nvPr/>
        </p:nvSpPr>
        <p:spPr bwMode="auto">
          <a:xfrm>
            <a:off x="782638" y="5638800"/>
            <a:ext cx="37893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2.67 Propagation and contamination delay</a:t>
            </a:r>
            <a:endParaRPr lang="en-US" alt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Propagation Delay and Contamination Delay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658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DAISY System –       VHDL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010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br>
              <a:rPr lang="en-US" altLang="en-US" sz="1800">
                <a:solidFill>
                  <a:srgbClr val="000000"/>
                </a:solidFill>
                <a:latin typeface="Arial" charset="0"/>
                <a:cs typeface="Arial" charset="0"/>
              </a:rPr>
            </a:br>
            <a:endParaRPr lang="en-US" alt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80010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br>
              <a:rPr lang="en-US" altLang="en-US" sz="1800">
                <a:solidFill>
                  <a:srgbClr val="000000"/>
                </a:solidFill>
              </a:rPr>
            </a:br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33486"/>
            <a:ext cx="9183305" cy="225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456242"/>
            <a:ext cx="58578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Rectangle 1"/>
          <p:cNvSpPr>
            <a:spLocks noChangeArrowheads="1"/>
          </p:cNvSpPr>
          <p:nvPr/>
        </p:nvSpPr>
        <p:spPr bwMode="auto">
          <a:xfrm>
            <a:off x="990600" y="5624513"/>
            <a:ext cx="30368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/>
              <a:t>Figure 2.68 Short path and critical path</a:t>
            </a:r>
            <a:endParaRPr lang="en-US" altLang="en-US" dirty="0"/>
          </a:p>
        </p:txBody>
      </p:sp>
      <p:sp>
        <p:nvSpPr>
          <p:cNvPr id="5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Critical Path and Shortest Path</a:t>
            </a:r>
          </a:p>
        </p:txBody>
      </p:sp>
    </p:spTree>
    <p:extLst>
      <p:ext uri="{BB962C8B-B14F-4D97-AF65-F5344CB8AC3E}">
        <p14:creationId xmlns:p14="http://schemas.microsoft.com/office/powerpoint/2010/main" val="4791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7325"/>
            <a:ext cx="60198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1066800" y="5657850"/>
            <a:ext cx="3521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Figure 2.69 Critical and short path waveforms</a:t>
            </a:r>
            <a:endParaRPr lang="en-US" altLang="en-US"/>
          </a:p>
        </p:txBody>
      </p:sp>
      <p:sp>
        <p:nvSpPr>
          <p:cNvPr id="6" name="Footer Placeholder 1"/>
          <p:cNvSpPr txBox="1">
            <a:spLocks/>
          </p:cNvSpPr>
          <p:nvPr/>
        </p:nvSpPr>
        <p:spPr>
          <a:xfrm>
            <a:off x="86783" y="6182791"/>
            <a:ext cx="3613149" cy="238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1pPr>
            <a:lvl2pPr marL="742950" indent="-28575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2pPr>
            <a:lvl3pPr marL="11430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3pPr>
            <a:lvl4pPr marL="16002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4pPr>
            <a:lvl5pPr marL="2057400" indent="-228600" algn="l" rtl="0" eaLnBrk="0" fontAlgn="base" hangingPunct="0">
              <a:spcBef>
                <a:spcPct val="5000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  <a:sym typeface="Wingdings" pitchFamily="2" charset="2"/>
              </a:defRPr>
            </a:lvl9pPr>
          </a:lstStyle>
          <a:p>
            <a:pPr eaLnBrk="1" hangingPunct="1"/>
            <a:r>
              <a:rPr lang="en-US" altLang="en-US" sz="1000" dirty="0">
                <a:solidFill>
                  <a:srgbClr val="000000"/>
                </a:solidFill>
              </a:rPr>
              <a:t>Copyright © 2013 Elsevier Inc. All rights reserved.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Critical Path and Shortest Path Waveform</a:t>
            </a:r>
          </a:p>
        </p:txBody>
      </p:sp>
    </p:spTree>
    <p:extLst>
      <p:ext uri="{BB962C8B-B14F-4D97-AF65-F5344CB8AC3E}">
        <p14:creationId xmlns:p14="http://schemas.microsoft.com/office/powerpoint/2010/main" val="2416704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Setup time(</a:t>
            </a:r>
            <a:r>
              <a:rPr lang="en-US" b="0" dirty="0" err="1"/>
              <a:t>t</a:t>
            </a:r>
            <a:r>
              <a:rPr lang="en-US" b="0" baseline="-25000" dirty="0" err="1"/>
              <a:t>su</a:t>
            </a:r>
            <a:r>
              <a:rPr lang="en-US" b="0" dirty="0"/>
              <a:t>) - is the amount of time before the rising edge of the clock in which the data inputs must be stable. </a:t>
            </a:r>
          </a:p>
          <a:p>
            <a:r>
              <a:rPr lang="en-US" b="0" dirty="0"/>
              <a:t>Hold time(</a:t>
            </a:r>
            <a:r>
              <a:rPr lang="en-US" b="0" dirty="0" err="1"/>
              <a:t>t</a:t>
            </a:r>
            <a:r>
              <a:rPr lang="en-US" b="0" baseline="-25000" dirty="0" err="1"/>
              <a:t>h</a:t>
            </a:r>
            <a:r>
              <a:rPr lang="en-US" b="0" dirty="0"/>
              <a:t>) is the amount of time after the rising edge of the clock during which the data input must be stable. </a:t>
            </a:r>
          </a:p>
          <a:p>
            <a:r>
              <a:rPr lang="en-US" b="0" dirty="0"/>
              <a:t>Propagation Delay(</a:t>
            </a:r>
            <a:r>
              <a:rPr lang="en-US" b="0" dirty="0" err="1"/>
              <a:t>t</a:t>
            </a:r>
            <a:r>
              <a:rPr lang="en-US" b="0" baseline="-25000" dirty="0" err="1"/>
              <a:t>p</a:t>
            </a:r>
            <a:r>
              <a:rPr lang="en-US" b="0" dirty="0"/>
              <a:t>), is the amount of time after the rising edge of the clock required for the new Q value to become valid. </a:t>
            </a:r>
          </a:p>
          <a:p>
            <a:pPr lvl="1"/>
            <a:r>
              <a:rPr lang="en-US" b="0" dirty="0"/>
              <a:t>It is also known as </a:t>
            </a:r>
            <a:r>
              <a:rPr lang="en-US" b="0" dirty="0" err="1"/>
              <a:t>t</a:t>
            </a:r>
            <a:r>
              <a:rPr lang="en-US" b="0" baseline="-25000" dirty="0" err="1"/>
              <a:t>CQ</a:t>
            </a:r>
            <a:r>
              <a:rPr lang="en-US" b="0" dirty="0"/>
              <a:t>, for "time clock to Q", or </a:t>
            </a:r>
            <a:r>
              <a:rPr lang="en-US" b="0" dirty="0" err="1"/>
              <a:t>t</a:t>
            </a:r>
            <a:r>
              <a:rPr lang="en-US" b="0" baseline="-25000" dirty="0" err="1"/>
              <a:t>FF</a:t>
            </a:r>
            <a:r>
              <a:rPr lang="en-US" b="0" dirty="0"/>
              <a:t>. These time values are illustrated in the picture below.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61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 February 2020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28" name="Picture 4" descr="http://ece.ninja/383/lecture/img/lecture09-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062"/>
            <a:ext cx="912495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7873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12849</TotalTime>
  <Words>2412</Words>
  <Application>Microsoft Office PowerPoint</Application>
  <PresentationFormat>On-screen Show (4:3)</PresentationFormat>
  <Paragraphs>599</Paragraphs>
  <Slides>50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Century Schoolbook</vt:lpstr>
      <vt:lpstr>Times New Roman</vt:lpstr>
      <vt:lpstr>Trebuchet MS</vt:lpstr>
      <vt:lpstr>Wingdings</vt:lpstr>
      <vt:lpstr>2_Blank Presentation</vt:lpstr>
      <vt:lpstr>CSCE 436 – Advanced Embedded Systems Lecture 10 – Finite State Machines</vt:lpstr>
      <vt:lpstr>Lesson Outline</vt:lpstr>
      <vt:lpstr>D Flip Flop</vt:lpstr>
      <vt:lpstr>PowerPoint Presentation</vt:lpstr>
      <vt:lpstr>PowerPoint Presentation</vt:lpstr>
      <vt:lpstr>PowerPoint Presentation</vt:lpstr>
      <vt:lpstr>PowerPoint Presentation</vt:lpstr>
      <vt:lpstr>D Flip Flop</vt:lpstr>
      <vt:lpstr>D Flip Flop</vt:lpstr>
      <vt:lpstr>PowerPoint Presentation</vt:lpstr>
      <vt:lpstr>PowerPoint Presentation</vt:lpstr>
      <vt:lpstr>D Flip Flop</vt:lpstr>
      <vt:lpstr>Finite State Machine</vt:lpstr>
      <vt:lpstr>Finite State Machine</vt:lpstr>
      <vt:lpstr>Finite State Machines</vt:lpstr>
      <vt:lpstr>Finite State Machines -   Moore Machine</vt:lpstr>
      <vt:lpstr>Finite State Machines -    Mealy Machine</vt:lpstr>
      <vt:lpstr>Finite State Machines - Design</vt:lpstr>
      <vt:lpstr>Finite State Machine - Design</vt:lpstr>
      <vt:lpstr>Finite State Machine - Design</vt:lpstr>
      <vt:lpstr>Finite State Machines -   Moore vs Mealy Machine</vt:lpstr>
      <vt:lpstr>Finite State Machine</vt:lpstr>
      <vt:lpstr>FSM Timing</vt:lpstr>
      <vt:lpstr>FSM Timing</vt:lpstr>
      <vt:lpstr>FSM Timing</vt:lpstr>
      <vt:lpstr>FSM Timing</vt:lpstr>
      <vt:lpstr>FSM Timing</vt:lpstr>
      <vt:lpstr>FSM Timing</vt:lpstr>
      <vt:lpstr>FSM Timing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</vt:lpstr>
      <vt:lpstr>The DAISY System – Expresso input file</vt:lpstr>
      <vt:lpstr>The DAISY System – Expresso Output</vt:lpstr>
      <vt:lpstr>The DAISY System –       One’s Hot Encoding</vt:lpstr>
      <vt:lpstr>The DAISY System –       Output Equations</vt:lpstr>
      <vt:lpstr>The DAISY System –       Output Equations</vt:lpstr>
      <vt:lpstr>The DAISY System –       VHDL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Jeffrey Falkinburg</cp:lastModifiedBy>
  <cp:revision>429</cp:revision>
  <cp:lastPrinted>2014-08-12T17:37:01Z</cp:lastPrinted>
  <dcterms:created xsi:type="dcterms:W3CDTF">2001-06-27T14:08:57Z</dcterms:created>
  <dcterms:modified xsi:type="dcterms:W3CDTF">2020-02-05T16:28:33Z</dcterms:modified>
</cp:coreProperties>
</file>