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6"/>
  </p:notesMasterIdLst>
  <p:handoutMasterIdLst>
    <p:handoutMasterId r:id="rId27"/>
  </p:handoutMasterIdLst>
  <p:sldIdLst>
    <p:sldId id="378" r:id="rId2"/>
    <p:sldId id="300" r:id="rId3"/>
    <p:sldId id="349" r:id="rId4"/>
    <p:sldId id="369" r:id="rId5"/>
    <p:sldId id="363" r:id="rId6"/>
    <p:sldId id="364" r:id="rId7"/>
    <p:sldId id="356" r:id="rId8"/>
    <p:sldId id="357" r:id="rId9"/>
    <p:sldId id="358" r:id="rId10"/>
    <p:sldId id="359" r:id="rId11"/>
    <p:sldId id="370" r:id="rId12"/>
    <p:sldId id="365" r:id="rId13"/>
    <p:sldId id="371" r:id="rId14"/>
    <p:sldId id="373" r:id="rId15"/>
    <p:sldId id="366" r:id="rId16"/>
    <p:sldId id="372" r:id="rId17"/>
    <p:sldId id="374" r:id="rId18"/>
    <p:sldId id="367" r:id="rId19"/>
    <p:sldId id="375" r:id="rId20"/>
    <p:sldId id="376" r:id="rId21"/>
    <p:sldId id="368" r:id="rId22"/>
    <p:sldId id="361" r:id="rId23"/>
    <p:sldId id="362" r:id="rId24"/>
    <p:sldId id="360" r:id="rId25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40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0">
            <a:extLst>
              <a:ext uri="{FF2B5EF4-FFF2-40B4-BE49-F238E27FC236}">
                <a16:creationId xmlns:a16="http://schemas.microsoft.com/office/drawing/2014/main" id="{8D024243-14BB-44C8-B729-C93D855B63C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5239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EF1EFBA4-40CD-446E-BEBD-DE86AAC48C0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848100" y="2275840"/>
            <a:ext cx="4762500" cy="1905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Briefing Topic Title Goes Here</a:t>
            </a:r>
          </a:p>
        </p:txBody>
      </p:sp>
      <p:sp>
        <p:nvSpPr>
          <p:cNvPr id="16" name="Line 14">
            <a:extLst>
              <a:ext uri="{FF2B5EF4-FFF2-40B4-BE49-F238E27FC236}">
                <a16:creationId xmlns:a16="http://schemas.microsoft.com/office/drawing/2014/main" id="{21956F64-8C77-4E6B-AE0B-CC21069454B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82200" y="630584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  <a:sym typeface="Wingdings" pitchFamily="2" charset="2"/>
            </a:endParaRPr>
          </a:p>
        </p:txBody>
      </p:sp>
      <p:sp>
        <p:nvSpPr>
          <p:cNvPr id="17" name="Line 14">
            <a:extLst>
              <a:ext uri="{FF2B5EF4-FFF2-40B4-BE49-F238E27FC236}">
                <a16:creationId xmlns:a16="http://schemas.microsoft.com/office/drawing/2014/main" id="{904862EC-FFD3-425D-B20F-BB7E38EBE62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17368" y="1548636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  <a:sym typeface="Wingdings" pitchFamily="2" charset="2"/>
            </a:endParaRPr>
          </a:p>
        </p:txBody>
      </p:sp>
      <p:pic>
        <p:nvPicPr>
          <p:cNvPr id="18" name="Picture 17" descr="Nebraska_N_RGB.png">
            <a:extLst>
              <a:ext uri="{FF2B5EF4-FFF2-40B4-BE49-F238E27FC236}">
                <a16:creationId xmlns:a16="http://schemas.microsoft.com/office/drawing/2014/main" id="{B9E21C91-7239-432C-9717-268386C364B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35" y="2302225"/>
            <a:ext cx="1815450" cy="1692456"/>
          </a:xfrm>
          <a:prstGeom prst="rect">
            <a:avLst/>
          </a:prstGeom>
        </p:spPr>
      </p:pic>
      <p:pic>
        <p:nvPicPr>
          <p:cNvPr id="19" name="Picture 18" descr="1505.028 Toolbox PPT_Sidebar_1a.jpg">
            <a:extLst>
              <a:ext uri="{FF2B5EF4-FFF2-40B4-BE49-F238E27FC236}">
                <a16:creationId xmlns:a16="http://schemas.microsoft.com/office/drawing/2014/main" id="{4DC0D0D7-D085-42C0-A128-5A8C7125CA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71" t="7003" r="1401" b="84923"/>
          <a:stretch/>
        </p:blipFill>
        <p:spPr>
          <a:xfrm>
            <a:off x="531540" y="4256069"/>
            <a:ext cx="2871639" cy="1368795"/>
          </a:xfrm>
          <a:prstGeom prst="rect">
            <a:avLst/>
          </a:prstGeom>
        </p:spPr>
      </p:pic>
      <p:sp>
        <p:nvSpPr>
          <p:cNvPr id="20" name="Line 15">
            <a:extLst>
              <a:ext uri="{FF2B5EF4-FFF2-40B4-BE49-F238E27FC236}">
                <a16:creationId xmlns:a16="http://schemas.microsoft.com/office/drawing/2014/main" id="{83F2BD61-B67E-4A8A-943A-872ADED2F19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81000" y="6441440"/>
            <a:ext cx="8382000" cy="0"/>
          </a:xfrm>
          <a:prstGeom prst="line">
            <a:avLst/>
          </a:prstGeom>
          <a:noFill/>
          <a:ln w="57150">
            <a:solidFill>
              <a:srgbClr val="DD212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Line 17">
            <a:extLst>
              <a:ext uri="{FF2B5EF4-FFF2-40B4-BE49-F238E27FC236}">
                <a16:creationId xmlns:a16="http://schemas.microsoft.com/office/drawing/2014/main" id="{1658E7D1-8150-4F0B-87A8-1E2D1E927B5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22275" y="1404303"/>
            <a:ext cx="8382000" cy="0"/>
          </a:xfrm>
          <a:prstGeom prst="line">
            <a:avLst/>
          </a:prstGeom>
          <a:noFill/>
          <a:ln w="57150">
            <a:solidFill>
              <a:srgbClr val="DD212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6548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567F1F5-194A-4EF4-8702-89EFF55C2E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44E03DF-8FF9-4CC1-81A9-7D65C03EA82B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6 February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73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1B54694-5A4F-4DDE-A246-90E7B842FB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0DCB877-6D3E-4BCA-8EC7-D4670F81984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6 February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098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4A63687-7E6C-4DE0-9BEB-8789448141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43D8F38-5EEC-4D31-B27F-2563D8A07911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6 February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7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96941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6 February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018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83EF015-741B-43DE-8A3A-BDAB099213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E6BC4E5-C517-43F2-870E-64EFEEF1198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6 February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48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4E23353-4FEE-4528-8A35-E06682B0B9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C7A53D6-9E1F-476B-811C-8B0D7D6C129D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6 February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554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8D331FD-6F1F-4D9B-AF9A-483E3CAF76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620B285-4050-43FA-AADB-0920DF539A7F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6 February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24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FF413A6-C1B6-4F62-8CFB-187CFCE215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EA175A4-5690-4F6B-983E-B173AF56C5D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6 February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932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4B30F739-B175-493E-BCB7-A2F184EDE3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FB5E55D-52CC-4139-85F7-657F2B75D19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6 February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9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AA4FB6B9-BF17-439A-AF11-BF4CD9B977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85EA206-6CCF-4F3A-B44D-6D7AD10113F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6 February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730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49A2477-CE7E-45C6-B43D-4B971EC74F5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98E6776-D5C5-46E4-88B5-BCF57C743C8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6 February 2020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45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67" name="Text Box 43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600" b="1" i="1" dirty="0">
                <a:solidFill>
                  <a:srgbClr val="000000"/>
                </a:solidFill>
                <a:latin typeface="Century Schoolbook" pitchFamily="18" charset="0"/>
              </a:rPr>
              <a:t>CSCE 436 – Advanced Embedded Systems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Times New Roman" pitchFamily="18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49C0791-D0EA-4F3B-9503-D0DBAFE8CE0E}" type="slidenum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0" name="Line 15">
            <a:extLst>
              <a:ext uri="{FF2B5EF4-FFF2-40B4-BE49-F238E27FC236}">
                <a16:creationId xmlns:a16="http://schemas.microsoft.com/office/drawing/2014/main" id="{EF308467-75F1-44F6-8D8B-635545B715D9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DD212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Line 17">
            <a:extLst>
              <a:ext uri="{FF2B5EF4-FFF2-40B4-BE49-F238E27FC236}">
                <a16:creationId xmlns:a16="http://schemas.microsoft.com/office/drawing/2014/main" id="{D3ECD816-408C-4950-A0AA-C1994119B2B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DD212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" name="Picture 11" descr="1505.028 Toolbox PPT_Sidebar_1a.jpg">
            <a:extLst>
              <a:ext uri="{FF2B5EF4-FFF2-40B4-BE49-F238E27FC236}">
                <a16:creationId xmlns:a16="http://schemas.microsoft.com/office/drawing/2014/main" id="{092AC80C-249A-4628-B7B9-57E9F97CEB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71" t="7003" r="1401" b="84923"/>
          <a:stretch/>
        </p:blipFill>
        <p:spPr>
          <a:xfrm>
            <a:off x="7972" y="196902"/>
            <a:ext cx="1896812" cy="90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19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3C84A9A4-94AE-4105-BFE9-74FC111D32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 Jeffrey Falkinburg</a:t>
            </a:r>
            <a:br>
              <a:rPr lang="en-US" dirty="0"/>
            </a:br>
            <a:r>
              <a:rPr lang="en-US" dirty="0"/>
              <a:t>Avery Hall 368</a:t>
            </a:r>
            <a:br>
              <a:rPr lang="en-US" dirty="0"/>
            </a:br>
            <a:r>
              <a:rPr lang="en-US" dirty="0"/>
              <a:t>472-5120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D36B0E-F84A-486B-8894-AA4E5932D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33346" y="2275840"/>
            <a:ext cx="5577254" cy="1905000"/>
          </a:xfrm>
        </p:spPr>
        <p:txBody>
          <a:bodyPr/>
          <a:lstStyle/>
          <a:p>
            <a:r>
              <a:rPr lang="en-US" dirty="0"/>
              <a:t>CSCE 436 – Advanced Embedded Systems</a:t>
            </a:r>
            <a:br>
              <a:rPr lang="en-US" dirty="0"/>
            </a:br>
            <a:r>
              <a:rPr lang="en-US" dirty="0"/>
              <a:t>Lecture 11 – Datapath and Control</a:t>
            </a:r>
          </a:p>
        </p:txBody>
      </p:sp>
    </p:spTree>
    <p:extLst>
      <p:ext uri="{BB962C8B-B14F-4D97-AF65-F5344CB8AC3E}">
        <p14:creationId xmlns:p14="http://schemas.microsoft.com/office/powerpoint/2010/main" val="117491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Process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Building digital systems using the </a:t>
            </a:r>
            <a:r>
              <a:rPr lang="en-US" b="0" dirty="0" err="1"/>
              <a:t>datapath</a:t>
            </a:r>
            <a:r>
              <a:rPr lang="en-US" b="0" dirty="0"/>
              <a:t> and control approach is a three-step process.</a:t>
            </a:r>
          </a:p>
          <a:p>
            <a:pPr marL="863600" lvl="1" indent="-457200">
              <a:buFont typeface="+mj-lt"/>
              <a:buAutoNum type="arabicPeriod"/>
            </a:pPr>
            <a:r>
              <a:rPr lang="en-US" b="0" dirty="0"/>
              <a:t>Write an algorithmic description for the solution to the problem.</a:t>
            </a:r>
          </a:p>
          <a:p>
            <a:pPr marL="863600" lvl="1" indent="-457200">
              <a:buFont typeface="+mj-lt"/>
              <a:buAutoNum type="arabicPeriod"/>
            </a:pPr>
            <a:r>
              <a:rPr lang="en-US" b="0" dirty="0"/>
              <a:t>Parse the algorithmic description into </a:t>
            </a:r>
            <a:r>
              <a:rPr lang="en-US" b="0" dirty="0" err="1"/>
              <a:t>datapath</a:t>
            </a:r>
            <a:r>
              <a:rPr lang="en-US" b="0" dirty="0"/>
              <a:t> building blocks and control states.</a:t>
            </a:r>
          </a:p>
          <a:p>
            <a:pPr marL="863600" lvl="1" indent="-457200">
              <a:buFont typeface="+mj-lt"/>
              <a:buAutoNum type="arabicPeriod"/>
            </a:pPr>
            <a:r>
              <a:rPr lang="en-US" b="0" dirty="0"/>
              <a:t>Define the MIEs and OEs for the control unit.</a:t>
            </a:r>
          </a:p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18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mini-C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The programming language used to formalize an algorithmic solution to design problem is referred to as mini-C (a derivative of the C-programming language)</a:t>
            </a:r>
          </a:p>
          <a:p>
            <a:pPr lvl="1"/>
            <a:r>
              <a:rPr lang="en-US" dirty="0"/>
              <a:t>IF</a:t>
            </a:r>
          </a:p>
          <a:p>
            <a:pPr marL="744538" lvl="2" indent="0">
              <a:buNone/>
            </a:pPr>
            <a:r>
              <a:rPr lang="en-US" b="0" dirty="0"/>
              <a:t>	if (condition) then BODY_1 else BODY_2</a:t>
            </a:r>
          </a:p>
          <a:p>
            <a:pPr lvl="1"/>
            <a:r>
              <a:rPr lang="en-US" dirty="0"/>
              <a:t>FOR</a:t>
            </a:r>
          </a:p>
          <a:p>
            <a:pPr marL="403225" lvl="1" indent="0">
              <a:buNone/>
            </a:pPr>
            <a:r>
              <a:rPr lang="en-US" b="0" dirty="0"/>
              <a:t>	for (i=A; i</a:t>
            </a:r>
            <a:r>
              <a:rPr lang="nn-NO" b="0" dirty="0"/>
              <a:t>&lt;B; i += 1)</a:t>
            </a:r>
            <a:endParaRPr lang="en-US" b="0" dirty="0"/>
          </a:p>
          <a:p>
            <a:pPr lvl="1"/>
            <a:r>
              <a:rPr lang="en-US" dirty="0"/>
              <a:t>WHILE</a:t>
            </a:r>
          </a:p>
          <a:p>
            <a:pPr marL="403225" lvl="1" indent="0">
              <a:buNone/>
            </a:pPr>
            <a:r>
              <a:rPr lang="en-US" b="0" dirty="0"/>
              <a:t>	while(condition) BODY</a:t>
            </a:r>
          </a:p>
          <a:p>
            <a:pPr lvl="1"/>
            <a:r>
              <a:rPr lang="en-US" dirty="0"/>
              <a:t>ASSIGNMENT</a:t>
            </a:r>
          </a:p>
          <a:p>
            <a:pPr marL="403225" lvl="1" indent="0">
              <a:buNone/>
            </a:pPr>
            <a:r>
              <a:rPr lang="en-US" b="0" dirty="0"/>
              <a:t>	X = value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454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Process – If/Then/Else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9780" y="5831340"/>
            <a:ext cx="84411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Fig 11.1 - The </a:t>
            </a:r>
            <a:r>
              <a:rPr lang="en-US" sz="1800" dirty="0" err="1"/>
              <a:t>datapath</a:t>
            </a:r>
            <a:r>
              <a:rPr lang="en-US" sz="1800" dirty="0"/>
              <a:t> and control components required to realize an if/then/else structure.</a:t>
            </a:r>
          </a:p>
        </p:txBody>
      </p:sp>
      <p:pic>
        <p:nvPicPr>
          <p:cNvPr id="6146" name="Picture 2" descr="http://ece.ninja/383/lecture/img/lecture10-4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888" y="1919288"/>
            <a:ext cx="4086226" cy="3019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8475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Process – If/Then/Else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b="0" dirty="0"/>
              <a:t>if boolean_expr_1 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/>
              <a:t>	</a:t>
            </a:r>
            <a:r>
              <a:rPr lang="en-US" b="0" dirty="0" err="1"/>
              <a:t>sequential_statements</a:t>
            </a:r>
            <a:r>
              <a:rPr lang="en-US" b="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 err="1"/>
              <a:t>elsif</a:t>
            </a:r>
            <a:r>
              <a:rPr lang="en-US" b="0" dirty="0"/>
              <a:t> boolean_expr_2 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/>
              <a:t>	</a:t>
            </a:r>
            <a:r>
              <a:rPr lang="en-US" b="0" dirty="0" err="1"/>
              <a:t>sequential_statements</a:t>
            </a:r>
            <a:r>
              <a:rPr lang="en-US" b="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 err="1"/>
              <a:t>elsif</a:t>
            </a:r>
            <a:r>
              <a:rPr lang="en-US" b="0" dirty="0"/>
              <a:t> boolean_expr_3 then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/>
              <a:t>	</a:t>
            </a:r>
            <a:r>
              <a:rPr lang="en-US" b="0" dirty="0" err="1"/>
              <a:t>sequential_statements</a:t>
            </a:r>
            <a:r>
              <a:rPr lang="en-US" b="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/>
              <a:t>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/>
              <a:t>else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/>
              <a:t>	</a:t>
            </a:r>
            <a:r>
              <a:rPr lang="en-US" b="0" dirty="0" err="1"/>
              <a:t>sequential_statements</a:t>
            </a:r>
            <a:r>
              <a:rPr lang="en-US" b="0" dirty="0"/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/>
              <a:t>end if;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345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Process – If/Then/Else</a:t>
            </a:r>
            <a:br>
              <a:rPr lang="en-US" dirty="0"/>
            </a:br>
            <a:r>
              <a:rPr lang="en-US" dirty="0"/>
              <a:t>4-to-1 Mux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b="0" dirty="0"/>
              <a:t>architecture </a:t>
            </a:r>
            <a:r>
              <a:rPr lang="en-US" sz="2000" b="0" dirty="0" err="1"/>
              <a:t>if_arch</a:t>
            </a:r>
            <a:r>
              <a:rPr lang="en-US" sz="2000" b="0" dirty="0"/>
              <a:t> of mux4 is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b="0" dirty="0"/>
              <a:t>	begin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b="0" dirty="0"/>
              <a:t>	process (</a:t>
            </a:r>
            <a:r>
              <a:rPr lang="en-US" sz="2000" b="0" dirty="0" err="1"/>
              <a:t>a,b,c,d,s</a:t>
            </a:r>
            <a:r>
              <a:rPr lang="en-US" sz="2000" b="0" dirty="0"/>
              <a:t>)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b="0" dirty="0"/>
              <a:t>	begin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b="0" dirty="0"/>
              <a:t>		if (s =“00”)then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b="0" dirty="0"/>
              <a:t>			x &lt;= a;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b="0" dirty="0"/>
              <a:t>		</a:t>
            </a:r>
            <a:r>
              <a:rPr lang="en-US" sz="2000" b="0" dirty="0" err="1"/>
              <a:t>elsif</a:t>
            </a:r>
            <a:r>
              <a:rPr lang="en-US" sz="2000" b="0" dirty="0"/>
              <a:t> (s=“01”)then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b="0" dirty="0"/>
              <a:t>			x &lt;= b;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b="0" dirty="0"/>
              <a:t>		</a:t>
            </a:r>
            <a:r>
              <a:rPr lang="en-US" sz="2000" b="0" dirty="0" err="1"/>
              <a:t>elsif</a:t>
            </a:r>
            <a:r>
              <a:rPr lang="en-US" sz="2000" b="0" dirty="0"/>
              <a:t> (s=“10”)then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b="0" dirty="0"/>
              <a:t>			x &lt;= c;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b="0" dirty="0"/>
              <a:t>		else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b="0" dirty="0"/>
              <a:t>			x &lt;= d;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b="0" dirty="0"/>
              <a:t>		end if;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b="0" dirty="0"/>
              <a:t>      end process;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000" b="0" dirty="0"/>
              <a:t>end </a:t>
            </a:r>
            <a:r>
              <a:rPr lang="en-US" sz="2000" b="0" dirty="0" err="1"/>
              <a:t>if_arch</a:t>
            </a:r>
            <a:r>
              <a:rPr lang="en-US" sz="2000" b="0" dirty="0"/>
              <a:t>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6149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Process – For Loop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79780" y="6049708"/>
            <a:ext cx="8441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Fig 11.2 - The </a:t>
            </a:r>
            <a:r>
              <a:rPr lang="en-US" sz="1800" dirty="0" err="1"/>
              <a:t>datapath</a:t>
            </a:r>
            <a:r>
              <a:rPr lang="en-US" sz="1800" dirty="0"/>
              <a:t> and control components required to realize a for loop.</a:t>
            </a:r>
          </a:p>
        </p:txBody>
      </p:sp>
      <p:pic>
        <p:nvPicPr>
          <p:cNvPr id="5122" name="Picture 2" descr="http://ece.ninja/383/lecture/img/lecture10-3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263" y="1924050"/>
            <a:ext cx="4181475" cy="3009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552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Process – For Loop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b="0" dirty="0"/>
              <a:t>for index in </a:t>
            </a:r>
            <a:r>
              <a:rPr lang="en-US" b="0" dirty="0" err="1"/>
              <a:t>loop_range</a:t>
            </a:r>
            <a:r>
              <a:rPr lang="en-US" b="0" dirty="0"/>
              <a:t> loop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/>
              <a:t>   sequential statements;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0" dirty="0"/>
              <a:t>end loop;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2074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Process – For Loop</a:t>
            </a:r>
            <a:br>
              <a:rPr lang="en-US" dirty="0"/>
            </a:br>
            <a:r>
              <a:rPr lang="en-US" dirty="0"/>
              <a:t>Bitwise </a:t>
            </a:r>
            <a:r>
              <a:rPr lang="en-US" dirty="0" err="1"/>
              <a:t>xor</a:t>
            </a:r>
            <a:r>
              <a:rPr lang="en-US" dirty="0"/>
              <a:t> operation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200" b="0" dirty="0"/>
              <a:t>entity </a:t>
            </a:r>
            <a:r>
              <a:rPr lang="en-US" sz="2200" b="0" dirty="0" err="1"/>
              <a:t>bit_xor</a:t>
            </a:r>
            <a:r>
              <a:rPr lang="en-US" sz="2200" b="0" dirty="0"/>
              <a:t> is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200" b="0" dirty="0"/>
              <a:t>	port(	a, b: in </a:t>
            </a:r>
            <a:r>
              <a:rPr lang="en-US" sz="2200" b="0" dirty="0" err="1"/>
              <a:t>std_logic_vector</a:t>
            </a:r>
            <a:r>
              <a:rPr lang="en-US" sz="2200" b="0" dirty="0"/>
              <a:t>(3 </a:t>
            </a:r>
            <a:r>
              <a:rPr lang="en-US" sz="2200" b="0" dirty="0" err="1"/>
              <a:t>downto</a:t>
            </a:r>
            <a:r>
              <a:rPr lang="en-US" sz="2200" b="0" dirty="0"/>
              <a:t> 0);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200" b="0" dirty="0"/>
              <a:t>			y: out </a:t>
            </a:r>
            <a:r>
              <a:rPr lang="en-US" sz="2200" b="0" dirty="0" err="1"/>
              <a:t>std_logic_vector</a:t>
            </a:r>
            <a:r>
              <a:rPr lang="en-US" sz="2200" b="0" dirty="0"/>
              <a:t>(3 </a:t>
            </a:r>
            <a:r>
              <a:rPr lang="en-US" sz="2200" b="0" dirty="0" err="1"/>
              <a:t>downto</a:t>
            </a:r>
            <a:r>
              <a:rPr lang="en-US" sz="2200" b="0" dirty="0"/>
              <a:t> 0) );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200" b="0" dirty="0"/>
              <a:t>   end </a:t>
            </a:r>
            <a:r>
              <a:rPr lang="en-US" sz="2200" b="0" dirty="0" err="1"/>
              <a:t>bit_xor</a:t>
            </a:r>
            <a:r>
              <a:rPr lang="en-US" sz="2200" b="0" dirty="0"/>
              <a:t>;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200" b="0" dirty="0"/>
              <a:t>architecture </a:t>
            </a:r>
            <a:r>
              <a:rPr lang="en-US" sz="2200" b="0" dirty="0" err="1"/>
              <a:t>demo_arch</a:t>
            </a:r>
            <a:r>
              <a:rPr lang="en-US" sz="2200" b="0" dirty="0"/>
              <a:t> of </a:t>
            </a:r>
            <a:r>
              <a:rPr lang="en-US" sz="2200" b="0" dirty="0" err="1"/>
              <a:t>bit_xor</a:t>
            </a:r>
            <a:r>
              <a:rPr lang="en-US" sz="2200" b="0" dirty="0"/>
              <a:t> is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200" b="0" dirty="0"/>
              <a:t>	constant WIDTH: integer := 4;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200" b="0" dirty="0"/>
              <a:t>begin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200" b="0" dirty="0"/>
              <a:t>	process (</a:t>
            </a:r>
            <a:r>
              <a:rPr lang="en-US" sz="2200" b="0" dirty="0" err="1"/>
              <a:t>a,b</a:t>
            </a:r>
            <a:r>
              <a:rPr lang="en-US" sz="2200" b="0" dirty="0"/>
              <a:t>)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200" b="0" dirty="0"/>
              <a:t>	begin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200" b="0" dirty="0"/>
              <a:t>		for i in (WIDTH-1) </a:t>
            </a:r>
            <a:r>
              <a:rPr lang="en-US" sz="2200" b="0" dirty="0" err="1"/>
              <a:t>downto</a:t>
            </a:r>
            <a:r>
              <a:rPr lang="en-US" sz="2200" b="0" dirty="0"/>
              <a:t> 0 loop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200" b="0" dirty="0"/>
              <a:t>			y(i) &lt;= a(i) </a:t>
            </a:r>
            <a:r>
              <a:rPr lang="en-US" sz="2200" b="0" dirty="0" err="1"/>
              <a:t>xor</a:t>
            </a:r>
            <a:r>
              <a:rPr lang="en-US" sz="2200" b="0" dirty="0"/>
              <a:t> b(i);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200" b="0" dirty="0"/>
              <a:t>		end loop;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200" b="0" dirty="0"/>
              <a:t>	end process;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200" b="0" dirty="0"/>
              <a:t>end </a:t>
            </a:r>
            <a:r>
              <a:rPr lang="en-US" sz="2200" b="0" dirty="0" err="1"/>
              <a:t>demo_arch</a:t>
            </a:r>
            <a:r>
              <a:rPr lang="en-US" sz="2200" b="0" dirty="0"/>
              <a:t>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945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Process – While Loop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9780" y="6049708"/>
            <a:ext cx="8441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Fig 11.3 - The </a:t>
            </a:r>
            <a:r>
              <a:rPr lang="en-US" sz="1800" dirty="0" err="1"/>
              <a:t>datapath</a:t>
            </a:r>
            <a:r>
              <a:rPr lang="en-US" sz="1800" dirty="0"/>
              <a:t> and control components required to realize a while statement.</a:t>
            </a:r>
          </a:p>
        </p:txBody>
      </p:sp>
      <p:pic>
        <p:nvPicPr>
          <p:cNvPr id="4098" name="Picture 2" descr="http://ece.ninja/383/lecture/img/lecture10-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638" y="1852613"/>
            <a:ext cx="4276725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118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Process – While Loop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200" b="0" dirty="0"/>
              <a:t>while condition loop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200" b="0" dirty="0"/>
              <a:t>   sequential statements;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200" b="0" dirty="0"/>
              <a:t>end loop;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071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Outline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/>
              <a:t>Time Logs!</a:t>
            </a:r>
          </a:p>
          <a:p>
            <a:pPr eaLnBrk="1" hangingPunct="1">
              <a:lnSpc>
                <a:spcPct val="80000"/>
              </a:lnSpc>
            </a:pPr>
            <a:r>
              <a:rPr lang="en-US"/>
              <a:t>HW #6 </a:t>
            </a:r>
            <a:r>
              <a:rPr lang="en-US" dirty="0"/>
              <a:t>Due Now!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Generics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err="1"/>
              <a:t>Datapath</a:t>
            </a:r>
            <a:r>
              <a:rPr lang="en-US" dirty="0"/>
              <a:t> and Control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Design Process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If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For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While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Assignment</a:t>
            </a:r>
          </a:p>
          <a:p>
            <a:r>
              <a:rPr lang="en-US" dirty="0"/>
              <a:t>Basic Building Blocks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601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Process – While Loop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200" b="0" dirty="0"/>
              <a:t>process (A)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200" b="0" dirty="0"/>
              <a:t>	variable I :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200" b="0" dirty="0"/>
              <a:t>	integer range 0 to 4;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200" b="0" dirty="0"/>
              <a:t>begin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200" b="0" dirty="0"/>
              <a:t>	Z &lt;= "0000";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200" b="0" dirty="0"/>
              <a:t>	I := 0;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200" b="0" dirty="0"/>
              <a:t>	while (I &lt;= 3) loop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200" b="0" dirty="0"/>
              <a:t>		if (A = I) then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200" b="0" dirty="0"/>
              <a:t>			Z(I) &lt;= '1';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200" b="0" dirty="0"/>
              <a:t>		end if;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200" b="0" dirty="0"/>
              <a:t>			I := I + 1;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200" b="0" dirty="0"/>
              <a:t>	end loop; </a:t>
            </a:r>
          </a:p>
          <a:p>
            <a:pPr marL="0" indent="0">
              <a:spcBef>
                <a:spcPts val="0"/>
              </a:spcBef>
              <a:buNone/>
              <a:tabLst>
                <a:tab pos="463550" algn="l"/>
                <a:tab pos="914400" algn="l"/>
                <a:tab pos="1377950" algn="l"/>
                <a:tab pos="1828800" algn="l"/>
              </a:tabLst>
            </a:pPr>
            <a:r>
              <a:rPr lang="en-US" sz="2200" b="0" dirty="0"/>
              <a:t>end process;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5028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Process – Assignment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9780" y="5831340"/>
            <a:ext cx="84411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Fig 11.5 - The </a:t>
            </a:r>
            <a:r>
              <a:rPr lang="en-US" sz="1800" dirty="0" err="1"/>
              <a:t>datapath</a:t>
            </a:r>
            <a:r>
              <a:rPr lang="en-US" sz="1800" dirty="0"/>
              <a:t> and control components required to realize an assignment statement of the form X=X+Y.</a:t>
            </a:r>
          </a:p>
        </p:txBody>
      </p:sp>
      <p:pic>
        <p:nvPicPr>
          <p:cNvPr id="7170" name="Picture 2" descr="http://ece.ninja/383/lecture/img/lecture10-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6963" y="1841455"/>
            <a:ext cx="4410075" cy="344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11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Basic Building Blocks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2382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Building Blocks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6" name="Picture 2" descr="http://ece.ninja/383/lecture/img/lecture10-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15" y="1465922"/>
            <a:ext cx="8743950" cy="440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23814" y="5739559"/>
            <a:ext cx="87439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Table 10.6 - The list of all the basic building blocks and some of their attributes.</a:t>
            </a:r>
          </a:p>
        </p:txBody>
      </p:sp>
    </p:spTree>
    <p:extLst>
      <p:ext uri="{BB962C8B-B14F-4D97-AF65-F5344CB8AC3E}">
        <p14:creationId xmlns:p14="http://schemas.microsoft.com/office/powerpoint/2010/main" val="5668246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Outline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/>
              <a:t>Generics</a:t>
            </a:r>
          </a:p>
          <a:p>
            <a:pPr eaLnBrk="1" hangingPunct="1">
              <a:lnSpc>
                <a:spcPct val="80000"/>
              </a:lnSpc>
            </a:pPr>
            <a:r>
              <a:rPr lang="en-US" dirty="0" err="1"/>
              <a:t>Datapath</a:t>
            </a:r>
            <a:r>
              <a:rPr lang="en-US" dirty="0"/>
              <a:t> and Control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Design Process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If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For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While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dirty="0"/>
              <a:t>Assignment</a:t>
            </a:r>
          </a:p>
          <a:p>
            <a:r>
              <a:rPr lang="en-US" dirty="0"/>
              <a:t>Basic Building Blocks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848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Generics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019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–                        Entity Declaration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dirty="0"/>
              <a:t>Entity Declaration:</a:t>
            </a:r>
          </a:p>
          <a:p>
            <a:pPr marL="741363" lvl="2" indent="0">
              <a:buNone/>
            </a:pPr>
            <a:r>
              <a:rPr lang="en-US" sz="1800" dirty="0"/>
              <a:t>entity lec11 is</a:t>
            </a:r>
          </a:p>
          <a:p>
            <a:pPr marL="741363" lvl="2" indent="0">
              <a:buNone/>
            </a:pPr>
            <a:r>
              <a:rPr lang="en-US" sz="1800" dirty="0"/>
              <a:t>	generic (N: integer := 4);</a:t>
            </a:r>
          </a:p>
          <a:p>
            <a:pPr marL="741363" lvl="2" indent="0">
              <a:buNone/>
            </a:pPr>
            <a:r>
              <a:rPr lang="en-US" sz="1800" dirty="0"/>
              <a:t>	port(	</a:t>
            </a:r>
            <a:r>
              <a:rPr lang="en-US" sz="1800" dirty="0" err="1"/>
              <a:t>clk</a:t>
            </a:r>
            <a:r>
              <a:rPr lang="en-US" sz="1800" dirty="0"/>
              <a:t>: in  STD_LOGIC;</a:t>
            </a:r>
          </a:p>
          <a:p>
            <a:pPr marL="741363" lvl="2" indent="0">
              <a:buNone/>
            </a:pPr>
            <a:r>
              <a:rPr lang="en-US" sz="1800" dirty="0"/>
              <a:t>		reset : in  STD_LOGIC;</a:t>
            </a:r>
          </a:p>
          <a:p>
            <a:pPr marL="741363" lvl="2" indent="0">
              <a:buNone/>
            </a:pPr>
            <a:r>
              <a:rPr lang="en-US" sz="1800" dirty="0"/>
              <a:t>		</a:t>
            </a:r>
            <a:r>
              <a:rPr lang="en-US" sz="1800" dirty="0" err="1"/>
              <a:t>crtl</a:t>
            </a:r>
            <a:r>
              <a:rPr lang="en-US" sz="1800" dirty="0"/>
              <a:t>: in </a:t>
            </a:r>
            <a:r>
              <a:rPr lang="en-US" sz="1800" dirty="0" err="1"/>
              <a:t>std_logic_vector</a:t>
            </a:r>
            <a:r>
              <a:rPr lang="en-US" sz="1800" dirty="0"/>
              <a:t>(1 </a:t>
            </a:r>
            <a:r>
              <a:rPr lang="en-US" sz="1800" dirty="0" err="1"/>
              <a:t>downto</a:t>
            </a:r>
            <a:r>
              <a:rPr lang="en-US" sz="1800" dirty="0"/>
              <a:t> 0);</a:t>
            </a:r>
          </a:p>
          <a:p>
            <a:pPr marL="741363" lvl="2" indent="0">
              <a:buNone/>
            </a:pPr>
            <a:r>
              <a:rPr lang="en-US" sz="1800" dirty="0"/>
              <a:t>		D: in unsigned (N-1 </a:t>
            </a:r>
            <a:r>
              <a:rPr lang="en-US" sz="1800" dirty="0" err="1"/>
              <a:t>downto</a:t>
            </a:r>
            <a:r>
              <a:rPr lang="en-US" sz="1800" dirty="0"/>
              <a:t> 0);</a:t>
            </a:r>
          </a:p>
          <a:p>
            <a:pPr marL="741363" lvl="2" indent="0">
              <a:buNone/>
            </a:pPr>
            <a:r>
              <a:rPr lang="en-US" sz="1800" dirty="0"/>
              <a:t>		Q: out unsigned (N-1 </a:t>
            </a:r>
            <a:r>
              <a:rPr lang="en-US" sz="1800" dirty="0" err="1"/>
              <a:t>downto</a:t>
            </a:r>
            <a:r>
              <a:rPr lang="en-US" sz="1800" dirty="0"/>
              <a:t> 0));</a:t>
            </a:r>
          </a:p>
          <a:p>
            <a:pPr marL="741363" lvl="2" indent="0">
              <a:buNone/>
            </a:pPr>
            <a:r>
              <a:rPr lang="en-US" sz="1800" dirty="0"/>
              <a:t>end lec11;</a:t>
            </a:r>
          </a:p>
          <a:p>
            <a:pPr marL="349250" lvl="1" indent="-342900"/>
            <a:r>
              <a:rPr lang="en-US" sz="2400" dirty="0"/>
              <a:t>Note:</a:t>
            </a:r>
          </a:p>
          <a:p>
            <a:pPr lvl="1"/>
            <a:r>
              <a:rPr lang="en-US" sz="2000" b="0" dirty="0"/>
              <a:t>The variable N is available in the entity and architecture context. In this case, you will need it to define the width of vectors.</a:t>
            </a:r>
          </a:p>
          <a:p>
            <a:pPr lvl="1"/>
            <a:r>
              <a:rPr lang="en-US" sz="2000" b="0" dirty="0"/>
              <a:t>The value of N must be an integer, not a binary string. Just use positive integers for N.</a:t>
            </a:r>
          </a:p>
          <a:p>
            <a:pPr marL="349250" lvl="1" indent="-342900"/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122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–             Instantiation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marL="349250" lvl="1" indent="-342900"/>
            <a:r>
              <a:rPr lang="en-US" sz="2400" dirty="0"/>
              <a:t>Note:</a:t>
            </a:r>
          </a:p>
          <a:p>
            <a:pPr lvl="1"/>
            <a:r>
              <a:rPr lang="en-US" sz="2000" b="0" dirty="0"/>
              <a:t>The default value for N is 4. That means, if you do not use the generic map statement in the instantiation below, you will get a 4-bit counter.</a:t>
            </a:r>
          </a:p>
          <a:p>
            <a:pPr lvl="1"/>
            <a:r>
              <a:rPr lang="en-US" sz="2000" b="0" dirty="0"/>
              <a:t>The D and Q vectors use N-1 because the vector starts at 0.</a:t>
            </a:r>
          </a:p>
          <a:p>
            <a:r>
              <a:rPr lang="en-US" dirty="0"/>
              <a:t>Instantiation:</a:t>
            </a:r>
          </a:p>
          <a:p>
            <a:pPr marL="403225" lvl="1" indent="0">
              <a:buNone/>
            </a:pPr>
            <a:r>
              <a:rPr lang="en-US" sz="2000" dirty="0"/>
              <a:t> </a:t>
            </a:r>
            <a:r>
              <a:rPr lang="en-US" sz="1800" dirty="0" err="1"/>
              <a:t>uut</a:t>
            </a:r>
            <a:r>
              <a:rPr lang="en-US" sz="1800" dirty="0"/>
              <a:t>: lec11 </a:t>
            </a:r>
          </a:p>
          <a:p>
            <a:pPr marL="403225" lvl="1" indent="0">
              <a:buNone/>
            </a:pPr>
            <a:r>
              <a:rPr lang="en-US" sz="1800" dirty="0"/>
              <a:t>	generic map(5)</a:t>
            </a:r>
          </a:p>
          <a:p>
            <a:pPr marL="403225" lvl="1" indent="0">
              <a:buNone/>
            </a:pPr>
            <a:r>
              <a:rPr lang="en-US" sz="1800" dirty="0"/>
              <a:t>	port map (  </a:t>
            </a:r>
            <a:r>
              <a:rPr lang="en-US" sz="1800" dirty="0" err="1"/>
              <a:t>clk</a:t>
            </a:r>
            <a:r>
              <a:rPr lang="en-US" sz="1800" dirty="0"/>
              <a:t> =&gt; </a:t>
            </a:r>
            <a:r>
              <a:rPr lang="en-US" sz="1800" dirty="0" err="1"/>
              <a:t>clk</a:t>
            </a:r>
            <a:r>
              <a:rPr lang="en-US" sz="1800" dirty="0"/>
              <a:t>,</a:t>
            </a:r>
          </a:p>
          <a:p>
            <a:pPr marL="403225" lvl="1" indent="0">
              <a:buNone/>
            </a:pPr>
            <a:r>
              <a:rPr lang="en-US" sz="1800" dirty="0"/>
              <a:t>          	      reset =&gt; reset,</a:t>
            </a:r>
          </a:p>
          <a:p>
            <a:pPr marL="403225" lvl="1" indent="0">
              <a:buNone/>
            </a:pPr>
            <a:r>
              <a:rPr lang="en-US" sz="1800" dirty="0"/>
              <a:t>		      </a:t>
            </a:r>
            <a:r>
              <a:rPr lang="en-US" sz="1800" dirty="0" err="1"/>
              <a:t>crtl</a:t>
            </a:r>
            <a:r>
              <a:rPr lang="en-US" sz="1800" dirty="0"/>
              <a:t> =&gt; </a:t>
            </a:r>
            <a:r>
              <a:rPr lang="en-US" sz="1800" dirty="0" err="1"/>
              <a:t>crtl</a:t>
            </a:r>
            <a:r>
              <a:rPr lang="en-US" sz="1800" dirty="0"/>
              <a:t>,</a:t>
            </a:r>
          </a:p>
          <a:p>
            <a:pPr marL="403225" lvl="1" indent="0">
              <a:buNone/>
            </a:pPr>
            <a:r>
              <a:rPr lang="en-US" sz="1800" dirty="0"/>
              <a:t>		      D =&gt; D,</a:t>
            </a:r>
          </a:p>
          <a:p>
            <a:pPr marL="403225" lvl="1" indent="0">
              <a:buNone/>
            </a:pPr>
            <a:r>
              <a:rPr lang="en-US" sz="1800" dirty="0"/>
              <a:t>		      Q =&gt; Q);</a:t>
            </a:r>
          </a:p>
          <a:p>
            <a:pPr marL="349250" lvl="1" indent="-342900"/>
            <a:endParaRPr lang="en-US" b="0" dirty="0"/>
          </a:p>
          <a:p>
            <a:pPr marL="349250" lvl="1" indent="-342900"/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718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–                                5-Bit Counter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In this case, I made a 5-bit counter. The </a:t>
            </a:r>
            <a:r>
              <a:rPr lang="en-US" b="0" dirty="0" err="1"/>
              <a:t>testbench</a:t>
            </a:r>
            <a:r>
              <a:rPr lang="en-US" b="0" dirty="0"/>
              <a:t> linked on </a:t>
            </a:r>
            <a:r>
              <a:rPr lang="en-US" b="0"/>
              <a:t>Lesson 11 </a:t>
            </a:r>
            <a:r>
              <a:rPr lang="en-US" b="0" dirty="0"/>
              <a:t>runs the counter through all four control modes and even shows how it rolls over (around 7.5uS).</a:t>
            </a:r>
          </a:p>
          <a:p>
            <a:pPr marL="349250" lvl="1" indent="-342900"/>
            <a:endParaRPr lang="en-US" b="0" dirty="0"/>
          </a:p>
          <a:p>
            <a:pPr marL="349250" lvl="1" indent="-342900"/>
            <a:endParaRPr lang="en-US" b="0" dirty="0"/>
          </a:p>
          <a:p>
            <a:pPr marL="349250" lvl="1" indent="-342900"/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050" name="Picture 2" descr="http://ece.ninja/383/lecture/img/lecture10-7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767738"/>
            <a:ext cx="9144000" cy="124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875171"/>
              </p:ext>
            </p:extLst>
          </p:nvPr>
        </p:nvGraphicFramePr>
        <p:xfrm>
          <a:off x="1524000" y="4340726"/>
          <a:ext cx="60960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64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1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Hold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Count up mod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Load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Synchronous</a:t>
                      </a:r>
                      <a:r>
                        <a:rPr lang="en-US" baseline="0" dirty="0"/>
                        <a:t> Reset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6951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 err="1"/>
              <a:t>Datapath</a:t>
            </a:r>
            <a:r>
              <a:rPr lang="en-US" cap="none" dirty="0"/>
              <a:t> and Control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0013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Datapath</a:t>
            </a:r>
            <a:r>
              <a:rPr lang="en-US" dirty="0"/>
              <a:t> and Control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err="1"/>
              <a:t>Datapath</a:t>
            </a:r>
            <a:r>
              <a:rPr lang="en-US" b="0" dirty="0"/>
              <a:t> and Control Design Methodology</a:t>
            </a:r>
          </a:p>
          <a:p>
            <a:pPr lvl="1"/>
            <a:r>
              <a:rPr lang="en-US" b="0" u="sng" dirty="0" err="1"/>
              <a:t>Datapath</a:t>
            </a:r>
            <a:r>
              <a:rPr lang="en-US" b="0" dirty="0"/>
              <a:t> - responsible for data manipulations</a:t>
            </a:r>
          </a:p>
          <a:p>
            <a:pPr lvl="1"/>
            <a:r>
              <a:rPr lang="en-US" b="0" u="sng" dirty="0"/>
              <a:t>Control</a:t>
            </a:r>
            <a:r>
              <a:rPr lang="en-US" b="0" dirty="0"/>
              <a:t> - responsible for sequencing the actions of the </a:t>
            </a:r>
            <a:r>
              <a:rPr lang="en-US" b="0" dirty="0" err="1"/>
              <a:t>datapath</a:t>
            </a:r>
            <a:endParaRPr lang="en-US" b="0" dirty="0"/>
          </a:p>
          <a:p>
            <a:endParaRPr lang="en-US" b="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074" name="Picture 2" descr="http://ece.ninja/383/lecture/img/lecture10-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" y="3432126"/>
            <a:ext cx="9138555" cy="249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75314" y="5786082"/>
            <a:ext cx="8441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/>
              <a:t>Fig 11.0 </a:t>
            </a:r>
            <a:r>
              <a:rPr lang="en-US" sz="1800" dirty="0"/>
              <a:t>- An abstract digital system constructed from a </a:t>
            </a:r>
            <a:r>
              <a:rPr lang="en-US" sz="1800" dirty="0" err="1"/>
              <a:t>datapath</a:t>
            </a:r>
            <a:r>
              <a:rPr lang="en-US" sz="1800" dirty="0"/>
              <a:t> and a control unit.</a:t>
            </a:r>
          </a:p>
        </p:txBody>
      </p:sp>
    </p:spTree>
    <p:extLst>
      <p:ext uri="{BB962C8B-B14F-4D97-AF65-F5344CB8AC3E}">
        <p14:creationId xmlns:p14="http://schemas.microsoft.com/office/powerpoint/2010/main" val="3621720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Design Process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23086"/>
      </p:ext>
    </p:extLst>
  </p:cSld>
  <p:clrMapOvr>
    <a:masterClrMapping/>
  </p:clrMapOvr>
</p:sld>
</file>

<file path=ppt/theme/theme1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8903</TotalTime>
  <Words>1047</Words>
  <Application>Microsoft Office PowerPoint</Application>
  <PresentationFormat>On-screen Show (4:3)</PresentationFormat>
  <Paragraphs>182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Century Schoolbook</vt:lpstr>
      <vt:lpstr>Times New Roman</vt:lpstr>
      <vt:lpstr>Wingdings</vt:lpstr>
      <vt:lpstr>1_Blank Presentation</vt:lpstr>
      <vt:lpstr>CSCE 436 – Advanced Embedded Systems Lecture 11 – Datapath and Control</vt:lpstr>
      <vt:lpstr>Lesson Outline</vt:lpstr>
      <vt:lpstr>Generics</vt:lpstr>
      <vt:lpstr>Generics –                        Entity Declaration</vt:lpstr>
      <vt:lpstr>Generics –             Instantiation</vt:lpstr>
      <vt:lpstr>Generics –                                5-Bit Counter</vt:lpstr>
      <vt:lpstr>Datapath and Control</vt:lpstr>
      <vt:lpstr>Datapath and Control</vt:lpstr>
      <vt:lpstr>Design Process</vt:lpstr>
      <vt:lpstr>Design Process</vt:lpstr>
      <vt:lpstr>mini-C </vt:lpstr>
      <vt:lpstr>Design Process – If/Then/Else</vt:lpstr>
      <vt:lpstr>Design Process – If/Then/Else</vt:lpstr>
      <vt:lpstr>Design Process – If/Then/Else 4-to-1 Mux</vt:lpstr>
      <vt:lpstr>Design Process – For Loop</vt:lpstr>
      <vt:lpstr>Design Process – For Loop</vt:lpstr>
      <vt:lpstr>Design Process – For Loop Bitwise xor operation</vt:lpstr>
      <vt:lpstr>Design Process – While Loop</vt:lpstr>
      <vt:lpstr>Design Process – While Loop</vt:lpstr>
      <vt:lpstr>Design Process – While Loop</vt:lpstr>
      <vt:lpstr>Design Process – Assignment</vt:lpstr>
      <vt:lpstr>Basic Building Blocks</vt:lpstr>
      <vt:lpstr>Basic Building Blocks</vt:lpstr>
      <vt:lpstr>Lesson Outline</vt:lpstr>
    </vt:vector>
  </TitlesOfParts>
  <Company>usafa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Falkinburg, Jeffrey L MAJ USAF USAFA USAFA/DFEC</dc:creator>
  <cp:lastModifiedBy>Jeffrey Falkinburg</cp:lastModifiedBy>
  <cp:revision>412</cp:revision>
  <cp:lastPrinted>2014-08-12T17:37:01Z</cp:lastPrinted>
  <dcterms:created xsi:type="dcterms:W3CDTF">2001-06-27T14:08:57Z</dcterms:created>
  <dcterms:modified xsi:type="dcterms:W3CDTF">2020-02-07T02:24:22Z</dcterms:modified>
</cp:coreProperties>
</file>