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700" r:id="rId2"/>
  </p:sldMasterIdLst>
  <p:notesMasterIdLst>
    <p:notesMasterId r:id="rId56"/>
  </p:notesMasterIdLst>
  <p:handoutMasterIdLst>
    <p:handoutMasterId r:id="rId57"/>
  </p:handoutMasterIdLst>
  <p:sldIdLst>
    <p:sldId id="395" r:id="rId3"/>
    <p:sldId id="300" r:id="rId4"/>
    <p:sldId id="349" r:id="rId5"/>
    <p:sldId id="355" r:id="rId6"/>
    <p:sldId id="357" r:id="rId7"/>
    <p:sldId id="375" r:id="rId8"/>
    <p:sldId id="361" r:id="rId9"/>
    <p:sldId id="376" r:id="rId10"/>
    <p:sldId id="396" r:id="rId11"/>
    <p:sldId id="377" r:id="rId12"/>
    <p:sldId id="373" r:id="rId13"/>
    <p:sldId id="374" r:id="rId14"/>
    <p:sldId id="365" r:id="rId15"/>
    <p:sldId id="363" r:id="rId16"/>
    <p:sldId id="368" r:id="rId17"/>
    <p:sldId id="394" r:id="rId18"/>
    <p:sldId id="367" r:id="rId19"/>
    <p:sldId id="364" r:id="rId20"/>
    <p:sldId id="369" r:id="rId21"/>
    <p:sldId id="400" r:id="rId22"/>
    <p:sldId id="398" r:id="rId23"/>
    <p:sldId id="366" r:id="rId24"/>
    <p:sldId id="378" r:id="rId25"/>
    <p:sldId id="381" r:id="rId26"/>
    <p:sldId id="401" r:id="rId27"/>
    <p:sldId id="399" r:id="rId28"/>
    <p:sldId id="379" r:id="rId29"/>
    <p:sldId id="380" r:id="rId30"/>
    <p:sldId id="397" r:id="rId31"/>
    <p:sldId id="402" r:id="rId32"/>
    <p:sldId id="371" r:id="rId33"/>
    <p:sldId id="393" r:id="rId34"/>
    <p:sldId id="403" r:id="rId35"/>
    <p:sldId id="382" r:id="rId36"/>
    <p:sldId id="383" r:id="rId37"/>
    <p:sldId id="386" r:id="rId38"/>
    <p:sldId id="385" r:id="rId39"/>
    <p:sldId id="384" r:id="rId40"/>
    <p:sldId id="389" r:id="rId41"/>
    <p:sldId id="387" r:id="rId42"/>
    <p:sldId id="390" r:id="rId43"/>
    <p:sldId id="391" r:id="rId44"/>
    <p:sldId id="392" r:id="rId45"/>
    <p:sldId id="404" r:id="rId46"/>
    <p:sldId id="405" r:id="rId47"/>
    <p:sldId id="406" r:id="rId48"/>
    <p:sldId id="407" r:id="rId49"/>
    <p:sldId id="408" r:id="rId50"/>
    <p:sldId id="409" r:id="rId51"/>
    <p:sldId id="410" r:id="rId52"/>
    <p:sldId id="411" r:id="rId53"/>
    <p:sldId id="412" r:id="rId54"/>
    <p:sldId id="370" r:id="rId55"/>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32" d="100"/>
          <a:sy n="132" d="100"/>
        </p:scale>
        <p:origin x="93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098F61DF-3D46-485C-BBCC-FB8B2BBFF4B2}"/>
              </a:ext>
            </a:extLst>
          </p:cNvPr>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15" name="Rectangle 13">
            <a:extLst>
              <a:ext uri="{FF2B5EF4-FFF2-40B4-BE49-F238E27FC236}">
                <a16:creationId xmlns:a16="http://schemas.microsoft.com/office/drawing/2014/main" id="{25ADA443-10FE-4DD3-8F99-DA4A18F47C65}"/>
              </a:ext>
            </a:extLst>
          </p:cNvPr>
          <p:cNvSpPr>
            <a:spLocks noGrp="1" noChangeArrowheads="1"/>
          </p:cNvSpPr>
          <p:nvPr>
            <p:ph type="ctrTitle"/>
          </p:nvPr>
        </p:nvSpPr>
        <p:spPr>
          <a:xfrm>
            <a:off x="3848100" y="2286000"/>
            <a:ext cx="4762500" cy="1905000"/>
          </a:xfrm>
        </p:spPr>
        <p:txBody>
          <a:bodyPr/>
          <a:lstStyle>
            <a:lvl1pPr>
              <a:defRPr sz="4000"/>
            </a:lvl1pPr>
          </a:lstStyle>
          <a:p>
            <a:r>
              <a:rPr lang="en-US" dirty="0"/>
              <a:t>Briefing Topic Title Goes Here</a:t>
            </a:r>
          </a:p>
        </p:txBody>
      </p:sp>
      <p:sp>
        <p:nvSpPr>
          <p:cNvPr id="16" name="Line 14">
            <a:extLst>
              <a:ext uri="{FF2B5EF4-FFF2-40B4-BE49-F238E27FC236}">
                <a16:creationId xmlns:a16="http://schemas.microsoft.com/office/drawing/2014/main" id="{341DA59C-C753-47F4-AACF-E7356A8B0CCA}"/>
              </a:ext>
            </a:extLst>
          </p:cNvPr>
          <p:cNvSpPr>
            <a:spLocks noChangeShapeType="1"/>
          </p:cNvSpPr>
          <p:nvPr userDrawn="1"/>
        </p:nvSpPr>
        <p:spPr bwMode="auto">
          <a:xfrm>
            <a:off x="382200" y="6316000"/>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sp>
        <p:nvSpPr>
          <p:cNvPr id="17" name="Line 14">
            <a:extLst>
              <a:ext uri="{FF2B5EF4-FFF2-40B4-BE49-F238E27FC236}">
                <a16:creationId xmlns:a16="http://schemas.microsoft.com/office/drawing/2014/main" id="{DAA9AEAD-B1E1-4F95-8CD9-03CB6ED7790A}"/>
              </a:ext>
            </a:extLst>
          </p:cNvPr>
          <p:cNvSpPr>
            <a:spLocks noChangeShapeType="1"/>
          </p:cNvSpPr>
          <p:nvPr userDrawn="1"/>
        </p:nvSpPr>
        <p:spPr bwMode="auto">
          <a:xfrm>
            <a:off x="417368" y="1558796"/>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pic>
        <p:nvPicPr>
          <p:cNvPr id="18" name="Picture 17" descr="Nebraska_N_RGB.png">
            <a:extLst>
              <a:ext uri="{FF2B5EF4-FFF2-40B4-BE49-F238E27FC236}">
                <a16:creationId xmlns:a16="http://schemas.microsoft.com/office/drawing/2014/main" id="{003A0B06-5DEE-40C5-83DA-D7CD26D0015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635" y="2312385"/>
            <a:ext cx="1815450" cy="1692456"/>
          </a:xfrm>
          <a:prstGeom prst="rect">
            <a:avLst/>
          </a:prstGeom>
        </p:spPr>
      </p:pic>
      <p:pic>
        <p:nvPicPr>
          <p:cNvPr id="19" name="Picture 18" descr="1505.028 Toolbox PPT_Sidebar_1a.jpg">
            <a:extLst>
              <a:ext uri="{FF2B5EF4-FFF2-40B4-BE49-F238E27FC236}">
                <a16:creationId xmlns:a16="http://schemas.microsoft.com/office/drawing/2014/main" id="{1FE95F42-FE1B-4FCC-A9E2-92C689E213A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9071" t="7003" r="1401" b="84923"/>
          <a:stretch/>
        </p:blipFill>
        <p:spPr>
          <a:xfrm>
            <a:off x="531540" y="4266229"/>
            <a:ext cx="2871639" cy="1368795"/>
          </a:xfrm>
          <a:prstGeom prst="rect">
            <a:avLst/>
          </a:prstGeom>
        </p:spPr>
      </p:pic>
      <p:sp>
        <p:nvSpPr>
          <p:cNvPr id="20" name="Line 15">
            <a:extLst>
              <a:ext uri="{FF2B5EF4-FFF2-40B4-BE49-F238E27FC236}">
                <a16:creationId xmlns:a16="http://schemas.microsoft.com/office/drawing/2014/main" id="{63EB813D-96FE-4588-B00B-25B991F3F81D}"/>
              </a:ext>
            </a:extLst>
          </p:cNvPr>
          <p:cNvSpPr>
            <a:spLocks noChangeShapeType="1"/>
          </p:cNvSpPr>
          <p:nvPr userDrawn="1"/>
        </p:nvSpPr>
        <p:spPr bwMode="auto">
          <a:xfrm>
            <a:off x="381000" y="645160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21" name="Line 17">
            <a:extLst>
              <a:ext uri="{FF2B5EF4-FFF2-40B4-BE49-F238E27FC236}">
                <a16:creationId xmlns:a16="http://schemas.microsoft.com/office/drawing/2014/main" id="{D5A88905-B223-495D-9623-0817815C7754}"/>
              </a:ext>
            </a:extLst>
          </p:cNvPr>
          <p:cNvSpPr>
            <a:spLocks noChangeShapeType="1"/>
          </p:cNvSpPr>
          <p:nvPr userDrawn="1"/>
        </p:nvSpPr>
        <p:spPr bwMode="auto">
          <a:xfrm>
            <a:off x="422275" y="141446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Tree>
    <p:extLst>
      <p:ext uri="{BB962C8B-B14F-4D97-AF65-F5344CB8AC3E}">
        <p14:creationId xmlns:p14="http://schemas.microsoft.com/office/powerpoint/2010/main" val="310654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a:t>Click to edit Master title style</a:t>
            </a:r>
          </a:p>
        </p:txBody>
      </p:sp>
      <p:sp>
        <p:nvSpPr>
          <p:cNvPr id="3" name="Table Placeholder 2"/>
          <p:cNvSpPr>
            <a:spLocks noGrp="1"/>
          </p:cNvSpPr>
          <p:nvPr>
            <p:ph type="tbl" idx="1"/>
          </p:nvPr>
        </p:nvSpPr>
        <p:spPr>
          <a:xfrm>
            <a:off x="800102" y="1536700"/>
            <a:ext cx="8131175" cy="4324350"/>
          </a:xfrm>
        </p:spPr>
        <p:txBody>
          <a:bodyPr/>
          <a:lstStyle/>
          <a:p>
            <a:pPr lvl="0"/>
            <a:endParaRPr lang="en-US" noProof="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5760" y="1463040"/>
            <a:ext cx="8412480" cy="4937760"/>
          </a:xfrm>
        </p:spPr>
        <p:txBody>
          <a:bodyPr/>
          <a:lstStyle>
            <a:lvl1pPr marL="285750" marR="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1pPr>
            <a:lvl2pPr marL="688975" marR="0"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2pPr>
            <a:lvl3pPr marL="1027113" marR="0"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solidFill>
                  <a:schemeClr val="tx1"/>
                </a:solidFill>
                <a:latin typeface="Trebuchet MS" panose="020B0603020202020204" pitchFamily="34" charset="0"/>
              </a:defRPr>
            </a:lvl3pPr>
            <a:lvl4pPr marL="1600200" marR="0"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solidFill>
                  <a:schemeClr val="tx1"/>
                </a:solidFill>
                <a:latin typeface="Trebuchet MS" panose="020B0603020202020204" pitchFamily="34" charset="0"/>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285750" marR="0" lvl="0" indent="-285750"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400" b="1" i="0" u="none" strike="noStrike" kern="0" cap="none" spc="0" normalizeH="0" baseline="0" noProof="0" dirty="0">
                <a:ln>
                  <a:noFill/>
                </a:ln>
                <a:solidFill>
                  <a:srgbClr val="000000"/>
                </a:solidFill>
                <a:effectLst/>
                <a:uLnTx/>
                <a:uFillTx/>
                <a:latin typeface="+mn-lt"/>
              </a:rPr>
              <a:t>Click to edit Master text styles</a:t>
            </a:r>
          </a:p>
          <a:p>
            <a:pPr marL="688975" marR="0" lvl="1" indent="-282575"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2000" b="1" i="0" u="none" strike="noStrike" kern="0" cap="none" spc="0" normalizeH="0" baseline="0" noProof="0" dirty="0">
                <a:ln>
                  <a:noFill/>
                </a:ln>
                <a:solidFill>
                  <a:srgbClr val="000000"/>
                </a:solidFill>
                <a:effectLst/>
                <a:uLnTx/>
                <a:uFillTx/>
                <a:latin typeface="+mn-lt"/>
              </a:rPr>
              <a:t>Second level</a:t>
            </a:r>
          </a:p>
          <a:p>
            <a:pPr marL="1027113" marR="0" lvl="2" indent="-223838" algn="l" defTabSz="914400" rtl="0" eaLnBrk="0" fontAlgn="base" latinLnBrk="0" hangingPunct="0">
              <a:lnSpc>
                <a:spcPct val="100000"/>
              </a:lnSpc>
              <a:spcBef>
                <a:spcPct val="20000"/>
              </a:spcBef>
              <a:spcAft>
                <a:spcPct val="0"/>
              </a:spcAft>
              <a:buClr>
                <a:srgbClr val="0C2D83"/>
              </a:buClr>
              <a:buSzPct val="80000"/>
              <a:buFont typeface="Wingdings" pitchFamily="2" charset="2"/>
              <a:buChar char="n"/>
              <a:tabLst/>
              <a:defRPr/>
            </a:pPr>
            <a:r>
              <a:rPr kumimoji="0" lang="en-US" sz="1800" b="1" i="0" u="none" strike="noStrike" kern="0" cap="none" spc="0" normalizeH="0" baseline="0" noProof="0" dirty="0">
                <a:ln>
                  <a:noFill/>
                </a:ln>
                <a:solidFill>
                  <a:srgbClr val="000000"/>
                </a:solidFill>
                <a:effectLst/>
                <a:uLnTx/>
                <a:uFillTx/>
                <a:latin typeface="+mn-lt"/>
              </a:rPr>
              <a:t>Third level</a:t>
            </a:r>
          </a:p>
          <a:p>
            <a:pPr marL="1600200" marR="0" lvl="3" indent="-228600" algn="l" defTabSz="914400" rtl="0" eaLnBrk="0" fontAlgn="base" latinLnBrk="0" hangingPunct="0">
              <a:lnSpc>
                <a:spcPct val="100000"/>
              </a:lnSpc>
              <a:spcBef>
                <a:spcPct val="20000"/>
              </a:spcBef>
              <a:spcAft>
                <a:spcPct val="0"/>
              </a:spcAft>
              <a:buClr>
                <a:srgbClr val="003399"/>
              </a:buClr>
              <a:buSzPct val="80000"/>
              <a:buFont typeface="Wingdings" pitchFamily="2" charset="2"/>
              <a:buChar char="n"/>
              <a:tabLst/>
              <a:defRPr/>
            </a:pPr>
            <a:r>
              <a:rPr kumimoji="0" lang="en-US" sz="1600" b="1" i="0" u="none" strike="noStrike" kern="0" cap="none" spc="0" normalizeH="0" baseline="0" noProof="0" dirty="0">
                <a:ln>
                  <a:noFill/>
                </a:ln>
                <a:solidFill>
                  <a:srgbClr val="000000"/>
                </a:solidFill>
                <a:effectLst/>
                <a:uLnTx/>
                <a:uFillTx/>
                <a:latin typeface="+mn-lt"/>
              </a:rPr>
              <a:t>Fourth level</a:t>
            </a:r>
          </a:p>
        </p:txBody>
      </p:sp>
      <p:sp>
        <p:nvSpPr>
          <p:cNvPr id="10"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latin typeface="Trebuchet MS" panose="020B0603020202020204" pitchFamily="34" charset="0"/>
              </a:defRPr>
            </a:lvl1pPr>
          </a:lstStyle>
          <a:p>
            <a:pPr lvl="0"/>
            <a:r>
              <a:rPr lang="en-US" dirty="0"/>
              <a:t>Click to edit Master title style</a:t>
            </a:r>
          </a:p>
        </p:txBody>
      </p:sp>
      <p:sp>
        <p:nvSpPr>
          <p:cNvPr id="4" name="Slide Number Placeholder 21"/>
          <p:cNvSpPr>
            <a:spLocks noGrp="1"/>
          </p:cNvSpPr>
          <p:nvPr>
            <p:ph type="sldNum" sz="quarter" idx="12"/>
          </p:nvPr>
        </p:nvSpPr>
        <p:spPr>
          <a:xfrm>
            <a:off x="8551333" y="6521450"/>
            <a:ext cx="592667" cy="336550"/>
          </a:xfrm>
          <a:prstGeom prst="rect">
            <a:avLst/>
          </a:prstGeom>
        </p:spPr>
        <p:txBody>
          <a:bodyPr/>
          <a:lstStyle>
            <a:lvl1pPr algn="ctr">
              <a:defRPr/>
            </a:lvl1pPr>
          </a:lstStyle>
          <a:p>
            <a:pPr>
              <a:defRPr/>
            </a:pPr>
            <a:fld id="{D7580031-58D8-4E1D-BF97-18519902E6F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71017088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890"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lIns="91440" tIns="45720" rIns="91440" bIns="45720"/>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2"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lIns="91440" tIns="45720" rIns="91440" bIns="45720">
            <a:spAutoFit/>
          </a:bodyPr>
          <a:lstStyle/>
          <a:p>
            <a:pPr algn="ctr" fontAlgn="auto">
              <a:spcAft>
                <a:spcPts val="0"/>
              </a:spcAft>
              <a:defRPr/>
            </a:pPr>
            <a:r>
              <a:rPr lang="en-US" sz="1600" b="1" i="1" dirty="0">
                <a:solidFill>
                  <a:srgbClr val="000000"/>
                </a:solidFill>
                <a:latin typeface="Century Schoolbook" pitchFamily="18" charset="0"/>
              </a:rPr>
              <a:t>CSCE 436 – Advanced Embedded Systems</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smtClean="0">
                <a:solidFill>
                  <a:srgbClr val="000000"/>
                </a:solidFill>
              </a:rPr>
              <a:pPr fontAlgn="auto">
                <a:spcBef>
                  <a:spcPts val="0"/>
                </a:spcBef>
                <a:spcAft>
                  <a:spcPts val="0"/>
                </a:spcAft>
                <a:defRPr/>
              </a:pPr>
              <a:t>‹#›</a:t>
            </a:fld>
            <a:endParaRPr lang="en-US" sz="1800">
              <a:solidFill>
                <a:srgbClr val="000000"/>
              </a:solidFill>
            </a:endParaRPr>
          </a:p>
        </p:txBody>
      </p:sp>
      <p:pic>
        <p:nvPicPr>
          <p:cNvPr id="10" name="Picture 9" descr="1505.028 Toolbox PPT_Sidebar_1a.jpg">
            <a:extLst>
              <a:ext uri="{FF2B5EF4-FFF2-40B4-BE49-F238E27FC236}">
                <a16:creationId xmlns:a16="http://schemas.microsoft.com/office/drawing/2014/main" id="{D118654B-E4BC-4D77-BFB1-F833AFC7A22E}"/>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89071" t="7003" r="1401" b="84923"/>
          <a:stretch/>
        </p:blipFill>
        <p:spPr>
          <a:xfrm>
            <a:off x="7972" y="196902"/>
            <a:ext cx="1896812" cy="904134"/>
          </a:xfrm>
          <a:prstGeom prst="rect">
            <a:avLst/>
          </a:prstGeom>
        </p:spPr>
      </p:pic>
      <p:sp>
        <p:nvSpPr>
          <p:cNvPr id="11" name="Line 15">
            <a:extLst>
              <a:ext uri="{FF2B5EF4-FFF2-40B4-BE49-F238E27FC236}">
                <a16:creationId xmlns:a16="http://schemas.microsoft.com/office/drawing/2014/main" id="{9C312357-9C24-467D-87AC-182440EE03E7}"/>
              </a:ext>
            </a:extLst>
          </p:cNvPr>
          <p:cNvSpPr>
            <a:spLocks noChangeShapeType="1"/>
          </p:cNvSpPr>
          <p:nvPr userDrawn="1"/>
        </p:nvSpPr>
        <p:spPr bwMode="auto">
          <a:xfrm>
            <a:off x="381000" y="6442891"/>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2" name="Line 17">
            <a:extLst>
              <a:ext uri="{FF2B5EF4-FFF2-40B4-BE49-F238E27FC236}">
                <a16:creationId xmlns:a16="http://schemas.microsoft.com/office/drawing/2014/main" id="{A2FF81F5-226F-4265-A177-7D0C683790A7}"/>
              </a:ext>
            </a:extLst>
          </p:cNvPr>
          <p:cNvSpPr>
            <a:spLocks noChangeShapeType="1"/>
          </p:cNvSpPr>
          <p:nvPr userDrawn="1"/>
        </p:nvSpPr>
        <p:spPr bwMode="auto">
          <a:xfrm>
            <a:off x="422275" y="1405754"/>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chemeClr val="tx1"/>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65760" y="1463040"/>
            <a:ext cx="8412480" cy="49377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27" name="Rectangle 3"/>
          <p:cNvSpPr>
            <a:spLocks noGrp="1" noChangeArrowheads="1"/>
          </p:cNvSpPr>
          <p:nvPr>
            <p:ph type="title"/>
          </p:nvPr>
        </p:nvSpPr>
        <p:spPr bwMode="auto">
          <a:xfrm>
            <a:off x="1828800" y="182880"/>
            <a:ext cx="7040880" cy="109728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21351" name="Text Box 7"/>
          <p:cNvSpPr txBox="1">
            <a:spLocks noChangeArrowheads="1"/>
          </p:cNvSpPr>
          <p:nvPr/>
        </p:nvSpPr>
        <p:spPr bwMode="auto">
          <a:xfrm>
            <a:off x="1296988" y="6521455"/>
            <a:ext cx="6553200" cy="307777"/>
          </a:xfrm>
          <a:prstGeom prst="rect">
            <a:avLst/>
          </a:prstGeom>
          <a:noFill/>
          <a:ln w="9525">
            <a:noFill/>
            <a:miter lim="800000"/>
            <a:headEnd/>
            <a:tailEnd/>
          </a:ln>
          <a:effectLst/>
        </p:spPr>
        <p:txBody>
          <a:bodyPr>
            <a:spAutoFit/>
          </a:bodyPr>
          <a:lstStyle/>
          <a:p>
            <a:pPr algn="ctr" fontAlgn="auto">
              <a:spcAft>
                <a:spcPts val="0"/>
              </a:spcAft>
              <a:defRPr/>
            </a:pPr>
            <a:r>
              <a:rPr lang="en-US" sz="1400" b="1" i="1" dirty="0">
                <a:solidFill>
                  <a:srgbClr val="000000"/>
                </a:solidFill>
                <a:latin typeface="Century Schoolbook" pitchFamily="18" charset="0"/>
              </a:rPr>
              <a:t>CSCE 436 – Advanced Embedded Systems</a:t>
            </a:r>
          </a:p>
        </p:txBody>
      </p:sp>
      <p:sp>
        <p:nvSpPr>
          <p:cNvPr id="8" name="Slide Number Placeholder 21"/>
          <p:cNvSpPr>
            <a:spLocks noGrp="1"/>
          </p:cNvSpPr>
          <p:nvPr>
            <p:ph type="sldNum" sz="quarter" idx="4"/>
          </p:nvPr>
        </p:nvSpPr>
        <p:spPr>
          <a:xfrm>
            <a:off x="8551333" y="6521450"/>
            <a:ext cx="592667" cy="336550"/>
          </a:xfrm>
          <a:prstGeom prst="rect">
            <a:avLst/>
          </a:prstGeom>
        </p:spPr>
        <p:txBody>
          <a:bodyPr/>
          <a:lstStyle>
            <a:lvl1pPr algn="ctr">
              <a:defRPr/>
            </a:lvl1pPr>
          </a:lstStyle>
          <a:p>
            <a:pPr>
              <a:spcBef>
                <a:spcPct val="0"/>
              </a:spcBef>
              <a:defRPr/>
            </a:pPr>
            <a:fld id="{D7580031-58D8-4E1D-BF97-18519902E6F9}" type="slidenum">
              <a:rPr lang="en-US" sz="1400" smtClean="0">
                <a:solidFill>
                  <a:srgbClr val="000000"/>
                </a:solidFill>
                <a:latin typeface="Arial" charset="0"/>
              </a:rPr>
              <a:pPr>
                <a:spcBef>
                  <a:spcPct val="0"/>
                </a:spcBef>
                <a:defRPr/>
              </a:pPr>
              <a:t>‹#›</a:t>
            </a:fld>
            <a:endParaRPr lang="en-US" sz="1400" dirty="0">
              <a:solidFill>
                <a:srgbClr val="000000"/>
              </a:solidFill>
              <a:latin typeface="Arial" charset="0"/>
            </a:endParaRPr>
          </a:p>
        </p:txBody>
      </p:sp>
      <p:pic>
        <p:nvPicPr>
          <p:cNvPr id="11" name="Picture 10" descr="1505.028 Toolbox PPT_Sidebar_1a.jpg">
            <a:extLst>
              <a:ext uri="{FF2B5EF4-FFF2-40B4-BE49-F238E27FC236}">
                <a16:creationId xmlns:a16="http://schemas.microsoft.com/office/drawing/2014/main" id="{38E623B9-3281-4A04-B850-732C55A99DB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9071" t="7003" r="1401" b="84923"/>
          <a:stretch/>
        </p:blipFill>
        <p:spPr>
          <a:xfrm>
            <a:off x="7972" y="196902"/>
            <a:ext cx="1896812" cy="904134"/>
          </a:xfrm>
          <a:prstGeom prst="rect">
            <a:avLst/>
          </a:prstGeom>
        </p:spPr>
      </p:pic>
      <p:sp>
        <p:nvSpPr>
          <p:cNvPr id="12" name="Line 15">
            <a:extLst>
              <a:ext uri="{FF2B5EF4-FFF2-40B4-BE49-F238E27FC236}">
                <a16:creationId xmlns:a16="http://schemas.microsoft.com/office/drawing/2014/main" id="{1525B105-209B-4D71-BE24-909245707B6E}"/>
              </a:ext>
            </a:extLst>
          </p:cNvPr>
          <p:cNvSpPr>
            <a:spLocks noChangeShapeType="1"/>
          </p:cNvSpPr>
          <p:nvPr userDrawn="1"/>
        </p:nvSpPr>
        <p:spPr bwMode="auto">
          <a:xfrm>
            <a:off x="381000" y="6442891"/>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3" name="Line 17">
            <a:extLst>
              <a:ext uri="{FF2B5EF4-FFF2-40B4-BE49-F238E27FC236}">
                <a16:creationId xmlns:a16="http://schemas.microsoft.com/office/drawing/2014/main" id="{771A071E-80B4-4651-B560-878BB6472660}"/>
              </a:ext>
            </a:extLst>
          </p:cNvPr>
          <p:cNvSpPr>
            <a:spLocks noChangeShapeType="1"/>
          </p:cNvSpPr>
          <p:nvPr userDrawn="1"/>
        </p:nvSpPr>
        <p:spPr bwMode="auto">
          <a:xfrm>
            <a:off x="422275" y="1405754"/>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Tree>
    <p:extLst>
      <p:ext uri="{BB962C8B-B14F-4D97-AF65-F5344CB8AC3E}">
        <p14:creationId xmlns:p14="http://schemas.microsoft.com/office/powerpoint/2010/main" val="721561481"/>
      </p:ext>
    </p:extLst>
  </p:cSld>
  <p:clrMap bg1="lt1" tx1="dk1" bg2="lt2" tx2="dk2" accent1="accent1" accent2="accent2" accent3="accent3" accent4="accent4" accent5="accent5" accent6="accent6" hlink="hlink" folHlink="folHlink"/>
  <p:sldLayoutIdLst>
    <p:sldLayoutId id="2147483701" r:id="rId1"/>
  </p:sldLayoutIdLst>
  <p:transition spd="med"/>
  <p:txStyles>
    <p:titleStyle>
      <a:lvl1pPr algn="r" rtl="0" eaLnBrk="0" fontAlgn="base" hangingPunct="0">
        <a:spcBef>
          <a:spcPct val="0"/>
        </a:spcBef>
        <a:spcAft>
          <a:spcPct val="0"/>
        </a:spcAft>
        <a:defRPr sz="3600" b="1">
          <a:solidFill>
            <a:schemeClr val="tx1"/>
          </a:solidFill>
          <a:latin typeface="Trebuchet MS" panose="020B0603020202020204" pitchFamily="34" charset="0"/>
          <a:ea typeface="+mj-ea"/>
          <a:cs typeface="+mj-cs"/>
        </a:defRPr>
      </a:lvl1pPr>
      <a:lvl2pPr algn="r" rtl="0" eaLnBrk="0" fontAlgn="base" hangingPunct="0">
        <a:spcBef>
          <a:spcPct val="0"/>
        </a:spcBef>
        <a:spcAft>
          <a:spcPct val="0"/>
        </a:spcAft>
        <a:defRPr sz="3600" b="1">
          <a:solidFill>
            <a:srgbClr val="0C2D83"/>
          </a:solidFill>
          <a:latin typeface="Arial" charset="0"/>
        </a:defRPr>
      </a:lvl2pPr>
      <a:lvl3pPr algn="r" rtl="0" eaLnBrk="0" fontAlgn="base" hangingPunct="0">
        <a:spcBef>
          <a:spcPct val="0"/>
        </a:spcBef>
        <a:spcAft>
          <a:spcPct val="0"/>
        </a:spcAft>
        <a:defRPr sz="3600" b="1">
          <a:solidFill>
            <a:srgbClr val="0C2D83"/>
          </a:solidFill>
          <a:latin typeface="Arial" charset="0"/>
        </a:defRPr>
      </a:lvl3pPr>
      <a:lvl4pPr algn="r" rtl="0" eaLnBrk="0" fontAlgn="base" hangingPunct="0">
        <a:spcBef>
          <a:spcPct val="0"/>
        </a:spcBef>
        <a:spcAft>
          <a:spcPct val="0"/>
        </a:spcAft>
        <a:defRPr sz="3600" b="1">
          <a:solidFill>
            <a:srgbClr val="0C2D83"/>
          </a:solidFill>
          <a:latin typeface="Arial" charset="0"/>
        </a:defRPr>
      </a:lvl4pPr>
      <a:lvl5pPr algn="r" rtl="0" eaLnBrk="0" fontAlgn="base" hangingPunct="0">
        <a:spcBef>
          <a:spcPct val="0"/>
        </a:spcBef>
        <a:spcAft>
          <a:spcPct val="0"/>
        </a:spcAft>
        <a:defRPr sz="3600" b="1">
          <a:solidFill>
            <a:srgbClr val="0C2D83"/>
          </a:solidFill>
          <a:latin typeface="Arial" charset="0"/>
        </a:defRPr>
      </a:lvl5pPr>
      <a:lvl6pPr marL="457200" algn="r" rtl="0" fontAlgn="base">
        <a:spcBef>
          <a:spcPct val="0"/>
        </a:spcBef>
        <a:spcAft>
          <a:spcPct val="0"/>
        </a:spcAft>
        <a:defRPr sz="3600" b="1">
          <a:solidFill>
            <a:srgbClr val="0C2D83"/>
          </a:solidFill>
          <a:latin typeface="Arial" charset="0"/>
        </a:defRPr>
      </a:lvl6pPr>
      <a:lvl7pPr marL="914400" algn="r" rtl="0" fontAlgn="base">
        <a:spcBef>
          <a:spcPct val="0"/>
        </a:spcBef>
        <a:spcAft>
          <a:spcPct val="0"/>
        </a:spcAft>
        <a:defRPr sz="3600" b="1">
          <a:solidFill>
            <a:srgbClr val="0C2D83"/>
          </a:solidFill>
          <a:latin typeface="Arial" charset="0"/>
        </a:defRPr>
      </a:lvl7pPr>
      <a:lvl8pPr marL="1371600" algn="r" rtl="0" fontAlgn="base">
        <a:spcBef>
          <a:spcPct val="0"/>
        </a:spcBef>
        <a:spcAft>
          <a:spcPct val="0"/>
        </a:spcAft>
        <a:defRPr sz="3600" b="1">
          <a:solidFill>
            <a:srgbClr val="0C2D83"/>
          </a:solidFill>
          <a:latin typeface="Arial" charset="0"/>
        </a:defRPr>
      </a:lvl8pPr>
      <a:lvl9pPr marL="1828800" algn="r" rtl="0" fontAlgn="base">
        <a:spcBef>
          <a:spcPct val="0"/>
        </a:spcBef>
        <a:spcAft>
          <a:spcPct val="0"/>
        </a:spcAft>
        <a:defRPr sz="3600" b="1">
          <a:solidFill>
            <a:srgbClr val="0C2D83"/>
          </a:solidFill>
          <a:latin typeface="Arial"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Trebuchet MS" panose="020B0603020202020204" pitchFamily="34" charset="0"/>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000" b="1">
          <a:solidFill>
            <a:schemeClr val="tx1"/>
          </a:solidFill>
          <a:latin typeface="Trebuchet MS" panose="020B0603020202020204" pitchFamily="34" charset="0"/>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1800" b="1">
          <a:solidFill>
            <a:schemeClr val="tx1"/>
          </a:solidFill>
          <a:latin typeface="Trebuchet MS" panose="020B0603020202020204" pitchFamily="34" charset="0"/>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1600" b="1">
          <a:solidFill>
            <a:schemeClr val="tx1"/>
          </a:solidFill>
          <a:latin typeface="Trebuchet MS" panose="020B0603020202020204" pitchFamily="34" charset="0"/>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mtl.mit.edu/Courses/6.111/labkit/vga.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htmlcolorcodes.com/" TargetMode="External"/><Relationship Id="rId2" Type="http://schemas.openxmlformats.org/officeDocument/2006/relationships/hyperlink" Target="https://w3schools.sinsixx.com/html/html_colornames.asp.ht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w3schools.com/colors/colors_names.as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www.xilinx.com/support/documentation/ip_documentation/clk_wiz/v5_3/pg065-clk-wiz.pdf" TargetMode="External"/><Relationship Id="rId2" Type="http://schemas.openxmlformats.org/officeDocument/2006/relationships/hyperlink" Target="https://www.xilinx.com/products/intellectual-property/clocking_wizard.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5519603-88D1-4CA1-8F32-50FDEDECEEFB}"/>
              </a:ext>
            </a:extLst>
          </p:cNvPr>
          <p:cNvSpPr>
            <a:spLocks noGrp="1"/>
          </p:cNvSpPr>
          <p:nvPr>
            <p:ph type="subTitle" idx="1"/>
          </p:nvPr>
        </p:nvSpPr>
        <p:spPr/>
        <p:txBody>
          <a:bodyPr/>
          <a:lstStyle/>
          <a:p>
            <a:r>
              <a:rPr lang="en-US" dirty="0"/>
              <a:t>Prof Jeffrey Falkinburg</a:t>
            </a:r>
            <a:br>
              <a:rPr lang="en-US" dirty="0"/>
            </a:br>
            <a:r>
              <a:rPr lang="en-US" dirty="0"/>
              <a:t>Avery Hall 368</a:t>
            </a:r>
            <a:br>
              <a:rPr lang="en-US" dirty="0"/>
            </a:br>
            <a:r>
              <a:rPr lang="en-US" dirty="0"/>
              <a:t>472-5120</a:t>
            </a:r>
          </a:p>
        </p:txBody>
      </p:sp>
      <p:sp>
        <p:nvSpPr>
          <p:cNvPr id="3" name="Title 2">
            <a:extLst>
              <a:ext uri="{FF2B5EF4-FFF2-40B4-BE49-F238E27FC236}">
                <a16:creationId xmlns:a16="http://schemas.microsoft.com/office/drawing/2014/main" id="{1B7CADE3-0B42-40CE-954D-DE569DBC73A2}"/>
              </a:ext>
            </a:extLst>
          </p:cNvPr>
          <p:cNvSpPr>
            <a:spLocks noGrp="1"/>
          </p:cNvSpPr>
          <p:nvPr>
            <p:ph type="ctrTitle"/>
          </p:nvPr>
        </p:nvSpPr>
        <p:spPr>
          <a:xfrm>
            <a:off x="2971800" y="2286000"/>
            <a:ext cx="5638800" cy="1905000"/>
          </a:xfrm>
        </p:spPr>
        <p:txBody>
          <a:bodyPr/>
          <a:lstStyle/>
          <a:p>
            <a:r>
              <a:rPr lang="en-US" dirty="0"/>
              <a:t>CSCE 436 – Advanced Embedded Systems</a:t>
            </a:r>
            <a:br>
              <a:rPr lang="en-US" dirty="0"/>
            </a:br>
            <a:r>
              <a:rPr lang="en-US" sz="3200" dirty="0"/>
              <a:t>Lecture 5 – Combination of Elements and Lab Intro</a:t>
            </a:r>
            <a:br>
              <a:rPr lang="en-US" sz="3200" dirty="0"/>
            </a:br>
            <a:endParaRPr lang="en-US" dirty="0"/>
          </a:p>
        </p:txBody>
      </p:sp>
    </p:spTree>
    <p:extLst>
      <p:ext uri="{BB962C8B-B14F-4D97-AF65-F5344CB8AC3E}">
        <p14:creationId xmlns:p14="http://schemas.microsoft.com/office/powerpoint/2010/main" val="157451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560" y="1415463"/>
            <a:ext cx="11515560" cy="4207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38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Gated and Non-Gated Circuit – PMOD Connector</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
        <p:nvSpPr>
          <p:cNvPr id="3" name="TextBox 2"/>
          <p:cNvSpPr txBox="1"/>
          <p:nvPr/>
        </p:nvSpPr>
        <p:spPr>
          <a:xfrm>
            <a:off x="1705973" y="5734418"/>
            <a:ext cx="5254389" cy="707886"/>
          </a:xfrm>
          <a:prstGeom prst="rect">
            <a:avLst/>
          </a:prstGeom>
          <a:noFill/>
        </p:spPr>
        <p:txBody>
          <a:bodyPr wrap="square" lIns="91440" tIns="45720" rIns="91440" bIns="45720" rtlCol="0">
            <a:spAutoFit/>
          </a:bodyPr>
          <a:lstStyle/>
          <a:p>
            <a:r>
              <a:rPr lang="en-US" sz="2000" dirty="0">
                <a:solidFill>
                  <a:schemeClr val="accent2"/>
                </a:solidFill>
              </a:rPr>
              <a:t>PMOD connector (see page 20 (Chapter 10) of the </a:t>
            </a:r>
            <a:r>
              <a:rPr lang="en-US" sz="2000" dirty="0" err="1">
                <a:solidFill>
                  <a:schemeClr val="accent2"/>
                </a:solidFill>
              </a:rPr>
              <a:t>Nexys</a:t>
            </a:r>
            <a:r>
              <a:rPr lang="en-US" sz="2000" dirty="0">
                <a:solidFill>
                  <a:schemeClr val="accent2"/>
                </a:solidFill>
              </a:rPr>
              <a:t> Video Board Reference Manual)</a:t>
            </a:r>
          </a:p>
        </p:txBody>
      </p:sp>
      <p:pic>
        <p:nvPicPr>
          <p:cNvPr id="1028" name="Picture 4" descr="https://reference.digilentinc.com/_media/reference/programmable-logic/nexys-video/nexys-vide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01" y="1130490"/>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900741" y="3398292"/>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1400" dirty="0">
                <a:solidFill>
                  <a:srgbClr val="FF0000"/>
                </a:solidFill>
                <a:latin typeface="Arial" pitchFamily="34" charset="0"/>
              </a:rPr>
              <a:t>JB PMOD		               </a:t>
            </a:r>
          </a:p>
          <a:p>
            <a:pPr algn="r" eaLnBrk="0" hangingPunct="0">
              <a:spcBef>
                <a:spcPct val="0"/>
              </a:spcBef>
            </a:pPr>
            <a:r>
              <a:rPr lang="en-US" sz="1400" dirty="0">
                <a:solidFill>
                  <a:srgbClr val="FF0000"/>
                </a:solidFill>
                <a:latin typeface="Arial" pitchFamily="34" charset="0"/>
              </a:rPr>
              <a:t>Connector	                 </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998" y="1752931"/>
            <a:ext cx="3418818" cy="1618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5224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Gated and Non-Gated Circuit – PMOD Connector</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
        <p:nvSpPr>
          <p:cNvPr id="3" name="TextBox 2"/>
          <p:cNvSpPr txBox="1"/>
          <p:nvPr/>
        </p:nvSpPr>
        <p:spPr>
          <a:xfrm>
            <a:off x="5478548" y="4118937"/>
            <a:ext cx="3228724" cy="2246769"/>
          </a:xfrm>
          <a:prstGeom prst="rect">
            <a:avLst/>
          </a:prstGeom>
          <a:noFill/>
        </p:spPr>
        <p:txBody>
          <a:bodyPr wrap="square" lIns="91440" tIns="45720" rIns="91440" bIns="45720" rtlCol="0">
            <a:spAutoFit/>
          </a:bodyPr>
          <a:lstStyle/>
          <a:p>
            <a:r>
              <a:rPr lang="en-US" sz="2000" dirty="0">
                <a:solidFill>
                  <a:schemeClr val="accent2"/>
                </a:solidFill>
              </a:rPr>
              <a:t>PMOD connectors (see page 20 (Chapter 10) of the </a:t>
            </a:r>
            <a:r>
              <a:rPr lang="en-US" sz="2000" dirty="0" err="1">
                <a:solidFill>
                  <a:schemeClr val="accent2"/>
                </a:solidFill>
              </a:rPr>
              <a:t>Nexys</a:t>
            </a:r>
            <a:r>
              <a:rPr lang="en-US" sz="2000" dirty="0">
                <a:solidFill>
                  <a:schemeClr val="accent2"/>
                </a:solidFill>
              </a:rPr>
              <a:t> Video Board Reference Manual) corresponding to JB(3) and JB(2) (the most 2 significant bits of the non-gated comparator outputs)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415" y="3071843"/>
            <a:ext cx="5101135" cy="3330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571" y="1453776"/>
            <a:ext cx="3418818" cy="1618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p:cNvSpPr/>
          <p:nvPr/>
        </p:nvSpPr>
        <p:spPr bwMode="auto">
          <a:xfrm>
            <a:off x="1392047" y="4041105"/>
            <a:ext cx="1535935"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1400" dirty="0">
                <a:solidFill>
                  <a:srgbClr val="FF0000"/>
                </a:solidFill>
                <a:latin typeface="Arial" pitchFamily="34" charset="0"/>
              </a:rPr>
              <a:t>         JB(2)</a:t>
            </a:r>
          </a:p>
          <a:p>
            <a:pPr eaLnBrk="0" hangingPunct="0">
              <a:spcBef>
                <a:spcPct val="0"/>
              </a:spcBef>
            </a:pPr>
            <a:endParaRPr lang="en-US" sz="600" dirty="0">
              <a:solidFill>
                <a:srgbClr val="FF0000"/>
              </a:solidFill>
              <a:latin typeface="Arial" pitchFamily="34" charset="0"/>
            </a:endParaRPr>
          </a:p>
          <a:p>
            <a:pPr eaLnBrk="0" hangingPunct="0">
              <a:spcBef>
                <a:spcPct val="0"/>
              </a:spcBef>
            </a:pPr>
            <a:r>
              <a:rPr lang="en-US" sz="1400" dirty="0">
                <a:solidFill>
                  <a:srgbClr val="FF0000"/>
                </a:solidFill>
                <a:latin typeface="Arial" pitchFamily="34" charset="0"/>
              </a:rPr>
              <a:t>         JB(3)</a:t>
            </a:r>
          </a:p>
        </p:txBody>
      </p:sp>
      <p:grpSp>
        <p:nvGrpSpPr>
          <p:cNvPr id="16" name="Group 15"/>
          <p:cNvGrpSpPr/>
          <p:nvPr/>
        </p:nvGrpSpPr>
        <p:grpSpPr>
          <a:xfrm>
            <a:off x="2189762" y="782293"/>
            <a:ext cx="738218" cy="1360406"/>
            <a:chOff x="2189762" y="782293"/>
            <a:chExt cx="738218" cy="1360406"/>
          </a:xfrm>
        </p:grpSpPr>
        <p:sp>
          <p:nvSpPr>
            <p:cNvPr id="10" name="Oval 9"/>
            <p:cNvSpPr/>
            <p:nvPr/>
          </p:nvSpPr>
          <p:spPr bwMode="auto">
            <a:xfrm>
              <a:off x="2189762" y="782293"/>
              <a:ext cx="738218" cy="4476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1400" dirty="0">
                  <a:solidFill>
                    <a:srgbClr val="FF0000"/>
                  </a:solidFill>
                  <a:latin typeface="Arial" pitchFamily="34" charset="0"/>
                </a:rPr>
                <a:t>JB(3)</a:t>
              </a:r>
            </a:p>
          </p:txBody>
        </p:sp>
        <p:cxnSp>
          <p:nvCxnSpPr>
            <p:cNvPr id="11" name="Straight Arrow Connector 10"/>
            <p:cNvCxnSpPr>
              <a:stCxn id="10" idx="4"/>
            </p:cNvCxnSpPr>
            <p:nvPr/>
          </p:nvCxnSpPr>
          <p:spPr bwMode="auto">
            <a:xfrm>
              <a:off x="2558871" y="1229947"/>
              <a:ext cx="266216" cy="912752"/>
            </a:xfrm>
            <a:prstGeom prst="straightConnector1">
              <a:avLst/>
            </a:prstGeom>
            <a:solidFill>
              <a:srgbClr val="0C2D83"/>
            </a:solidFill>
            <a:ln w="38100" cap="flat" cmpd="sng" algn="ctr">
              <a:solidFill>
                <a:srgbClr val="FF0000"/>
              </a:solidFill>
              <a:prstDash val="solid"/>
              <a:round/>
              <a:headEnd type="none" w="med" len="med"/>
              <a:tailEnd type="triangle"/>
            </a:ln>
            <a:effectLst/>
          </p:spPr>
        </p:cxnSp>
      </p:grpSp>
      <p:grpSp>
        <p:nvGrpSpPr>
          <p:cNvPr id="17" name="Group 16"/>
          <p:cNvGrpSpPr/>
          <p:nvPr/>
        </p:nvGrpSpPr>
        <p:grpSpPr>
          <a:xfrm>
            <a:off x="2927980" y="782293"/>
            <a:ext cx="738218" cy="1360406"/>
            <a:chOff x="2927980" y="782293"/>
            <a:chExt cx="738218" cy="1360406"/>
          </a:xfrm>
        </p:grpSpPr>
        <p:sp>
          <p:nvSpPr>
            <p:cNvPr id="9" name="Oval 8"/>
            <p:cNvSpPr/>
            <p:nvPr/>
          </p:nvSpPr>
          <p:spPr bwMode="auto">
            <a:xfrm>
              <a:off x="2927980" y="782293"/>
              <a:ext cx="738218" cy="4476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1400" dirty="0">
                  <a:solidFill>
                    <a:srgbClr val="FF0000"/>
                  </a:solidFill>
                  <a:latin typeface="Arial" pitchFamily="34" charset="0"/>
                </a:rPr>
                <a:t>JB(2)</a:t>
              </a:r>
            </a:p>
          </p:txBody>
        </p:sp>
        <p:cxnSp>
          <p:nvCxnSpPr>
            <p:cNvPr id="14" name="Straight Arrow Connector 13"/>
            <p:cNvCxnSpPr>
              <a:stCxn id="9" idx="4"/>
            </p:cNvCxnSpPr>
            <p:nvPr/>
          </p:nvCxnSpPr>
          <p:spPr bwMode="auto">
            <a:xfrm flipH="1">
              <a:off x="3111690" y="1229947"/>
              <a:ext cx="185399" cy="912752"/>
            </a:xfrm>
            <a:prstGeom prst="straightConnector1">
              <a:avLst/>
            </a:prstGeom>
            <a:solidFill>
              <a:srgbClr val="0C2D83"/>
            </a:solidFill>
            <a:ln w="38100" cap="flat" cmpd="sng" algn="ctr">
              <a:solidFill>
                <a:srgbClr val="FF0000"/>
              </a:solidFill>
              <a:prstDash val="solid"/>
              <a:round/>
              <a:headEnd type="none" w="med" len="med"/>
              <a:tailEnd type="triangle"/>
            </a:ln>
            <a:effectLst/>
          </p:spPr>
        </p:cxnSp>
      </p:grpSp>
    </p:spTree>
    <p:extLst>
      <p:ext uri="{BB962C8B-B14F-4D97-AF65-F5344CB8AC3E}">
        <p14:creationId xmlns:p14="http://schemas.microsoft.com/office/powerpoint/2010/main" val="425651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Gated and Non-Gated Circuit</a:t>
            </a:r>
          </a:p>
        </p:txBody>
      </p:sp>
      <p:sp>
        <p:nvSpPr>
          <p:cNvPr id="4" name="Content Placeholder 3"/>
          <p:cNvSpPr>
            <a:spLocks noGrp="1"/>
          </p:cNvSpPr>
          <p:nvPr>
            <p:ph idx="1"/>
          </p:nvPr>
        </p:nvSpPr>
        <p:spPr>
          <a:xfrm>
            <a:off x="581736" y="1523052"/>
            <a:ext cx="8131175" cy="4324350"/>
          </a:xfrm>
        </p:spPr>
        <p:txBody>
          <a:bodyPr/>
          <a:lstStyle/>
          <a:p>
            <a:r>
              <a:rPr lang="en-US" b="0" dirty="0"/>
              <a:t>JB(3) and JB(2) (the most 2 significant bits of the non-gated comparator outputs)</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pic>
        <p:nvPicPr>
          <p:cNvPr id="3074" name="Picture 2" descr="http://ece.ninja/383/lecture/img/lecture05-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587" y="2360100"/>
            <a:ext cx="5072826" cy="45008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ece.ninja/383/lecture/img/lecture05-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925" y="13647"/>
            <a:ext cx="7714155" cy="684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23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Lab 1 – Prelab </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372685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 5 – Lab 1 Prelab</a:t>
            </a:r>
          </a:p>
        </p:txBody>
      </p:sp>
      <p:sp>
        <p:nvSpPr>
          <p:cNvPr id="4" name="Content Placeholder 3"/>
          <p:cNvSpPr>
            <a:spLocks noGrp="1"/>
          </p:cNvSpPr>
          <p:nvPr>
            <p:ph idx="1"/>
          </p:nvPr>
        </p:nvSpPr>
        <p:spPr>
          <a:xfrm>
            <a:off x="581736" y="1523052"/>
            <a:ext cx="8131175" cy="4324350"/>
          </a:xfrm>
        </p:spPr>
        <p:txBody>
          <a:bodyPr/>
          <a:lstStyle/>
          <a:p>
            <a:pPr marL="457200" indent="-457200">
              <a:buFont typeface="+mj-lt"/>
              <a:buAutoNum type="arabicPeriod"/>
            </a:pPr>
            <a:r>
              <a:rPr lang="en-US" b="0" dirty="0"/>
              <a:t>Draw a detailed diagram of the oscilloscope grid required for Lab1. A detailed diagram must be drawn on green engineering paper and include</a:t>
            </a:r>
            <a:endParaRPr lang="en-US" sz="1800" b="0" dirty="0"/>
          </a:p>
          <a:p>
            <a:pPr lvl="1"/>
            <a:r>
              <a:rPr lang="en-US" sz="1800" b="0" dirty="0"/>
              <a:t>(</a:t>
            </a:r>
            <a:r>
              <a:rPr lang="en-US" sz="1800" b="0" dirty="0" err="1"/>
              <a:t>x,y</a:t>
            </a:r>
            <a:r>
              <a:rPr lang="en-US" sz="1800" b="0" dirty="0"/>
              <a:t>) corners of the monitor.</a:t>
            </a:r>
          </a:p>
          <a:p>
            <a:pPr lvl="1"/>
            <a:r>
              <a:rPr lang="en-US" sz="1800" b="0" dirty="0"/>
              <a:t>(</a:t>
            </a:r>
            <a:r>
              <a:rPr lang="en-US" sz="1800" b="0" dirty="0" err="1"/>
              <a:t>x,y</a:t>
            </a:r>
            <a:r>
              <a:rPr lang="en-US" sz="1800" b="0" dirty="0"/>
              <a:t>) each of the four major corners (already given).</a:t>
            </a:r>
          </a:p>
          <a:p>
            <a:pPr lvl="1"/>
            <a:r>
              <a:rPr lang="en-US" sz="1800" b="0" dirty="0"/>
              <a:t>y-coordinates for all the major horizontal grid lines.</a:t>
            </a:r>
          </a:p>
          <a:p>
            <a:pPr lvl="1"/>
            <a:r>
              <a:rPr lang="en-US" sz="1800" b="0" dirty="0"/>
              <a:t>(</a:t>
            </a:r>
            <a:r>
              <a:rPr lang="en-US" sz="1800" b="0" dirty="0" err="1"/>
              <a:t>x,y</a:t>
            </a:r>
            <a:r>
              <a:rPr lang="en-US" sz="1800" b="0" dirty="0"/>
              <a:t>) coordinates for one set of three horizontal of hatch marks. Indicate with an arrow which set of three.</a:t>
            </a:r>
          </a:p>
          <a:p>
            <a:pPr lvl="1"/>
            <a:r>
              <a:rPr lang="en-US" sz="1800" b="0" dirty="0"/>
              <a:t>x-coordinates for all the major vertical grid lines.</a:t>
            </a:r>
          </a:p>
          <a:p>
            <a:pPr lvl="1"/>
            <a:r>
              <a:rPr lang="en-US" sz="1800" b="0" dirty="0"/>
              <a:t>(</a:t>
            </a:r>
            <a:r>
              <a:rPr lang="en-US" sz="1800" b="0" dirty="0" err="1"/>
              <a:t>x,y</a:t>
            </a:r>
            <a:r>
              <a:rPr lang="en-US" sz="1800" b="0" dirty="0"/>
              <a:t>) coordinates for one set of four vertical of hatch marks. Indicate with an arrow which set of four.</a:t>
            </a:r>
          </a:p>
          <a:p>
            <a:pPr lvl="1"/>
            <a:r>
              <a:rPr lang="en-US" sz="1800" b="0" dirty="0"/>
              <a:t>(</a:t>
            </a:r>
            <a:r>
              <a:rPr lang="en-US" sz="1800" b="0" dirty="0" err="1"/>
              <a:t>x,y</a:t>
            </a:r>
            <a:r>
              <a:rPr lang="en-US" sz="1800" b="0" dirty="0"/>
              <a:t>) coordinates for the nine pixels of the trigger volt mark in reference to the </a:t>
            </a:r>
            <a:r>
              <a:rPr lang="en-US" sz="1800" b="0" dirty="0" err="1"/>
              <a:t>tr_volt</a:t>
            </a:r>
            <a:r>
              <a:rPr lang="en-US" sz="1800" b="0" dirty="0"/>
              <a:t> signal.</a:t>
            </a:r>
          </a:p>
          <a:p>
            <a:pPr lvl="1"/>
            <a:r>
              <a:rPr lang="en-US" sz="1800" b="0" dirty="0"/>
              <a:t>(</a:t>
            </a:r>
            <a:r>
              <a:rPr lang="en-US" sz="1800" b="0" dirty="0" err="1"/>
              <a:t>x,y</a:t>
            </a:r>
            <a:r>
              <a:rPr lang="en-US" sz="1800" b="0" dirty="0"/>
              <a:t>) coordinates for the nine pixels of the trigger time mark in reference to the </a:t>
            </a:r>
            <a:r>
              <a:rPr lang="en-US" sz="1800" b="0" dirty="0" err="1"/>
              <a:t>tr_time</a:t>
            </a:r>
            <a:r>
              <a:rPr lang="en-US" sz="1800" b="0" dirty="0"/>
              <a:t> signal.</a:t>
            </a:r>
          </a:p>
          <a:p>
            <a:pPr lvl="1"/>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262213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Intro – Architecture</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23" y="1539748"/>
            <a:ext cx="8999409" cy="481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613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 5 – Lab 1 Prelab</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pic>
        <p:nvPicPr>
          <p:cNvPr id="4098" name="Picture 2" descr="Fig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 y="1241949"/>
            <a:ext cx="9140657" cy="5633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80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 5 – Lab 1 Prelab</a:t>
            </a:r>
          </a:p>
        </p:txBody>
      </p:sp>
      <p:sp>
        <p:nvSpPr>
          <p:cNvPr id="4" name="Content Placeholder 3"/>
          <p:cNvSpPr>
            <a:spLocks noGrp="1"/>
          </p:cNvSpPr>
          <p:nvPr>
            <p:ph idx="1"/>
          </p:nvPr>
        </p:nvSpPr>
        <p:spPr>
          <a:xfrm>
            <a:off x="581736" y="1523052"/>
            <a:ext cx="8131175" cy="4324350"/>
          </a:xfrm>
        </p:spPr>
        <p:txBody>
          <a:bodyPr/>
          <a:lstStyle/>
          <a:p>
            <a:pPr marL="457200" indent="-457200">
              <a:buFont typeface="+mj-lt"/>
              <a:buAutoNum type="arabicPeriod" startAt="2"/>
            </a:pPr>
            <a:r>
              <a:rPr lang="en-US" b="0" dirty="0"/>
              <a:t>Given that the pixel clock is running at 25Mhz, add the durations of the </a:t>
            </a:r>
            <a:r>
              <a:rPr lang="en-US" b="0" dirty="0" err="1"/>
              <a:t>h_synch</a:t>
            </a:r>
            <a:r>
              <a:rPr lang="en-US" b="0" dirty="0"/>
              <a:t> and </a:t>
            </a:r>
            <a:r>
              <a:rPr lang="en-US" b="0" dirty="0" err="1"/>
              <a:t>v_synch</a:t>
            </a:r>
            <a:r>
              <a:rPr lang="en-US" b="0" dirty="0"/>
              <a:t> signals show in Lab1. Set time=0 on the blue dashed line on the left side of the region labeled "Active Video".</a:t>
            </a:r>
          </a:p>
        </p:txBody>
      </p:sp>
      <p:sp>
        <p:nvSpPr>
          <p:cNvPr id="5" name="Slide Number Placeholder 3"/>
          <p:cNvSpPr>
            <a:spLocks noGrp="1"/>
          </p:cNvSpPr>
          <p:nvPr>
            <p:ph type="sldNum" sz="quarter" idx="10"/>
          </p:nvPr>
        </p:nvSpPr>
        <p:spPr>
          <a:xfrm>
            <a:off x="6930843" y="6286214"/>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pic>
        <p:nvPicPr>
          <p:cNvPr id="6146"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656" y="3130802"/>
            <a:ext cx="7519923" cy="31162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138" y="3057100"/>
            <a:ext cx="8804547" cy="3316415"/>
          </a:xfrm>
          <a:prstGeom prst="rect">
            <a:avLst/>
          </a:prstGeom>
        </p:spPr>
      </p:pic>
    </p:spTree>
    <p:extLst>
      <p:ext uri="{BB962C8B-B14F-4D97-AF65-F5344CB8AC3E}">
        <p14:creationId xmlns:p14="http://schemas.microsoft.com/office/powerpoint/2010/main" val="359993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 5 – Lab 1 Prelab</a:t>
            </a:r>
          </a:p>
        </p:txBody>
      </p:sp>
      <p:sp>
        <p:nvSpPr>
          <p:cNvPr id="4" name="Content Placeholder 3"/>
          <p:cNvSpPr>
            <a:spLocks noGrp="1"/>
          </p:cNvSpPr>
          <p:nvPr>
            <p:ph idx="1"/>
          </p:nvPr>
        </p:nvSpPr>
        <p:spPr>
          <a:xfrm>
            <a:off x="581736" y="1523052"/>
            <a:ext cx="8131175" cy="4324350"/>
          </a:xfrm>
        </p:spPr>
        <p:txBody>
          <a:bodyPr/>
          <a:lstStyle/>
          <a:p>
            <a:pPr marL="457200" indent="-457200">
              <a:buFont typeface="+mj-lt"/>
              <a:buAutoNum type="arabicPeriod" startAt="2"/>
            </a:pPr>
            <a:r>
              <a:rPr lang="en-US" b="0" dirty="0"/>
              <a:t>Given that the pixel clock is running at 25Mhz, add the durations of the </a:t>
            </a:r>
            <a:r>
              <a:rPr lang="en-US" b="0" dirty="0" err="1"/>
              <a:t>h_synch</a:t>
            </a:r>
            <a:r>
              <a:rPr lang="en-US" b="0" dirty="0"/>
              <a:t> and </a:t>
            </a:r>
            <a:r>
              <a:rPr lang="en-US" b="0" dirty="0" err="1"/>
              <a:t>v_synch</a:t>
            </a:r>
            <a:r>
              <a:rPr lang="en-US" b="0" dirty="0"/>
              <a:t> signals show in Lab1. Set time=0 on the blue dashed line on the left side of the region labeled "Active Video".</a:t>
            </a:r>
          </a:p>
        </p:txBody>
      </p:sp>
      <p:sp>
        <p:nvSpPr>
          <p:cNvPr id="5" name="Slide Number Placeholder 3"/>
          <p:cNvSpPr>
            <a:spLocks noGrp="1"/>
          </p:cNvSpPr>
          <p:nvPr>
            <p:ph type="sldNum" sz="quarter" idx="10"/>
          </p:nvPr>
        </p:nvSpPr>
        <p:spPr>
          <a:xfrm>
            <a:off x="6953365" y="6272566"/>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pic>
        <p:nvPicPr>
          <p:cNvPr id="7170" name="Picture 2"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18" y="3149598"/>
            <a:ext cx="7615452" cy="31527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00" y="3067710"/>
            <a:ext cx="8920559" cy="3278496"/>
          </a:xfrm>
          <a:prstGeom prst="rect">
            <a:avLst/>
          </a:prstGeom>
        </p:spPr>
      </p:pic>
    </p:spTree>
    <p:extLst>
      <p:ext uri="{BB962C8B-B14F-4D97-AF65-F5344CB8AC3E}">
        <p14:creationId xmlns:p14="http://schemas.microsoft.com/office/powerpoint/2010/main" val="2147340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Outline</a:t>
            </a:r>
          </a:p>
        </p:txBody>
      </p:sp>
      <p:sp>
        <p:nvSpPr>
          <p:cNvPr id="4" name="Content Placeholder 3"/>
          <p:cNvSpPr>
            <a:spLocks noGrp="1"/>
          </p:cNvSpPr>
          <p:nvPr>
            <p:ph idx="1"/>
          </p:nvPr>
        </p:nvSpPr>
        <p:spPr/>
        <p:txBody>
          <a:bodyPr/>
          <a:lstStyle/>
          <a:p>
            <a:pPr eaLnBrk="1" hangingPunct="1">
              <a:lnSpc>
                <a:spcPct val="80000"/>
              </a:lnSpc>
            </a:pPr>
            <a:r>
              <a:rPr lang="en-US" sz="2800" dirty="0"/>
              <a:t>Time Logs!</a:t>
            </a:r>
          </a:p>
          <a:p>
            <a:pPr eaLnBrk="1" hangingPunct="1">
              <a:lnSpc>
                <a:spcPct val="80000"/>
              </a:lnSpc>
            </a:pPr>
            <a:r>
              <a:rPr lang="en-US" sz="2800" dirty="0"/>
              <a:t>HW #4 Due Now!</a:t>
            </a:r>
          </a:p>
          <a:p>
            <a:pPr eaLnBrk="1" hangingPunct="1">
              <a:lnSpc>
                <a:spcPct val="80000"/>
              </a:lnSpc>
            </a:pPr>
            <a:r>
              <a:rPr lang="en-US" sz="2800" dirty="0"/>
              <a:t>HW #5 Due </a:t>
            </a:r>
            <a:r>
              <a:rPr lang="en-US" sz="2800"/>
              <a:t>next time!</a:t>
            </a:r>
            <a:endParaRPr lang="en-US" sz="2800" dirty="0"/>
          </a:p>
          <a:p>
            <a:pPr marL="514350" indent="-514350" eaLnBrk="1" hangingPunct="1">
              <a:lnSpc>
                <a:spcPct val="80000"/>
              </a:lnSpc>
              <a:buFont typeface="+mj-lt"/>
              <a:buAutoNum type="arabicPeriod"/>
            </a:pPr>
            <a:r>
              <a:rPr lang="en-US" sz="2800" dirty="0"/>
              <a:t>Comparator Construction</a:t>
            </a:r>
          </a:p>
          <a:p>
            <a:pPr marL="514350" indent="-514350" eaLnBrk="1" hangingPunct="1">
              <a:lnSpc>
                <a:spcPct val="80000"/>
              </a:lnSpc>
              <a:buFont typeface="+mj-lt"/>
              <a:buAutoNum type="arabicPeriod"/>
            </a:pPr>
            <a:r>
              <a:rPr lang="en-US" sz="2800" dirty="0"/>
              <a:t>Gated and Non-Gated Circuit</a:t>
            </a:r>
          </a:p>
          <a:p>
            <a:pPr marL="514350" indent="-514350" eaLnBrk="1" hangingPunct="1">
              <a:lnSpc>
                <a:spcPct val="80000"/>
              </a:lnSpc>
              <a:buFont typeface="+mj-lt"/>
              <a:buAutoNum type="arabicPeriod"/>
            </a:pPr>
            <a:r>
              <a:rPr lang="en-US" sz="2800" dirty="0"/>
              <a:t>Lab 1 Intro</a:t>
            </a:r>
          </a:p>
          <a:p>
            <a:pPr marL="514350" indent="-514350" eaLnBrk="1" hangingPunct="1">
              <a:lnSpc>
                <a:spcPct val="80000"/>
              </a:lnSpc>
              <a:buFont typeface="+mj-lt"/>
              <a:buAutoNum type="arabicPeriod"/>
            </a:pPr>
            <a:endParaRPr lang="en-US" sz="2800" dirty="0"/>
          </a:p>
          <a:p>
            <a:pPr marL="514350" indent="-514350" eaLnBrk="1" hangingPunct="1">
              <a:lnSpc>
                <a:spcPct val="80000"/>
              </a:lnSpc>
              <a:buFont typeface="+mj-lt"/>
              <a:buAutoNum type="arabicPeriod"/>
            </a:pPr>
            <a:endParaRPr lang="en-US" sz="2800" dirty="0"/>
          </a:p>
          <a:p>
            <a:pPr eaLnBrk="1" hangingPunct="1">
              <a:lnSpc>
                <a:spcPct val="80000"/>
              </a:lnSpc>
            </a:pPr>
            <a:endParaRPr lang="en-US" dirty="0"/>
          </a:p>
          <a:p>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Lab 1 – VGA Overview</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3733913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Intro – Architecture</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23" y="1539748"/>
            <a:ext cx="8999409" cy="481609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714375" y="2990850"/>
            <a:ext cx="6096000" cy="2748468"/>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spcBef>
                <a:spcPct val="0"/>
              </a:spcBef>
            </a:pPr>
            <a:r>
              <a:rPr lang="en-US" sz="2000" dirty="0">
                <a:solidFill>
                  <a:srgbClr val="FF0000"/>
                </a:solidFill>
                <a:latin typeface="Arial" pitchFamily="34" charset="0"/>
              </a:rPr>
              <a:t>VGA</a:t>
            </a: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p:txBody>
      </p:sp>
    </p:spTree>
    <p:extLst>
      <p:ext uri="{BB962C8B-B14F-4D97-AF65-F5344CB8AC3E}">
        <p14:creationId xmlns:p14="http://schemas.microsoft.com/office/powerpoint/2010/main" val="205672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Intro – VGA Overview</a:t>
            </a:r>
          </a:p>
        </p:txBody>
      </p:sp>
      <p:sp>
        <p:nvSpPr>
          <p:cNvPr id="4" name="Content Placeholder 3"/>
          <p:cNvSpPr>
            <a:spLocks noGrp="1"/>
          </p:cNvSpPr>
          <p:nvPr>
            <p:ph idx="1"/>
          </p:nvPr>
        </p:nvSpPr>
        <p:spPr>
          <a:xfrm>
            <a:off x="581736" y="1523052"/>
            <a:ext cx="8131175" cy="4324350"/>
          </a:xfrm>
        </p:spPr>
        <p:txBody>
          <a:bodyPr/>
          <a:lstStyle/>
          <a:p>
            <a:r>
              <a:rPr lang="en-US" b="0" dirty="0">
                <a:hlinkClick r:id="rId2"/>
              </a:rPr>
              <a:t>http://www-mtl.mit.edu/Courses/6.111/labkit/vga.shtml</a:t>
            </a:r>
            <a:endParaRPr lang="en-US" b="0" dirty="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22</a:t>
            </a:fld>
            <a:endParaRPr lang="en-US" dirty="0">
              <a:solidFill>
                <a:srgbClr val="000000"/>
              </a:solidFill>
            </a:endParaRPr>
          </a:p>
        </p:txBody>
      </p:sp>
    </p:spTree>
    <p:extLst>
      <p:ext uri="{BB962C8B-B14F-4D97-AF65-F5344CB8AC3E}">
        <p14:creationId xmlns:p14="http://schemas.microsoft.com/office/powerpoint/2010/main" val="2194440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VGA Module</a:t>
            </a:r>
          </a:p>
        </p:txBody>
      </p:sp>
      <p:sp>
        <p:nvSpPr>
          <p:cNvPr id="3" name="Content Placeholder 2"/>
          <p:cNvSpPr>
            <a:spLocks noGrp="1"/>
          </p:cNvSpPr>
          <p:nvPr>
            <p:ph idx="1"/>
          </p:nvPr>
        </p:nvSpPr>
        <p:spPr/>
        <p:txBody>
          <a:bodyPr/>
          <a:lstStyle/>
          <a:p>
            <a:pPr marL="0" indent="0">
              <a:buNone/>
            </a:pPr>
            <a:r>
              <a:rPr lang="en-US" sz="1400" dirty="0"/>
              <a:t>entity </a:t>
            </a:r>
            <a:r>
              <a:rPr lang="en-US" sz="1400" dirty="0" err="1"/>
              <a:t>vga</a:t>
            </a:r>
            <a:r>
              <a:rPr lang="en-US" sz="1400" dirty="0"/>
              <a:t> is</a:t>
            </a:r>
          </a:p>
          <a:p>
            <a:pPr marL="0" indent="0">
              <a:buNone/>
            </a:pPr>
            <a:r>
              <a:rPr lang="en-US" sz="1400" dirty="0"/>
              <a:t>	Port(	</a:t>
            </a:r>
            <a:r>
              <a:rPr lang="en-US" sz="1400" dirty="0" err="1"/>
              <a:t>clk</a:t>
            </a:r>
            <a:r>
              <a:rPr lang="en-US" sz="1400" dirty="0"/>
              <a:t>: in  STD_LOGIC;</a:t>
            </a:r>
          </a:p>
          <a:p>
            <a:pPr marL="0" indent="0">
              <a:buNone/>
            </a:pPr>
            <a:r>
              <a:rPr lang="en-US" sz="1400" dirty="0"/>
              <a:t>		</a:t>
            </a:r>
            <a:r>
              <a:rPr lang="en-US" sz="1400" dirty="0" err="1"/>
              <a:t>reset_n</a:t>
            </a:r>
            <a:r>
              <a:rPr lang="en-US" sz="1400" dirty="0"/>
              <a:t> : in  STD_LOGIC;</a:t>
            </a:r>
          </a:p>
          <a:p>
            <a:pPr marL="0" indent="0">
              <a:buNone/>
            </a:pPr>
            <a:r>
              <a:rPr lang="en-US" sz="1400" dirty="0"/>
              <a:t>		</a:t>
            </a:r>
            <a:r>
              <a:rPr lang="en-US" sz="1400" dirty="0" err="1"/>
              <a:t>h_sync</a:t>
            </a:r>
            <a:r>
              <a:rPr lang="en-US" sz="1400" dirty="0"/>
              <a:t> : out  STD_LOGIC;</a:t>
            </a:r>
          </a:p>
          <a:p>
            <a:pPr marL="0" indent="0">
              <a:buNone/>
            </a:pPr>
            <a:r>
              <a:rPr lang="en-US" sz="1400" dirty="0"/>
              <a:t>		</a:t>
            </a:r>
            <a:r>
              <a:rPr lang="en-US" sz="1400" dirty="0" err="1"/>
              <a:t>v_sync</a:t>
            </a:r>
            <a:r>
              <a:rPr lang="en-US" sz="1400" dirty="0"/>
              <a:t> : out  STD_LOGIC; </a:t>
            </a:r>
          </a:p>
          <a:p>
            <a:pPr marL="0" indent="0">
              <a:buNone/>
            </a:pPr>
            <a:r>
              <a:rPr lang="en-US" sz="1400" dirty="0"/>
              <a:t>		blank : out  STD_LOGIC;</a:t>
            </a:r>
          </a:p>
          <a:p>
            <a:pPr marL="0" indent="0">
              <a:buNone/>
            </a:pPr>
            <a:r>
              <a:rPr lang="en-US" sz="1400" dirty="0"/>
              <a:t>		r: out STD_LOGIC_VECTOR(7 </a:t>
            </a:r>
            <a:r>
              <a:rPr lang="en-US" sz="1400" dirty="0" err="1"/>
              <a:t>downto</a:t>
            </a:r>
            <a:r>
              <a:rPr lang="en-US" sz="1400" dirty="0"/>
              <a:t> 0);</a:t>
            </a:r>
          </a:p>
          <a:p>
            <a:pPr marL="0" indent="0">
              <a:buNone/>
            </a:pPr>
            <a:r>
              <a:rPr lang="en-US" sz="1400" dirty="0"/>
              <a:t>		g: out STD_LOGIC_VECTOR(7 </a:t>
            </a:r>
            <a:r>
              <a:rPr lang="en-US" sz="1400" dirty="0" err="1"/>
              <a:t>downto</a:t>
            </a:r>
            <a:r>
              <a:rPr lang="en-US" sz="1400" dirty="0"/>
              <a:t> 0);</a:t>
            </a:r>
          </a:p>
          <a:p>
            <a:pPr marL="0" indent="0">
              <a:buNone/>
            </a:pPr>
            <a:r>
              <a:rPr lang="en-US" sz="1400" dirty="0"/>
              <a:t>		b: out STD_LOGIC_VECTOR(7 </a:t>
            </a:r>
            <a:r>
              <a:rPr lang="en-US" sz="1400" dirty="0" err="1"/>
              <a:t>downto</a:t>
            </a:r>
            <a:r>
              <a:rPr lang="en-US" sz="1400" dirty="0"/>
              <a:t> 0);</a:t>
            </a:r>
          </a:p>
          <a:p>
            <a:pPr marL="0" indent="0">
              <a:buNone/>
            </a:pPr>
            <a:r>
              <a:rPr lang="en-US" sz="1400" dirty="0"/>
              <a:t>		</a:t>
            </a:r>
            <a:r>
              <a:rPr lang="en-US" sz="1400" dirty="0" err="1"/>
              <a:t>trigger_time</a:t>
            </a:r>
            <a:r>
              <a:rPr lang="en-US" sz="1400" dirty="0"/>
              <a:t>: in unsigned(9 </a:t>
            </a:r>
            <a:r>
              <a:rPr lang="en-US" sz="1400" dirty="0" err="1"/>
              <a:t>downto</a:t>
            </a:r>
            <a:r>
              <a:rPr lang="en-US" sz="1400" dirty="0"/>
              <a:t> 0);</a:t>
            </a:r>
          </a:p>
          <a:p>
            <a:pPr marL="0" indent="0">
              <a:buNone/>
            </a:pPr>
            <a:r>
              <a:rPr lang="en-US" sz="1400" dirty="0"/>
              <a:t>		</a:t>
            </a:r>
            <a:r>
              <a:rPr lang="en-US" sz="1400" dirty="0" err="1"/>
              <a:t>trigger_volt</a:t>
            </a:r>
            <a:r>
              <a:rPr lang="en-US" sz="1400" dirty="0"/>
              <a:t>: in unsigned (9 </a:t>
            </a:r>
            <a:r>
              <a:rPr lang="en-US" sz="1400" dirty="0" err="1"/>
              <a:t>downto</a:t>
            </a:r>
            <a:r>
              <a:rPr lang="en-US" sz="1400" dirty="0"/>
              <a:t> 0);</a:t>
            </a:r>
          </a:p>
          <a:p>
            <a:pPr marL="0" indent="0">
              <a:buNone/>
            </a:pPr>
            <a:r>
              <a:rPr lang="en-US" sz="1400" dirty="0"/>
              <a:t>		row: out unsigned(9 </a:t>
            </a:r>
            <a:r>
              <a:rPr lang="en-US" sz="1400" dirty="0" err="1"/>
              <a:t>downto</a:t>
            </a:r>
            <a:r>
              <a:rPr lang="en-US" sz="1400" dirty="0"/>
              <a:t> 0);</a:t>
            </a:r>
          </a:p>
          <a:p>
            <a:pPr marL="0" indent="0">
              <a:buNone/>
            </a:pPr>
            <a:r>
              <a:rPr lang="en-US" sz="1400" dirty="0"/>
              <a:t>		column: out unsigned(9 </a:t>
            </a:r>
            <a:r>
              <a:rPr lang="en-US" sz="1400" dirty="0" err="1"/>
              <a:t>downto</a:t>
            </a:r>
            <a:r>
              <a:rPr lang="en-US" sz="1400" dirty="0"/>
              <a:t> 0);</a:t>
            </a:r>
          </a:p>
          <a:p>
            <a:pPr marL="0" indent="0">
              <a:buNone/>
            </a:pPr>
            <a:r>
              <a:rPr lang="en-US" sz="1400" dirty="0"/>
              <a:t>		ch1: in </a:t>
            </a:r>
            <a:r>
              <a:rPr lang="en-US" sz="1400" dirty="0" err="1"/>
              <a:t>std_logic</a:t>
            </a:r>
            <a:r>
              <a:rPr lang="en-US" sz="1400" dirty="0"/>
              <a:t>;</a:t>
            </a:r>
          </a:p>
          <a:p>
            <a:pPr marL="0" indent="0">
              <a:buNone/>
            </a:pPr>
            <a:r>
              <a:rPr lang="en-US" sz="1400" dirty="0"/>
              <a:t>		ch1_enb: in </a:t>
            </a:r>
            <a:r>
              <a:rPr lang="en-US" sz="1400" dirty="0" err="1"/>
              <a:t>std_logic</a:t>
            </a:r>
            <a:r>
              <a:rPr lang="en-US" sz="1400" dirty="0"/>
              <a:t>;</a:t>
            </a:r>
          </a:p>
          <a:p>
            <a:pPr marL="0" indent="0">
              <a:buNone/>
            </a:pPr>
            <a:r>
              <a:rPr lang="en-US" sz="1400" dirty="0"/>
              <a:t>		ch2: in </a:t>
            </a:r>
            <a:r>
              <a:rPr lang="en-US" sz="1400" dirty="0" err="1"/>
              <a:t>std_logic</a:t>
            </a:r>
            <a:r>
              <a:rPr lang="en-US" sz="1400" dirty="0"/>
              <a:t>;</a:t>
            </a:r>
          </a:p>
          <a:p>
            <a:pPr marL="0" indent="0">
              <a:buNone/>
            </a:pPr>
            <a:r>
              <a:rPr lang="en-US" sz="1400" dirty="0"/>
              <a:t>		ch2_enb: in </a:t>
            </a:r>
            <a:r>
              <a:rPr lang="en-US" sz="1400" dirty="0" err="1"/>
              <a:t>std_logic</a:t>
            </a:r>
            <a:r>
              <a:rPr lang="en-US" sz="1400" dirty="0"/>
              <a:t>);</a:t>
            </a:r>
          </a:p>
          <a:p>
            <a:pPr marL="0" indent="0">
              <a:buNone/>
            </a:pPr>
            <a:r>
              <a:rPr lang="en-US" sz="1400" dirty="0"/>
              <a:t>end </a:t>
            </a:r>
            <a:r>
              <a:rPr lang="en-US" sz="1400" dirty="0" err="1"/>
              <a:t>vga</a:t>
            </a:r>
            <a:r>
              <a:rPr lang="en-US" sz="1400" dirty="0"/>
              <a:t>;</a:t>
            </a:r>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922042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VGA Module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3668762"/>
              </p:ext>
            </p:extLst>
          </p:nvPr>
        </p:nvGraphicFramePr>
        <p:xfrm>
          <a:off x="68238" y="1482109"/>
          <a:ext cx="9007522" cy="5133920"/>
        </p:xfrm>
        <a:graphic>
          <a:graphicData uri="http://schemas.openxmlformats.org/drawingml/2006/table">
            <a:tbl>
              <a:tblPr/>
              <a:tblGrid>
                <a:gridCol w="858416">
                  <a:extLst>
                    <a:ext uri="{9D8B030D-6E8A-4147-A177-3AD203B41FA5}">
                      <a16:colId xmlns:a16="http://schemas.microsoft.com/office/drawing/2014/main" val="20000"/>
                    </a:ext>
                  </a:extLst>
                </a:gridCol>
                <a:gridCol w="8149106">
                  <a:extLst>
                    <a:ext uri="{9D8B030D-6E8A-4147-A177-3AD203B41FA5}">
                      <a16:colId xmlns:a16="http://schemas.microsoft.com/office/drawing/2014/main" val="20001"/>
                    </a:ext>
                  </a:extLst>
                </a:gridCol>
              </a:tblGrid>
              <a:tr h="199259">
                <a:tc>
                  <a:txBody>
                    <a:bodyPr/>
                    <a:lstStyle/>
                    <a:p>
                      <a:pPr algn="ctr" fontAlgn="t"/>
                      <a:r>
                        <a:rPr lang="en-US" sz="1200" b="1" dirty="0" err="1">
                          <a:effectLst/>
                        </a:rPr>
                        <a:t>clk</a:t>
                      </a:r>
                      <a:endParaRPr lang="en-US" sz="1200" b="1" dirty="0">
                        <a:effectLst/>
                      </a:endParaRP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This is the 25Mhz pixel clock generated by the DCM in the video module.</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199259">
                <a:tc>
                  <a:txBody>
                    <a:bodyPr/>
                    <a:lstStyle/>
                    <a:p>
                      <a:pPr algn="ctr" fontAlgn="t"/>
                      <a:r>
                        <a:rPr lang="en-US" sz="1200" b="1" dirty="0" err="1">
                          <a:effectLst/>
                        </a:rPr>
                        <a:t>reset_n</a:t>
                      </a:r>
                      <a:endParaRPr lang="en-US" sz="1200" b="1" dirty="0">
                        <a:effectLst/>
                      </a:endParaRP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This is the same active low reset signal passed into the top level Lab1 module.</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7799">
                <a:tc>
                  <a:txBody>
                    <a:bodyPr/>
                    <a:lstStyle/>
                    <a:p>
                      <a:pPr algn="ctr" fontAlgn="t"/>
                      <a:r>
                        <a:rPr lang="en-US" sz="1200" b="1" dirty="0" err="1">
                          <a:effectLst/>
                        </a:rPr>
                        <a:t>tr_volt</a:t>
                      </a:r>
                      <a:endParaRPr lang="en-US" sz="1200" b="1" dirty="0">
                        <a:effectLst/>
                      </a:endParaRP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This is a 10-bit unsigned value representing the trigger voltage. This value is passed to the scopeFace module so that a yellow arrow (see Trigger Level Marker in the screen show) on the vertical axis.</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47799">
                <a:tc>
                  <a:txBody>
                    <a:bodyPr/>
                    <a:lstStyle/>
                    <a:p>
                      <a:pPr algn="ctr" fontAlgn="t"/>
                      <a:r>
                        <a:rPr lang="en-US" sz="1200" b="1" dirty="0" err="1">
                          <a:effectLst/>
                        </a:rPr>
                        <a:t>tr_time</a:t>
                      </a:r>
                      <a:endParaRPr lang="en-US" sz="1200" b="1" dirty="0">
                        <a:effectLst/>
                      </a:endParaRP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This is a 10-bit unsigned value representing the trigger time. This value is passed to the scopeFace module so that a yellow arrow (see Trigger Time Marker in the screen show) on the horizontal axis.</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93595">
                <a:tc>
                  <a:txBody>
                    <a:bodyPr/>
                    <a:lstStyle/>
                    <a:p>
                      <a:pPr algn="ctr" fontAlgn="t"/>
                      <a:r>
                        <a:rPr lang="en-US" sz="1200" b="1" dirty="0">
                          <a:effectLst/>
                        </a:rPr>
                        <a:t>ch1</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This 1-bit signal signals the VGA module to draw the channel 1 signal on the scope for this row, column pixel. When the value is 1, draw a yellow pixel on the display at the current row,colum position. When 0, do not draw a pixel.</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199259">
                <a:tc>
                  <a:txBody>
                    <a:bodyPr/>
                    <a:lstStyle/>
                    <a:p>
                      <a:pPr algn="ctr" fontAlgn="t"/>
                      <a:r>
                        <a:rPr lang="en-US" sz="1200" b="1" dirty="0">
                          <a:effectLst/>
                        </a:rPr>
                        <a:t>ch1_enb</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This 1-bit signal enable the ch1 signal to be drawn.</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93595">
                <a:tc>
                  <a:txBody>
                    <a:bodyPr/>
                    <a:lstStyle/>
                    <a:p>
                      <a:pPr algn="ctr" fontAlgn="t"/>
                      <a:r>
                        <a:rPr lang="en-US" sz="1200" b="1" dirty="0">
                          <a:effectLst/>
                        </a:rPr>
                        <a:t>ch2</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rPr>
                        <a:t>This 1-bit signal signals the VGA module to draw the channel 2 signal on the scope for this </a:t>
                      </a:r>
                      <a:r>
                        <a:rPr lang="en-US" sz="1200" dirty="0" err="1">
                          <a:effectLst/>
                        </a:rPr>
                        <a:t>row,column</a:t>
                      </a:r>
                      <a:r>
                        <a:rPr lang="en-US" sz="1200" dirty="0">
                          <a:effectLst/>
                        </a:rPr>
                        <a:t> pixel. When the value is 1, draw a green pixel on the display at the current row, column position. When 0, do not draw a pixel.</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199259">
                <a:tc>
                  <a:txBody>
                    <a:bodyPr/>
                    <a:lstStyle/>
                    <a:p>
                      <a:pPr algn="ctr" fontAlgn="t"/>
                      <a:r>
                        <a:rPr lang="en-US" sz="1200" b="1" dirty="0">
                          <a:effectLst/>
                        </a:rPr>
                        <a:t>ch2_enb</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This 1-bit signal enable the ch2 signal to be drawn.</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99259">
                <a:tc>
                  <a:txBody>
                    <a:bodyPr/>
                    <a:lstStyle/>
                    <a:p>
                      <a:pPr algn="ctr" fontAlgn="t"/>
                      <a:r>
                        <a:rPr lang="en-US" sz="1200" b="1" dirty="0">
                          <a:effectLst/>
                        </a:rPr>
                        <a:t>R</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The 8-bit red intensity for this row,column pixel on the screen.</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199259">
                <a:tc>
                  <a:txBody>
                    <a:bodyPr/>
                    <a:lstStyle/>
                    <a:p>
                      <a:pPr algn="ctr" fontAlgn="t"/>
                      <a:r>
                        <a:rPr lang="en-US" sz="1200" b="1">
                          <a:effectLst/>
                        </a:rPr>
                        <a:t>G</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The 8-bit green intensity for this </a:t>
                      </a:r>
                      <a:r>
                        <a:rPr lang="en-US" sz="1200" dirty="0" err="1">
                          <a:effectLst/>
                        </a:rPr>
                        <a:t>row,column</a:t>
                      </a:r>
                      <a:r>
                        <a:rPr lang="en-US" sz="1200" dirty="0">
                          <a:effectLst/>
                        </a:rPr>
                        <a:t> pixel on the screen.</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199259">
                <a:tc>
                  <a:txBody>
                    <a:bodyPr/>
                    <a:lstStyle/>
                    <a:p>
                      <a:pPr algn="ctr" fontAlgn="t"/>
                      <a:r>
                        <a:rPr lang="en-US" sz="1200" b="1">
                          <a:effectLst/>
                        </a:rPr>
                        <a:t>B</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The 8-bit blue intensity for this row,column pixel on the screen.</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199259">
                <a:tc>
                  <a:txBody>
                    <a:bodyPr/>
                    <a:lstStyle/>
                    <a:p>
                      <a:pPr algn="ctr" fontAlgn="t"/>
                      <a:r>
                        <a:rPr lang="en-US" sz="1200" b="1" dirty="0">
                          <a:effectLst/>
                        </a:rPr>
                        <a:t>Row</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The current row being drawn on the display.</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199259">
                <a:tc>
                  <a:txBody>
                    <a:bodyPr/>
                    <a:lstStyle/>
                    <a:p>
                      <a:pPr algn="ctr" fontAlgn="t"/>
                      <a:r>
                        <a:rPr lang="en-US" sz="1200" b="1">
                          <a:effectLst/>
                        </a:rPr>
                        <a:t>Column</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The current row being drawn on the display.</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r h="199259">
                <a:tc>
                  <a:txBody>
                    <a:bodyPr/>
                    <a:lstStyle/>
                    <a:p>
                      <a:pPr algn="ctr" fontAlgn="t"/>
                      <a:r>
                        <a:rPr lang="en-US" sz="1200" b="1" dirty="0">
                          <a:effectLst/>
                        </a:rPr>
                        <a:t>blank</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The blank signal for the current </a:t>
                      </a:r>
                      <a:r>
                        <a:rPr lang="en-US" sz="1200" dirty="0" err="1">
                          <a:effectLst/>
                        </a:rPr>
                        <a:t>row,column</a:t>
                      </a:r>
                      <a:r>
                        <a:rPr lang="en-US" sz="1200" dirty="0">
                          <a:effectLst/>
                        </a:rPr>
                        <a:t> position. Its the logical OR of the </a:t>
                      </a:r>
                      <a:r>
                        <a:rPr lang="en-US" sz="1200" dirty="0" err="1">
                          <a:effectLst/>
                        </a:rPr>
                        <a:t>h_blank</a:t>
                      </a:r>
                      <a:r>
                        <a:rPr lang="en-US" sz="1200" dirty="0">
                          <a:effectLst/>
                        </a:rPr>
                        <a:t> and </a:t>
                      </a:r>
                      <a:r>
                        <a:rPr lang="en-US" sz="1200" dirty="0" err="1">
                          <a:effectLst/>
                        </a:rPr>
                        <a:t>v_blank</a:t>
                      </a:r>
                      <a:r>
                        <a:rPr lang="en-US" sz="1200" dirty="0">
                          <a:effectLst/>
                        </a:rPr>
                        <a:t> signals.</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99259">
                <a:tc>
                  <a:txBody>
                    <a:bodyPr/>
                    <a:lstStyle/>
                    <a:p>
                      <a:pPr algn="ctr" fontAlgn="t"/>
                      <a:r>
                        <a:rPr lang="en-US" sz="1200" b="1" dirty="0" err="1">
                          <a:effectLst/>
                        </a:rPr>
                        <a:t>h_synch</a:t>
                      </a:r>
                      <a:endParaRPr lang="en-US" sz="1200" b="1" dirty="0">
                        <a:effectLst/>
                      </a:endParaRP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The h_synch signal for the current row,column position.</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4"/>
                  </a:ext>
                </a:extLst>
              </a:tr>
              <a:tr h="199259">
                <a:tc>
                  <a:txBody>
                    <a:bodyPr/>
                    <a:lstStyle/>
                    <a:p>
                      <a:pPr algn="ctr" fontAlgn="t"/>
                      <a:r>
                        <a:rPr lang="en-US" sz="1200" b="1" dirty="0" err="1">
                          <a:effectLst/>
                        </a:rPr>
                        <a:t>v_synch</a:t>
                      </a:r>
                      <a:endParaRPr lang="en-US" sz="1200" b="1" dirty="0">
                        <a:effectLst/>
                      </a:endParaRP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The v_synch signal for the current row,column position.</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990202">
                <a:tc>
                  <a:txBody>
                    <a:bodyPr/>
                    <a:lstStyle/>
                    <a:p>
                      <a:pPr algn="ctr" fontAlgn="t"/>
                      <a:r>
                        <a:rPr lang="en-US" sz="1200" b="1" dirty="0">
                          <a:effectLst/>
                        </a:rPr>
                        <a:t>Behavior</a:t>
                      </a:r>
                    </a:p>
                  </a:txBody>
                  <a:tcPr marL="13473" marR="13473" marT="10779" marB="1077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rPr>
                        <a:t>The VGA component contains a pair of cascaded counters which generate the row and column values of the current pixel being displayed. The row and column values are used to generate the blank, </a:t>
                      </a:r>
                      <a:r>
                        <a:rPr lang="en-US" sz="1200" dirty="0" err="1">
                          <a:effectLst/>
                        </a:rPr>
                        <a:t>h_synch</a:t>
                      </a:r>
                      <a:r>
                        <a:rPr lang="en-US" sz="1200" dirty="0">
                          <a:effectLst/>
                        </a:rPr>
                        <a:t> and </a:t>
                      </a:r>
                      <a:r>
                        <a:rPr lang="en-US" sz="1200" dirty="0" err="1">
                          <a:effectLst/>
                        </a:rPr>
                        <a:t>v_synch</a:t>
                      </a:r>
                      <a:r>
                        <a:rPr lang="en-US" sz="1200" dirty="0">
                          <a:effectLst/>
                        </a:rPr>
                        <a:t> signals according to the Figures above. The </a:t>
                      </a:r>
                      <a:r>
                        <a:rPr lang="en-US" sz="1200" dirty="0" err="1">
                          <a:effectLst/>
                        </a:rPr>
                        <a:t>scopeFace</a:t>
                      </a:r>
                      <a:r>
                        <a:rPr lang="en-US" sz="1200" dirty="0">
                          <a:effectLst/>
                        </a:rPr>
                        <a:t> component (more on this below), takes the row and column values (along with some other information) and generates the R,G,B color of that pixel. The three </a:t>
                      </a:r>
                      <a:r>
                        <a:rPr lang="en-US" sz="1200" dirty="0" err="1">
                          <a:effectLst/>
                        </a:rPr>
                        <a:t>muxes</a:t>
                      </a:r>
                      <a:r>
                        <a:rPr lang="en-US" sz="1200" dirty="0">
                          <a:effectLst/>
                        </a:rPr>
                        <a:t> on the output of the R,G,B output of the </a:t>
                      </a:r>
                      <a:r>
                        <a:rPr lang="en-US" sz="1200" dirty="0" err="1">
                          <a:effectLst/>
                        </a:rPr>
                        <a:t>scopeFace</a:t>
                      </a:r>
                      <a:r>
                        <a:rPr lang="en-US" sz="1200" dirty="0">
                          <a:effectLst/>
                        </a:rPr>
                        <a:t> component output the </a:t>
                      </a:r>
                      <a:r>
                        <a:rPr lang="en-US" sz="1200" dirty="0" err="1">
                          <a:effectLst/>
                        </a:rPr>
                        <a:t>scopeFace</a:t>
                      </a:r>
                      <a:r>
                        <a:rPr lang="en-US" sz="1200" dirty="0">
                          <a:effectLst/>
                        </a:rPr>
                        <a:t> R,G,B values for </a:t>
                      </a:r>
                      <a:r>
                        <a:rPr lang="en-US" sz="1200" dirty="0" err="1">
                          <a:effectLst/>
                        </a:rPr>
                        <a:t>row,column</a:t>
                      </a:r>
                      <a:r>
                        <a:rPr lang="en-US" sz="1200" dirty="0">
                          <a:effectLst/>
                        </a:rPr>
                        <a:t> values within the 640x480 displayable region, or 0's for values outside this region.</a:t>
                      </a:r>
                    </a:p>
                  </a:txBody>
                  <a:tcPr marL="13473" marR="13473" marT="10779" marB="107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6"/>
                  </a:ext>
                </a:extLst>
              </a:tr>
            </a:tbl>
          </a:graphicData>
        </a:graphic>
      </p:graphicFrame>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24</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1942436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Lab 1 – </a:t>
            </a:r>
            <a:r>
              <a:rPr lang="en-US" cap="none" dirty="0" err="1"/>
              <a:t>Scopeface</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25</a:t>
            </a:fld>
            <a:endParaRPr lang="en-US" dirty="0">
              <a:solidFill>
                <a:srgbClr val="000000"/>
              </a:solidFill>
            </a:endParaRPr>
          </a:p>
        </p:txBody>
      </p:sp>
    </p:spTree>
    <p:extLst>
      <p:ext uri="{BB962C8B-B14F-4D97-AF65-F5344CB8AC3E}">
        <p14:creationId xmlns:p14="http://schemas.microsoft.com/office/powerpoint/2010/main" val="3206467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Intro – Architecture</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26</a:t>
            </a:fld>
            <a:endParaRPr lang="en-US" dirty="0">
              <a:solidFill>
                <a:srgbClr val="00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763" y="1539748"/>
            <a:ext cx="8661728" cy="481609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bwMode="auto">
          <a:xfrm>
            <a:off x="4901980" y="3300918"/>
            <a:ext cx="1260696" cy="233788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spcBef>
                <a:spcPct val="0"/>
              </a:spcBef>
            </a:pPr>
            <a:r>
              <a:rPr lang="en-US" sz="2000" dirty="0" err="1">
                <a:solidFill>
                  <a:srgbClr val="FF0000"/>
                </a:solidFill>
                <a:latin typeface="Arial" pitchFamily="34" charset="0"/>
              </a:rPr>
              <a:t>ScopeFace</a:t>
            </a: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a:p>
            <a:pPr algn="ctr" eaLnBrk="0" hangingPunct="0">
              <a:spcBef>
                <a:spcPct val="0"/>
              </a:spcBef>
            </a:pPr>
            <a:endParaRPr lang="en-US" sz="2000" dirty="0">
              <a:solidFill>
                <a:srgbClr val="FF0000"/>
              </a:solidFill>
              <a:latin typeface="Arial" pitchFamily="34" charset="0"/>
            </a:endParaRPr>
          </a:p>
        </p:txBody>
      </p:sp>
    </p:spTree>
    <p:extLst>
      <p:ext uri="{BB962C8B-B14F-4D97-AF65-F5344CB8AC3E}">
        <p14:creationId xmlns:p14="http://schemas.microsoft.com/office/powerpoint/2010/main" val="416684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scopeFace</a:t>
            </a:r>
            <a:r>
              <a:rPr lang="en-US" dirty="0"/>
              <a:t> Module</a:t>
            </a:r>
          </a:p>
        </p:txBody>
      </p:sp>
      <p:sp>
        <p:nvSpPr>
          <p:cNvPr id="3" name="Content Placeholder 2"/>
          <p:cNvSpPr>
            <a:spLocks noGrp="1"/>
          </p:cNvSpPr>
          <p:nvPr>
            <p:ph idx="1"/>
          </p:nvPr>
        </p:nvSpPr>
        <p:spPr/>
        <p:txBody>
          <a:bodyPr/>
          <a:lstStyle/>
          <a:p>
            <a:pPr marL="0" indent="0">
              <a:buNone/>
            </a:pPr>
            <a:r>
              <a:rPr lang="en-US" sz="1800" dirty="0"/>
              <a:t>entity </a:t>
            </a:r>
            <a:r>
              <a:rPr lang="en-US" sz="1800" dirty="0" err="1"/>
              <a:t>scopeFace</a:t>
            </a:r>
            <a:r>
              <a:rPr lang="en-US" sz="1800" dirty="0"/>
              <a:t> is</a:t>
            </a:r>
          </a:p>
          <a:p>
            <a:pPr marL="0" indent="0">
              <a:buNone/>
            </a:pPr>
            <a:r>
              <a:rPr lang="en-US" sz="1800" dirty="0"/>
              <a:t>    Port ( row : in  unsigned(9 </a:t>
            </a:r>
            <a:r>
              <a:rPr lang="en-US" sz="1800" dirty="0" err="1"/>
              <a:t>downto</a:t>
            </a:r>
            <a:r>
              <a:rPr lang="en-US" sz="1800" dirty="0"/>
              <a:t> 0);</a:t>
            </a:r>
          </a:p>
          <a:p>
            <a:pPr marL="0" indent="0">
              <a:buNone/>
            </a:pPr>
            <a:r>
              <a:rPr lang="en-US" sz="1800" dirty="0"/>
              <a:t>           	column : in  unsigned(9 </a:t>
            </a:r>
            <a:r>
              <a:rPr lang="en-US" sz="1800" dirty="0" err="1"/>
              <a:t>downto</a:t>
            </a:r>
            <a:r>
              <a:rPr lang="en-US" sz="1800" dirty="0"/>
              <a:t> 0);</a:t>
            </a:r>
          </a:p>
          <a:p>
            <a:pPr marL="0" indent="0">
              <a:buNone/>
            </a:pPr>
            <a:r>
              <a:rPr lang="en-US" sz="1800" dirty="0"/>
              <a:t>	</a:t>
            </a:r>
            <a:r>
              <a:rPr lang="en-US" sz="1800" dirty="0" err="1"/>
              <a:t>trigger_volt</a:t>
            </a:r>
            <a:r>
              <a:rPr lang="en-US" sz="1800" dirty="0"/>
              <a:t>: in unsigned (9 </a:t>
            </a:r>
            <a:r>
              <a:rPr lang="en-US" sz="1800" dirty="0" err="1"/>
              <a:t>downto</a:t>
            </a:r>
            <a:r>
              <a:rPr lang="en-US" sz="1800" dirty="0"/>
              <a:t> 0);</a:t>
            </a:r>
          </a:p>
          <a:p>
            <a:pPr marL="0" indent="0">
              <a:buNone/>
            </a:pPr>
            <a:r>
              <a:rPr lang="en-US" sz="1800" dirty="0"/>
              <a:t>	</a:t>
            </a:r>
            <a:r>
              <a:rPr lang="en-US" sz="1800" dirty="0" err="1"/>
              <a:t>trigger_time</a:t>
            </a:r>
            <a:r>
              <a:rPr lang="en-US" sz="1800" dirty="0"/>
              <a:t>: in unsigned (9 </a:t>
            </a:r>
            <a:r>
              <a:rPr lang="en-US" sz="1800" dirty="0" err="1"/>
              <a:t>downto</a:t>
            </a:r>
            <a:r>
              <a:rPr lang="en-US" sz="1800" dirty="0"/>
              <a:t> 0);</a:t>
            </a:r>
          </a:p>
          <a:p>
            <a:pPr marL="0" indent="0">
              <a:buNone/>
            </a:pPr>
            <a:r>
              <a:rPr lang="en-US" sz="1800" dirty="0"/>
              <a:t>           	r : out  </a:t>
            </a:r>
            <a:r>
              <a:rPr lang="en-US" sz="1800" dirty="0" err="1"/>
              <a:t>std_logic_vector</a:t>
            </a:r>
            <a:r>
              <a:rPr lang="en-US" sz="1800" dirty="0"/>
              <a:t>(7 </a:t>
            </a:r>
            <a:r>
              <a:rPr lang="en-US" sz="1800" dirty="0" err="1"/>
              <a:t>downto</a:t>
            </a:r>
            <a:r>
              <a:rPr lang="en-US" sz="1800" dirty="0"/>
              <a:t> 0);</a:t>
            </a:r>
          </a:p>
          <a:p>
            <a:pPr marL="0" indent="0">
              <a:buNone/>
            </a:pPr>
            <a:r>
              <a:rPr lang="en-US" sz="1800" dirty="0"/>
              <a:t>           	g : out  </a:t>
            </a:r>
            <a:r>
              <a:rPr lang="en-US" sz="1800" dirty="0" err="1"/>
              <a:t>std_logic_vector</a:t>
            </a:r>
            <a:r>
              <a:rPr lang="en-US" sz="1800" dirty="0"/>
              <a:t>(7 </a:t>
            </a:r>
            <a:r>
              <a:rPr lang="en-US" sz="1800" dirty="0" err="1"/>
              <a:t>downto</a:t>
            </a:r>
            <a:r>
              <a:rPr lang="en-US" sz="1800" dirty="0"/>
              <a:t> 0);</a:t>
            </a:r>
          </a:p>
          <a:p>
            <a:pPr marL="0" indent="0">
              <a:buNone/>
            </a:pPr>
            <a:r>
              <a:rPr lang="en-US" sz="1800" dirty="0"/>
              <a:t>           	b : out  </a:t>
            </a:r>
            <a:r>
              <a:rPr lang="en-US" sz="1800" dirty="0" err="1"/>
              <a:t>std_logic_vector</a:t>
            </a:r>
            <a:r>
              <a:rPr lang="en-US" sz="1800" dirty="0"/>
              <a:t>(7 </a:t>
            </a:r>
            <a:r>
              <a:rPr lang="en-US" sz="1800" dirty="0" err="1"/>
              <a:t>downto</a:t>
            </a:r>
            <a:r>
              <a:rPr lang="en-US" sz="1800" dirty="0"/>
              <a:t> 0);</a:t>
            </a:r>
          </a:p>
          <a:p>
            <a:pPr marL="0" indent="0">
              <a:buNone/>
            </a:pPr>
            <a:r>
              <a:rPr lang="en-US" sz="1800" dirty="0"/>
              <a:t>	ch1: in </a:t>
            </a:r>
            <a:r>
              <a:rPr lang="en-US" sz="1800" dirty="0" err="1"/>
              <a:t>std_logic</a:t>
            </a:r>
            <a:r>
              <a:rPr lang="en-US" sz="1800" dirty="0"/>
              <a:t>;</a:t>
            </a:r>
          </a:p>
          <a:p>
            <a:pPr marL="0" indent="0">
              <a:buNone/>
            </a:pPr>
            <a:r>
              <a:rPr lang="en-US" sz="1800" dirty="0"/>
              <a:t>	ch1_enb: in </a:t>
            </a:r>
            <a:r>
              <a:rPr lang="en-US" sz="1800" dirty="0" err="1"/>
              <a:t>std_logic</a:t>
            </a:r>
            <a:r>
              <a:rPr lang="en-US" sz="1800" dirty="0"/>
              <a:t>;</a:t>
            </a:r>
          </a:p>
          <a:p>
            <a:pPr marL="0" indent="0">
              <a:buNone/>
            </a:pPr>
            <a:r>
              <a:rPr lang="en-US" sz="1800" dirty="0"/>
              <a:t>	ch2: in </a:t>
            </a:r>
            <a:r>
              <a:rPr lang="en-US" sz="1800" dirty="0" err="1"/>
              <a:t>std_logic</a:t>
            </a:r>
            <a:r>
              <a:rPr lang="en-US" sz="1800" dirty="0"/>
              <a:t>;</a:t>
            </a:r>
          </a:p>
          <a:p>
            <a:pPr marL="0" indent="0">
              <a:buNone/>
            </a:pPr>
            <a:r>
              <a:rPr lang="en-US" sz="1800" dirty="0"/>
              <a:t>	ch2_enb: in </a:t>
            </a:r>
            <a:r>
              <a:rPr lang="en-US" sz="1800" dirty="0" err="1"/>
              <a:t>std_logic</a:t>
            </a:r>
            <a:r>
              <a:rPr lang="en-US" sz="1800" dirty="0"/>
              <a:t>);</a:t>
            </a:r>
          </a:p>
          <a:p>
            <a:pPr marL="0" indent="0">
              <a:buNone/>
            </a:pPr>
            <a:r>
              <a:rPr lang="en-US" sz="1800" dirty="0"/>
              <a:t>end </a:t>
            </a:r>
            <a:r>
              <a:rPr lang="en-US" sz="1800" dirty="0" err="1"/>
              <a:t>scopeFace</a:t>
            </a:r>
            <a:r>
              <a:rPr lang="en-US" sz="1800" dirty="0"/>
              <a:t>;</a:t>
            </a:r>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27</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4180058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ScopeFace</a:t>
            </a:r>
            <a:r>
              <a:rPr lang="en-US" dirty="0"/>
              <a:t> Module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42378358"/>
              </p:ext>
            </p:extLst>
          </p:nvPr>
        </p:nvGraphicFramePr>
        <p:xfrm>
          <a:off x="150118" y="1460305"/>
          <a:ext cx="8857403" cy="4954142"/>
        </p:xfrm>
        <a:graphic>
          <a:graphicData uri="http://schemas.openxmlformats.org/drawingml/2006/table">
            <a:tbl>
              <a:tblPr/>
              <a:tblGrid>
                <a:gridCol w="1054799">
                  <a:extLst>
                    <a:ext uri="{9D8B030D-6E8A-4147-A177-3AD203B41FA5}">
                      <a16:colId xmlns:a16="http://schemas.microsoft.com/office/drawing/2014/main" val="20000"/>
                    </a:ext>
                  </a:extLst>
                </a:gridCol>
                <a:gridCol w="7802604">
                  <a:extLst>
                    <a:ext uri="{9D8B030D-6E8A-4147-A177-3AD203B41FA5}">
                      <a16:colId xmlns:a16="http://schemas.microsoft.com/office/drawing/2014/main" val="20001"/>
                    </a:ext>
                  </a:extLst>
                </a:gridCol>
              </a:tblGrid>
              <a:tr h="215971">
                <a:tc>
                  <a:txBody>
                    <a:bodyPr/>
                    <a:lstStyle/>
                    <a:p>
                      <a:pPr algn="ctr" fontAlgn="t"/>
                      <a:r>
                        <a:rPr lang="en-US" sz="1200" b="1" dirty="0" err="1">
                          <a:effectLst/>
                        </a:rPr>
                        <a:t>clk</a:t>
                      </a:r>
                      <a:endParaRPr lang="en-US" sz="1200" b="1" dirty="0">
                        <a:effectLst/>
                      </a:endParaRP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This is the 25Mhz pixel clock generated by the DCM in the video module.</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15971">
                <a:tc>
                  <a:txBody>
                    <a:bodyPr/>
                    <a:lstStyle/>
                    <a:p>
                      <a:pPr algn="ctr" fontAlgn="t"/>
                      <a:r>
                        <a:rPr lang="en-US" sz="1200" b="1" dirty="0" err="1">
                          <a:effectLst/>
                        </a:rPr>
                        <a:t>reset_n</a:t>
                      </a:r>
                      <a:endParaRPr lang="en-US" sz="1200" b="1" dirty="0">
                        <a:effectLst/>
                      </a:endParaRP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This is the same active low reset signal passed into the top level Lab1 module.</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81170">
                <a:tc>
                  <a:txBody>
                    <a:bodyPr/>
                    <a:lstStyle/>
                    <a:p>
                      <a:pPr algn="ctr" fontAlgn="t"/>
                      <a:r>
                        <a:rPr lang="en-US" sz="1200" b="1" dirty="0" err="1">
                          <a:effectLst/>
                        </a:rPr>
                        <a:t>tr_volt</a:t>
                      </a:r>
                      <a:endParaRPr lang="en-US" sz="1200" b="1" dirty="0">
                        <a:effectLst/>
                      </a:endParaRP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dirty="0">
                          <a:effectLst/>
                        </a:rPr>
                        <a:t>This is a 10-bit unsigned value representing the trigger voltage. This value is passed to the </a:t>
                      </a:r>
                      <a:r>
                        <a:rPr lang="en-US" sz="1200" dirty="0" err="1">
                          <a:effectLst/>
                        </a:rPr>
                        <a:t>scopeFace</a:t>
                      </a:r>
                      <a:r>
                        <a:rPr lang="en-US" sz="1200" dirty="0">
                          <a:effectLst/>
                        </a:rPr>
                        <a:t> module so that a yellow arrow (see Trigger Level Marker in the screen show) on the vertical axis.</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81170">
                <a:tc>
                  <a:txBody>
                    <a:bodyPr/>
                    <a:lstStyle/>
                    <a:p>
                      <a:pPr algn="ctr" fontAlgn="t"/>
                      <a:r>
                        <a:rPr lang="en-US" sz="1200" b="1" dirty="0" err="1">
                          <a:effectLst/>
                        </a:rPr>
                        <a:t>tr_time</a:t>
                      </a:r>
                      <a:endParaRPr lang="en-US" sz="1200" b="1" dirty="0">
                        <a:effectLst/>
                      </a:endParaRP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This is a 10-bit unsigned value representing the trigger time. This value is passed to the scopeFace module so that a yellow arrow (see Trigger Time Marker in the screen show) on the horizontal axis.</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15516">
                <a:tc>
                  <a:txBody>
                    <a:bodyPr/>
                    <a:lstStyle/>
                    <a:p>
                      <a:pPr algn="ctr" fontAlgn="t"/>
                      <a:r>
                        <a:rPr lang="en-US" sz="1200" b="1" dirty="0">
                          <a:effectLst/>
                        </a:rPr>
                        <a:t>ch1</a:t>
                      </a: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This 1-bit signal signals the VGA module to draw the channel 1 signal on the scope for this row, column pixel. When the value is 1, draw a yellow pixel on the display at the current row,column position. When 0, do not draw a pixel.</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15971">
                <a:tc>
                  <a:txBody>
                    <a:bodyPr/>
                    <a:lstStyle/>
                    <a:p>
                      <a:pPr algn="ctr" fontAlgn="t"/>
                      <a:r>
                        <a:rPr lang="en-US" sz="1200" b="1" dirty="0">
                          <a:effectLst/>
                        </a:rPr>
                        <a:t>ch1_enb</a:t>
                      </a: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This 1-bit signal enable the ch1 signal to be drawn.</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48343">
                <a:tc>
                  <a:txBody>
                    <a:bodyPr/>
                    <a:lstStyle/>
                    <a:p>
                      <a:pPr algn="ctr" fontAlgn="t"/>
                      <a:r>
                        <a:rPr lang="en-US" sz="1200" b="1" dirty="0">
                          <a:effectLst/>
                        </a:rPr>
                        <a:t>ch2</a:t>
                      </a: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This 1-bit signal signals the VGA module to draw the channel 2 signal on the scope for this row,column pixel. When the value is 1, draw a green pixel on the display at the current row, column position. When 0, do not draw a pixel.</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215971">
                <a:tc>
                  <a:txBody>
                    <a:bodyPr/>
                    <a:lstStyle/>
                    <a:p>
                      <a:pPr algn="ctr" fontAlgn="t"/>
                      <a:r>
                        <a:rPr lang="en-US" sz="1200" b="1" dirty="0">
                          <a:effectLst/>
                        </a:rPr>
                        <a:t>ch2_enb</a:t>
                      </a: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This 1-bit signal enable the ch2 signal to be drawn.</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15971">
                <a:tc>
                  <a:txBody>
                    <a:bodyPr/>
                    <a:lstStyle/>
                    <a:p>
                      <a:pPr algn="ctr" fontAlgn="t"/>
                      <a:r>
                        <a:rPr lang="en-US" sz="1200" b="1" dirty="0">
                          <a:effectLst/>
                        </a:rPr>
                        <a:t>R</a:t>
                      </a: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The 8-bit red intensity for this row,column pixel on the screen.</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r h="215971">
                <a:tc>
                  <a:txBody>
                    <a:bodyPr/>
                    <a:lstStyle/>
                    <a:p>
                      <a:pPr algn="ctr" fontAlgn="t"/>
                      <a:r>
                        <a:rPr lang="en-US" sz="1200" b="1" dirty="0">
                          <a:effectLst/>
                        </a:rPr>
                        <a:t>G</a:t>
                      </a: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The 8-bit green intensity for this row,column pixel on the screen.</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15971">
                <a:tc>
                  <a:txBody>
                    <a:bodyPr/>
                    <a:lstStyle/>
                    <a:p>
                      <a:pPr algn="ctr" fontAlgn="t"/>
                      <a:r>
                        <a:rPr lang="en-US" sz="1200" b="1" dirty="0">
                          <a:effectLst/>
                        </a:rPr>
                        <a:t>B</a:t>
                      </a: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The 8-bit blue intensity for this row,column pixel on the screen.</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0"/>
                  </a:ext>
                </a:extLst>
              </a:tr>
              <a:tr h="215971">
                <a:tc>
                  <a:txBody>
                    <a:bodyPr/>
                    <a:lstStyle/>
                    <a:p>
                      <a:pPr algn="ctr" fontAlgn="t"/>
                      <a:r>
                        <a:rPr lang="en-US" sz="1200" b="1" dirty="0">
                          <a:effectLst/>
                        </a:rPr>
                        <a:t>Row</a:t>
                      </a: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a:effectLst/>
                        </a:rPr>
                        <a:t>The current row being drawn on the display.</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15971">
                <a:tc>
                  <a:txBody>
                    <a:bodyPr/>
                    <a:lstStyle/>
                    <a:p>
                      <a:pPr algn="ctr" fontAlgn="t"/>
                      <a:r>
                        <a:rPr lang="en-US" sz="1200" b="1" dirty="0">
                          <a:effectLst/>
                        </a:rPr>
                        <a:t>Column</a:t>
                      </a: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200">
                          <a:effectLst/>
                        </a:rPr>
                        <a:t>The current row being drawn on the display.</a:t>
                      </a: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12"/>
                  </a:ext>
                </a:extLst>
              </a:tr>
              <a:tr h="884204">
                <a:tc>
                  <a:txBody>
                    <a:bodyPr/>
                    <a:lstStyle/>
                    <a:p>
                      <a:pPr algn="ctr" fontAlgn="t"/>
                      <a:r>
                        <a:rPr lang="en-US" sz="1200" b="1" dirty="0">
                          <a:effectLst/>
                        </a:rPr>
                        <a:t>Behavior</a:t>
                      </a:r>
                    </a:p>
                  </a:txBody>
                  <a:tcPr marL="17106" marR="17106" marT="13685" marB="1368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200" dirty="0">
                          <a:effectLst/>
                        </a:rPr>
                        <a:t>The </a:t>
                      </a:r>
                      <a:r>
                        <a:rPr lang="en-US" sz="1200" dirty="0" err="1">
                          <a:effectLst/>
                        </a:rPr>
                        <a:t>scopeFace</a:t>
                      </a:r>
                      <a:r>
                        <a:rPr lang="en-US" sz="1200" dirty="0">
                          <a:effectLst/>
                        </a:rPr>
                        <a:t> component takes in the current </a:t>
                      </a:r>
                      <a:r>
                        <a:rPr lang="en-US" sz="1200" dirty="0" err="1">
                          <a:effectLst/>
                        </a:rPr>
                        <a:t>row,column</a:t>
                      </a:r>
                      <a:r>
                        <a:rPr lang="en-US" sz="1200" dirty="0">
                          <a:effectLst/>
                        </a:rPr>
                        <a:t> coordinates of the display and generates the R,G,B values at that screen coordinate. For example, if </a:t>
                      </a:r>
                      <a:r>
                        <a:rPr lang="en-US" sz="1200" dirty="0" err="1">
                          <a:effectLst/>
                        </a:rPr>
                        <a:t>row,column</a:t>
                      </a:r>
                      <a:r>
                        <a:rPr lang="en-US" sz="1200" dirty="0">
                          <a:effectLst/>
                        </a:rPr>
                        <a:t> = 20,20 then the R,G,B output should be 0xFF,0xFF,0xFF (white) because the upper left corner of the </a:t>
                      </a:r>
                      <a:r>
                        <a:rPr lang="en-US" sz="1200" dirty="0" err="1">
                          <a:effectLst/>
                        </a:rPr>
                        <a:t>O'scope</a:t>
                      </a:r>
                      <a:r>
                        <a:rPr lang="en-US" sz="1200" dirty="0">
                          <a:effectLst/>
                        </a:rPr>
                        <a:t> grid display is white. Note, you can get the RGB values for common colors at </a:t>
                      </a:r>
                      <a:r>
                        <a:rPr lang="en-US" sz="1200" u="none" strike="noStrike" dirty="0">
                          <a:solidFill>
                            <a:srgbClr val="0088CC"/>
                          </a:solidFill>
                          <a:effectLst/>
                          <a:hlinkClick r:id="rId2"/>
                        </a:rPr>
                        <a:t>this</a:t>
                      </a:r>
                      <a:r>
                        <a:rPr lang="en-US" sz="1200" dirty="0">
                          <a:effectLst/>
                        </a:rPr>
                        <a:t> website or </a:t>
                      </a:r>
                      <a:r>
                        <a:rPr lang="en-US" sz="1200" dirty="0">
                          <a:effectLst/>
                          <a:hlinkClick r:id="rId3"/>
                        </a:rPr>
                        <a:t>this</a:t>
                      </a:r>
                      <a:r>
                        <a:rPr lang="en-US" sz="1200" dirty="0">
                          <a:effectLst/>
                        </a:rPr>
                        <a:t> website.</a:t>
                      </a:r>
                      <a:r>
                        <a:rPr lang="en-US" sz="1200" dirty="0">
                          <a:hlinkClick r:id="rId3"/>
                        </a:rPr>
                        <a:t> </a:t>
                      </a:r>
                      <a:endParaRPr lang="en-US" sz="1200" dirty="0">
                        <a:effectLst/>
                      </a:endParaRPr>
                    </a:p>
                  </a:txBody>
                  <a:tcPr marL="17106" marR="17106" marT="13685" marB="1368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28</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707634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scopeFace</a:t>
            </a:r>
            <a:r>
              <a:rPr lang="en-US" dirty="0"/>
              <a:t> Module</a:t>
            </a:r>
          </a:p>
        </p:txBody>
      </p:sp>
      <p:sp>
        <p:nvSpPr>
          <p:cNvPr id="3" name="Content Placeholder 2"/>
          <p:cNvSpPr>
            <a:spLocks noGrp="1"/>
          </p:cNvSpPr>
          <p:nvPr>
            <p:ph idx="1"/>
          </p:nvPr>
        </p:nvSpPr>
        <p:spPr/>
        <p:txBody>
          <a:bodyPr/>
          <a:lstStyle/>
          <a:p>
            <a:r>
              <a:rPr lang="en-US" dirty="0"/>
              <a:t>RGB Colors:</a:t>
            </a:r>
          </a:p>
          <a:p>
            <a:r>
              <a:rPr lang="en-US" dirty="0">
                <a:hlinkClick r:id="rId2"/>
              </a:rPr>
              <a:t>http://www.w3schools.com/colors/colors_names.asp</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29</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377633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Comparator Construction</a:t>
            </a:r>
            <a:br>
              <a:rPr lang="en-US" cap="none" dirty="0"/>
            </a:b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1303019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Lab 1 – Connections</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30</a:t>
            </a:fld>
            <a:endParaRPr lang="en-US" dirty="0">
              <a:solidFill>
                <a:srgbClr val="000000"/>
              </a:solidFill>
            </a:endParaRPr>
          </a:p>
        </p:txBody>
      </p:sp>
    </p:spTree>
    <p:extLst>
      <p:ext uri="{BB962C8B-B14F-4D97-AF65-F5344CB8AC3E}">
        <p14:creationId xmlns:p14="http://schemas.microsoft.com/office/powerpoint/2010/main" val="787933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Intro – Architecture</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31</a:t>
            </a:fld>
            <a:endParaRPr lang="en-US" dirty="0">
              <a:solidFill>
                <a:srgbClr val="00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23" y="1539748"/>
            <a:ext cx="8999409" cy="481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517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Connections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32</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6" name="Picture 4" descr="https://reference.digilentinc.com/_media/reference/programmable-logic/nexys-video/nexys-video-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625" y="1662762"/>
            <a:ext cx="5715000" cy="5181601"/>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bwMode="auto">
          <a:xfrm>
            <a:off x="5240751" y="5213447"/>
            <a:ext cx="1050878" cy="98264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endParaRPr lang="en-US" sz="1400" dirty="0">
              <a:solidFill>
                <a:srgbClr val="FF0000"/>
              </a:solidFill>
              <a:latin typeface="Arial" pitchFamily="34" charset="0"/>
            </a:endParaRPr>
          </a:p>
          <a:p>
            <a:pPr eaLnBrk="0" hangingPunct="0">
              <a:spcBef>
                <a:spcPct val="0"/>
              </a:spcBef>
            </a:pPr>
            <a:r>
              <a:rPr lang="en-US" sz="2000" dirty="0">
                <a:solidFill>
                  <a:srgbClr val="FF0000"/>
                </a:solidFill>
                <a:latin typeface="Arial" pitchFamily="34" charset="0"/>
              </a:rPr>
              <a:t>	       Buttons</a:t>
            </a:r>
          </a:p>
        </p:txBody>
      </p:sp>
      <p:sp>
        <p:nvSpPr>
          <p:cNvPr id="8" name="Oval 7"/>
          <p:cNvSpPr/>
          <p:nvPr/>
        </p:nvSpPr>
        <p:spPr bwMode="auto">
          <a:xfrm>
            <a:off x="2101764" y="2376993"/>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eaLnBrk="0" hangingPunct="0">
              <a:spcBef>
                <a:spcPct val="0"/>
              </a:spcBef>
            </a:pPr>
            <a:r>
              <a:rPr lang="en-US" sz="2000" dirty="0">
                <a:solidFill>
                  <a:srgbClr val="FF0000"/>
                </a:solidFill>
                <a:latin typeface="Arial" pitchFamily="34" charset="0"/>
              </a:rPr>
              <a:t>Power		         </a:t>
            </a:r>
          </a:p>
        </p:txBody>
      </p:sp>
      <p:sp>
        <p:nvSpPr>
          <p:cNvPr id="9" name="Oval 8"/>
          <p:cNvSpPr/>
          <p:nvPr/>
        </p:nvSpPr>
        <p:spPr bwMode="auto">
          <a:xfrm>
            <a:off x="3152642" y="1833356"/>
            <a:ext cx="1050877" cy="736979"/>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algn="ctr" eaLnBrk="0" hangingPunct="0">
              <a:spcBef>
                <a:spcPct val="0"/>
              </a:spcBef>
            </a:pPr>
            <a:r>
              <a:rPr lang="en-US" sz="2000" dirty="0">
                <a:solidFill>
                  <a:srgbClr val="FF0000"/>
                </a:solidFill>
                <a:latin typeface="Arial" pitchFamily="34" charset="0"/>
              </a:rPr>
              <a:t>HDMI Out</a:t>
            </a: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endParaRPr lang="en-US" sz="1400" dirty="0">
              <a:solidFill>
                <a:srgbClr val="FF0000"/>
              </a:solidFill>
              <a:latin typeface="Arial" pitchFamily="34" charset="0"/>
            </a:endParaRPr>
          </a:p>
          <a:p>
            <a:pPr algn="ctr" eaLnBrk="0" hangingPunct="0">
              <a:spcBef>
                <a:spcPct val="0"/>
              </a:spcBef>
            </a:pPr>
            <a:r>
              <a:rPr lang="en-US" sz="1400" dirty="0">
                <a:solidFill>
                  <a:srgbClr val="FF0000"/>
                </a:solidFill>
                <a:latin typeface="Arial" pitchFamily="34" charset="0"/>
              </a:rPr>
              <a:t>         </a:t>
            </a:r>
          </a:p>
        </p:txBody>
      </p:sp>
      <p:sp>
        <p:nvSpPr>
          <p:cNvPr id="10" name="Oval 9"/>
          <p:cNvSpPr/>
          <p:nvPr/>
        </p:nvSpPr>
        <p:spPr bwMode="auto">
          <a:xfrm>
            <a:off x="2224604" y="5704767"/>
            <a:ext cx="805200" cy="49595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r" eaLnBrk="0" hangingPunct="0">
              <a:spcBef>
                <a:spcPct val="0"/>
              </a:spcBef>
            </a:pPr>
            <a:r>
              <a:rPr lang="en-US" sz="2000" dirty="0">
                <a:solidFill>
                  <a:srgbClr val="FF0000"/>
                </a:solidFill>
                <a:latin typeface="Arial" pitchFamily="34" charset="0"/>
              </a:rPr>
              <a:t>USB </a:t>
            </a:r>
            <a:r>
              <a:rPr lang="en-US" sz="2000" dirty="0" err="1">
                <a:solidFill>
                  <a:srgbClr val="FF0000"/>
                </a:solidFill>
                <a:latin typeface="Arial" pitchFamily="34" charset="0"/>
              </a:rPr>
              <a:t>Prog</a:t>
            </a:r>
            <a:r>
              <a:rPr lang="en-US" sz="2000" dirty="0">
                <a:solidFill>
                  <a:srgbClr val="FF0000"/>
                </a:solidFill>
                <a:latin typeface="Arial" pitchFamily="34" charset="0"/>
              </a:rPr>
              <a:t>		</a:t>
            </a:r>
          </a:p>
        </p:txBody>
      </p:sp>
      <p:sp>
        <p:nvSpPr>
          <p:cNvPr id="11" name="Oval 10"/>
          <p:cNvSpPr/>
          <p:nvPr/>
        </p:nvSpPr>
        <p:spPr bwMode="auto">
          <a:xfrm>
            <a:off x="5445477" y="3220870"/>
            <a:ext cx="477650" cy="41855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0" hangingPunct="0">
              <a:spcBef>
                <a:spcPct val="0"/>
              </a:spcBef>
            </a:pPr>
            <a:r>
              <a:rPr lang="en-US" sz="2000" dirty="0">
                <a:solidFill>
                  <a:srgbClr val="FF0000"/>
                </a:solidFill>
                <a:latin typeface="Arial" pitchFamily="34" charset="0"/>
              </a:rPr>
              <a:t>	    CPU Reset</a:t>
            </a:r>
          </a:p>
        </p:txBody>
      </p:sp>
    </p:spTree>
    <p:extLst>
      <p:ext uri="{BB962C8B-B14F-4D97-AF65-F5344CB8AC3E}">
        <p14:creationId xmlns:p14="http://schemas.microsoft.com/office/powerpoint/2010/main" val="1225153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Lab 1 – Digital Clocking Wizard</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33</a:t>
            </a:fld>
            <a:endParaRPr lang="en-US" dirty="0">
              <a:solidFill>
                <a:srgbClr val="000000"/>
              </a:solidFill>
            </a:endParaRPr>
          </a:p>
        </p:txBody>
      </p:sp>
    </p:spTree>
    <p:extLst>
      <p:ext uri="{BB962C8B-B14F-4D97-AF65-F5344CB8AC3E}">
        <p14:creationId xmlns:p14="http://schemas.microsoft.com/office/powerpoint/2010/main" val="1587317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Clocking Wizard</a:t>
            </a:r>
          </a:p>
        </p:txBody>
      </p:sp>
      <p:sp>
        <p:nvSpPr>
          <p:cNvPr id="3" name="Content Placeholder 2"/>
          <p:cNvSpPr>
            <a:spLocks noGrp="1"/>
          </p:cNvSpPr>
          <p:nvPr>
            <p:ph idx="1"/>
          </p:nvPr>
        </p:nvSpPr>
        <p:spPr/>
        <p:txBody>
          <a:bodyPr/>
          <a:lstStyle/>
          <a:p>
            <a:r>
              <a:rPr lang="en-US" dirty="0"/>
              <a:t>Xilinx Clocking Wizard Page:</a:t>
            </a:r>
          </a:p>
          <a:p>
            <a:pPr lvl="1"/>
            <a:r>
              <a:rPr lang="en-US" b="0" dirty="0">
                <a:hlinkClick r:id="rId2"/>
              </a:rPr>
              <a:t>https://www.xilinx.com/products/intellectual-property/clocking_wizard.html</a:t>
            </a:r>
            <a:endParaRPr lang="en-US" b="0" dirty="0"/>
          </a:p>
          <a:p>
            <a:r>
              <a:rPr lang="en-US" dirty="0"/>
              <a:t>Clocking Wizard v5.3 - </a:t>
            </a:r>
            <a:r>
              <a:rPr lang="en-US" dirty="0" err="1"/>
              <a:t>LogiCORE</a:t>
            </a:r>
            <a:r>
              <a:rPr lang="en-US" dirty="0"/>
              <a:t> IP Product Guide:</a:t>
            </a:r>
            <a:endParaRPr lang="en-US" b="0" dirty="0">
              <a:hlinkClick r:id="rId3"/>
            </a:endParaRPr>
          </a:p>
          <a:p>
            <a:pPr lvl="1"/>
            <a:r>
              <a:rPr lang="en-US" b="0" dirty="0">
                <a:hlinkClick r:id="rId3"/>
              </a:rPr>
              <a:t>https://www.xilinx.com/support/documentation/ip_documentation/clk_wiz/v5_3/pg065-clk-wiz.pdf</a:t>
            </a:r>
            <a:endParaRPr lang="en-US" b="0" dirty="0"/>
          </a:p>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34</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406405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Clocking Wizard</a:t>
            </a:r>
          </a:p>
        </p:txBody>
      </p:sp>
      <p:sp>
        <p:nvSpPr>
          <p:cNvPr id="3" name="Content Placeholder 2"/>
          <p:cNvSpPr>
            <a:spLocks noGrp="1"/>
          </p:cNvSpPr>
          <p:nvPr>
            <p:ph idx="1"/>
          </p:nvPr>
        </p:nvSpPr>
        <p:spPr/>
        <p:txBody>
          <a:bodyPr/>
          <a:lstStyle/>
          <a:p>
            <a:r>
              <a:rPr lang="en-US" dirty="0"/>
              <a:t>Click on IP Catalog</a:t>
            </a:r>
          </a:p>
          <a:p>
            <a:r>
              <a:rPr lang="en-US" dirty="0"/>
              <a:t>Search for Clocking Wizard IP</a:t>
            </a:r>
          </a:p>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35</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200" y="2703535"/>
            <a:ext cx="2149475"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1359858" y="3702633"/>
            <a:ext cx="1383341" cy="288056"/>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5353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Clocking Wizard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36</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727" y="1460347"/>
            <a:ext cx="7502219" cy="4957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5442679" y="2528582"/>
            <a:ext cx="837430" cy="167490"/>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8" name="Oval 7"/>
          <p:cNvSpPr/>
          <p:nvPr/>
        </p:nvSpPr>
        <p:spPr bwMode="auto">
          <a:xfrm>
            <a:off x="5442679" y="2741337"/>
            <a:ext cx="837430" cy="167490"/>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 name="Oval 8"/>
          <p:cNvSpPr/>
          <p:nvPr/>
        </p:nvSpPr>
        <p:spPr bwMode="auto">
          <a:xfrm>
            <a:off x="3412596" y="2051254"/>
            <a:ext cx="837430" cy="167490"/>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792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Clocking Wizard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37</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899" y="1480457"/>
            <a:ext cx="7328202" cy="4931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738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Clocking Wizard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38</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873" y="1489728"/>
            <a:ext cx="7290254" cy="4902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3186812" y="2727355"/>
            <a:ext cx="1385188" cy="167490"/>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8" name="Oval 7"/>
          <p:cNvSpPr/>
          <p:nvPr/>
        </p:nvSpPr>
        <p:spPr bwMode="auto">
          <a:xfrm>
            <a:off x="3185311" y="2879755"/>
            <a:ext cx="1385188" cy="167490"/>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9" name="Oval 8"/>
          <p:cNvSpPr/>
          <p:nvPr/>
        </p:nvSpPr>
        <p:spPr bwMode="auto">
          <a:xfrm>
            <a:off x="3183810" y="3032155"/>
            <a:ext cx="1385188" cy="167490"/>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0" name="Oval 9"/>
          <p:cNvSpPr/>
          <p:nvPr/>
        </p:nvSpPr>
        <p:spPr bwMode="auto">
          <a:xfrm>
            <a:off x="5110692" y="3032155"/>
            <a:ext cx="837430" cy="167490"/>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1" name="Oval 10"/>
          <p:cNvSpPr/>
          <p:nvPr/>
        </p:nvSpPr>
        <p:spPr bwMode="auto">
          <a:xfrm>
            <a:off x="5110692" y="5494698"/>
            <a:ext cx="837430" cy="167490"/>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
        <p:nvSpPr>
          <p:cNvPr id="12" name="Oval 11"/>
          <p:cNvSpPr/>
          <p:nvPr/>
        </p:nvSpPr>
        <p:spPr bwMode="auto">
          <a:xfrm>
            <a:off x="3183810" y="5494698"/>
            <a:ext cx="837430" cy="167490"/>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4164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Clocking Wizard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39</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468938"/>
            <a:ext cx="7362825" cy="4967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5655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Construction</a:t>
            </a:r>
          </a:p>
        </p:txBody>
      </p:sp>
      <p:sp>
        <p:nvSpPr>
          <p:cNvPr id="4" name="Content Placeholder 3"/>
          <p:cNvSpPr>
            <a:spLocks noGrp="1"/>
          </p:cNvSpPr>
          <p:nvPr>
            <p:ph idx="1"/>
          </p:nvPr>
        </p:nvSpPr>
        <p:spPr>
          <a:xfrm>
            <a:off x="581736" y="1523052"/>
            <a:ext cx="8131175" cy="4324350"/>
          </a:xfrm>
        </p:spPr>
        <p:txBody>
          <a:bodyPr/>
          <a:lstStyle/>
          <a:p>
            <a:r>
              <a:rPr lang="en-US" b="0" dirty="0"/>
              <a:t>You will generate a signal similar to this CSA in Lab 1: </a:t>
            </a:r>
          </a:p>
          <a:p>
            <a:pPr marL="403225" lvl="1" indent="0">
              <a:buNone/>
            </a:pPr>
            <a:r>
              <a:rPr lang="en-US" sz="1800" b="0" dirty="0" err="1">
                <a:solidFill>
                  <a:schemeClr val="accent2"/>
                </a:solidFill>
              </a:rPr>
              <a:t>h_synch</a:t>
            </a:r>
            <a:r>
              <a:rPr lang="en-US" sz="1800" b="0" dirty="0">
                <a:solidFill>
                  <a:schemeClr val="accent2"/>
                </a:solidFill>
              </a:rPr>
              <a:t> &lt;= '1' when ((</a:t>
            </a:r>
            <a:r>
              <a:rPr lang="en-US" sz="1800" b="0" dirty="0" err="1">
                <a:solidFill>
                  <a:schemeClr val="accent2"/>
                </a:solidFill>
              </a:rPr>
              <a:t>h_count</a:t>
            </a:r>
            <a:r>
              <a:rPr lang="en-US" sz="1800" b="0" dirty="0">
                <a:solidFill>
                  <a:schemeClr val="accent2"/>
                </a:solidFill>
              </a:rPr>
              <a:t> &gt;= 100) and (</a:t>
            </a:r>
            <a:r>
              <a:rPr lang="en-US" sz="1800" b="0" dirty="0" err="1">
                <a:solidFill>
                  <a:schemeClr val="accent2"/>
                </a:solidFill>
              </a:rPr>
              <a:t>h_count</a:t>
            </a:r>
            <a:r>
              <a:rPr lang="en-US" sz="1800" b="0" dirty="0">
                <a:solidFill>
                  <a:schemeClr val="accent2"/>
                </a:solidFill>
              </a:rPr>
              <a:t> &lt; 200)) else '0';</a:t>
            </a:r>
          </a:p>
          <a:p>
            <a:pPr lvl="1"/>
            <a:r>
              <a:rPr lang="en-US" b="0" dirty="0"/>
              <a:t>This is a Non-Gated output Signal </a:t>
            </a:r>
          </a:p>
          <a:p>
            <a:r>
              <a:rPr lang="en-US" b="0" dirty="0"/>
              <a:t>Non-Gated signals Generate glitches on the output!</a:t>
            </a:r>
          </a:p>
          <a:p>
            <a:r>
              <a:rPr lang="en-US" b="0" dirty="0"/>
              <a:t>How is a comparator constructed?</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377552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Clocking Wizard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40</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111" y="1484733"/>
            <a:ext cx="7299778" cy="4912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9315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Clocking Wizard</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41</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68" y="1474012"/>
            <a:ext cx="7322064" cy="4927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bwMode="auto">
          <a:xfrm>
            <a:off x="7111506" y="6188195"/>
            <a:ext cx="837430" cy="167490"/>
          </a:xfrm>
          <a:prstGeom prst="ellipse">
            <a:avLst/>
          </a:prstGeom>
          <a:noFill/>
          <a:ln w="25400" cap="flat" cmpd="sng" algn="ctr">
            <a:solidFill>
              <a:srgbClr val="00206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2571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Clocking Wizard</a:t>
            </a:r>
          </a:p>
        </p:txBody>
      </p:sp>
      <p:sp>
        <p:nvSpPr>
          <p:cNvPr id="3" name="Content Placeholder 2"/>
          <p:cNvSpPr>
            <a:spLocks noGrp="1"/>
          </p:cNvSpPr>
          <p:nvPr>
            <p:ph idx="1"/>
          </p:nvPr>
        </p:nvSpPr>
        <p:spPr/>
        <p:txBody>
          <a:bodyPr/>
          <a:lstStyle/>
          <a:p>
            <a:r>
              <a:rPr lang="en-US" dirty="0"/>
              <a:t>Verify Component Declaration in </a:t>
            </a:r>
            <a:r>
              <a:rPr lang="en-US" dirty="0" err="1"/>
              <a:t>video.vhd</a:t>
            </a:r>
            <a:endParaRPr lang="en-US" dirty="0"/>
          </a:p>
          <a:p>
            <a:pPr marL="0" indent="0">
              <a:buNone/>
            </a:pPr>
            <a:r>
              <a:rPr lang="en-US" sz="1800" dirty="0">
                <a:solidFill>
                  <a:srgbClr val="00B050"/>
                </a:solidFill>
              </a:rPr>
              <a:t>    --------------------------------------------------------------------------</a:t>
            </a:r>
          </a:p>
          <a:p>
            <a:pPr marL="0" indent="0">
              <a:buNone/>
            </a:pPr>
            <a:r>
              <a:rPr lang="en-US" sz="1800" dirty="0">
                <a:solidFill>
                  <a:srgbClr val="00B050"/>
                </a:solidFill>
              </a:rPr>
              <a:t>    -- Clock Wizard Component Instantiation Using Xilinx </a:t>
            </a:r>
            <a:r>
              <a:rPr lang="en-US" sz="1800" dirty="0" err="1">
                <a:solidFill>
                  <a:srgbClr val="00B050"/>
                </a:solidFill>
              </a:rPr>
              <a:t>Vivado</a:t>
            </a:r>
            <a:r>
              <a:rPr lang="en-US" sz="1800" dirty="0">
                <a:solidFill>
                  <a:srgbClr val="00B050"/>
                </a:solidFill>
              </a:rPr>
              <a:t> </a:t>
            </a:r>
          </a:p>
          <a:p>
            <a:pPr marL="0" indent="0">
              <a:buNone/>
            </a:pPr>
            <a:r>
              <a:rPr lang="en-US" sz="1800" dirty="0">
                <a:solidFill>
                  <a:srgbClr val="00B050"/>
                </a:solidFill>
              </a:rPr>
              <a:t>    --------------------------------------------------------------------------</a:t>
            </a:r>
          </a:p>
          <a:p>
            <a:pPr marL="0" indent="0">
              <a:buNone/>
            </a:pPr>
            <a:r>
              <a:rPr lang="en-US" sz="1800" dirty="0"/>
              <a:t>    component clk_wiz_0 is</a:t>
            </a:r>
          </a:p>
          <a:p>
            <a:pPr marL="0" indent="0">
              <a:buNone/>
            </a:pPr>
            <a:r>
              <a:rPr lang="en-US" sz="1800" dirty="0"/>
              <a:t>    Port (</a:t>
            </a:r>
          </a:p>
          <a:p>
            <a:pPr marL="0" indent="0">
              <a:buNone/>
            </a:pPr>
            <a:r>
              <a:rPr lang="en-US" sz="1800" dirty="0"/>
              <a:t>        clk_in1 : in STD_LOGIC;</a:t>
            </a:r>
          </a:p>
          <a:p>
            <a:pPr marL="0" indent="0">
              <a:buNone/>
            </a:pPr>
            <a:r>
              <a:rPr lang="en-US" sz="1800" dirty="0"/>
              <a:t>        clk_out1 : out STD_LOGIC;</a:t>
            </a:r>
          </a:p>
          <a:p>
            <a:pPr marL="0" indent="0">
              <a:buNone/>
            </a:pPr>
            <a:r>
              <a:rPr lang="en-US" sz="1800" dirty="0"/>
              <a:t>        clk_out2 : out STD_LOGIC;</a:t>
            </a:r>
          </a:p>
          <a:p>
            <a:pPr marL="0" indent="0">
              <a:buNone/>
            </a:pPr>
            <a:r>
              <a:rPr lang="en-US" sz="1800" dirty="0"/>
              <a:t>        clk_out3 : out STD_LOGIC;</a:t>
            </a:r>
          </a:p>
          <a:p>
            <a:pPr marL="0" indent="0">
              <a:buNone/>
            </a:pPr>
            <a:r>
              <a:rPr lang="en-US" sz="1800" dirty="0"/>
              <a:t>        </a:t>
            </a:r>
            <a:r>
              <a:rPr lang="en-US" sz="1800" dirty="0" err="1"/>
              <a:t>resetn</a:t>
            </a:r>
            <a:r>
              <a:rPr lang="en-US" sz="1800" dirty="0"/>
              <a:t> : in STD_LOGIC);</a:t>
            </a:r>
          </a:p>
          <a:p>
            <a:pPr marL="0" indent="0">
              <a:buNone/>
            </a:pPr>
            <a:r>
              <a:rPr lang="en-US" sz="1800" dirty="0"/>
              <a:t>     end component; </a:t>
            </a:r>
          </a:p>
          <a:p>
            <a:r>
              <a:rPr lang="en-US" dirty="0"/>
              <a:t>Verify Component Instantiation in </a:t>
            </a:r>
            <a:r>
              <a:rPr lang="en-US" dirty="0" err="1"/>
              <a:t>video.vhd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42</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161538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Clocking Wizard</a:t>
            </a:r>
          </a:p>
        </p:txBody>
      </p:sp>
      <p:sp>
        <p:nvSpPr>
          <p:cNvPr id="3" name="Content Placeholder 2"/>
          <p:cNvSpPr>
            <a:spLocks noGrp="1"/>
          </p:cNvSpPr>
          <p:nvPr>
            <p:ph idx="1"/>
          </p:nvPr>
        </p:nvSpPr>
        <p:spPr/>
        <p:txBody>
          <a:bodyPr/>
          <a:lstStyle/>
          <a:p>
            <a:r>
              <a:rPr lang="en-US" dirty="0"/>
              <a:t>Verify Component Instantiation in </a:t>
            </a:r>
            <a:r>
              <a:rPr lang="en-US" dirty="0" err="1"/>
              <a:t>video.vhd</a:t>
            </a:r>
            <a:endParaRPr lang="en-US" dirty="0"/>
          </a:p>
          <a:p>
            <a:pPr marL="0" indent="0">
              <a:buNone/>
            </a:pPr>
            <a:r>
              <a:rPr lang="en-US" sz="1600" dirty="0">
                <a:solidFill>
                  <a:srgbClr val="00B050"/>
                </a:solidFill>
              </a:rPr>
              <a:t>    --------------------------------------------------------------------------</a:t>
            </a:r>
          </a:p>
          <a:p>
            <a:pPr marL="0" indent="0">
              <a:buNone/>
            </a:pPr>
            <a:r>
              <a:rPr lang="en-US" sz="1600" dirty="0">
                <a:solidFill>
                  <a:srgbClr val="00B050"/>
                </a:solidFill>
              </a:rPr>
              <a:t>    -- Digital Clocking Wizard using Xilinx </a:t>
            </a:r>
            <a:r>
              <a:rPr lang="en-US" sz="1600" dirty="0" err="1">
                <a:solidFill>
                  <a:srgbClr val="00B050"/>
                </a:solidFill>
              </a:rPr>
              <a:t>Vivado</a:t>
            </a:r>
            <a:r>
              <a:rPr lang="en-US" sz="1600" dirty="0">
                <a:solidFill>
                  <a:srgbClr val="00B050"/>
                </a:solidFill>
              </a:rPr>
              <a:t> creates 25Mhz pixel clock and </a:t>
            </a:r>
          </a:p>
          <a:p>
            <a:pPr marL="0" indent="0">
              <a:buNone/>
            </a:pPr>
            <a:r>
              <a:rPr lang="en-US" sz="1600" dirty="0">
                <a:solidFill>
                  <a:srgbClr val="00B050"/>
                </a:solidFill>
              </a:rPr>
              <a:t>    -- 125MHz HDMI serial output clocks from 100MHz system clock. The Digital </a:t>
            </a:r>
          </a:p>
          <a:p>
            <a:pPr marL="0" indent="0">
              <a:buNone/>
            </a:pPr>
            <a:r>
              <a:rPr lang="en-US" sz="1600" dirty="0">
                <a:solidFill>
                  <a:srgbClr val="00B050"/>
                </a:solidFill>
              </a:rPr>
              <a:t>    -- Clocking Wizard is in the </a:t>
            </a:r>
            <a:r>
              <a:rPr lang="en-US" sz="1600" dirty="0" err="1">
                <a:solidFill>
                  <a:srgbClr val="00B050"/>
                </a:solidFill>
              </a:rPr>
              <a:t>Vivado</a:t>
            </a:r>
            <a:r>
              <a:rPr lang="en-US" sz="1600" dirty="0">
                <a:solidFill>
                  <a:srgbClr val="00B050"/>
                </a:solidFill>
              </a:rPr>
              <a:t> IP Catalog.</a:t>
            </a:r>
          </a:p>
          <a:p>
            <a:pPr marL="0" indent="0">
              <a:buNone/>
            </a:pPr>
            <a:r>
              <a:rPr lang="en-US" sz="1600" dirty="0">
                <a:solidFill>
                  <a:srgbClr val="00B050"/>
                </a:solidFill>
              </a:rPr>
              <a:t>    --------------------------------------------------------------------------</a:t>
            </a:r>
          </a:p>
          <a:p>
            <a:pPr marL="0" indent="0">
              <a:buNone/>
            </a:pPr>
            <a:r>
              <a:rPr lang="en-US" sz="1600" dirty="0"/>
              <a:t>    </a:t>
            </a:r>
            <a:r>
              <a:rPr lang="en-US" sz="1600" dirty="0" err="1"/>
              <a:t>mmcm_adv_inst_display_clocks</a:t>
            </a:r>
            <a:r>
              <a:rPr lang="en-US" sz="1600" dirty="0"/>
              <a:t>: clk_wiz_0</a:t>
            </a:r>
          </a:p>
          <a:p>
            <a:pPr marL="0" indent="0">
              <a:buNone/>
            </a:pPr>
            <a:r>
              <a:rPr lang="en-US" sz="1600" dirty="0"/>
              <a:t>        Port Map (</a:t>
            </a:r>
          </a:p>
          <a:p>
            <a:pPr marL="0" indent="0">
              <a:buNone/>
            </a:pPr>
            <a:r>
              <a:rPr lang="en-US" sz="1600" dirty="0"/>
              <a:t>            clk_in1 =&gt; </a:t>
            </a:r>
            <a:r>
              <a:rPr lang="en-US" sz="1600" dirty="0" err="1"/>
              <a:t>clk</a:t>
            </a:r>
            <a:r>
              <a:rPr lang="en-US" sz="1600" dirty="0"/>
              <a:t>,</a:t>
            </a:r>
          </a:p>
          <a:p>
            <a:pPr marL="0" indent="0">
              <a:buNone/>
            </a:pPr>
            <a:r>
              <a:rPr lang="en-US" sz="1600" dirty="0"/>
              <a:t>            clk_out1 =&gt; </a:t>
            </a:r>
            <a:r>
              <a:rPr lang="en-US" sz="1600" dirty="0" err="1"/>
              <a:t>pixel_clk</a:t>
            </a:r>
            <a:r>
              <a:rPr lang="en-US" sz="1600" dirty="0"/>
              <a:t>, </a:t>
            </a:r>
            <a:r>
              <a:rPr lang="en-US" sz="1600" dirty="0">
                <a:solidFill>
                  <a:srgbClr val="00B050"/>
                </a:solidFill>
              </a:rPr>
              <a:t>-- 25Mhz pixel clock</a:t>
            </a:r>
          </a:p>
          <a:p>
            <a:pPr marL="0" indent="0">
              <a:buNone/>
            </a:pPr>
            <a:r>
              <a:rPr lang="en-US" sz="1600" dirty="0"/>
              <a:t>            clk_out2 =&gt; </a:t>
            </a:r>
            <a:r>
              <a:rPr lang="en-US" sz="1600" dirty="0" err="1"/>
              <a:t>serialize_clk</a:t>
            </a:r>
            <a:r>
              <a:rPr lang="en-US" sz="1600" dirty="0"/>
              <a:t>, </a:t>
            </a:r>
            <a:r>
              <a:rPr lang="en-US" sz="1600" dirty="0">
                <a:solidFill>
                  <a:srgbClr val="00B050"/>
                </a:solidFill>
              </a:rPr>
              <a:t>-- 125Mhz HDMI serial output clock</a:t>
            </a:r>
          </a:p>
          <a:p>
            <a:pPr marL="0" indent="0">
              <a:buNone/>
            </a:pPr>
            <a:r>
              <a:rPr lang="en-US" sz="1600" dirty="0"/>
              <a:t>            clk_out3 =&gt; </a:t>
            </a:r>
            <a:r>
              <a:rPr lang="en-US" sz="1600" dirty="0" err="1"/>
              <a:t>serialize_clk_n</a:t>
            </a:r>
            <a:r>
              <a:rPr lang="en-US" sz="1600" dirty="0"/>
              <a:t>, </a:t>
            </a:r>
            <a:r>
              <a:rPr lang="en-US" sz="1600" dirty="0">
                <a:solidFill>
                  <a:srgbClr val="00B050"/>
                </a:solidFill>
              </a:rPr>
              <a:t>-- 125Mhz HDMI serial output clock 180 					degrees out of phase</a:t>
            </a:r>
          </a:p>
          <a:p>
            <a:pPr marL="0" indent="0">
              <a:buNone/>
            </a:pPr>
            <a:r>
              <a:rPr lang="en-US" sz="1600" dirty="0"/>
              <a:t>            </a:t>
            </a:r>
            <a:r>
              <a:rPr lang="en-US" sz="1600" dirty="0" err="1"/>
              <a:t>resetn</a:t>
            </a:r>
            <a:r>
              <a:rPr lang="en-US" sz="1600" dirty="0"/>
              <a:t> =&gt; </a:t>
            </a:r>
            <a:r>
              <a:rPr lang="en-US" sz="1600" dirty="0" err="1"/>
              <a:t>reset_n</a:t>
            </a:r>
            <a:r>
              <a:rPr lang="en-US" sz="1600" dirty="0"/>
              <a:t>);  </a:t>
            </a:r>
            <a:r>
              <a:rPr lang="en-US" sz="1600" dirty="0">
                <a:solidFill>
                  <a:srgbClr val="00B050"/>
                </a:solidFill>
              </a:rPr>
              <a:t>-- active low reset for </a:t>
            </a:r>
            <a:r>
              <a:rPr lang="en-US" sz="1600" dirty="0" err="1">
                <a:solidFill>
                  <a:srgbClr val="00B050"/>
                </a:solidFill>
              </a:rPr>
              <a:t>Nexys</a:t>
            </a:r>
            <a:r>
              <a:rPr lang="en-US" sz="1600" dirty="0">
                <a:solidFill>
                  <a:srgbClr val="00B050"/>
                </a:solidFill>
              </a:rPr>
              <a:t> Video</a:t>
            </a:r>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43</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smtClean="0">
                <a:solidFill>
                  <a:srgbClr val="000000"/>
                </a:solidFill>
              </a:rPr>
              <a:pPr fontAlgn="auto">
                <a:spcBef>
                  <a:spcPts val="0"/>
                </a:spcBef>
                <a:spcAft>
                  <a:spcPts val="0"/>
                </a:spcAft>
                <a:defRPr/>
              </a:pPr>
              <a:t>3 February 2021</a:t>
            </a:fld>
            <a:endParaRPr lang="en-US" sz="1800">
              <a:solidFill>
                <a:srgbClr val="000000"/>
              </a:solidFill>
            </a:endParaRPr>
          </a:p>
        </p:txBody>
      </p:sp>
    </p:spTree>
    <p:extLst>
      <p:ext uri="{BB962C8B-B14F-4D97-AF65-F5344CB8AC3E}">
        <p14:creationId xmlns:p14="http://schemas.microsoft.com/office/powerpoint/2010/main" val="1418311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Lab 1 - Requirements</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44</a:t>
            </a:fld>
            <a:endParaRPr lang="en-US" dirty="0">
              <a:solidFill>
                <a:srgbClr val="000000"/>
              </a:solidFill>
            </a:endParaRPr>
          </a:p>
        </p:txBody>
      </p:sp>
    </p:spTree>
    <p:extLst>
      <p:ext uri="{BB962C8B-B14F-4D97-AF65-F5344CB8AC3E}">
        <p14:creationId xmlns:p14="http://schemas.microsoft.com/office/powerpoint/2010/main" val="1100027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 Requirements </a:t>
            </a:r>
            <a:br>
              <a:rPr lang="en-US" dirty="0"/>
            </a:br>
            <a:r>
              <a:rPr lang="en-US" dirty="0"/>
              <a:t>Gate Check 1</a:t>
            </a:r>
          </a:p>
        </p:txBody>
      </p:sp>
      <p:sp>
        <p:nvSpPr>
          <p:cNvPr id="4" name="Content Placeholder 3"/>
          <p:cNvSpPr>
            <a:spLocks noGrp="1"/>
          </p:cNvSpPr>
          <p:nvPr>
            <p:ph idx="1"/>
          </p:nvPr>
        </p:nvSpPr>
        <p:spPr/>
        <p:txBody>
          <a:bodyPr/>
          <a:lstStyle/>
          <a:p>
            <a:pPr eaLnBrk="1" hangingPunct="1">
              <a:lnSpc>
                <a:spcPct val="80000"/>
              </a:lnSpc>
            </a:pPr>
            <a:r>
              <a:rPr lang="en-US" dirty="0"/>
              <a:t>Gate Checks for Required Functionality</a:t>
            </a:r>
          </a:p>
          <a:p>
            <a:pPr lvl="1" eaLnBrk="1" hangingPunct="1">
              <a:lnSpc>
                <a:spcPct val="80000"/>
              </a:lnSpc>
            </a:pPr>
            <a:r>
              <a:rPr lang="en-US" b="0" dirty="0"/>
              <a:t>There are 2 gate checks associated with this lab, each worth 5 points - see the rubric below.</a:t>
            </a:r>
          </a:p>
          <a:p>
            <a:pPr eaLnBrk="1" hangingPunct="1">
              <a:lnSpc>
                <a:spcPct val="80000"/>
              </a:lnSpc>
            </a:pPr>
            <a:r>
              <a:rPr lang="en-US" dirty="0"/>
              <a:t>Gate Check 1</a:t>
            </a:r>
          </a:p>
          <a:p>
            <a:pPr lvl="1" eaLnBrk="1" hangingPunct="1">
              <a:lnSpc>
                <a:spcPct val="80000"/>
              </a:lnSpc>
            </a:pPr>
            <a:r>
              <a:rPr lang="en-US" b="0" dirty="0"/>
              <a:t>By BOC Lesson 7, you must have finished setting up the VGA counters to generate the proper rows and columns on the waveform. This can be shown with waveform screenshots from the VGA </a:t>
            </a:r>
            <a:r>
              <a:rPr lang="en-US" b="0" dirty="0" err="1"/>
              <a:t>testbench</a:t>
            </a:r>
            <a:r>
              <a:rPr lang="en-US" b="0" dirty="0"/>
              <a:t> showing the h count rolling over causing the v count to increment. Be sure to also show both max counts</a:t>
            </a:r>
            <a:r>
              <a:rPr lang="en-US" dirty="0"/>
              <a:t>.</a:t>
            </a:r>
          </a:p>
          <a:p>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45</a:t>
            </a:fld>
            <a:endParaRPr lang="en-US" dirty="0">
              <a:solidFill>
                <a:srgbClr val="000000"/>
              </a:solidFill>
            </a:endParaRPr>
          </a:p>
        </p:txBody>
      </p:sp>
    </p:spTree>
    <p:extLst>
      <p:ext uri="{BB962C8B-B14F-4D97-AF65-F5344CB8AC3E}">
        <p14:creationId xmlns:p14="http://schemas.microsoft.com/office/powerpoint/2010/main" val="2278706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 Requirements</a:t>
            </a:r>
            <a:br>
              <a:rPr lang="en-US" dirty="0"/>
            </a:br>
            <a:r>
              <a:rPr lang="en-US" dirty="0"/>
              <a:t>Gate Check 2</a:t>
            </a:r>
          </a:p>
        </p:txBody>
      </p:sp>
      <p:sp>
        <p:nvSpPr>
          <p:cNvPr id="4" name="Content Placeholder 3"/>
          <p:cNvSpPr>
            <a:spLocks noGrp="1"/>
          </p:cNvSpPr>
          <p:nvPr>
            <p:ph idx="1"/>
          </p:nvPr>
        </p:nvSpPr>
        <p:spPr/>
        <p:txBody>
          <a:bodyPr/>
          <a:lstStyle/>
          <a:p>
            <a:pPr eaLnBrk="1" hangingPunct="1">
              <a:lnSpc>
                <a:spcPct val="80000"/>
              </a:lnSpc>
            </a:pPr>
            <a:r>
              <a:rPr lang="en-US" dirty="0"/>
              <a:t>Gate Check 2</a:t>
            </a:r>
          </a:p>
          <a:p>
            <a:pPr lvl="1" eaLnBrk="1" hangingPunct="1">
              <a:lnSpc>
                <a:spcPct val="80000"/>
              </a:lnSpc>
            </a:pPr>
            <a:r>
              <a:rPr lang="en-US" b="0" dirty="0"/>
              <a:t>By BOC Lesson 8, you must have setup the appropriate </a:t>
            </a:r>
            <a:r>
              <a:rPr lang="en-US" b="0" dirty="0" err="1"/>
              <a:t>v_synch</a:t>
            </a:r>
            <a:r>
              <a:rPr lang="en-US" b="0" dirty="0"/>
              <a:t>, </a:t>
            </a:r>
            <a:r>
              <a:rPr lang="en-US" b="0" dirty="0" err="1"/>
              <a:t>v_blank</a:t>
            </a:r>
            <a:r>
              <a:rPr lang="en-US" b="0" dirty="0"/>
              <a:t>, </a:t>
            </a:r>
            <a:r>
              <a:rPr lang="en-US" b="0" dirty="0" err="1"/>
              <a:t>h_synch</a:t>
            </a:r>
            <a:r>
              <a:rPr lang="en-US" b="0" dirty="0"/>
              <a:t>, and </a:t>
            </a:r>
            <a:r>
              <a:rPr lang="en-US" b="0" dirty="0" err="1"/>
              <a:t>h_blank</a:t>
            </a:r>
            <a:r>
              <a:rPr lang="en-US" b="0" dirty="0"/>
              <a:t> signals on the waveform and created the </a:t>
            </a:r>
            <a:r>
              <a:rPr lang="en-US" b="0" dirty="0" err="1"/>
              <a:t>scopeFace</a:t>
            </a:r>
            <a:r>
              <a:rPr lang="en-US" b="0" dirty="0"/>
              <a:t> module to draw at least one line on the display. Include picture of the line on the display and associated .bit file for the </a:t>
            </a:r>
            <a:r>
              <a:rPr lang="en-US" b="0" dirty="0" err="1"/>
              <a:t>scopeFace</a:t>
            </a:r>
            <a:r>
              <a:rPr lang="en-US" b="0" dirty="0"/>
              <a:t> module proof. Additionally, include screenshots of waveforms showing:</a:t>
            </a:r>
          </a:p>
          <a:p>
            <a:pPr lvl="2" eaLnBrk="1" hangingPunct="1">
              <a:lnSpc>
                <a:spcPct val="80000"/>
              </a:lnSpc>
            </a:pPr>
            <a:r>
              <a:rPr lang="en-US" b="0" dirty="0"/>
              <a:t>Show the </a:t>
            </a:r>
            <a:r>
              <a:rPr lang="en-US" b="0" dirty="0" err="1"/>
              <a:t>h_synch</a:t>
            </a:r>
            <a:r>
              <a:rPr lang="en-US" b="0" dirty="0"/>
              <a:t> going high, low, and high in relation to h count.</a:t>
            </a:r>
          </a:p>
          <a:p>
            <a:pPr lvl="2" eaLnBrk="1" hangingPunct="1">
              <a:lnSpc>
                <a:spcPct val="80000"/>
              </a:lnSpc>
            </a:pPr>
            <a:r>
              <a:rPr lang="en-US" b="0" dirty="0"/>
              <a:t>Show the </a:t>
            </a:r>
            <a:r>
              <a:rPr lang="en-US" b="0" dirty="0" err="1"/>
              <a:t>v_synch</a:t>
            </a:r>
            <a:r>
              <a:rPr lang="en-US" b="0" dirty="0"/>
              <a:t> going high, low, and high in relation to v count.</a:t>
            </a:r>
          </a:p>
          <a:p>
            <a:pPr lvl="2" eaLnBrk="1" hangingPunct="1">
              <a:lnSpc>
                <a:spcPct val="80000"/>
              </a:lnSpc>
            </a:pPr>
            <a:r>
              <a:rPr lang="en-US" b="0" dirty="0"/>
              <a:t>Show the blank signals going high, low, and high in relation to v count and h count.</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46</a:t>
            </a:fld>
            <a:endParaRPr lang="en-US" dirty="0">
              <a:solidFill>
                <a:srgbClr val="000000"/>
              </a:solidFill>
            </a:endParaRPr>
          </a:p>
        </p:txBody>
      </p:sp>
    </p:spTree>
    <p:extLst>
      <p:ext uri="{BB962C8B-B14F-4D97-AF65-F5344CB8AC3E}">
        <p14:creationId xmlns:p14="http://schemas.microsoft.com/office/powerpoint/2010/main" val="33147005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 Requirements</a:t>
            </a:r>
            <a:br>
              <a:rPr lang="en-US" dirty="0"/>
            </a:br>
            <a:r>
              <a:rPr lang="en-US" dirty="0"/>
              <a:t>Required Functionality</a:t>
            </a:r>
          </a:p>
        </p:txBody>
      </p:sp>
      <p:sp>
        <p:nvSpPr>
          <p:cNvPr id="4" name="Content Placeholder 3"/>
          <p:cNvSpPr>
            <a:spLocks noGrp="1"/>
          </p:cNvSpPr>
          <p:nvPr>
            <p:ph idx="1"/>
          </p:nvPr>
        </p:nvSpPr>
        <p:spPr/>
        <p:txBody>
          <a:bodyPr/>
          <a:lstStyle/>
          <a:p>
            <a:r>
              <a:rPr lang="en-US" dirty="0"/>
              <a:t>Required Functionality</a:t>
            </a:r>
          </a:p>
          <a:p>
            <a:pPr lvl="1"/>
            <a:r>
              <a:rPr lang="en-US" b="0" dirty="0"/>
              <a:t>For Required Functionality your code must generate the white oscilloscope grid pattern shown in the Figure above and draw the two channels of traces. To test this draw:</a:t>
            </a:r>
          </a:p>
          <a:p>
            <a:pPr lvl="2"/>
            <a:r>
              <a:rPr lang="en-US" b="0" dirty="0"/>
              <a:t>The channel 1 trace (yellow) along a diagonal where (row = column).</a:t>
            </a:r>
          </a:p>
          <a:p>
            <a:pPr lvl="2"/>
            <a:r>
              <a:rPr lang="en-US" b="0" dirty="0"/>
              <a:t>The channel 2 trace (green) should be drawn along a diagonal where (row = 440-column).</a:t>
            </a:r>
          </a:p>
          <a:p>
            <a:pPr lvl="2"/>
            <a:r>
              <a:rPr lang="en-US" b="0" dirty="0"/>
              <a:t>This test code should be placed in the Lab1 entity.</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47</a:t>
            </a:fld>
            <a:endParaRPr lang="en-US" dirty="0">
              <a:solidFill>
                <a:srgbClr val="000000"/>
              </a:solidFill>
            </a:endParaRPr>
          </a:p>
        </p:txBody>
      </p:sp>
    </p:spTree>
    <p:extLst>
      <p:ext uri="{BB962C8B-B14F-4D97-AF65-F5344CB8AC3E}">
        <p14:creationId xmlns:p14="http://schemas.microsoft.com/office/powerpoint/2010/main" val="249237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 Requirements</a:t>
            </a:r>
            <a:br>
              <a:rPr lang="en-US" dirty="0"/>
            </a:br>
            <a:r>
              <a:rPr lang="en-US" dirty="0"/>
              <a:t>A-Level Functionality</a:t>
            </a:r>
          </a:p>
        </p:txBody>
      </p:sp>
      <p:sp>
        <p:nvSpPr>
          <p:cNvPr id="4" name="Content Placeholder 3"/>
          <p:cNvSpPr>
            <a:spLocks noGrp="1"/>
          </p:cNvSpPr>
          <p:nvPr>
            <p:ph idx="1"/>
          </p:nvPr>
        </p:nvSpPr>
        <p:spPr/>
        <p:txBody>
          <a:bodyPr/>
          <a:lstStyle/>
          <a:p>
            <a:r>
              <a:rPr lang="en-US" dirty="0"/>
              <a:t>A-level Functionality</a:t>
            </a:r>
          </a:p>
          <a:p>
            <a:pPr lvl="1"/>
            <a:r>
              <a:rPr lang="en-US" b="0" dirty="0"/>
              <a:t>A-level functionality is shown in the Figure in the Lab Overview section at the top of the page. In addition to drawing the display, the display must update when one of the buttons is pressed according to the list below.</a:t>
            </a:r>
          </a:p>
          <a:p>
            <a:pPr lvl="2"/>
            <a:r>
              <a:rPr lang="en-US" sz="2200" b="0" dirty="0"/>
              <a:t>Pressing the upper directional button (BTNU) once should move the Trigger Level Marker up.</a:t>
            </a:r>
          </a:p>
          <a:p>
            <a:pPr lvl="2"/>
            <a:r>
              <a:rPr lang="en-US" sz="2200" b="0" dirty="0"/>
              <a:t>Pressing the lower directional button (BTND) once should move the Trigger Level Marker down.</a:t>
            </a:r>
          </a:p>
          <a:p>
            <a:pPr lvl="2"/>
            <a:r>
              <a:rPr lang="en-US" sz="2200" b="0" dirty="0"/>
              <a:t>Pressing the left directional button (BTNL) once should move the Trigger Time Marker left.</a:t>
            </a:r>
          </a:p>
          <a:p>
            <a:pPr lvl="2"/>
            <a:r>
              <a:rPr lang="en-US" sz="2200" b="0" dirty="0"/>
              <a:t>Pressing the right directional button (BTNR) once should move the Trigger Time Marker right.</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48</a:t>
            </a:fld>
            <a:endParaRPr lang="en-US" dirty="0">
              <a:solidFill>
                <a:srgbClr val="000000"/>
              </a:solidFill>
            </a:endParaRPr>
          </a:p>
        </p:txBody>
      </p:sp>
    </p:spTree>
    <p:extLst>
      <p:ext uri="{BB962C8B-B14F-4D97-AF65-F5344CB8AC3E}">
        <p14:creationId xmlns:p14="http://schemas.microsoft.com/office/powerpoint/2010/main" val="1859106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 Requirements</a:t>
            </a:r>
            <a:br>
              <a:rPr lang="en-US" dirty="0"/>
            </a:br>
            <a:r>
              <a:rPr lang="en-US" dirty="0"/>
              <a:t>A-Level Functionality Cont.</a:t>
            </a:r>
          </a:p>
        </p:txBody>
      </p:sp>
      <p:sp>
        <p:nvSpPr>
          <p:cNvPr id="4" name="Content Placeholder 3"/>
          <p:cNvSpPr>
            <a:spLocks noGrp="1"/>
          </p:cNvSpPr>
          <p:nvPr>
            <p:ph idx="1"/>
          </p:nvPr>
        </p:nvSpPr>
        <p:spPr/>
        <p:txBody>
          <a:bodyPr/>
          <a:lstStyle/>
          <a:p>
            <a:r>
              <a:rPr lang="en-US" dirty="0"/>
              <a:t>A-level Functionality</a:t>
            </a:r>
          </a:p>
          <a:p>
            <a:pPr lvl="1"/>
            <a:r>
              <a:rPr lang="en-US" b="0" dirty="0"/>
              <a:t>In order to achieve this level of functionality, you will need to implement the two Process blocks in the Lab1 entity in the schematic. </a:t>
            </a:r>
          </a:p>
          <a:p>
            <a:pPr lvl="1"/>
            <a:r>
              <a:rPr lang="en-US" b="0" dirty="0"/>
              <a:t>You need to draw the channel 1 trace (yellow) along a diagonal where (row = column). The channel 2 trace (green) should be drawn along a diagonal where (row = 440-column). This test code should be placed in the Lab1 entity.</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49</a:t>
            </a:fld>
            <a:endParaRPr lang="en-US" dirty="0">
              <a:solidFill>
                <a:srgbClr val="000000"/>
              </a:solidFill>
            </a:endParaRPr>
          </a:p>
        </p:txBody>
      </p:sp>
    </p:spTree>
    <p:extLst>
      <p:ext uri="{BB962C8B-B14F-4D97-AF65-F5344CB8AC3E}">
        <p14:creationId xmlns:p14="http://schemas.microsoft.com/office/powerpoint/2010/main" val="166424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Gated and Non-Gated Circuit</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733244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 Requirements</a:t>
            </a:r>
            <a:br>
              <a:rPr lang="en-US" dirty="0"/>
            </a:br>
            <a:r>
              <a:rPr lang="en-US" dirty="0"/>
              <a:t>Turn In</a:t>
            </a:r>
          </a:p>
        </p:txBody>
      </p:sp>
      <p:sp>
        <p:nvSpPr>
          <p:cNvPr id="4" name="Content Placeholder 3"/>
          <p:cNvSpPr>
            <a:spLocks noGrp="1"/>
          </p:cNvSpPr>
          <p:nvPr>
            <p:ph idx="1"/>
          </p:nvPr>
        </p:nvSpPr>
        <p:spPr/>
        <p:txBody>
          <a:bodyPr/>
          <a:lstStyle/>
          <a:p>
            <a:r>
              <a:rPr lang="en-US" dirty="0"/>
              <a:t>Turn In Requirements</a:t>
            </a:r>
          </a:p>
          <a:p>
            <a:pPr lvl="1"/>
            <a:r>
              <a:rPr lang="en-US" b="0" dirty="0"/>
              <a:t>All your work in this lab is to be submitted using </a:t>
            </a:r>
            <a:r>
              <a:rPr lang="en-US" b="0" dirty="0" err="1"/>
              <a:t>Bitbucket</a:t>
            </a:r>
            <a:r>
              <a:rPr lang="en-US" b="0" dirty="0"/>
              <a:t>. The main part of the lab is your README, documenting your design. Your README must include the following:</a:t>
            </a:r>
          </a:p>
          <a:p>
            <a:pPr lvl="1"/>
            <a:r>
              <a:rPr lang="en-US" dirty="0"/>
              <a:t>Introduction</a:t>
            </a:r>
            <a:r>
              <a:rPr lang="en-US" b="0" dirty="0"/>
              <a:t> - Provide a brief overview of the problem.</a:t>
            </a:r>
          </a:p>
          <a:p>
            <a:pPr lvl="1"/>
            <a:r>
              <a:rPr lang="en-US" dirty="0"/>
              <a:t>Implementation</a:t>
            </a:r>
            <a:r>
              <a:rPr lang="en-US" b="0" dirty="0"/>
              <a:t> - Provide block-diagram of your solution using the </a:t>
            </a:r>
            <a:r>
              <a:rPr lang="en-US" dirty="0"/>
              <a:t>signal names in your code</a:t>
            </a:r>
            <a:r>
              <a:rPr lang="en-US" b="0" dirty="0"/>
              <a:t>. The block diagram given above is somewhat incomplete, </a:t>
            </a:r>
            <a:r>
              <a:rPr lang="en-US" dirty="0"/>
              <a:t>make sure to include corrections to this diagram</a:t>
            </a:r>
            <a:r>
              <a:rPr lang="en-US" b="0" dirty="0"/>
              <a:t>. An editable block diagram PPT is provided at the top of the page. For each module that you built, explain its overall purpose, inputs, outputs, and behavior. Include all your </a:t>
            </a:r>
            <a:r>
              <a:rPr lang="en-US" b="0" dirty="0" err="1"/>
              <a:t>vhdl</a:t>
            </a:r>
            <a:r>
              <a:rPr lang="en-US" b="0" dirty="0"/>
              <a:t> files (code and </a:t>
            </a:r>
            <a:r>
              <a:rPr lang="en-US" b="0" dirty="0" err="1"/>
              <a:t>testbench</a:t>
            </a:r>
            <a:r>
              <a:rPr lang="en-US" b="0" dirty="0"/>
              <a:t>), </a:t>
            </a:r>
            <a:r>
              <a:rPr lang="en-US" b="0" dirty="0" err="1"/>
              <a:t>wcfg</a:t>
            </a:r>
            <a:r>
              <a:rPr lang="en-US" b="0" dirty="0"/>
              <a:t> file, and bit files. Put these in a folder called "code".</a:t>
            </a:r>
          </a:p>
          <a:p>
            <a:pPr lvl="1"/>
            <a:endParaRPr lang="en-US" b="0" dirty="0"/>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50</a:t>
            </a:fld>
            <a:endParaRPr lang="en-US" dirty="0">
              <a:solidFill>
                <a:srgbClr val="000000"/>
              </a:solidFill>
            </a:endParaRPr>
          </a:p>
        </p:txBody>
      </p:sp>
    </p:spTree>
    <p:extLst>
      <p:ext uri="{BB962C8B-B14F-4D97-AF65-F5344CB8AC3E}">
        <p14:creationId xmlns:p14="http://schemas.microsoft.com/office/powerpoint/2010/main" val="92465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 Requirements</a:t>
            </a:r>
            <a:br>
              <a:rPr lang="en-US" dirty="0"/>
            </a:br>
            <a:r>
              <a:rPr lang="en-US" dirty="0"/>
              <a:t>Turn In Cont.</a:t>
            </a:r>
          </a:p>
        </p:txBody>
      </p:sp>
      <p:sp>
        <p:nvSpPr>
          <p:cNvPr id="4" name="Content Placeholder 3"/>
          <p:cNvSpPr>
            <a:spLocks noGrp="1"/>
          </p:cNvSpPr>
          <p:nvPr>
            <p:ph idx="1"/>
          </p:nvPr>
        </p:nvSpPr>
        <p:spPr/>
        <p:txBody>
          <a:bodyPr/>
          <a:lstStyle/>
          <a:p>
            <a:pPr lvl="1"/>
            <a:r>
              <a:rPr lang="en-US" dirty="0"/>
              <a:t>Test/Debug</a:t>
            </a:r>
            <a:r>
              <a:rPr lang="en-US" b="0" dirty="0"/>
              <a:t> - Briefly describe the methods used to verify system functionality. Show at least three excerpts from your </a:t>
            </a:r>
            <a:r>
              <a:rPr lang="en-US" b="0" dirty="0" err="1"/>
              <a:t>testbench</a:t>
            </a:r>
            <a:r>
              <a:rPr lang="en-US" b="0" dirty="0"/>
              <a:t> for the VGA module (as screen shots):</a:t>
            </a:r>
          </a:p>
          <a:p>
            <a:pPr lvl="2"/>
            <a:r>
              <a:rPr lang="en-US" b="0" dirty="0"/>
              <a:t>Show the </a:t>
            </a:r>
            <a:r>
              <a:rPr lang="en-US" b="0" dirty="0" err="1"/>
              <a:t>h_synch</a:t>
            </a:r>
            <a:r>
              <a:rPr lang="en-US" b="0" dirty="0"/>
              <a:t> going high, low, and high in relation to h count.</a:t>
            </a:r>
          </a:p>
          <a:p>
            <a:pPr lvl="2"/>
            <a:r>
              <a:rPr lang="en-US" b="0" dirty="0"/>
              <a:t>Show the </a:t>
            </a:r>
            <a:r>
              <a:rPr lang="en-US" b="0" dirty="0" err="1"/>
              <a:t>v_synch</a:t>
            </a:r>
            <a:r>
              <a:rPr lang="en-US" b="0" dirty="0"/>
              <a:t> going high, low, and high in relation to v count.</a:t>
            </a:r>
          </a:p>
          <a:p>
            <a:pPr lvl="2"/>
            <a:r>
              <a:rPr lang="en-US" b="0" dirty="0"/>
              <a:t>Show the blank signals going high, low, and high in relation to v count and h count.</a:t>
            </a:r>
          </a:p>
          <a:p>
            <a:pPr lvl="2"/>
            <a:r>
              <a:rPr lang="en-US" b="0" dirty="0"/>
              <a:t>Show the h count rolling over causing the v count to increment and max counts for both counters.</a:t>
            </a:r>
          </a:p>
          <a:p>
            <a:pPr lvl="1"/>
            <a:r>
              <a:rPr lang="en-US" b="0" dirty="0"/>
              <a:t>List the major problems …</a:t>
            </a: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51</a:t>
            </a:fld>
            <a:endParaRPr lang="en-US" dirty="0">
              <a:solidFill>
                <a:srgbClr val="000000"/>
              </a:solidFill>
            </a:endParaRPr>
          </a:p>
        </p:txBody>
      </p:sp>
    </p:spTree>
    <p:extLst>
      <p:ext uri="{BB962C8B-B14F-4D97-AF65-F5344CB8AC3E}">
        <p14:creationId xmlns:p14="http://schemas.microsoft.com/office/powerpoint/2010/main" val="1831745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1 – Requirements</a:t>
            </a:r>
            <a:br>
              <a:rPr lang="en-US" dirty="0"/>
            </a:br>
            <a:r>
              <a:rPr lang="en-US" dirty="0"/>
              <a:t>Turn In Cont.</a:t>
            </a:r>
          </a:p>
        </p:txBody>
      </p:sp>
      <p:sp>
        <p:nvSpPr>
          <p:cNvPr id="4" name="Content Placeholder 3"/>
          <p:cNvSpPr>
            <a:spLocks noGrp="1"/>
          </p:cNvSpPr>
          <p:nvPr>
            <p:ph idx="1"/>
          </p:nvPr>
        </p:nvSpPr>
        <p:spPr/>
        <p:txBody>
          <a:bodyPr/>
          <a:lstStyle/>
          <a:p>
            <a:pPr lvl="1"/>
            <a:r>
              <a:rPr lang="en-US" dirty="0"/>
              <a:t>Test/Debug</a:t>
            </a:r>
            <a:r>
              <a:rPr lang="en-US" b="0" dirty="0"/>
              <a:t> - </a:t>
            </a:r>
            <a:r>
              <a:rPr lang="en-US" b="0" dirty="0" err="1"/>
              <a:t>Cont</a:t>
            </a:r>
            <a:r>
              <a:rPr lang="en-US" b="0" dirty="0"/>
              <a:t> </a:t>
            </a:r>
          </a:p>
          <a:p>
            <a:pPr lvl="2"/>
            <a:r>
              <a:rPr lang="en-US" b="0" dirty="0"/>
              <a:t>List the major problems you encountered and how you fixed them. This should cover all the problems you encountered in the lab and how you fixed them. Break each problem and solution into separate paragraphs.</a:t>
            </a:r>
          </a:p>
          <a:p>
            <a:pPr lvl="1"/>
            <a:r>
              <a:rPr lang="en-US" dirty="0"/>
              <a:t>Conclusion</a:t>
            </a:r>
            <a:r>
              <a:rPr lang="en-US" b="0" dirty="0"/>
              <a:t> - Explain what your learned from this lab and what changes you would recommend in future years to this lab or the lectures leading up to this lab.</a:t>
            </a:r>
          </a:p>
          <a:p>
            <a:pPr lvl="2" eaLnBrk="1" hangingPunct="1">
              <a:lnSpc>
                <a:spcPct val="80000"/>
              </a:lnSpc>
            </a:pPr>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52</a:t>
            </a:fld>
            <a:endParaRPr lang="en-US" dirty="0">
              <a:solidFill>
                <a:srgbClr val="000000"/>
              </a:solidFill>
            </a:endParaRPr>
          </a:p>
        </p:txBody>
      </p:sp>
    </p:spTree>
    <p:extLst>
      <p:ext uri="{BB962C8B-B14F-4D97-AF65-F5344CB8AC3E}">
        <p14:creationId xmlns:p14="http://schemas.microsoft.com/office/powerpoint/2010/main" val="21456775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Outline</a:t>
            </a:r>
          </a:p>
        </p:txBody>
      </p:sp>
      <p:sp>
        <p:nvSpPr>
          <p:cNvPr id="4" name="Content Placeholder 3"/>
          <p:cNvSpPr>
            <a:spLocks noGrp="1"/>
          </p:cNvSpPr>
          <p:nvPr>
            <p:ph idx="1"/>
          </p:nvPr>
        </p:nvSpPr>
        <p:spPr/>
        <p:txBody>
          <a:bodyPr/>
          <a:lstStyle/>
          <a:p>
            <a:pPr marL="514350" indent="-514350" eaLnBrk="1" hangingPunct="1">
              <a:lnSpc>
                <a:spcPct val="80000"/>
              </a:lnSpc>
              <a:buFont typeface="+mj-lt"/>
              <a:buAutoNum type="arabicPeriod"/>
            </a:pPr>
            <a:r>
              <a:rPr lang="en-US" sz="2800" dirty="0"/>
              <a:t>Comparator Construction</a:t>
            </a:r>
          </a:p>
          <a:p>
            <a:pPr marL="514350" indent="-514350" eaLnBrk="1" hangingPunct="1">
              <a:lnSpc>
                <a:spcPct val="80000"/>
              </a:lnSpc>
              <a:buFont typeface="+mj-lt"/>
              <a:buAutoNum type="arabicPeriod"/>
            </a:pPr>
            <a:r>
              <a:rPr lang="en-US" sz="2800" dirty="0"/>
              <a:t>Gated and Non-Gated Circuit</a:t>
            </a:r>
          </a:p>
          <a:p>
            <a:pPr marL="514350" indent="-514350" eaLnBrk="1" hangingPunct="1">
              <a:lnSpc>
                <a:spcPct val="80000"/>
              </a:lnSpc>
              <a:buFont typeface="+mj-lt"/>
              <a:buAutoNum type="arabicPeriod"/>
            </a:pPr>
            <a:r>
              <a:rPr lang="en-US" sz="2800" dirty="0"/>
              <a:t>Lab 1 Intro</a:t>
            </a:r>
          </a:p>
          <a:p>
            <a:pPr marL="917575" lvl="1" indent="-514350" eaLnBrk="1" hangingPunct="1">
              <a:lnSpc>
                <a:spcPct val="80000"/>
              </a:lnSpc>
              <a:buFont typeface="+mj-lt"/>
              <a:buAutoNum type="arabicPeriod"/>
            </a:pPr>
            <a:r>
              <a:rPr lang="en-US" sz="2600" dirty="0"/>
              <a:t>Lab 1 – Prelab</a:t>
            </a:r>
          </a:p>
          <a:p>
            <a:pPr marL="917575" lvl="1" indent="-514350" eaLnBrk="1" hangingPunct="1">
              <a:lnSpc>
                <a:spcPct val="80000"/>
              </a:lnSpc>
              <a:buFont typeface="+mj-lt"/>
              <a:buAutoNum type="arabicPeriod"/>
            </a:pPr>
            <a:r>
              <a:rPr lang="en-US" sz="2600" dirty="0"/>
              <a:t>Lab 1 – VGA Overview</a:t>
            </a:r>
          </a:p>
          <a:p>
            <a:pPr marL="917575" lvl="1" indent="-514350" eaLnBrk="1" hangingPunct="1">
              <a:lnSpc>
                <a:spcPct val="80000"/>
              </a:lnSpc>
              <a:buFont typeface="+mj-lt"/>
              <a:buAutoNum type="arabicPeriod"/>
            </a:pPr>
            <a:r>
              <a:rPr lang="en-US" sz="2600" dirty="0"/>
              <a:t>Lab 1 – </a:t>
            </a:r>
            <a:r>
              <a:rPr lang="en-US" sz="2600" dirty="0" err="1"/>
              <a:t>Scopeface</a:t>
            </a:r>
            <a:endParaRPr lang="en-US" sz="2600" dirty="0"/>
          </a:p>
          <a:p>
            <a:pPr marL="917575" lvl="1" indent="-514350" eaLnBrk="1" hangingPunct="1">
              <a:lnSpc>
                <a:spcPct val="80000"/>
              </a:lnSpc>
              <a:buFont typeface="+mj-lt"/>
              <a:buAutoNum type="arabicPeriod"/>
            </a:pPr>
            <a:r>
              <a:rPr lang="en-US" sz="2600" dirty="0"/>
              <a:t>Lab 1 – Connections </a:t>
            </a:r>
          </a:p>
          <a:p>
            <a:pPr marL="917575" lvl="1" indent="-514350" eaLnBrk="1" hangingPunct="1">
              <a:lnSpc>
                <a:spcPct val="80000"/>
              </a:lnSpc>
              <a:buFont typeface="+mj-lt"/>
              <a:buAutoNum type="arabicPeriod"/>
            </a:pPr>
            <a:r>
              <a:rPr lang="en-US" sz="2600" dirty="0"/>
              <a:t>Lab 1 – Digital Clocking Wizard</a:t>
            </a:r>
          </a:p>
          <a:p>
            <a:pPr marL="917575" lvl="1" indent="-514350" eaLnBrk="1" hangingPunct="1">
              <a:lnSpc>
                <a:spcPct val="80000"/>
              </a:lnSpc>
              <a:buFont typeface="+mj-lt"/>
              <a:buAutoNum type="arabicPeriod"/>
            </a:pPr>
            <a:r>
              <a:rPr lang="en-US" sz="2600" dirty="0"/>
              <a:t>Lab 1 – Requirements</a:t>
            </a:r>
          </a:p>
          <a:p>
            <a:pPr marL="514350" indent="-514350" eaLnBrk="1" hangingPunct="1">
              <a:lnSpc>
                <a:spcPct val="80000"/>
              </a:lnSpc>
              <a:buFont typeface="+mj-lt"/>
              <a:buAutoNum type="arabicPeriod"/>
            </a:pPr>
            <a:endParaRPr lang="en-US" sz="2800" dirty="0"/>
          </a:p>
          <a:p>
            <a:pPr marL="514350" indent="-514350" eaLnBrk="1" hangingPunct="1">
              <a:lnSpc>
                <a:spcPct val="80000"/>
              </a:lnSpc>
              <a:buFont typeface="+mj-lt"/>
              <a:buAutoNum type="arabicPeriod"/>
            </a:pPr>
            <a:endParaRPr lang="en-US" sz="2800" dirty="0"/>
          </a:p>
          <a:p>
            <a:pPr marL="514350" indent="-514350" eaLnBrk="1" hangingPunct="1">
              <a:lnSpc>
                <a:spcPct val="80000"/>
              </a:lnSpc>
              <a:buFont typeface="+mj-lt"/>
              <a:buAutoNum type="arabicPeriod"/>
            </a:pPr>
            <a:endParaRPr lang="en-US" sz="2800" dirty="0"/>
          </a:p>
          <a:p>
            <a:pPr eaLnBrk="1" hangingPunct="1">
              <a:lnSpc>
                <a:spcPct val="80000"/>
              </a:lnSpc>
            </a:pPr>
            <a:endParaRPr lang="en-US" dirty="0"/>
          </a:p>
          <a:p>
            <a:endParaRPr lang="en-US"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53</a:t>
            </a:fld>
            <a:endParaRPr lang="en-US" dirty="0">
              <a:solidFill>
                <a:srgbClr val="000000"/>
              </a:solidFill>
            </a:endParaRPr>
          </a:p>
        </p:txBody>
      </p:sp>
    </p:spTree>
    <p:extLst>
      <p:ext uri="{BB962C8B-B14F-4D97-AF65-F5344CB8AC3E}">
        <p14:creationId xmlns:p14="http://schemas.microsoft.com/office/powerpoint/2010/main" val="299703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ontent Placeholder 41"/>
          <p:cNvSpPr>
            <a:spLocks noGrp="1"/>
          </p:cNvSpPr>
          <p:nvPr>
            <p:ph idx="1"/>
          </p:nvPr>
        </p:nvSpPr>
        <p:spPr/>
        <p:txBody>
          <a:bodyPr/>
          <a:lstStyle/>
          <a:p>
            <a:r>
              <a:rPr lang="en-US" dirty="0"/>
              <a:t>Take a look at lec05.vhdl</a:t>
            </a:r>
          </a:p>
          <a:p>
            <a:endParaRPr lang="en-US" dirty="0"/>
          </a:p>
        </p:txBody>
      </p:sp>
      <p:sp>
        <p:nvSpPr>
          <p:cNvPr id="2" name="Title 1"/>
          <p:cNvSpPr>
            <a:spLocks noGrp="1"/>
          </p:cNvSpPr>
          <p:nvPr>
            <p:ph type="title"/>
          </p:nvPr>
        </p:nvSpPr>
        <p:spPr/>
        <p:txBody>
          <a:bodyPr/>
          <a:lstStyle/>
          <a:p>
            <a:r>
              <a:rPr lang="en-US" dirty="0"/>
              <a:t>Gated and Non-Gated Circuit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grpSp>
        <p:nvGrpSpPr>
          <p:cNvPr id="1024" name="Group 1023"/>
          <p:cNvGrpSpPr/>
          <p:nvPr/>
        </p:nvGrpSpPr>
        <p:grpSpPr>
          <a:xfrm>
            <a:off x="168813" y="2072730"/>
            <a:ext cx="7624677" cy="3121979"/>
            <a:chOff x="168811" y="2072730"/>
            <a:chExt cx="7624677" cy="3121979"/>
          </a:xfrm>
        </p:grpSpPr>
        <p:sp>
          <p:nvSpPr>
            <p:cNvPr id="6" name="Rounded Rectangle 5"/>
            <p:cNvSpPr/>
            <p:nvPr/>
          </p:nvSpPr>
          <p:spPr>
            <a:xfrm>
              <a:off x="1524126" y="2152357"/>
              <a:ext cx="6156821" cy="2665303"/>
            </a:xfrm>
            <a:prstGeom prst="roundRect">
              <a:avLst>
                <a:gd name="adj" fmla="val 381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a:p>
          </p:txBody>
        </p:sp>
        <p:sp>
          <p:nvSpPr>
            <p:cNvPr id="7" name="TextBox 6"/>
            <p:cNvSpPr txBox="1"/>
            <p:nvPr/>
          </p:nvSpPr>
          <p:spPr>
            <a:xfrm>
              <a:off x="1524127" y="2169236"/>
              <a:ext cx="759542" cy="400110"/>
            </a:xfrm>
            <a:prstGeom prst="rect">
              <a:avLst/>
            </a:prstGeom>
            <a:noFill/>
          </p:spPr>
          <p:txBody>
            <a:bodyPr wrap="square" lIns="91440" tIns="45720" rIns="91440" bIns="45720" rtlCol="0">
              <a:spAutoFit/>
            </a:bodyPr>
            <a:lstStyle/>
            <a:p>
              <a:pPr algn="ctr"/>
              <a:r>
                <a:rPr lang="en-US" sz="2000" b="1" dirty="0"/>
                <a:t>Lec5</a:t>
              </a:r>
              <a:endParaRPr lang="en-US" b="1" dirty="0"/>
            </a:p>
          </p:txBody>
        </p:sp>
        <p:sp>
          <p:nvSpPr>
            <p:cNvPr id="18" name="Rounded Rectangle 17"/>
            <p:cNvSpPr/>
            <p:nvPr/>
          </p:nvSpPr>
          <p:spPr>
            <a:xfrm>
              <a:off x="3520335" y="2199297"/>
              <a:ext cx="2148942" cy="895980"/>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19" name="TextBox 18"/>
            <p:cNvSpPr txBox="1"/>
            <p:nvPr/>
          </p:nvSpPr>
          <p:spPr>
            <a:xfrm>
              <a:off x="4108165" y="2191852"/>
              <a:ext cx="973283" cy="369332"/>
            </a:xfrm>
            <a:prstGeom prst="rect">
              <a:avLst/>
            </a:prstGeom>
            <a:noFill/>
          </p:spPr>
          <p:txBody>
            <a:bodyPr wrap="square" lIns="91440" tIns="45720" rIns="91440" bIns="45720" rtlCol="0">
              <a:spAutoFit/>
            </a:bodyPr>
            <a:lstStyle/>
            <a:p>
              <a:pPr algn="ctr"/>
              <a:r>
                <a:rPr lang="en-US" sz="1800" b="1" dirty="0"/>
                <a:t>counter</a:t>
              </a:r>
              <a:endParaRPr lang="en-US" sz="4400" b="1" dirty="0"/>
            </a:p>
          </p:txBody>
        </p:sp>
        <p:cxnSp>
          <p:nvCxnSpPr>
            <p:cNvPr id="33" name="Straight Connector 32"/>
            <p:cNvCxnSpPr>
              <a:endCxn id="39" idx="1"/>
            </p:cNvCxnSpPr>
            <p:nvPr/>
          </p:nvCxnSpPr>
          <p:spPr>
            <a:xfrm flipV="1">
              <a:off x="3029089" y="2398076"/>
              <a:ext cx="482693" cy="1"/>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40" idx="1"/>
            </p:cNvCxnSpPr>
            <p:nvPr/>
          </p:nvCxnSpPr>
          <p:spPr>
            <a:xfrm flipV="1">
              <a:off x="3026631" y="2631598"/>
              <a:ext cx="485151" cy="1"/>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41" idx="1"/>
            </p:cNvCxnSpPr>
            <p:nvPr/>
          </p:nvCxnSpPr>
          <p:spPr>
            <a:xfrm flipV="1">
              <a:off x="3036156" y="2859277"/>
              <a:ext cx="485150" cy="1"/>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511782" y="2213410"/>
              <a:ext cx="533400" cy="369332"/>
            </a:xfrm>
            <a:prstGeom prst="rect">
              <a:avLst/>
            </a:prstGeom>
            <a:noFill/>
          </p:spPr>
          <p:txBody>
            <a:bodyPr wrap="square" lIns="91440" tIns="45720" rIns="91440" bIns="45720" rtlCol="0">
              <a:spAutoFit/>
            </a:bodyPr>
            <a:lstStyle/>
            <a:p>
              <a:r>
                <a:rPr lang="en-US" sz="1800" dirty="0" err="1"/>
                <a:t>clk</a:t>
              </a:r>
              <a:endParaRPr lang="en-US" sz="1800" dirty="0"/>
            </a:p>
          </p:txBody>
        </p:sp>
        <p:sp>
          <p:nvSpPr>
            <p:cNvPr id="40" name="TextBox 39"/>
            <p:cNvSpPr txBox="1"/>
            <p:nvPr/>
          </p:nvSpPr>
          <p:spPr>
            <a:xfrm>
              <a:off x="3511782" y="2446932"/>
              <a:ext cx="759542" cy="369332"/>
            </a:xfrm>
            <a:prstGeom prst="rect">
              <a:avLst/>
            </a:prstGeom>
            <a:noFill/>
          </p:spPr>
          <p:txBody>
            <a:bodyPr wrap="square" lIns="91440" tIns="45720" rIns="91440" bIns="45720" rtlCol="0">
              <a:spAutoFit/>
            </a:bodyPr>
            <a:lstStyle/>
            <a:p>
              <a:r>
                <a:rPr lang="en-US" sz="1800" dirty="0"/>
                <a:t>reset</a:t>
              </a:r>
            </a:p>
          </p:txBody>
        </p:sp>
        <p:sp>
          <p:nvSpPr>
            <p:cNvPr id="41" name="TextBox 40"/>
            <p:cNvSpPr txBox="1"/>
            <p:nvPr/>
          </p:nvSpPr>
          <p:spPr>
            <a:xfrm>
              <a:off x="3521306" y="2674611"/>
              <a:ext cx="904683" cy="369332"/>
            </a:xfrm>
            <a:prstGeom prst="rect">
              <a:avLst/>
            </a:prstGeom>
            <a:noFill/>
          </p:spPr>
          <p:txBody>
            <a:bodyPr wrap="square" lIns="91440" tIns="45720" rIns="91440" bIns="45720" rtlCol="0">
              <a:spAutoFit/>
            </a:bodyPr>
            <a:lstStyle/>
            <a:p>
              <a:r>
                <a:rPr lang="en-US" sz="1800" dirty="0" err="1"/>
                <a:t>btn</a:t>
              </a:r>
              <a:r>
                <a:rPr lang="en-US" sz="1800" dirty="0"/>
                <a:t>(4)</a:t>
              </a:r>
            </a:p>
          </p:txBody>
        </p:sp>
        <p:cxnSp>
          <p:nvCxnSpPr>
            <p:cNvPr id="43" name="Straight Connector 42"/>
            <p:cNvCxnSpPr>
              <a:endCxn id="49" idx="1"/>
            </p:cNvCxnSpPr>
            <p:nvPr/>
          </p:nvCxnSpPr>
          <p:spPr>
            <a:xfrm flipV="1">
              <a:off x="1031909" y="2677088"/>
              <a:ext cx="482693" cy="1"/>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endCxn id="50" idx="1"/>
            </p:cNvCxnSpPr>
            <p:nvPr/>
          </p:nvCxnSpPr>
          <p:spPr>
            <a:xfrm flipV="1">
              <a:off x="1029451" y="2910610"/>
              <a:ext cx="485151" cy="1"/>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51" idx="1"/>
            </p:cNvCxnSpPr>
            <p:nvPr/>
          </p:nvCxnSpPr>
          <p:spPr>
            <a:xfrm flipV="1">
              <a:off x="1029451" y="3138289"/>
              <a:ext cx="494676" cy="1"/>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68811" y="3136507"/>
              <a:ext cx="1292205" cy="923330"/>
            </a:xfrm>
            <a:prstGeom prst="rect">
              <a:avLst/>
            </a:prstGeom>
            <a:noFill/>
          </p:spPr>
          <p:txBody>
            <a:bodyPr wrap="square" lIns="91440" tIns="45720" rIns="91440" bIns="45720" rtlCol="0">
              <a:spAutoFit/>
            </a:bodyPr>
            <a:lstStyle/>
            <a:p>
              <a:pPr algn="r"/>
              <a:r>
                <a:rPr lang="en-US" sz="1800" dirty="0"/>
                <a:t>B22, D22, C22, D14, F15</a:t>
              </a:r>
            </a:p>
          </p:txBody>
        </p:sp>
        <p:sp>
          <p:nvSpPr>
            <p:cNvPr id="49" name="TextBox 48"/>
            <p:cNvSpPr txBox="1"/>
            <p:nvPr/>
          </p:nvSpPr>
          <p:spPr>
            <a:xfrm>
              <a:off x="1514602" y="2492422"/>
              <a:ext cx="533400" cy="369332"/>
            </a:xfrm>
            <a:prstGeom prst="rect">
              <a:avLst/>
            </a:prstGeom>
            <a:noFill/>
          </p:spPr>
          <p:txBody>
            <a:bodyPr wrap="square" lIns="91440" tIns="45720" rIns="91440" bIns="45720" rtlCol="0">
              <a:spAutoFit/>
            </a:bodyPr>
            <a:lstStyle/>
            <a:p>
              <a:r>
                <a:rPr lang="en-US" sz="1800" dirty="0" err="1"/>
                <a:t>clk</a:t>
              </a:r>
              <a:endParaRPr lang="en-US" sz="1800" dirty="0"/>
            </a:p>
          </p:txBody>
        </p:sp>
        <p:sp>
          <p:nvSpPr>
            <p:cNvPr id="50" name="TextBox 49"/>
            <p:cNvSpPr txBox="1"/>
            <p:nvPr/>
          </p:nvSpPr>
          <p:spPr>
            <a:xfrm>
              <a:off x="1514602" y="2725944"/>
              <a:ext cx="759542" cy="369332"/>
            </a:xfrm>
            <a:prstGeom prst="rect">
              <a:avLst/>
            </a:prstGeom>
            <a:noFill/>
          </p:spPr>
          <p:txBody>
            <a:bodyPr wrap="square" lIns="91440" tIns="45720" rIns="91440" bIns="45720" rtlCol="0">
              <a:spAutoFit/>
            </a:bodyPr>
            <a:lstStyle/>
            <a:p>
              <a:r>
                <a:rPr lang="en-US" sz="1800" dirty="0"/>
                <a:t>reset</a:t>
              </a:r>
            </a:p>
          </p:txBody>
        </p:sp>
        <p:sp>
          <p:nvSpPr>
            <p:cNvPr id="51" name="TextBox 50"/>
            <p:cNvSpPr txBox="1"/>
            <p:nvPr/>
          </p:nvSpPr>
          <p:spPr>
            <a:xfrm>
              <a:off x="1524127" y="2953623"/>
              <a:ext cx="1790112" cy="369332"/>
            </a:xfrm>
            <a:prstGeom prst="rect">
              <a:avLst/>
            </a:prstGeom>
            <a:noFill/>
          </p:spPr>
          <p:txBody>
            <a:bodyPr wrap="square" lIns="91440" tIns="45720" rIns="91440" bIns="45720" rtlCol="0">
              <a:spAutoFit/>
            </a:bodyPr>
            <a:lstStyle/>
            <a:p>
              <a:r>
                <a:rPr lang="en-US" sz="1800" dirty="0" err="1"/>
                <a:t>btn</a:t>
              </a:r>
              <a:r>
                <a:rPr lang="en-US" sz="1800" dirty="0"/>
                <a:t>(4 </a:t>
              </a:r>
              <a:r>
                <a:rPr lang="en-US" sz="1800" dirty="0" err="1"/>
                <a:t>downto</a:t>
              </a:r>
              <a:r>
                <a:rPr lang="en-US" sz="1800" dirty="0"/>
                <a:t> 0)</a:t>
              </a:r>
            </a:p>
          </p:txBody>
        </p:sp>
        <p:sp>
          <p:nvSpPr>
            <p:cNvPr id="60" name="TextBox 59"/>
            <p:cNvSpPr txBox="1"/>
            <p:nvPr/>
          </p:nvSpPr>
          <p:spPr>
            <a:xfrm>
              <a:off x="3981260" y="2724569"/>
              <a:ext cx="1227092" cy="369332"/>
            </a:xfrm>
            <a:prstGeom prst="rect">
              <a:avLst/>
            </a:prstGeom>
            <a:noFill/>
          </p:spPr>
          <p:txBody>
            <a:bodyPr wrap="square" lIns="91440" tIns="45720" rIns="91440" bIns="45720" rtlCol="0">
              <a:spAutoFit/>
            </a:bodyPr>
            <a:lstStyle/>
            <a:p>
              <a:pPr algn="ctr"/>
              <a:r>
                <a:rPr lang="en-US" sz="1800" dirty="0" err="1"/>
                <a:t>processQ</a:t>
              </a:r>
              <a:endParaRPr lang="en-US" sz="1800" dirty="0"/>
            </a:p>
          </p:txBody>
        </p:sp>
        <p:sp>
          <p:nvSpPr>
            <p:cNvPr id="63" name="Rounded Rectangle 62"/>
            <p:cNvSpPr/>
            <p:nvPr/>
          </p:nvSpPr>
          <p:spPr>
            <a:xfrm>
              <a:off x="2251867" y="3463069"/>
              <a:ext cx="2148942" cy="895980"/>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64" name="TextBox 63"/>
            <p:cNvSpPr txBox="1"/>
            <p:nvPr/>
          </p:nvSpPr>
          <p:spPr>
            <a:xfrm>
              <a:off x="2251869" y="3455624"/>
              <a:ext cx="2148940" cy="307777"/>
            </a:xfrm>
            <a:prstGeom prst="rect">
              <a:avLst/>
            </a:prstGeom>
            <a:noFill/>
          </p:spPr>
          <p:txBody>
            <a:bodyPr wrap="square" lIns="91440" tIns="45720" rIns="91440" bIns="45720" rtlCol="0">
              <a:spAutoFit/>
            </a:bodyPr>
            <a:lstStyle/>
            <a:p>
              <a:pPr algn="ctr"/>
              <a:r>
                <a:rPr lang="en-US" sz="1400" b="1" dirty="0"/>
                <a:t>gated (Sequential)</a:t>
              </a:r>
              <a:endParaRPr lang="en-US" sz="3600" b="1" dirty="0"/>
            </a:p>
          </p:txBody>
        </p:sp>
        <p:cxnSp>
          <p:nvCxnSpPr>
            <p:cNvPr id="65" name="Straight Connector 64"/>
            <p:cNvCxnSpPr>
              <a:stCxn id="63" idx="2"/>
            </p:cNvCxnSpPr>
            <p:nvPr/>
          </p:nvCxnSpPr>
          <p:spPr>
            <a:xfrm flipH="1">
              <a:off x="3319728" y="4359049"/>
              <a:ext cx="6610" cy="787637"/>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0" idx="1"/>
            </p:cNvCxnSpPr>
            <p:nvPr/>
          </p:nvCxnSpPr>
          <p:spPr>
            <a:xfrm flipV="1">
              <a:off x="1760621" y="3661848"/>
              <a:ext cx="482693" cy="1"/>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71" idx="1"/>
            </p:cNvCxnSpPr>
            <p:nvPr/>
          </p:nvCxnSpPr>
          <p:spPr>
            <a:xfrm flipV="1">
              <a:off x="1758163" y="3895370"/>
              <a:ext cx="485151" cy="1"/>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243314" y="3477182"/>
              <a:ext cx="533400" cy="369332"/>
            </a:xfrm>
            <a:prstGeom prst="rect">
              <a:avLst/>
            </a:prstGeom>
            <a:noFill/>
          </p:spPr>
          <p:txBody>
            <a:bodyPr wrap="square" lIns="91440" tIns="45720" rIns="91440" bIns="45720" rtlCol="0">
              <a:spAutoFit/>
            </a:bodyPr>
            <a:lstStyle/>
            <a:p>
              <a:r>
                <a:rPr lang="en-US" sz="1800" dirty="0" err="1"/>
                <a:t>clk</a:t>
              </a:r>
              <a:endParaRPr lang="en-US" sz="1800" dirty="0"/>
            </a:p>
          </p:txBody>
        </p:sp>
        <p:sp>
          <p:nvSpPr>
            <p:cNvPr id="71" name="TextBox 70"/>
            <p:cNvSpPr txBox="1"/>
            <p:nvPr/>
          </p:nvSpPr>
          <p:spPr>
            <a:xfrm>
              <a:off x="2243314" y="3710704"/>
              <a:ext cx="759542" cy="369332"/>
            </a:xfrm>
            <a:prstGeom prst="rect">
              <a:avLst/>
            </a:prstGeom>
            <a:noFill/>
          </p:spPr>
          <p:txBody>
            <a:bodyPr wrap="square" lIns="91440" tIns="45720" rIns="91440" bIns="45720" rtlCol="0">
              <a:spAutoFit/>
            </a:bodyPr>
            <a:lstStyle/>
            <a:p>
              <a:r>
                <a:rPr lang="en-US" sz="1800" dirty="0"/>
                <a:t>reset</a:t>
              </a:r>
            </a:p>
          </p:txBody>
        </p:sp>
        <p:sp>
          <p:nvSpPr>
            <p:cNvPr id="72" name="TextBox 71"/>
            <p:cNvSpPr txBox="1"/>
            <p:nvPr/>
          </p:nvSpPr>
          <p:spPr>
            <a:xfrm>
              <a:off x="2381352" y="3946137"/>
              <a:ext cx="1889972" cy="307777"/>
            </a:xfrm>
            <a:prstGeom prst="rect">
              <a:avLst/>
            </a:prstGeom>
            <a:noFill/>
          </p:spPr>
          <p:txBody>
            <a:bodyPr wrap="square" lIns="91440" tIns="45720" rIns="91440" bIns="45720" rtlCol="0">
              <a:spAutoFit/>
            </a:bodyPr>
            <a:lstStyle/>
            <a:p>
              <a:pPr algn="ctr"/>
              <a:r>
                <a:rPr lang="en-US" sz="1400" dirty="0">
                  <a:latin typeface="Courier" pitchFamily="49" charset="0"/>
                </a:rPr>
                <a:t>process (</a:t>
              </a:r>
              <a:r>
                <a:rPr lang="en-US" sz="1400" dirty="0" err="1">
                  <a:latin typeface="Courier" pitchFamily="49" charset="0"/>
                </a:rPr>
                <a:t>clk</a:t>
              </a:r>
              <a:r>
                <a:rPr lang="en-US" sz="1400" dirty="0">
                  <a:latin typeface="Courier" pitchFamily="49" charset="0"/>
                </a:rPr>
                <a:t>)…</a:t>
              </a:r>
            </a:p>
          </p:txBody>
        </p:sp>
        <p:sp>
          <p:nvSpPr>
            <p:cNvPr id="73" name="TextBox 72"/>
            <p:cNvSpPr txBox="1"/>
            <p:nvPr/>
          </p:nvSpPr>
          <p:spPr>
            <a:xfrm>
              <a:off x="1607057" y="3364638"/>
              <a:ext cx="533400" cy="369332"/>
            </a:xfrm>
            <a:prstGeom prst="rect">
              <a:avLst/>
            </a:prstGeom>
            <a:noFill/>
          </p:spPr>
          <p:txBody>
            <a:bodyPr wrap="square" lIns="91440" tIns="45720" rIns="91440" bIns="45720" rtlCol="0">
              <a:spAutoFit/>
            </a:bodyPr>
            <a:lstStyle/>
            <a:p>
              <a:pPr algn="r"/>
              <a:r>
                <a:rPr lang="en-US" sz="1800" dirty="0" err="1"/>
                <a:t>clk</a:t>
              </a:r>
              <a:endParaRPr lang="en-US" sz="1800" dirty="0"/>
            </a:p>
          </p:txBody>
        </p:sp>
        <p:sp>
          <p:nvSpPr>
            <p:cNvPr id="74" name="TextBox 73"/>
            <p:cNvSpPr txBox="1"/>
            <p:nvPr/>
          </p:nvSpPr>
          <p:spPr>
            <a:xfrm>
              <a:off x="1378457" y="3598160"/>
              <a:ext cx="759542" cy="369332"/>
            </a:xfrm>
            <a:prstGeom prst="rect">
              <a:avLst/>
            </a:prstGeom>
            <a:noFill/>
          </p:spPr>
          <p:txBody>
            <a:bodyPr wrap="square" lIns="91440" tIns="45720" rIns="91440" bIns="45720" rtlCol="0">
              <a:spAutoFit/>
            </a:bodyPr>
            <a:lstStyle/>
            <a:p>
              <a:pPr algn="r"/>
              <a:r>
                <a:rPr lang="en-US" sz="1800" dirty="0"/>
                <a:t>reset</a:t>
              </a:r>
            </a:p>
          </p:txBody>
        </p:sp>
        <p:sp>
          <p:nvSpPr>
            <p:cNvPr id="75" name="TextBox 74"/>
            <p:cNvSpPr txBox="1"/>
            <p:nvPr/>
          </p:nvSpPr>
          <p:spPr>
            <a:xfrm>
              <a:off x="2861457" y="2072730"/>
              <a:ext cx="533400" cy="369332"/>
            </a:xfrm>
            <a:prstGeom prst="rect">
              <a:avLst/>
            </a:prstGeom>
            <a:noFill/>
          </p:spPr>
          <p:txBody>
            <a:bodyPr wrap="square" lIns="91440" tIns="45720" rIns="91440" bIns="45720" rtlCol="0">
              <a:spAutoFit/>
            </a:bodyPr>
            <a:lstStyle/>
            <a:p>
              <a:pPr algn="r"/>
              <a:r>
                <a:rPr lang="en-US" sz="1800" dirty="0" err="1"/>
                <a:t>clk</a:t>
              </a:r>
              <a:endParaRPr lang="en-US" sz="1800" dirty="0"/>
            </a:p>
          </p:txBody>
        </p:sp>
        <p:sp>
          <p:nvSpPr>
            <p:cNvPr id="76" name="TextBox 75"/>
            <p:cNvSpPr txBox="1"/>
            <p:nvPr/>
          </p:nvSpPr>
          <p:spPr>
            <a:xfrm>
              <a:off x="2632857" y="2306252"/>
              <a:ext cx="759542" cy="369332"/>
            </a:xfrm>
            <a:prstGeom prst="rect">
              <a:avLst/>
            </a:prstGeom>
            <a:noFill/>
          </p:spPr>
          <p:txBody>
            <a:bodyPr wrap="square" lIns="91440" tIns="45720" rIns="91440" bIns="45720" rtlCol="0">
              <a:spAutoFit/>
            </a:bodyPr>
            <a:lstStyle/>
            <a:p>
              <a:pPr algn="r"/>
              <a:r>
                <a:rPr lang="en-US" sz="1800" dirty="0"/>
                <a:t>reset</a:t>
              </a:r>
            </a:p>
          </p:txBody>
        </p:sp>
        <p:sp>
          <p:nvSpPr>
            <p:cNvPr id="77" name="TextBox 76"/>
            <p:cNvSpPr txBox="1"/>
            <p:nvPr/>
          </p:nvSpPr>
          <p:spPr>
            <a:xfrm>
              <a:off x="2534361" y="2533931"/>
              <a:ext cx="867563" cy="369332"/>
            </a:xfrm>
            <a:prstGeom prst="rect">
              <a:avLst/>
            </a:prstGeom>
            <a:noFill/>
          </p:spPr>
          <p:txBody>
            <a:bodyPr wrap="square" lIns="91440" tIns="45720" rIns="91440" bIns="45720" rtlCol="0">
              <a:spAutoFit/>
            </a:bodyPr>
            <a:lstStyle/>
            <a:p>
              <a:pPr algn="r"/>
              <a:r>
                <a:rPr lang="en-US" sz="1800" dirty="0" err="1"/>
                <a:t>btn</a:t>
              </a:r>
              <a:r>
                <a:rPr lang="en-US" sz="1800" dirty="0"/>
                <a:t>(4)</a:t>
              </a:r>
            </a:p>
          </p:txBody>
        </p:sp>
        <p:sp>
          <p:nvSpPr>
            <p:cNvPr id="78" name="Rounded Rectangle 77"/>
            <p:cNvSpPr/>
            <p:nvPr/>
          </p:nvSpPr>
          <p:spPr>
            <a:xfrm>
              <a:off x="4852099" y="3460721"/>
              <a:ext cx="2148942" cy="895980"/>
            </a:xfrm>
            <a:prstGeom prst="roundRect">
              <a:avLst>
                <a:gd name="adj" fmla="val 1349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spcCol="0" rtlCol="0" anchor="ctr"/>
            <a:lstStyle/>
            <a:p>
              <a:pPr algn="ctr"/>
              <a:endParaRPr lang="en-US" sz="1800"/>
            </a:p>
          </p:txBody>
        </p:sp>
        <p:sp>
          <p:nvSpPr>
            <p:cNvPr id="79" name="TextBox 78"/>
            <p:cNvSpPr txBox="1"/>
            <p:nvPr/>
          </p:nvSpPr>
          <p:spPr>
            <a:xfrm>
              <a:off x="4852101" y="3453276"/>
              <a:ext cx="2148940" cy="307777"/>
            </a:xfrm>
            <a:prstGeom prst="rect">
              <a:avLst/>
            </a:prstGeom>
            <a:noFill/>
          </p:spPr>
          <p:txBody>
            <a:bodyPr wrap="square" lIns="91440" tIns="45720" rIns="91440" bIns="45720" rtlCol="0">
              <a:spAutoFit/>
            </a:bodyPr>
            <a:lstStyle/>
            <a:p>
              <a:pPr algn="ctr"/>
              <a:r>
                <a:rPr lang="en-US" sz="1400" b="1" dirty="0"/>
                <a:t>ungated (combinational)</a:t>
              </a:r>
              <a:endParaRPr lang="en-US" sz="3600" b="1" dirty="0"/>
            </a:p>
          </p:txBody>
        </p:sp>
        <p:cxnSp>
          <p:nvCxnSpPr>
            <p:cNvPr id="80" name="Straight Connector 79"/>
            <p:cNvCxnSpPr>
              <a:stCxn id="78" idx="2"/>
            </p:cNvCxnSpPr>
            <p:nvPr/>
          </p:nvCxnSpPr>
          <p:spPr>
            <a:xfrm flipH="1">
              <a:off x="5919960" y="4356701"/>
              <a:ext cx="6610" cy="787637"/>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734901" y="3943789"/>
              <a:ext cx="2383338" cy="307777"/>
            </a:xfrm>
            <a:prstGeom prst="rect">
              <a:avLst/>
            </a:prstGeom>
            <a:noFill/>
          </p:spPr>
          <p:txBody>
            <a:bodyPr wrap="square" lIns="91440" tIns="45720" rIns="91440" bIns="45720" rtlCol="0">
              <a:spAutoFit/>
            </a:bodyPr>
            <a:lstStyle/>
            <a:p>
              <a:pPr algn="ctr"/>
              <a:r>
                <a:rPr lang="en-US" sz="1400" dirty="0">
                  <a:latin typeface="Courier" pitchFamily="49" charset="0"/>
                </a:rPr>
                <a:t>JB &lt;= “0001” when…</a:t>
              </a:r>
            </a:p>
          </p:txBody>
        </p:sp>
        <p:cxnSp>
          <p:nvCxnSpPr>
            <p:cNvPr id="88" name="Elbow Connector 87"/>
            <p:cNvCxnSpPr>
              <a:stCxn id="60" idx="2"/>
              <a:endCxn id="79" idx="0"/>
            </p:cNvCxnSpPr>
            <p:nvPr/>
          </p:nvCxnSpPr>
          <p:spPr bwMode="auto">
            <a:xfrm rot="16200000" flipH="1">
              <a:off x="5081001" y="2607705"/>
              <a:ext cx="359375" cy="1331765"/>
            </a:xfrm>
            <a:prstGeom prst="bentConnector3">
              <a:avLst/>
            </a:prstGeom>
            <a:solidFill>
              <a:srgbClr val="0C2D83"/>
            </a:solidFill>
            <a:ln w="38100" cap="flat" cmpd="sng" algn="ctr">
              <a:solidFill>
                <a:schemeClr val="tx1"/>
              </a:solidFill>
              <a:prstDash val="solid"/>
              <a:round/>
              <a:headEnd type="none" w="med" len="med"/>
              <a:tailEnd type="none" w="med" len="med"/>
            </a:ln>
            <a:effectLst/>
          </p:spPr>
        </p:cxnSp>
        <p:cxnSp>
          <p:nvCxnSpPr>
            <p:cNvPr id="94" name="Elbow Connector 93"/>
            <p:cNvCxnSpPr>
              <a:stCxn id="64" idx="0"/>
              <a:endCxn id="60" idx="2"/>
            </p:cNvCxnSpPr>
            <p:nvPr/>
          </p:nvCxnSpPr>
          <p:spPr bwMode="auto">
            <a:xfrm rot="5400000" flipH="1" flipV="1">
              <a:off x="3779711" y="2640530"/>
              <a:ext cx="361723" cy="1268467"/>
            </a:xfrm>
            <a:prstGeom prst="bentConnector3">
              <a:avLst/>
            </a:prstGeom>
            <a:solidFill>
              <a:srgbClr val="0C2D83"/>
            </a:solidFill>
            <a:ln w="38100" cap="flat" cmpd="sng" algn="ctr">
              <a:solidFill>
                <a:schemeClr val="tx1"/>
              </a:solidFill>
              <a:prstDash val="solid"/>
              <a:round/>
              <a:headEnd type="none" w="med" len="med"/>
              <a:tailEnd type="none" w="med" len="med"/>
            </a:ln>
            <a:effectLst/>
          </p:spPr>
        </p:cxnSp>
        <p:sp>
          <p:nvSpPr>
            <p:cNvPr id="96" name="TextBox 95"/>
            <p:cNvSpPr txBox="1"/>
            <p:nvPr/>
          </p:nvSpPr>
          <p:spPr>
            <a:xfrm>
              <a:off x="3357571" y="4408033"/>
              <a:ext cx="1850781" cy="369332"/>
            </a:xfrm>
            <a:prstGeom prst="rect">
              <a:avLst/>
            </a:prstGeom>
            <a:noFill/>
          </p:spPr>
          <p:txBody>
            <a:bodyPr wrap="square" lIns="91440" tIns="45720" rIns="91440" bIns="45720" rtlCol="0">
              <a:spAutoFit/>
            </a:bodyPr>
            <a:lstStyle/>
            <a:p>
              <a:r>
                <a:rPr lang="en-US" sz="1800" dirty="0"/>
                <a:t>JB(6 </a:t>
              </a:r>
              <a:r>
                <a:rPr lang="en-US" sz="1800" dirty="0" err="1"/>
                <a:t>downto</a:t>
              </a:r>
              <a:r>
                <a:rPr lang="en-US" sz="1800" dirty="0"/>
                <a:t> 4)</a:t>
              </a:r>
            </a:p>
          </p:txBody>
        </p:sp>
        <p:sp>
          <p:nvSpPr>
            <p:cNvPr id="97" name="TextBox 96"/>
            <p:cNvSpPr txBox="1"/>
            <p:nvPr/>
          </p:nvSpPr>
          <p:spPr>
            <a:xfrm>
              <a:off x="5957804" y="4405685"/>
              <a:ext cx="1835684" cy="369332"/>
            </a:xfrm>
            <a:prstGeom prst="rect">
              <a:avLst/>
            </a:prstGeom>
            <a:noFill/>
          </p:spPr>
          <p:txBody>
            <a:bodyPr wrap="square" lIns="91440" tIns="45720" rIns="91440" bIns="45720" rtlCol="0">
              <a:spAutoFit/>
            </a:bodyPr>
            <a:lstStyle/>
            <a:p>
              <a:r>
                <a:rPr lang="en-US" sz="1800" dirty="0"/>
                <a:t>JB(3 </a:t>
              </a:r>
              <a:r>
                <a:rPr lang="en-US" sz="1800" dirty="0" err="1"/>
                <a:t>downto</a:t>
              </a:r>
              <a:r>
                <a:rPr lang="en-US" sz="1800" dirty="0"/>
                <a:t> 0)</a:t>
              </a:r>
            </a:p>
          </p:txBody>
        </p:sp>
        <p:cxnSp>
          <p:nvCxnSpPr>
            <p:cNvPr id="98" name="Straight Connector 97"/>
            <p:cNvCxnSpPr/>
            <p:nvPr/>
          </p:nvCxnSpPr>
          <p:spPr>
            <a:xfrm flipH="1">
              <a:off x="1840240" y="4370769"/>
              <a:ext cx="6610" cy="787637"/>
            </a:xfrm>
            <a:prstGeom prst="line">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878084" y="4419753"/>
              <a:ext cx="898630" cy="369332"/>
            </a:xfrm>
            <a:prstGeom prst="rect">
              <a:avLst/>
            </a:prstGeom>
            <a:noFill/>
          </p:spPr>
          <p:txBody>
            <a:bodyPr wrap="square" lIns="91440" tIns="45720" rIns="91440" bIns="45720" rtlCol="0">
              <a:spAutoFit/>
            </a:bodyPr>
            <a:lstStyle/>
            <a:p>
              <a:r>
                <a:rPr lang="en-US" sz="1800" dirty="0"/>
                <a:t>JB(7)</a:t>
              </a:r>
            </a:p>
          </p:txBody>
        </p:sp>
        <p:sp>
          <p:nvSpPr>
            <p:cNvPr id="100" name="TextBox 99"/>
            <p:cNvSpPr txBox="1"/>
            <p:nvPr/>
          </p:nvSpPr>
          <p:spPr>
            <a:xfrm>
              <a:off x="1590641" y="3995350"/>
              <a:ext cx="533400" cy="369332"/>
            </a:xfrm>
            <a:prstGeom prst="rect">
              <a:avLst/>
            </a:prstGeom>
            <a:noFill/>
          </p:spPr>
          <p:txBody>
            <a:bodyPr wrap="square" lIns="91440" tIns="45720" rIns="91440" bIns="45720" rtlCol="0">
              <a:spAutoFit/>
            </a:bodyPr>
            <a:lstStyle/>
            <a:p>
              <a:pPr algn="ctr"/>
              <a:r>
                <a:rPr lang="en-US" sz="1800" dirty="0" err="1"/>
                <a:t>clk</a:t>
              </a:r>
              <a:endParaRPr lang="en-US" sz="1800" dirty="0"/>
            </a:p>
          </p:txBody>
        </p:sp>
        <p:sp>
          <p:nvSpPr>
            <p:cNvPr id="108" name="TextBox 107"/>
            <p:cNvSpPr txBox="1"/>
            <p:nvPr/>
          </p:nvSpPr>
          <p:spPr>
            <a:xfrm>
              <a:off x="3355223" y="4813657"/>
              <a:ext cx="1850781" cy="369332"/>
            </a:xfrm>
            <a:prstGeom prst="rect">
              <a:avLst/>
            </a:prstGeom>
            <a:noFill/>
          </p:spPr>
          <p:txBody>
            <a:bodyPr wrap="square" lIns="91440" tIns="45720" rIns="91440" bIns="45720" rtlCol="0">
              <a:spAutoFit/>
            </a:bodyPr>
            <a:lstStyle/>
            <a:p>
              <a:r>
                <a:rPr lang="en-US" sz="1800" dirty="0"/>
                <a:t>Y8, Y9, W9</a:t>
              </a:r>
            </a:p>
          </p:txBody>
        </p:sp>
        <p:sp>
          <p:nvSpPr>
            <p:cNvPr id="109" name="TextBox 108"/>
            <p:cNvSpPr txBox="1"/>
            <p:nvPr/>
          </p:nvSpPr>
          <p:spPr>
            <a:xfrm>
              <a:off x="5955456" y="4811309"/>
              <a:ext cx="1835684" cy="369332"/>
            </a:xfrm>
            <a:prstGeom prst="rect">
              <a:avLst/>
            </a:prstGeom>
            <a:noFill/>
          </p:spPr>
          <p:txBody>
            <a:bodyPr wrap="square" lIns="91440" tIns="45720" rIns="91440" bIns="45720" rtlCol="0">
              <a:spAutoFit/>
            </a:bodyPr>
            <a:lstStyle/>
            <a:p>
              <a:r>
                <a:rPr lang="en-US" sz="1800" dirty="0"/>
                <a:t>W7,V7-V9</a:t>
              </a:r>
            </a:p>
          </p:txBody>
        </p:sp>
        <p:sp>
          <p:nvSpPr>
            <p:cNvPr id="110" name="TextBox 109"/>
            <p:cNvSpPr txBox="1"/>
            <p:nvPr/>
          </p:nvSpPr>
          <p:spPr>
            <a:xfrm>
              <a:off x="1875736" y="4825377"/>
              <a:ext cx="898630" cy="369332"/>
            </a:xfrm>
            <a:prstGeom prst="rect">
              <a:avLst/>
            </a:prstGeom>
            <a:noFill/>
          </p:spPr>
          <p:txBody>
            <a:bodyPr wrap="square" lIns="91440" tIns="45720" rIns="91440" bIns="45720" rtlCol="0">
              <a:spAutoFit/>
            </a:bodyPr>
            <a:lstStyle/>
            <a:p>
              <a:r>
                <a:rPr lang="en-US" sz="1800" dirty="0"/>
                <a:t>Y7</a:t>
              </a:r>
            </a:p>
          </p:txBody>
        </p:sp>
        <p:sp>
          <p:nvSpPr>
            <p:cNvPr id="120" name="TextBox 119"/>
            <p:cNvSpPr txBox="1"/>
            <p:nvPr/>
          </p:nvSpPr>
          <p:spPr>
            <a:xfrm>
              <a:off x="892413" y="2365810"/>
              <a:ext cx="533400" cy="369332"/>
            </a:xfrm>
            <a:prstGeom prst="rect">
              <a:avLst/>
            </a:prstGeom>
            <a:noFill/>
          </p:spPr>
          <p:txBody>
            <a:bodyPr wrap="square" lIns="91440" tIns="45720" rIns="91440" bIns="45720" rtlCol="0">
              <a:spAutoFit/>
            </a:bodyPr>
            <a:lstStyle/>
            <a:p>
              <a:pPr algn="r"/>
              <a:r>
                <a:rPr lang="en-US" sz="1800" dirty="0"/>
                <a:t>R4</a:t>
              </a:r>
            </a:p>
          </p:txBody>
        </p:sp>
        <p:sp>
          <p:nvSpPr>
            <p:cNvPr id="121" name="TextBox 120"/>
            <p:cNvSpPr txBox="1"/>
            <p:nvPr/>
          </p:nvSpPr>
          <p:spPr>
            <a:xfrm>
              <a:off x="663813" y="2599332"/>
              <a:ext cx="759542" cy="369332"/>
            </a:xfrm>
            <a:prstGeom prst="rect">
              <a:avLst/>
            </a:prstGeom>
            <a:noFill/>
          </p:spPr>
          <p:txBody>
            <a:bodyPr wrap="square" lIns="91440" tIns="45720" rIns="91440" bIns="45720" rtlCol="0">
              <a:spAutoFit/>
            </a:bodyPr>
            <a:lstStyle/>
            <a:p>
              <a:pPr algn="r"/>
              <a:r>
                <a:rPr lang="en-US" sz="1800" dirty="0"/>
                <a:t>G4</a:t>
              </a:r>
            </a:p>
          </p:txBody>
        </p:sp>
      </p:grpSp>
      <p:grpSp>
        <p:nvGrpSpPr>
          <p:cNvPr id="125" name="Group 124"/>
          <p:cNvGrpSpPr/>
          <p:nvPr/>
        </p:nvGrpSpPr>
        <p:grpSpPr>
          <a:xfrm>
            <a:off x="1211679" y="5262390"/>
            <a:ext cx="6729180" cy="1157200"/>
            <a:chOff x="1211679" y="5262390"/>
            <a:chExt cx="6729180" cy="1157200"/>
          </a:xfrm>
        </p:grpSpPr>
        <p:cxnSp>
          <p:nvCxnSpPr>
            <p:cNvPr id="111" name="Straight Connector 110"/>
            <p:cNvCxnSpPr/>
            <p:nvPr/>
          </p:nvCxnSpPr>
          <p:spPr>
            <a:xfrm>
              <a:off x="1211679" y="5855058"/>
              <a:ext cx="6720642"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1223399" y="5659858"/>
              <a:ext cx="0" cy="39040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2902764" y="5659858"/>
              <a:ext cx="0" cy="39040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flipV="1">
              <a:off x="4582129" y="5659858"/>
              <a:ext cx="0" cy="39040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7940859" y="5659858"/>
              <a:ext cx="0" cy="39040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V="1">
              <a:off x="6261494" y="5659858"/>
              <a:ext cx="0" cy="39040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3966131" y="5262390"/>
              <a:ext cx="1268010" cy="369332"/>
            </a:xfrm>
            <a:prstGeom prst="rect">
              <a:avLst/>
            </a:prstGeom>
            <a:noFill/>
          </p:spPr>
          <p:txBody>
            <a:bodyPr wrap="square" lIns="91440" tIns="45720" rIns="91440" bIns="45720" rtlCol="0">
              <a:spAutoFit/>
            </a:bodyPr>
            <a:lstStyle/>
            <a:p>
              <a:pPr algn="ctr"/>
              <a:r>
                <a:rPr lang="en-US" sz="1800" b="1" dirty="0" err="1"/>
                <a:t>processQ</a:t>
              </a:r>
              <a:endParaRPr lang="en-US" sz="4400" b="1" dirty="0"/>
            </a:p>
          </p:txBody>
        </p:sp>
        <p:sp>
          <p:nvSpPr>
            <p:cNvPr id="133" name="TextBox 132"/>
            <p:cNvSpPr txBox="1"/>
            <p:nvPr/>
          </p:nvSpPr>
          <p:spPr>
            <a:xfrm>
              <a:off x="3965570" y="6050258"/>
              <a:ext cx="1268010" cy="369332"/>
            </a:xfrm>
            <a:prstGeom prst="rect">
              <a:avLst/>
            </a:prstGeom>
            <a:noFill/>
          </p:spPr>
          <p:txBody>
            <a:bodyPr wrap="square" lIns="91440" tIns="45720" rIns="91440" bIns="45720" rtlCol="0">
              <a:spAutoFit/>
            </a:bodyPr>
            <a:lstStyle/>
            <a:p>
              <a:pPr algn="ctr"/>
              <a:r>
                <a:rPr lang="en-US" sz="1800" b="1" dirty="0"/>
                <a:t>JB</a:t>
              </a:r>
              <a:endParaRPr lang="en-US" sz="4400" b="1" dirty="0"/>
            </a:p>
          </p:txBody>
        </p:sp>
        <p:sp>
          <p:nvSpPr>
            <p:cNvPr id="122" name="TextBox 121"/>
            <p:cNvSpPr txBox="1"/>
            <p:nvPr/>
          </p:nvSpPr>
          <p:spPr>
            <a:xfrm>
              <a:off x="1238059" y="5469029"/>
              <a:ext cx="533400" cy="369332"/>
            </a:xfrm>
            <a:prstGeom prst="rect">
              <a:avLst/>
            </a:prstGeom>
            <a:noFill/>
          </p:spPr>
          <p:txBody>
            <a:bodyPr wrap="square" lIns="91440" tIns="45720" rIns="91440" bIns="45720" rtlCol="0">
              <a:spAutoFit/>
            </a:bodyPr>
            <a:lstStyle/>
            <a:p>
              <a:r>
                <a:rPr lang="en-US" sz="1800" dirty="0"/>
                <a:t>0</a:t>
              </a:r>
            </a:p>
          </p:txBody>
        </p:sp>
        <p:sp>
          <p:nvSpPr>
            <p:cNvPr id="123" name="TextBox 122"/>
            <p:cNvSpPr txBox="1"/>
            <p:nvPr/>
          </p:nvSpPr>
          <p:spPr>
            <a:xfrm>
              <a:off x="2893728" y="5469029"/>
              <a:ext cx="533400" cy="369332"/>
            </a:xfrm>
            <a:prstGeom prst="rect">
              <a:avLst/>
            </a:prstGeom>
            <a:noFill/>
          </p:spPr>
          <p:txBody>
            <a:bodyPr wrap="square" lIns="91440" tIns="45720" rIns="91440" bIns="45720" rtlCol="0">
              <a:spAutoFit/>
            </a:bodyPr>
            <a:lstStyle/>
            <a:p>
              <a:r>
                <a:rPr lang="en-US" sz="1800" dirty="0"/>
                <a:t>L0</a:t>
              </a:r>
            </a:p>
          </p:txBody>
        </p:sp>
        <p:sp>
          <p:nvSpPr>
            <p:cNvPr id="124" name="TextBox 123"/>
            <p:cNvSpPr txBox="1"/>
            <p:nvPr/>
          </p:nvSpPr>
          <p:spPr>
            <a:xfrm>
              <a:off x="4593231" y="5469029"/>
              <a:ext cx="533400" cy="369332"/>
            </a:xfrm>
            <a:prstGeom prst="rect">
              <a:avLst/>
            </a:prstGeom>
            <a:noFill/>
          </p:spPr>
          <p:txBody>
            <a:bodyPr wrap="square" lIns="91440" tIns="45720" rIns="91440" bIns="45720" rtlCol="0">
              <a:spAutoFit/>
            </a:bodyPr>
            <a:lstStyle/>
            <a:p>
              <a:r>
                <a:rPr lang="en-US" sz="1800" dirty="0"/>
                <a:t>L1</a:t>
              </a:r>
            </a:p>
          </p:txBody>
        </p:sp>
        <p:sp>
          <p:nvSpPr>
            <p:cNvPr id="126" name="TextBox 125"/>
            <p:cNvSpPr txBox="1"/>
            <p:nvPr/>
          </p:nvSpPr>
          <p:spPr>
            <a:xfrm>
              <a:off x="6276154" y="5469029"/>
              <a:ext cx="533400" cy="369332"/>
            </a:xfrm>
            <a:prstGeom prst="rect">
              <a:avLst/>
            </a:prstGeom>
            <a:noFill/>
          </p:spPr>
          <p:txBody>
            <a:bodyPr wrap="square" lIns="91440" tIns="45720" rIns="91440" bIns="45720" rtlCol="0">
              <a:spAutoFit/>
            </a:bodyPr>
            <a:lstStyle/>
            <a:p>
              <a:r>
                <a:rPr lang="en-US" sz="1800" dirty="0"/>
                <a:t>L2</a:t>
              </a:r>
            </a:p>
          </p:txBody>
        </p:sp>
        <p:sp>
          <p:nvSpPr>
            <p:cNvPr id="127" name="TextBox 126"/>
            <p:cNvSpPr txBox="1"/>
            <p:nvPr/>
          </p:nvSpPr>
          <p:spPr>
            <a:xfrm>
              <a:off x="7396357" y="5469029"/>
              <a:ext cx="533400" cy="369332"/>
            </a:xfrm>
            <a:prstGeom prst="rect">
              <a:avLst/>
            </a:prstGeom>
            <a:noFill/>
          </p:spPr>
          <p:txBody>
            <a:bodyPr wrap="square" lIns="91440" tIns="45720" rIns="91440" bIns="45720" rtlCol="0">
              <a:spAutoFit/>
            </a:bodyPr>
            <a:lstStyle/>
            <a:p>
              <a:pPr algn="r"/>
              <a:r>
                <a:rPr lang="en-US" sz="1800" dirty="0"/>
                <a:t>255</a:t>
              </a:r>
            </a:p>
          </p:txBody>
        </p:sp>
        <p:sp>
          <p:nvSpPr>
            <p:cNvPr id="128" name="TextBox 127"/>
            <p:cNvSpPr txBox="1"/>
            <p:nvPr/>
          </p:nvSpPr>
          <p:spPr>
            <a:xfrm>
              <a:off x="1718056" y="5865592"/>
              <a:ext cx="640206" cy="369332"/>
            </a:xfrm>
            <a:prstGeom prst="rect">
              <a:avLst/>
            </a:prstGeom>
            <a:noFill/>
          </p:spPr>
          <p:txBody>
            <a:bodyPr wrap="square" lIns="91440" tIns="45720" rIns="91440" bIns="45720" rtlCol="0">
              <a:spAutoFit/>
            </a:bodyPr>
            <a:lstStyle/>
            <a:p>
              <a:r>
                <a:rPr lang="en-US" sz="1800" dirty="0"/>
                <a:t>0001</a:t>
              </a:r>
            </a:p>
          </p:txBody>
        </p:sp>
        <p:sp>
          <p:nvSpPr>
            <p:cNvPr id="129" name="TextBox 128"/>
            <p:cNvSpPr txBox="1"/>
            <p:nvPr/>
          </p:nvSpPr>
          <p:spPr>
            <a:xfrm>
              <a:off x="3373725" y="5865592"/>
              <a:ext cx="640206" cy="369332"/>
            </a:xfrm>
            <a:prstGeom prst="rect">
              <a:avLst/>
            </a:prstGeom>
            <a:noFill/>
          </p:spPr>
          <p:txBody>
            <a:bodyPr wrap="square" lIns="91440" tIns="45720" rIns="91440" bIns="45720" rtlCol="0">
              <a:spAutoFit/>
            </a:bodyPr>
            <a:lstStyle/>
            <a:p>
              <a:r>
                <a:rPr lang="en-US" sz="1800" dirty="0"/>
                <a:t>0010</a:t>
              </a:r>
            </a:p>
          </p:txBody>
        </p:sp>
        <p:sp>
          <p:nvSpPr>
            <p:cNvPr id="130" name="TextBox 129"/>
            <p:cNvSpPr txBox="1"/>
            <p:nvPr/>
          </p:nvSpPr>
          <p:spPr>
            <a:xfrm>
              <a:off x="5073228" y="5865592"/>
              <a:ext cx="640206" cy="369332"/>
            </a:xfrm>
            <a:prstGeom prst="rect">
              <a:avLst/>
            </a:prstGeom>
            <a:noFill/>
          </p:spPr>
          <p:txBody>
            <a:bodyPr wrap="square" lIns="91440" tIns="45720" rIns="91440" bIns="45720" rtlCol="0">
              <a:spAutoFit/>
            </a:bodyPr>
            <a:lstStyle/>
            <a:p>
              <a:r>
                <a:rPr lang="en-US" sz="1800" dirty="0"/>
                <a:t>0100</a:t>
              </a:r>
            </a:p>
          </p:txBody>
        </p:sp>
        <p:sp>
          <p:nvSpPr>
            <p:cNvPr id="131" name="TextBox 130"/>
            <p:cNvSpPr txBox="1"/>
            <p:nvPr/>
          </p:nvSpPr>
          <p:spPr>
            <a:xfrm>
              <a:off x="6756151" y="5865592"/>
              <a:ext cx="640206" cy="369332"/>
            </a:xfrm>
            <a:prstGeom prst="rect">
              <a:avLst/>
            </a:prstGeom>
            <a:noFill/>
          </p:spPr>
          <p:txBody>
            <a:bodyPr wrap="square" lIns="91440" tIns="45720" rIns="91440" bIns="45720" rtlCol="0">
              <a:spAutoFit/>
            </a:bodyPr>
            <a:lstStyle/>
            <a:p>
              <a:r>
                <a:rPr lang="en-US" sz="1800" dirty="0"/>
                <a:t>1000</a:t>
              </a:r>
            </a:p>
          </p:txBody>
        </p:sp>
        <p:sp>
          <p:nvSpPr>
            <p:cNvPr id="81" name="TextBox 80">
              <a:extLst>
                <a:ext uri="{FF2B5EF4-FFF2-40B4-BE49-F238E27FC236}">
                  <a16:creationId xmlns:a16="http://schemas.microsoft.com/office/drawing/2014/main" id="{21B41D6F-6A14-47B7-B90E-813970F924C7}"/>
                </a:ext>
              </a:extLst>
            </p:cNvPr>
            <p:cNvSpPr txBox="1"/>
            <p:nvPr/>
          </p:nvSpPr>
          <p:spPr>
            <a:xfrm>
              <a:off x="2896659" y="5463172"/>
              <a:ext cx="839155" cy="369332"/>
            </a:xfrm>
            <a:prstGeom prst="rect">
              <a:avLst/>
            </a:prstGeom>
            <a:noFill/>
          </p:spPr>
          <p:txBody>
            <a:bodyPr wrap="square" lIns="91440" tIns="45720" rIns="91440" bIns="45720" rtlCol="0">
              <a:spAutoFit/>
            </a:bodyPr>
            <a:lstStyle/>
            <a:p>
              <a:r>
                <a:rPr lang="en-US" sz="1800" dirty="0"/>
                <a:t>L0=47</a:t>
              </a:r>
            </a:p>
          </p:txBody>
        </p:sp>
        <p:sp>
          <p:nvSpPr>
            <p:cNvPr id="82" name="TextBox 81">
              <a:extLst>
                <a:ext uri="{FF2B5EF4-FFF2-40B4-BE49-F238E27FC236}">
                  <a16:creationId xmlns:a16="http://schemas.microsoft.com/office/drawing/2014/main" id="{C199CAF1-39FD-4003-AA62-CD8082FB8BB6}"/>
                </a:ext>
              </a:extLst>
            </p:cNvPr>
            <p:cNvSpPr txBox="1"/>
            <p:nvPr/>
          </p:nvSpPr>
          <p:spPr>
            <a:xfrm>
              <a:off x="4596162" y="5463172"/>
              <a:ext cx="839155" cy="369332"/>
            </a:xfrm>
            <a:prstGeom prst="rect">
              <a:avLst/>
            </a:prstGeom>
            <a:noFill/>
          </p:spPr>
          <p:txBody>
            <a:bodyPr wrap="square" lIns="91440" tIns="45720" rIns="91440" bIns="45720" rtlCol="0">
              <a:spAutoFit/>
            </a:bodyPr>
            <a:lstStyle/>
            <a:p>
              <a:r>
                <a:rPr lang="en-US" sz="1800" dirty="0"/>
                <a:t>L1=95</a:t>
              </a:r>
            </a:p>
          </p:txBody>
        </p:sp>
        <p:sp>
          <p:nvSpPr>
            <p:cNvPr id="83" name="TextBox 82">
              <a:extLst>
                <a:ext uri="{FF2B5EF4-FFF2-40B4-BE49-F238E27FC236}">
                  <a16:creationId xmlns:a16="http://schemas.microsoft.com/office/drawing/2014/main" id="{E8314470-E3E5-43C4-8A0B-2CCC0FDB0D8F}"/>
                </a:ext>
              </a:extLst>
            </p:cNvPr>
            <p:cNvSpPr txBox="1"/>
            <p:nvPr/>
          </p:nvSpPr>
          <p:spPr>
            <a:xfrm>
              <a:off x="6279085" y="5463172"/>
              <a:ext cx="942045" cy="369332"/>
            </a:xfrm>
            <a:prstGeom prst="rect">
              <a:avLst/>
            </a:prstGeom>
            <a:noFill/>
          </p:spPr>
          <p:txBody>
            <a:bodyPr wrap="square" lIns="91440" tIns="45720" rIns="91440" bIns="45720" rtlCol="0">
              <a:spAutoFit/>
            </a:bodyPr>
            <a:lstStyle/>
            <a:p>
              <a:r>
                <a:rPr lang="en-US" sz="1800" dirty="0"/>
                <a:t>L2=191</a:t>
              </a:r>
            </a:p>
          </p:txBody>
        </p:sp>
      </p:grpSp>
    </p:spTree>
    <p:extLst>
      <p:ext uri="{BB962C8B-B14F-4D97-AF65-F5344CB8AC3E}">
        <p14:creationId xmlns:p14="http://schemas.microsoft.com/office/powerpoint/2010/main" val="249580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Gated and Non-Gated Circuit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227414038"/>
              </p:ext>
            </p:extLst>
          </p:nvPr>
        </p:nvGraphicFramePr>
        <p:xfrm>
          <a:off x="-3" y="982633"/>
          <a:ext cx="9144002" cy="6306383"/>
        </p:xfrm>
        <a:graphic>
          <a:graphicData uri="http://schemas.openxmlformats.org/drawingml/2006/table">
            <a:tbl>
              <a:tblPr/>
              <a:tblGrid>
                <a:gridCol w="9144002">
                  <a:extLst>
                    <a:ext uri="{9D8B030D-6E8A-4147-A177-3AD203B41FA5}">
                      <a16:colId xmlns:a16="http://schemas.microsoft.com/office/drawing/2014/main" val="20000"/>
                    </a:ext>
                  </a:extLst>
                </a:gridCol>
              </a:tblGrid>
              <a:tr h="382153">
                <a:tc>
                  <a:txBody>
                    <a:bodyPr/>
                    <a:lstStyle/>
                    <a:p>
                      <a:r>
                        <a:rPr lang="en-US" sz="1800" b="1" dirty="0"/>
                        <a:t>Combinational Realization – Non-gated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554480">
                <a:tc>
                  <a:txBody>
                    <a:bodyPr/>
                    <a:lstStyle/>
                    <a:p>
                      <a:r>
                        <a:rPr lang="en-US" sz="1600" dirty="0">
                          <a:solidFill>
                            <a:schemeClr val="accent2"/>
                          </a:solidFill>
                        </a:rPr>
                        <a:t>	JB(3 </a:t>
                      </a:r>
                      <a:r>
                        <a:rPr lang="en-US" sz="1600" dirty="0" err="1">
                          <a:solidFill>
                            <a:schemeClr val="accent2"/>
                          </a:solidFill>
                        </a:rPr>
                        <a:t>downto</a:t>
                      </a:r>
                      <a:r>
                        <a:rPr lang="en-US" sz="1600" dirty="0">
                          <a:solidFill>
                            <a:schemeClr val="accent2"/>
                          </a:solidFill>
                        </a:rPr>
                        <a:t> 0) &lt;=</a:t>
                      </a:r>
                      <a:r>
                        <a:rPr lang="en-US" sz="1600" baseline="0" dirty="0">
                          <a:solidFill>
                            <a:schemeClr val="accent2"/>
                          </a:solidFill>
                        </a:rPr>
                        <a:t> </a:t>
                      </a:r>
                      <a:r>
                        <a:rPr lang="en-US" sz="1600" dirty="0">
                          <a:solidFill>
                            <a:schemeClr val="accent2"/>
                          </a:solidFill>
                        </a:rPr>
                        <a:t>	"0001" when ((</a:t>
                      </a:r>
                      <a:r>
                        <a:rPr lang="en-US" sz="1600" dirty="0" err="1">
                          <a:solidFill>
                            <a:schemeClr val="accent2"/>
                          </a:solidFill>
                        </a:rPr>
                        <a:t>processQ</a:t>
                      </a:r>
                      <a:r>
                        <a:rPr lang="en-US" sz="1600" dirty="0">
                          <a:solidFill>
                            <a:schemeClr val="accent2"/>
                          </a:solidFill>
                        </a:rPr>
                        <a:t> &gt;= 0) and (</a:t>
                      </a:r>
                      <a:r>
                        <a:rPr lang="en-US" sz="1600" dirty="0" err="1">
                          <a:solidFill>
                            <a:schemeClr val="accent2"/>
                          </a:solidFill>
                        </a:rPr>
                        <a:t>processQ</a:t>
                      </a:r>
                      <a:r>
                        <a:rPr lang="en-US" sz="1600" dirty="0">
                          <a:solidFill>
                            <a:schemeClr val="accent2"/>
                          </a:solidFill>
                        </a:rPr>
                        <a:t> &lt; L0)) else</a:t>
                      </a:r>
                    </a:p>
                    <a:p>
                      <a:r>
                        <a:rPr lang="en-US" sz="1600" dirty="0">
                          <a:solidFill>
                            <a:schemeClr val="accent2"/>
                          </a:solidFill>
                        </a:rPr>
                        <a:t>			 "0010" when ((</a:t>
                      </a:r>
                      <a:r>
                        <a:rPr lang="en-US" sz="1600" dirty="0" err="1">
                          <a:solidFill>
                            <a:schemeClr val="accent2"/>
                          </a:solidFill>
                        </a:rPr>
                        <a:t>processQ</a:t>
                      </a:r>
                      <a:r>
                        <a:rPr lang="en-US" sz="1600" dirty="0">
                          <a:solidFill>
                            <a:schemeClr val="accent2"/>
                          </a:solidFill>
                        </a:rPr>
                        <a:t> &gt;= L0) and (</a:t>
                      </a:r>
                      <a:r>
                        <a:rPr lang="en-US" sz="1600" dirty="0" err="1">
                          <a:solidFill>
                            <a:schemeClr val="accent2"/>
                          </a:solidFill>
                        </a:rPr>
                        <a:t>processQ</a:t>
                      </a:r>
                      <a:r>
                        <a:rPr lang="en-US" sz="1600" dirty="0">
                          <a:solidFill>
                            <a:schemeClr val="accent2"/>
                          </a:solidFill>
                        </a:rPr>
                        <a:t> &lt; L1)) else</a:t>
                      </a:r>
                    </a:p>
                    <a:p>
                      <a:r>
                        <a:rPr lang="en-US" sz="1600" dirty="0">
                          <a:solidFill>
                            <a:schemeClr val="accent2"/>
                          </a:solidFill>
                        </a:rPr>
                        <a:t>			 "0100" when ((</a:t>
                      </a:r>
                      <a:r>
                        <a:rPr lang="en-US" sz="1600" dirty="0" err="1">
                          <a:solidFill>
                            <a:schemeClr val="accent2"/>
                          </a:solidFill>
                        </a:rPr>
                        <a:t>processQ</a:t>
                      </a:r>
                      <a:r>
                        <a:rPr lang="en-US" sz="1600" dirty="0">
                          <a:solidFill>
                            <a:schemeClr val="accent2"/>
                          </a:solidFill>
                        </a:rPr>
                        <a:t> &gt;= L1) and (</a:t>
                      </a:r>
                      <a:r>
                        <a:rPr lang="en-US" sz="1600" dirty="0" err="1">
                          <a:solidFill>
                            <a:schemeClr val="accent2"/>
                          </a:solidFill>
                        </a:rPr>
                        <a:t>processQ</a:t>
                      </a:r>
                      <a:r>
                        <a:rPr lang="en-US" sz="1600" dirty="0">
                          <a:solidFill>
                            <a:schemeClr val="accent2"/>
                          </a:solidFill>
                        </a:rPr>
                        <a:t> &lt; L2)) else</a:t>
                      </a:r>
                    </a:p>
                    <a:p>
                      <a:r>
                        <a:rPr lang="en-US" sz="1600" dirty="0">
                          <a:solidFill>
                            <a:schemeClr val="accent2"/>
                          </a:solidFill>
                        </a:rPr>
                        <a:t>			 "1000";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68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Sequential Realization</a:t>
                      </a:r>
                      <a:r>
                        <a:rPr lang="en-US" sz="1800" b="1" i="0" kern="1200" baseline="0" dirty="0">
                          <a:solidFill>
                            <a:schemeClr val="tx1"/>
                          </a:solidFill>
                          <a:effectLst/>
                          <a:latin typeface="+mn-lt"/>
                          <a:ea typeface="+mn-ea"/>
                          <a:cs typeface="+mn-cs"/>
                        </a:rPr>
                        <a:t> – </a:t>
                      </a:r>
                      <a:r>
                        <a:rPr lang="en-US" sz="1800" b="1" i="0" kern="1200" dirty="0">
                          <a:solidFill>
                            <a:schemeClr val="tx1"/>
                          </a:solidFill>
                          <a:effectLst/>
                          <a:latin typeface="+mn-lt"/>
                          <a:ea typeface="+mn-ea"/>
                          <a:cs typeface="+mn-cs"/>
                        </a:rPr>
                        <a:t>Gated</a:t>
                      </a:r>
                      <a:endParaRPr lang="en-US" sz="1400" b="1"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992880">
                <a:tc>
                  <a:txBody>
                    <a:bodyPr/>
                    <a:lstStyle/>
                    <a:p>
                      <a:r>
                        <a:rPr lang="en-US" sz="1600" dirty="0">
                          <a:solidFill>
                            <a:schemeClr val="accent2"/>
                          </a:solidFill>
                        </a:rPr>
                        <a:t>	process(</a:t>
                      </a:r>
                      <a:r>
                        <a:rPr lang="en-US" sz="1600" dirty="0" err="1">
                          <a:solidFill>
                            <a:schemeClr val="accent2"/>
                          </a:solidFill>
                        </a:rPr>
                        <a:t>clk</a:t>
                      </a:r>
                      <a:r>
                        <a:rPr lang="en-US" sz="1600" dirty="0">
                          <a:solidFill>
                            <a:schemeClr val="accent2"/>
                          </a:solidFill>
                        </a:rPr>
                        <a:t>)</a:t>
                      </a:r>
                    </a:p>
                    <a:p>
                      <a:r>
                        <a:rPr lang="en-US" sz="1600" dirty="0">
                          <a:solidFill>
                            <a:schemeClr val="accent2"/>
                          </a:solidFill>
                        </a:rPr>
                        <a:t>	begin</a:t>
                      </a:r>
                    </a:p>
                    <a:p>
                      <a:r>
                        <a:rPr lang="en-US" sz="1600" dirty="0">
                          <a:solidFill>
                            <a:schemeClr val="accent2"/>
                          </a:solidFill>
                        </a:rPr>
                        <a:t>	    if (</a:t>
                      </a:r>
                      <a:r>
                        <a:rPr lang="en-US" sz="1600" dirty="0" err="1">
                          <a:solidFill>
                            <a:schemeClr val="accent2"/>
                          </a:solidFill>
                        </a:rPr>
                        <a:t>rising_edge</a:t>
                      </a:r>
                      <a:r>
                        <a:rPr lang="en-US" sz="1600" dirty="0">
                          <a:solidFill>
                            <a:schemeClr val="accent2"/>
                          </a:solidFill>
                        </a:rPr>
                        <a:t>(</a:t>
                      </a:r>
                      <a:r>
                        <a:rPr lang="en-US" sz="1600" dirty="0" err="1">
                          <a:solidFill>
                            <a:schemeClr val="accent2"/>
                          </a:solidFill>
                        </a:rPr>
                        <a:t>clk</a:t>
                      </a:r>
                      <a:r>
                        <a:rPr lang="en-US" sz="1600" dirty="0">
                          <a:solidFill>
                            <a:schemeClr val="accent2"/>
                          </a:solidFill>
                        </a:rPr>
                        <a:t>)) then</a:t>
                      </a:r>
                    </a:p>
                    <a:p>
                      <a:r>
                        <a:rPr lang="en-US" sz="1600" dirty="0">
                          <a:solidFill>
                            <a:schemeClr val="accent2"/>
                          </a:solidFill>
                        </a:rPr>
                        <a:t>		if (reset = '0') then</a:t>
                      </a:r>
                    </a:p>
                    <a:p>
                      <a:r>
                        <a:rPr lang="en-US" sz="1600" dirty="0">
                          <a:solidFill>
                            <a:schemeClr val="accent2"/>
                          </a:solidFill>
                        </a:rPr>
                        <a:t>		    JB(6 </a:t>
                      </a:r>
                      <a:r>
                        <a:rPr lang="en-US" sz="1600" dirty="0" err="1">
                          <a:solidFill>
                            <a:schemeClr val="accent2"/>
                          </a:solidFill>
                        </a:rPr>
                        <a:t>downto</a:t>
                      </a:r>
                      <a:r>
                        <a:rPr lang="en-US" sz="1600" dirty="0">
                          <a:solidFill>
                            <a:schemeClr val="accent2"/>
                          </a:solidFill>
                        </a:rPr>
                        <a:t> 4) &lt;= "000";</a:t>
                      </a:r>
                    </a:p>
                    <a:p>
                      <a:r>
                        <a:rPr lang="en-US" sz="1600" dirty="0">
                          <a:solidFill>
                            <a:schemeClr val="accent2"/>
                          </a:solidFill>
                        </a:rPr>
                        <a:t>		</a:t>
                      </a:r>
                      <a:r>
                        <a:rPr lang="en-US" sz="1600" dirty="0" err="1">
                          <a:solidFill>
                            <a:schemeClr val="accent2"/>
                          </a:solidFill>
                        </a:rPr>
                        <a:t>elsif</a:t>
                      </a:r>
                      <a:r>
                        <a:rPr lang="en-US" sz="1600" dirty="0">
                          <a:solidFill>
                            <a:schemeClr val="accent2"/>
                          </a:solidFill>
                        </a:rPr>
                        <a:t> ((</a:t>
                      </a:r>
                      <a:r>
                        <a:rPr lang="en-US" sz="1600" dirty="0" err="1">
                          <a:solidFill>
                            <a:schemeClr val="accent2"/>
                          </a:solidFill>
                        </a:rPr>
                        <a:t>processQ</a:t>
                      </a:r>
                      <a:r>
                        <a:rPr lang="en-US" sz="1600" dirty="0">
                          <a:solidFill>
                            <a:schemeClr val="accent2"/>
                          </a:solidFill>
                        </a:rPr>
                        <a:t> &gt;= 0) and (</a:t>
                      </a:r>
                      <a:r>
                        <a:rPr lang="en-US" sz="1600" dirty="0" err="1">
                          <a:solidFill>
                            <a:schemeClr val="accent2"/>
                          </a:solidFill>
                        </a:rPr>
                        <a:t>processQ</a:t>
                      </a:r>
                      <a:r>
                        <a:rPr lang="en-US" sz="1600" dirty="0">
                          <a:solidFill>
                            <a:schemeClr val="accent2"/>
                          </a:solidFill>
                        </a:rPr>
                        <a:t> &lt; L0)) then</a:t>
                      </a:r>
                    </a:p>
                    <a:p>
                      <a:r>
                        <a:rPr lang="en-US" sz="1600" dirty="0">
                          <a:solidFill>
                            <a:schemeClr val="accent2"/>
                          </a:solidFill>
                        </a:rPr>
                        <a:t>		    JB(6 </a:t>
                      </a:r>
                      <a:r>
                        <a:rPr lang="en-US" sz="1600" dirty="0" err="1">
                          <a:solidFill>
                            <a:schemeClr val="accent2"/>
                          </a:solidFill>
                        </a:rPr>
                        <a:t>downto</a:t>
                      </a:r>
                      <a:r>
                        <a:rPr lang="en-US" sz="1600" dirty="0">
                          <a:solidFill>
                            <a:schemeClr val="accent2"/>
                          </a:solidFill>
                        </a:rPr>
                        <a:t> 4) &lt;= "001";</a:t>
                      </a:r>
                    </a:p>
                    <a:p>
                      <a:r>
                        <a:rPr lang="en-US" sz="1600" dirty="0">
                          <a:solidFill>
                            <a:schemeClr val="accent2"/>
                          </a:solidFill>
                        </a:rPr>
                        <a:t>		</a:t>
                      </a:r>
                      <a:r>
                        <a:rPr lang="en-US" sz="1600" dirty="0" err="1">
                          <a:solidFill>
                            <a:schemeClr val="accent2"/>
                          </a:solidFill>
                        </a:rPr>
                        <a:t>elsif</a:t>
                      </a:r>
                      <a:r>
                        <a:rPr lang="en-US" sz="1600" dirty="0">
                          <a:solidFill>
                            <a:schemeClr val="accent2"/>
                          </a:solidFill>
                        </a:rPr>
                        <a:t> ((</a:t>
                      </a:r>
                      <a:r>
                        <a:rPr lang="en-US" sz="1600" dirty="0" err="1">
                          <a:solidFill>
                            <a:schemeClr val="accent2"/>
                          </a:solidFill>
                        </a:rPr>
                        <a:t>processQ</a:t>
                      </a:r>
                      <a:r>
                        <a:rPr lang="en-US" sz="1600" dirty="0">
                          <a:solidFill>
                            <a:schemeClr val="accent2"/>
                          </a:solidFill>
                        </a:rPr>
                        <a:t> &gt;= L0) and (</a:t>
                      </a:r>
                      <a:r>
                        <a:rPr lang="en-US" sz="1600" dirty="0" err="1">
                          <a:solidFill>
                            <a:schemeClr val="accent2"/>
                          </a:solidFill>
                        </a:rPr>
                        <a:t>processQ</a:t>
                      </a:r>
                      <a:r>
                        <a:rPr lang="en-US" sz="1600" dirty="0">
                          <a:solidFill>
                            <a:schemeClr val="accent2"/>
                          </a:solidFill>
                        </a:rPr>
                        <a:t> &lt; L1)) then</a:t>
                      </a:r>
                    </a:p>
                    <a:p>
                      <a:r>
                        <a:rPr lang="en-US" sz="1600" dirty="0">
                          <a:solidFill>
                            <a:schemeClr val="accent2"/>
                          </a:solidFill>
                        </a:rPr>
                        <a:t>		    JB(6 </a:t>
                      </a:r>
                      <a:r>
                        <a:rPr lang="en-US" sz="1600" dirty="0" err="1">
                          <a:solidFill>
                            <a:schemeClr val="accent2"/>
                          </a:solidFill>
                        </a:rPr>
                        <a:t>downto</a:t>
                      </a:r>
                      <a:r>
                        <a:rPr lang="en-US" sz="1600" dirty="0">
                          <a:solidFill>
                            <a:schemeClr val="accent2"/>
                          </a:solidFill>
                        </a:rPr>
                        <a:t> 4) &lt;= "010";</a:t>
                      </a:r>
                    </a:p>
                    <a:p>
                      <a:r>
                        <a:rPr lang="en-US" sz="1600" dirty="0">
                          <a:solidFill>
                            <a:schemeClr val="accent2"/>
                          </a:solidFill>
                        </a:rPr>
                        <a:t>		</a:t>
                      </a:r>
                      <a:r>
                        <a:rPr lang="en-US" sz="1600" dirty="0" err="1">
                          <a:solidFill>
                            <a:schemeClr val="accent2"/>
                          </a:solidFill>
                        </a:rPr>
                        <a:t>elsif</a:t>
                      </a:r>
                      <a:r>
                        <a:rPr lang="en-US" sz="1600" dirty="0">
                          <a:solidFill>
                            <a:schemeClr val="accent2"/>
                          </a:solidFill>
                        </a:rPr>
                        <a:t> ((</a:t>
                      </a:r>
                      <a:r>
                        <a:rPr lang="en-US" sz="1600" dirty="0" err="1">
                          <a:solidFill>
                            <a:schemeClr val="accent2"/>
                          </a:solidFill>
                        </a:rPr>
                        <a:t>processQ</a:t>
                      </a:r>
                      <a:r>
                        <a:rPr lang="en-US" sz="1600" dirty="0">
                          <a:solidFill>
                            <a:schemeClr val="accent2"/>
                          </a:solidFill>
                        </a:rPr>
                        <a:t> &gt;= L1) and (</a:t>
                      </a:r>
                      <a:r>
                        <a:rPr lang="en-US" sz="1600" dirty="0" err="1">
                          <a:solidFill>
                            <a:schemeClr val="accent2"/>
                          </a:solidFill>
                        </a:rPr>
                        <a:t>processQ</a:t>
                      </a:r>
                      <a:r>
                        <a:rPr lang="en-US" sz="1600" dirty="0">
                          <a:solidFill>
                            <a:schemeClr val="accent2"/>
                          </a:solidFill>
                        </a:rPr>
                        <a:t> &lt; L2)) then</a:t>
                      </a:r>
                    </a:p>
                    <a:p>
                      <a:r>
                        <a:rPr lang="en-US" sz="1600" dirty="0">
                          <a:solidFill>
                            <a:schemeClr val="accent2"/>
                          </a:solidFill>
                        </a:rPr>
                        <a:t>		    JB(6 </a:t>
                      </a:r>
                      <a:r>
                        <a:rPr lang="en-US" sz="1600" dirty="0" err="1">
                          <a:solidFill>
                            <a:schemeClr val="accent2"/>
                          </a:solidFill>
                        </a:rPr>
                        <a:t>downto</a:t>
                      </a:r>
                      <a:r>
                        <a:rPr lang="en-US" sz="1600" dirty="0">
                          <a:solidFill>
                            <a:schemeClr val="accent2"/>
                          </a:solidFill>
                        </a:rPr>
                        <a:t> 4) &lt;= "100";</a:t>
                      </a:r>
                    </a:p>
                    <a:p>
                      <a:r>
                        <a:rPr lang="en-US" sz="1600" dirty="0">
                          <a:solidFill>
                            <a:schemeClr val="accent2"/>
                          </a:solidFill>
                        </a:rPr>
                        <a:t>		</a:t>
                      </a:r>
                      <a:r>
                        <a:rPr lang="en-US" sz="1600" dirty="0" err="1">
                          <a:solidFill>
                            <a:schemeClr val="accent2"/>
                          </a:solidFill>
                        </a:rPr>
                        <a:t>elsif</a:t>
                      </a:r>
                      <a:r>
                        <a:rPr lang="en-US" sz="1600" dirty="0">
                          <a:solidFill>
                            <a:schemeClr val="accent2"/>
                          </a:solidFill>
                        </a:rPr>
                        <a:t> (</a:t>
                      </a:r>
                      <a:r>
                        <a:rPr lang="en-US" sz="1600" dirty="0" err="1">
                          <a:solidFill>
                            <a:schemeClr val="accent2"/>
                          </a:solidFill>
                        </a:rPr>
                        <a:t>processQ</a:t>
                      </a:r>
                      <a:r>
                        <a:rPr lang="en-US" sz="1600" dirty="0">
                          <a:solidFill>
                            <a:schemeClr val="accent2"/>
                          </a:solidFill>
                        </a:rPr>
                        <a:t> &gt;= L2) then</a:t>
                      </a:r>
                    </a:p>
                    <a:p>
                      <a:r>
                        <a:rPr lang="en-US" sz="1600" dirty="0">
                          <a:solidFill>
                            <a:schemeClr val="accent2"/>
                          </a:solidFill>
                        </a:rPr>
                        <a:t>		    JB(6 </a:t>
                      </a:r>
                      <a:r>
                        <a:rPr lang="en-US" sz="1600" dirty="0" err="1">
                          <a:solidFill>
                            <a:schemeClr val="accent2"/>
                          </a:solidFill>
                        </a:rPr>
                        <a:t>downto</a:t>
                      </a:r>
                      <a:r>
                        <a:rPr lang="en-US" sz="1600" dirty="0">
                          <a:solidFill>
                            <a:schemeClr val="accent2"/>
                          </a:solidFill>
                        </a:rPr>
                        <a:t> 4) &lt;= "111";</a:t>
                      </a:r>
                    </a:p>
                    <a:p>
                      <a:r>
                        <a:rPr lang="en-US" sz="1600" dirty="0">
                          <a:solidFill>
                            <a:schemeClr val="accent2"/>
                          </a:solidFill>
                        </a:rPr>
                        <a:t>		end if;</a:t>
                      </a:r>
                    </a:p>
                    <a:p>
                      <a:r>
                        <a:rPr lang="en-US" sz="1600" dirty="0">
                          <a:solidFill>
                            <a:schemeClr val="accent2"/>
                          </a:solidFill>
                        </a:rPr>
                        <a:t>	    end if;</a:t>
                      </a:r>
                    </a:p>
                    <a:p>
                      <a:r>
                        <a:rPr lang="en-US" sz="1600" dirty="0">
                          <a:solidFill>
                            <a:schemeClr val="accent2"/>
                          </a:solidFill>
                        </a:rPr>
                        <a:t>	end 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spTree>
    <p:extLst>
      <p:ext uri="{BB962C8B-B14F-4D97-AF65-F5344CB8AC3E}">
        <p14:creationId xmlns:p14="http://schemas.microsoft.com/office/powerpoint/2010/main" val="2402804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4823" y="1460311"/>
            <a:ext cx="11708823" cy="4339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687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
        <p:nvSpPr>
          <p:cNvPr id="5" name="Date Placeholder 4"/>
          <p:cNvSpPr>
            <a:spLocks noGrp="1"/>
          </p:cNvSpPr>
          <p:nvPr>
            <p:ph type="dt" sz="half" idx="11"/>
          </p:nvPr>
        </p:nvSpPr>
        <p:spPr/>
        <p:txBody>
          <a:body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3 February 2021</a:t>
            </a:fld>
            <a:endParaRPr lang="en-US" sz="1800">
              <a:solidFill>
                <a:srgbClr val="000000"/>
              </a:solidFill>
            </a:endParaRPr>
          </a:p>
        </p:txBody>
      </p:sp>
      <p:pic>
        <p:nvPicPr>
          <p:cNvPr id="6" name="Picture 5">
            <a:extLst>
              <a:ext uri="{FF2B5EF4-FFF2-40B4-BE49-F238E27FC236}">
                <a16:creationId xmlns:a16="http://schemas.microsoft.com/office/drawing/2014/main" id="{775FB548-73D8-49EA-8FBB-3BE4ED4CEC55}"/>
              </a:ext>
            </a:extLst>
          </p:cNvPr>
          <p:cNvPicPr>
            <a:picLocks noChangeAspect="1"/>
          </p:cNvPicPr>
          <p:nvPr/>
        </p:nvPicPr>
        <p:blipFill>
          <a:blip r:embed="rId2"/>
          <a:stretch>
            <a:fillRect/>
          </a:stretch>
        </p:blipFill>
        <p:spPr>
          <a:xfrm>
            <a:off x="0" y="1453035"/>
            <a:ext cx="9144000" cy="5077347"/>
          </a:xfrm>
          <a:prstGeom prst="rect">
            <a:avLst/>
          </a:prstGeom>
        </p:spPr>
      </p:pic>
    </p:spTree>
    <p:extLst>
      <p:ext uri="{BB962C8B-B14F-4D97-AF65-F5344CB8AC3E}">
        <p14:creationId xmlns:p14="http://schemas.microsoft.com/office/powerpoint/2010/main" val="178347724"/>
      </p:ext>
    </p:extLst>
  </p:cSld>
  <p:clrMapOvr>
    <a:masterClrMapping/>
  </p:clrMapOvr>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USAFA Standard">
  <a:themeElements>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USAFA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4_USAFA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USAFA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USAFA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USAFA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USAFA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USAFA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USAFA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4_USAFA Standard 8">
        <a:dk1>
          <a:srgbClr val="0C2D83"/>
        </a:dk1>
        <a:lt1>
          <a:srgbClr val="FFFFFF"/>
        </a:lt1>
        <a:dk2>
          <a:srgbClr val="000000"/>
        </a:dk2>
        <a:lt2>
          <a:srgbClr val="808080"/>
        </a:lt2>
        <a:accent1>
          <a:srgbClr val="00CC99"/>
        </a:accent1>
        <a:accent2>
          <a:srgbClr val="3333CC"/>
        </a:accent2>
        <a:accent3>
          <a:srgbClr val="FFFFFF"/>
        </a:accent3>
        <a:accent4>
          <a:srgbClr val="09256F"/>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12386</TotalTime>
  <Words>3558</Words>
  <Application>Microsoft Office PowerPoint</Application>
  <PresentationFormat>On-screen Show (4:3)</PresentationFormat>
  <Paragraphs>442</Paragraphs>
  <Slides>53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53</vt:i4>
      </vt:variant>
    </vt:vector>
  </HeadingPairs>
  <TitlesOfParts>
    <vt:vector size="61" baseType="lpstr">
      <vt:lpstr>Arial</vt:lpstr>
      <vt:lpstr>Century Schoolbook</vt:lpstr>
      <vt:lpstr>Courier</vt:lpstr>
      <vt:lpstr>Times New Roman</vt:lpstr>
      <vt:lpstr>Trebuchet MS</vt:lpstr>
      <vt:lpstr>Wingdings</vt:lpstr>
      <vt:lpstr>1_Blank Presentation</vt:lpstr>
      <vt:lpstr>4_USAFA Standard</vt:lpstr>
      <vt:lpstr>CSCE 436 – Advanced Embedded Systems Lecture 5 – Combination of Elements and Lab Intro </vt:lpstr>
      <vt:lpstr>Lesson Outline</vt:lpstr>
      <vt:lpstr>Comparator Construction </vt:lpstr>
      <vt:lpstr>Comparator Construction</vt:lpstr>
      <vt:lpstr>Gated and Non-Gated Circuit</vt:lpstr>
      <vt:lpstr>Gated and Non-Gated Circuit</vt:lpstr>
      <vt:lpstr>Gated and Non-Gated Circuit</vt:lpstr>
      <vt:lpstr>PowerPoint Presentation</vt:lpstr>
      <vt:lpstr>PowerPoint Presentation</vt:lpstr>
      <vt:lpstr>PowerPoint Presentation</vt:lpstr>
      <vt:lpstr>Gated and Non-Gated Circuit – PMOD Connector</vt:lpstr>
      <vt:lpstr>Gated and Non-Gated Circuit – PMOD Connector</vt:lpstr>
      <vt:lpstr>Gated and Non-Gated Circuit</vt:lpstr>
      <vt:lpstr>Lab 1 – Prelab </vt:lpstr>
      <vt:lpstr>HW 5 – Lab 1 Prelab</vt:lpstr>
      <vt:lpstr>Lab 1 Intro – Architecture</vt:lpstr>
      <vt:lpstr>HW 5 – Lab 1 Prelab</vt:lpstr>
      <vt:lpstr>HW 5 – Lab 1 Prelab</vt:lpstr>
      <vt:lpstr>HW 5 – Lab 1 Prelab</vt:lpstr>
      <vt:lpstr>Lab 1 – VGA Overview</vt:lpstr>
      <vt:lpstr>Lab 1 Intro – Architecture</vt:lpstr>
      <vt:lpstr>Lab 1 Intro – VGA Overview</vt:lpstr>
      <vt:lpstr>VGA Module</vt:lpstr>
      <vt:lpstr>VGA Module</vt:lpstr>
      <vt:lpstr>Lab 1 – Scopeface</vt:lpstr>
      <vt:lpstr>Lab 1 Intro – Architecture</vt:lpstr>
      <vt:lpstr>scopeFace Module</vt:lpstr>
      <vt:lpstr>ScopeFace Module</vt:lpstr>
      <vt:lpstr>scopeFace Module</vt:lpstr>
      <vt:lpstr>Lab 1 – Connections</vt:lpstr>
      <vt:lpstr>Lab 1 Intro – Architecture</vt:lpstr>
      <vt:lpstr>Lab 1 Connections</vt:lpstr>
      <vt:lpstr>Lab 1 – Digital Clocking Wizard</vt:lpstr>
      <vt:lpstr>Digital Clocking Wizard</vt:lpstr>
      <vt:lpstr>Digital Clocking Wizard</vt:lpstr>
      <vt:lpstr>Digital Clocking Wizard</vt:lpstr>
      <vt:lpstr>Digital Clocking Wizard</vt:lpstr>
      <vt:lpstr>Digital Clocking Wizard</vt:lpstr>
      <vt:lpstr>Digital Clocking Wizard</vt:lpstr>
      <vt:lpstr>Digital Clocking Wizard</vt:lpstr>
      <vt:lpstr>Digital Clocking Wizard</vt:lpstr>
      <vt:lpstr>Digital Clocking Wizard</vt:lpstr>
      <vt:lpstr>Digital Clocking Wizard</vt:lpstr>
      <vt:lpstr>Lab 1 - Requirements</vt:lpstr>
      <vt:lpstr>Lab 1 – Requirements  Gate Check 1</vt:lpstr>
      <vt:lpstr>Lab 1 – Requirements Gate Check 2</vt:lpstr>
      <vt:lpstr>Lab 1 – Requirements Required Functionality</vt:lpstr>
      <vt:lpstr>Lab 1 – Requirements A-Level Functionality</vt:lpstr>
      <vt:lpstr>Lab 1 – Requirements A-Level Functionality Cont.</vt:lpstr>
      <vt:lpstr>Lab 1 – Requirements Turn In</vt:lpstr>
      <vt:lpstr>Lab 1 – Requirements Turn In Cont.</vt:lpstr>
      <vt:lpstr>Lab 1 – Requirements Turn In Cont.</vt:lpstr>
      <vt:lpstr>Lesson Outline</vt:lpstr>
    </vt:vector>
  </TitlesOfParts>
  <Company>usafa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Jeffrey Falkinburg</cp:lastModifiedBy>
  <cp:revision>408</cp:revision>
  <cp:lastPrinted>2014-08-12T17:37:01Z</cp:lastPrinted>
  <dcterms:created xsi:type="dcterms:W3CDTF">2001-06-27T14:08:57Z</dcterms:created>
  <dcterms:modified xsi:type="dcterms:W3CDTF">2021-02-03T23:42:06Z</dcterms:modified>
</cp:coreProperties>
</file>