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b324fc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b324fc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324fcd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b324fcd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200550" y="451475"/>
            <a:ext cx="27429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000">
                <a:solidFill>
                  <a:srgbClr val="1F1F1F"/>
                </a:solidFill>
              </a:rPr>
              <a:t>Cortex-m4 for Anti-lock Braking System</a:t>
            </a:r>
            <a:endParaRPr b="1" sz="1000">
              <a:solidFill>
                <a:srgbClr val="1F1F1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362" y="1327388"/>
            <a:ext cx="4868127" cy="24887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809263" y="3816100"/>
            <a:ext cx="1278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F1F1F"/>
                </a:solidFill>
              </a:rPr>
              <a:t>Cortex-m4 Block Diagram</a:t>
            </a:r>
            <a:endParaRPr sz="700">
              <a:solidFill>
                <a:srgbClr val="1F1F1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50" y="1000075"/>
            <a:ext cx="3121182" cy="31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75950" y="661375"/>
            <a:ext cx="22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Microprocessor</a:t>
            </a:r>
            <a:r>
              <a:rPr lang="en" sz="1000"/>
              <a:t> </a:t>
            </a:r>
            <a:r>
              <a:rPr lang="en" sz="1000"/>
              <a:t>Features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70550" y="497175"/>
            <a:ext cx="2352900" cy="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0068" lvl="0" marL="457200" rtl="0" algn="l">
              <a:spcBef>
                <a:spcPts val="0"/>
              </a:spcBef>
              <a:spcAft>
                <a:spcPts val="0"/>
              </a:spcAft>
              <a:buSzPts val="968"/>
              <a:buChar char="●"/>
            </a:pPr>
            <a:r>
              <a:rPr lang="en" sz="968"/>
              <a:t>Architecture Rationale</a:t>
            </a:r>
            <a:endParaRPr sz="968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238100" y="3635175"/>
            <a:ext cx="22188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</a:rPr>
              <a:t>Finite state machine of ECU controller in the ABS system. </a:t>
            </a:r>
            <a:endParaRPr sz="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</a:rPr>
              <a:t>Where: </a:t>
            </a:r>
            <a:endParaRPr sz="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</a:rPr>
              <a:t>S0 = inactive (brake not pressed), </a:t>
            </a:r>
            <a:endParaRPr sz="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</a:rPr>
              <a:t>S1=handellock, </a:t>
            </a:r>
            <a:endParaRPr sz="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</a:rPr>
              <a:t>S2= applyBrakePedal, </a:t>
            </a:r>
            <a:endParaRPr sz="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</a:rPr>
              <a:t>S3= pressureReduction, </a:t>
            </a:r>
            <a:endParaRPr sz="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</a:rPr>
              <a:t>S4= MonitorDeceleration and WL= WheelLocked.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900" y="2402186"/>
            <a:ext cx="2757950" cy="264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575" y="71200"/>
            <a:ext cx="3269975" cy="1990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0550" y="863025"/>
            <a:ext cx="3957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• System Level Goals: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– G.1: Prevent wheel lockup during an emergency stop.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– G.2: Provide controlled stopping by maintaining maximum tire to road friction.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– G.3: Permit the driver to maintain steering while braking.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• Accident: The accident to be considered is the ABS vehicle crashes with a vehicle and the occupants are injured while ABS is involved.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• System Level Hazards: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– H.1: Loss of steering control during braking operation.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– H.2: ABS did not manipulate optimal wheel slip and stop in the shortest distance.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• Safety Constraints: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– ABS must engage automatically when rapid deceleration are detected.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– ABS must sense the motion of each wheel to detect a skid condition and be able to pulse the braking hundreds of times per second.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• Design Constraints: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– ABS must be engaged after brake pedal is pressed.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– ABS must prevent wheel lock-up in hard braking situations (e.g. when the speed of vehicle is over 15 mph) when lockup may occur.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• Design Requirements: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– ABS shall stop the vehicle in the shortest distance.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– ABS shall maintain the safe stop distance on loose road surface (e.g. snow-covered, gravel-roads, etc.).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• Functional Control Structure: Once the hazards to be evaluated have been reviewed, the safety analyst develops a control structure diagram of the system showing the control structure diagram which depicts the interacting control loop between ECU and HCU in ABS system.</a:t>
            </a:r>
            <a:endParaRPr sz="800"/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600"/>
              <a:buChar char="●"/>
            </a:pPr>
            <a:r>
              <a:rPr lang="en" sz="600">
                <a:solidFill>
                  <a:srgbClr val="3D85C6"/>
                </a:solidFill>
                <a:highlight>
                  <a:srgbClr val="FFFFFF"/>
                </a:highlight>
              </a:rPr>
              <a:t>Integrating State Machine Analysis with System-Theoretic Process Analysis</a:t>
            </a:r>
            <a:endParaRPr sz="6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D85C6"/>
                </a:solidFill>
                <a:highlight>
                  <a:srgbClr val="FFFFFF"/>
                </a:highlight>
              </a:rPr>
              <a:t>Asim Abdulkhaleq, Stefan Wagner</a:t>
            </a:r>
            <a:endParaRPr sz="6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6456900" y="2061350"/>
            <a:ext cx="1647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The control structure of ABS (ECU-HCU).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03925"/>
            <a:ext cx="2593500" cy="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45"/>
              <a:buChar char="●"/>
            </a:pPr>
            <a:r>
              <a:rPr lang="en" sz="1045">
                <a:solidFill>
                  <a:srgbClr val="1F1F1F"/>
                </a:solidFill>
                <a:highlight>
                  <a:schemeClr val="lt1"/>
                </a:highlight>
              </a:rPr>
              <a:t>A</a:t>
            </a:r>
            <a:r>
              <a:rPr lang="en" sz="1045">
                <a:solidFill>
                  <a:srgbClr val="1F1F1F"/>
                </a:solidFill>
                <a:highlight>
                  <a:schemeClr val="lt1"/>
                </a:highlight>
              </a:rPr>
              <a:t>pplication Domain Features</a:t>
            </a:r>
            <a:endParaRPr sz="2620"/>
          </a:p>
        </p:txBody>
      </p:sp>
      <p:sp>
        <p:nvSpPr>
          <p:cNvPr id="74" name="Google Shape;74;p15"/>
          <p:cNvSpPr txBox="1"/>
          <p:nvPr/>
        </p:nvSpPr>
        <p:spPr>
          <a:xfrm>
            <a:off x="433350" y="2284125"/>
            <a:ext cx="2995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Hardware interrupt (Braking Signal).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ADC (Wheel Speed Sensor).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ADC/DSP (Hydraulic Pressure Sensor).</a:t>
            </a:r>
            <a:endParaRPr sz="8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800"/>
              <a:t>DAC (Hydraulic Pressure Actuator Signal)</a:t>
            </a:r>
            <a:r>
              <a:rPr lang="en" sz="900"/>
              <a:t>.</a:t>
            </a:r>
            <a:endParaRPr sz="9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975" y="430700"/>
            <a:ext cx="2995800" cy="205772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171050" y="2519625"/>
            <a:ext cx="113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ABS architecture</a:t>
            </a:r>
            <a:endParaRPr sz="600"/>
          </a:p>
        </p:txBody>
      </p:sp>
      <p:sp>
        <p:nvSpPr>
          <p:cNvPr id="77" name="Google Shape;77;p15"/>
          <p:cNvSpPr txBox="1"/>
          <p:nvPr/>
        </p:nvSpPr>
        <p:spPr>
          <a:xfrm>
            <a:off x="433350" y="1007850"/>
            <a:ext cx="3887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Cyclic </a:t>
            </a:r>
            <a:r>
              <a:rPr lang="en" sz="900"/>
              <a:t>executive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All tasks driven by one trigger (Braking pedal).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Executed task depends on previous task’s results (deceleration rate, friction, wheel speed).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Busy-wait architecture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No task executed until received triggering signal.</a:t>
            </a:r>
            <a:endParaRPr sz="900"/>
          </a:p>
        </p:txBody>
      </p:sp>
      <p:sp>
        <p:nvSpPr>
          <p:cNvPr id="78" name="Google Shape;78;p15"/>
          <p:cNvSpPr txBox="1"/>
          <p:nvPr/>
        </p:nvSpPr>
        <p:spPr>
          <a:xfrm>
            <a:off x="5801300" y="2985350"/>
            <a:ext cx="1878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int main()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{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/* setup the interrupt service routine */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InitTasks();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RegisterTask(0, 30, FSMroutine, 1, 0);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/* enable interrupts */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while (true)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{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EnterLowPowerMode3();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}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return 0;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 sz="700"/>
          </a:p>
        </p:txBody>
      </p:sp>
      <p:sp>
        <p:nvSpPr>
          <p:cNvPr id="79" name="Google Shape;79;p15"/>
          <p:cNvSpPr txBox="1"/>
          <p:nvPr/>
        </p:nvSpPr>
        <p:spPr>
          <a:xfrm>
            <a:off x="4224400" y="3596950"/>
            <a:ext cx="129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void Task2(void) 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{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p = ReadPressure();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if (p &gt; ThresholdP) 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{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FSM = S3;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{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851500" y="3690225"/>
            <a:ext cx="109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void Task1(void) 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{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a = ReadRotation();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if (a &gt; ThresholdA) 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{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FSM = S1;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}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820875" y="3233125"/>
            <a:ext cx="109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void </a:t>
            </a:r>
            <a:r>
              <a:rPr lang="en" sz="700">
                <a:solidFill>
                  <a:schemeClr val="dk1"/>
                </a:solidFill>
              </a:rPr>
              <a:t>FSMroutine</a:t>
            </a:r>
            <a:r>
              <a:rPr lang="en" sz="700"/>
              <a:t>(void) 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{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Switch(FSM)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{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Case S1: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Task1();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   break;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Case S2: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Task2();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break;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}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