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4" r:id="rId4"/>
    <p:sldId id="267" r:id="rId5"/>
    <p:sldId id="263" r:id="rId6"/>
    <p:sldId id="266" r:id="rId7"/>
    <p:sldId id="268" r:id="rId8"/>
    <p:sldId id="259" r:id="rId9"/>
    <p:sldId id="258" r:id="rId10"/>
    <p:sldId id="270" r:id="rId11"/>
    <p:sldId id="260" r:id="rId12"/>
    <p:sldId id="261" r:id="rId13"/>
    <p:sldId id="262"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54"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325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71592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84212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326" y="2865001"/>
            <a:ext cx="7640950" cy="2499598"/>
          </a:xfrm>
          <a:prstGeom prst="rect">
            <a:avLst/>
          </a:prstGeom>
          <a:noFill/>
          <a:ln/>
        </p:spPr>
        <p:txBody>
          <a:bodyPr wrap="square" rtlCol="0" anchor="t"/>
          <a:lstStyle/>
          <a:p>
            <a:pPr marL="0" indent="0">
              <a:lnSpc>
                <a:spcPts val="6561"/>
              </a:lnSpc>
              <a:buNone/>
            </a:pPr>
            <a:r>
              <a:rPr lang="en-GB" sz="5249" b="1" dirty="0">
                <a:solidFill>
                  <a:srgbClr val="5B5F72"/>
                </a:solidFill>
                <a:latin typeface="Instrument Sans" pitchFamily="34" charset="0"/>
                <a:ea typeface="Instrument Sans" pitchFamily="34" charset="-122"/>
                <a:cs typeface="Instrument Sans" pitchFamily="34" charset="-120"/>
              </a:rPr>
              <a:t>Advanced Predictive Modelling on the California Housing Dataset</a:t>
            </a:r>
            <a:endParaRPr lang="en-US" sz="5249" dirty="0"/>
          </a:p>
        </p:txBody>
      </p:sp>
      <p:sp>
        <p:nvSpPr>
          <p:cNvPr id="6" name="Text 2"/>
          <p:cNvSpPr/>
          <p:nvPr/>
        </p:nvSpPr>
        <p:spPr>
          <a:xfrm>
            <a:off x="833199" y="3612475"/>
            <a:ext cx="7477601" cy="3198614"/>
          </a:xfrm>
          <a:prstGeom prst="rect">
            <a:avLst/>
          </a:prstGeom>
          <a:noFill/>
          <a:ln/>
        </p:spPr>
        <p:txBody>
          <a:bodyPr wrap="square" rtlCol="0" anchor="t"/>
          <a:lstStyle/>
          <a:p>
            <a:pPr marL="0" indent="0">
              <a:lnSpc>
                <a:spcPts val="2799"/>
              </a:lnSpc>
              <a:buNone/>
            </a:pPr>
            <a:endParaRPr lang="en-US" sz="1750" dirty="0"/>
          </a:p>
        </p:txBody>
      </p:sp>
      <p:sp>
        <p:nvSpPr>
          <p:cNvPr id="7" name="Shape 3"/>
          <p:cNvSpPr/>
          <p:nvPr/>
        </p:nvSpPr>
        <p:spPr>
          <a:xfrm>
            <a:off x="833199" y="7077670"/>
            <a:ext cx="355402" cy="355402"/>
          </a:xfrm>
          <a:prstGeom prst="roundRect">
            <a:avLst>
              <a:gd name="adj" fmla="val 25726039"/>
            </a:avLst>
          </a:prstGeom>
          <a:noFill/>
          <a:ln w="7620">
            <a:solidFill>
              <a:srgbClr val="FFFFFF"/>
            </a:solidFill>
            <a:prstDash val="solid"/>
          </a:ln>
        </p:spPr>
        <p:txBody>
          <a:bodyPr/>
          <a:lstStyle/>
          <a:p>
            <a:endParaRPr lang="en-GB"/>
          </a:p>
        </p:txBody>
      </p:sp>
      <p:sp>
        <p:nvSpPr>
          <p:cNvPr id="9" name="Text 4"/>
          <p:cNvSpPr/>
          <p:nvPr/>
        </p:nvSpPr>
        <p:spPr>
          <a:xfrm>
            <a:off x="833199" y="7044214"/>
            <a:ext cx="2376249" cy="388858"/>
          </a:xfrm>
          <a:prstGeom prst="rect">
            <a:avLst/>
          </a:prstGeom>
          <a:noFill/>
          <a:ln/>
        </p:spPr>
        <p:txBody>
          <a:bodyPr wrap="none" rtlCol="0" anchor="t"/>
          <a:lstStyle/>
          <a:p>
            <a:pPr marL="0" indent="0" algn="l">
              <a:lnSpc>
                <a:spcPts val="3062"/>
              </a:lnSpc>
              <a:buNone/>
            </a:pPr>
            <a:r>
              <a:rPr lang="en-US" sz="2187" b="1" dirty="0">
                <a:solidFill>
                  <a:srgbClr val="5B5F71"/>
                </a:solidFill>
                <a:latin typeface="Instrument Sans" pitchFamily="34" charset="0"/>
                <a:ea typeface="Instrument Sans" pitchFamily="34" charset="-122"/>
                <a:cs typeface="Instrument Sans" pitchFamily="34" charset="-120"/>
              </a:rPr>
              <a:t>By Joyal John</a:t>
            </a:r>
            <a:endParaRPr lang="en-US" sz="2187" dirty="0"/>
          </a:p>
        </p:txBody>
      </p:sp>
      <p:pic>
        <p:nvPicPr>
          <p:cNvPr id="1026" name="Picture 2" descr="California Map Stock Illustration - Download Image Now - California, Map,  Outline - iStock">
            <a:extLst>
              <a:ext uri="{FF2B5EF4-FFF2-40B4-BE49-F238E27FC236}">
                <a16:creationId xmlns:a16="http://schemas.microsoft.com/office/drawing/2014/main" id="{9CF39EC5-066F-E8F6-80D5-7495C7AD38C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4149" y="1918180"/>
            <a:ext cx="5829300" cy="4371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45D97A-7D6C-F99E-6AAC-9467C8C7F3A5}"/>
              </a:ext>
            </a:extLst>
          </p:cNvPr>
          <p:cNvPicPr>
            <a:picLocks noChangeAspect="1"/>
          </p:cNvPicPr>
          <p:nvPr/>
        </p:nvPicPr>
        <p:blipFill>
          <a:blip r:embed="rId2"/>
          <a:stretch>
            <a:fillRect/>
          </a:stretch>
        </p:blipFill>
        <p:spPr>
          <a:xfrm>
            <a:off x="838565" y="2397840"/>
            <a:ext cx="12953269" cy="3433920"/>
          </a:xfrm>
          <a:prstGeom prst="rect">
            <a:avLst/>
          </a:prstGeom>
        </p:spPr>
      </p:pic>
      <p:sp>
        <p:nvSpPr>
          <p:cNvPr id="4" name="Text 1">
            <a:extLst>
              <a:ext uri="{FF2B5EF4-FFF2-40B4-BE49-F238E27FC236}">
                <a16:creationId xmlns:a16="http://schemas.microsoft.com/office/drawing/2014/main" id="{65D3984D-F02B-DFD5-E7BC-0C7BDC51322F}"/>
              </a:ext>
            </a:extLst>
          </p:cNvPr>
          <p:cNvSpPr/>
          <p:nvPr/>
        </p:nvSpPr>
        <p:spPr>
          <a:xfrm>
            <a:off x="2707778" y="749975"/>
            <a:ext cx="9214842" cy="1212294"/>
          </a:xfrm>
          <a:prstGeom prst="rect">
            <a:avLst/>
          </a:prstGeom>
          <a:noFill/>
          <a:ln/>
        </p:spPr>
        <p:txBody>
          <a:bodyPr wrap="square" rtlCol="0" anchor="t"/>
          <a:lstStyle/>
          <a:p>
            <a:pPr marL="0" indent="0" algn="ctr">
              <a:lnSpc>
                <a:spcPts val="4774"/>
              </a:lnSpc>
              <a:buNone/>
            </a:pPr>
            <a:r>
              <a:rPr lang="en-US" sz="3819" b="1" dirty="0">
                <a:solidFill>
                  <a:srgbClr val="5B5F72"/>
                </a:solidFill>
                <a:latin typeface="Instrument Sans" pitchFamily="34" charset="0"/>
                <a:ea typeface="Instrument Sans" pitchFamily="34" charset="-122"/>
                <a:cs typeface="Instrument Sans" pitchFamily="34" charset="-120"/>
              </a:rPr>
              <a:t>Scaling</a:t>
            </a:r>
            <a:endParaRPr lang="en-US" sz="3819" dirty="0"/>
          </a:p>
        </p:txBody>
      </p:sp>
    </p:spTree>
    <p:extLst>
      <p:ext uri="{BB962C8B-B14F-4D97-AF65-F5344CB8AC3E}">
        <p14:creationId xmlns:p14="http://schemas.microsoft.com/office/powerpoint/2010/main" val="104029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424946"/>
          </a:xfrm>
          <a:prstGeom prst="rect">
            <a:avLst/>
          </a:prstGeom>
        </p:spPr>
      </p:pic>
      <p:sp>
        <p:nvSpPr>
          <p:cNvPr id="5" name="Text 1"/>
          <p:cNvSpPr/>
          <p:nvPr/>
        </p:nvSpPr>
        <p:spPr>
          <a:xfrm>
            <a:off x="2707719" y="2959775"/>
            <a:ext cx="9214842" cy="1212294"/>
          </a:xfrm>
          <a:prstGeom prst="rect">
            <a:avLst/>
          </a:prstGeom>
          <a:noFill/>
          <a:ln/>
        </p:spPr>
        <p:txBody>
          <a:bodyPr wrap="square" rtlCol="0" anchor="t"/>
          <a:lstStyle/>
          <a:p>
            <a:pPr marL="0" indent="0">
              <a:lnSpc>
                <a:spcPts val="4774"/>
              </a:lnSpc>
              <a:buNone/>
            </a:pPr>
            <a:r>
              <a:rPr lang="en-US" sz="3819" b="1" dirty="0">
                <a:solidFill>
                  <a:srgbClr val="5B5F72"/>
                </a:solidFill>
                <a:latin typeface="Instrument Sans" pitchFamily="34" charset="0"/>
                <a:ea typeface="Instrument Sans" pitchFamily="34" charset="-122"/>
                <a:cs typeface="Instrument Sans" pitchFamily="34" charset="-120"/>
              </a:rPr>
              <a:t>Model Implementation &amp; Evaluation: Precision in Action</a:t>
            </a:r>
            <a:endParaRPr lang="en-US" sz="3819" dirty="0"/>
          </a:p>
        </p:txBody>
      </p:sp>
      <p:pic>
        <p:nvPicPr>
          <p:cNvPr id="6" name="Image 2" descr="preencoded.png"/>
          <p:cNvPicPr>
            <a:picLocks noChangeAspect="1"/>
          </p:cNvPicPr>
          <p:nvPr/>
        </p:nvPicPr>
        <p:blipFill>
          <a:blip r:embed="rId5"/>
          <a:stretch>
            <a:fillRect/>
          </a:stretch>
        </p:blipFill>
        <p:spPr>
          <a:xfrm>
            <a:off x="2707719" y="4463058"/>
            <a:ext cx="4607362" cy="775930"/>
          </a:xfrm>
          <a:prstGeom prst="rect">
            <a:avLst/>
          </a:prstGeom>
        </p:spPr>
      </p:pic>
      <p:sp>
        <p:nvSpPr>
          <p:cNvPr id="7" name="Text 2"/>
          <p:cNvSpPr/>
          <p:nvPr/>
        </p:nvSpPr>
        <p:spPr>
          <a:xfrm>
            <a:off x="2901672" y="5529977"/>
            <a:ext cx="2790944" cy="303133"/>
          </a:xfrm>
          <a:prstGeom prst="rect">
            <a:avLst/>
          </a:prstGeom>
          <a:noFill/>
          <a:ln/>
        </p:spPr>
        <p:txBody>
          <a:bodyPr wrap="none" rtlCol="0" anchor="t"/>
          <a:lstStyle/>
          <a:p>
            <a:pPr marL="0" indent="0" algn="l">
              <a:lnSpc>
                <a:spcPts val="2387"/>
              </a:lnSpc>
              <a:buNone/>
            </a:pPr>
            <a:r>
              <a:rPr lang="en-US" sz="1909" b="1" dirty="0">
                <a:solidFill>
                  <a:srgbClr val="5B5F71"/>
                </a:solidFill>
                <a:latin typeface="Instrument Sans" pitchFamily="34" charset="0"/>
                <a:ea typeface="Instrument Sans" pitchFamily="34" charset="-122"/>
                <a:cs typeface="Instrument Sans" pitchFamily="34" charset="-120"/>
              </a:rPr>
              <a:t>Implementation Process</a:t>
            </a:r>
            <a:endParaRPr lang="en-US" sz="1909" dirty="0"/>
          </a:p>
        </p:txBody>
      </p:sp>
      <p:pic>
        <p:nvPicPr>
          <p:cNvPr id="9" name="Image 3" descr="preencoded.png"/>
          <p:cNvPicPr>
            <a:picLocks noChangeAspect="1"/>
          </p:cNvPicPr>
          <p:nvPr/>
        </p:nvPicPr>
        <p:blipFill>
          <a:blip r:embed="rId6"/>
          <a:stretch>
            <a:fillRect/>
          </a:stretch>
        </p:blipFill>
        <p:spPr>
          <a:xfrm>
            <a:off x="7315081" y="4463058"/>
            <a:ext cx="4607481" cy="775930"/>
          </a:xfrm>
          <a:prstGeom prst="rect">
            <a:avLst/>
          </a:prstGeom>
        </p:spPr>
      </p:pic>
      <p:sp>
        <p:nvSpPr>
          <p:cNvPr id="10" name="Text 4"/>
          <p:cNvSpPr/>
          <p:nvPr/>
        </p:nvSpPr>
        <p:spPr>
          <a:xfrm>
            <a:off x="7509034" y="5529977"/>
            <a:ext cx="2424946" cy="303133"/>
          </a:xfrm>
          <a:prstGeom prst="rect">
            <a:avLst/>
          </a:prstGeom>
          <a:noFill/>
          <a:ln/>
        </p:spPr>
        <p:txBody>
          <a:bodyPr wrap="none" rtlCol="0" anchor="t"/>
          <a:lstStyle/>
          <a:p>
            <a:pPr marL="0" indent="0" algn="l">
              <a:lnSpc>
                <a:spcPts val="2387"/>
              </a:lnSpc>
              <a:buNone/>
            </a:pPr>
            <a:r>
              <a:rPr lang="en-US" sz="1909" b="1" dirty="0">
                <a:solidFill>
                  <a:srgbClr val="5B5F71"/>
                </a:solidFill>
                <a:latin typeface="Instrument Sans" pitchFamily="34" charset="0"/>
                <a:ea typeface="Instrument Sans" pitchFamily="34" charset="-122"/>
                <a:cs typeface="Instrument Sans" pitchFamily="34" charset="-120"/>
              </a:rPr>
              <a:t>Evaluation Metrics</a:t>
            </a:r>
            <a:endParaRPr lang="en-US" sz="1909" dirty="0"/>
          </a:p>
        </p:txBody>
      </p:sp>
      <p:sp>
        <p:nvSpPr>
          <p:cNvPr id="11" name="Text 5"/>
          <p:cNvSpPr/>
          <p:nvPr/>
        </p:nvSpPr>
        <p:spPr>
          <a:xfrm>
            <a:off x="7509034" y="5949434"/>
            <a:ext cx="4219575" cy="1551384"/>
          </a:xfrm>
          <a:prstGeom prst="rect">
            <a:avLst/>
          </a:prstGeom>
          <a:noFill/>
          <a:ln/>
        </p:spPr>
        <p:txBody>
          <a:bodyPr wrap="square" rtlCol="0" anchor="t"/>
          <a:lstStyle/>
          <a:p>
            <a:pPr marL="0" indent="0" algn="l">
              <a:lnSpc>
                <a:spcPts val="2444"/>
              </a:lnSpc>
              <a:buNone/>
            </a:pPr>
            <a:r>
              <a:rPr lang="en-US" sz="1528" dirty="0">
                <a:solidFill>
                  <a:srgbClr val="5B5F71"/>
                </a:solidFill>
                <a:latin typeface="Instrument Sans" pitchFamily="34" charset="0"/>
                <a:ea typeface="Instrument Sans" pitchFamily="34" charset="-122"/>
                <a:cs typeface="Instrument Sans" pitchFamily="34" charset="-120"/>
              </a:rPr>
              <a:t>The evaluation process involved the thorough analysis of metrics such as Mean Squared Error (MSE), Mean Absolute Error (MAE), and R-squared</a:t>
            </a:r>
            <a:endParaRPr lang="en-US" sz="1528" dirty="0"/>
          </a:p>
        </p:txBody>
      </p:sp>
      <p:pic>
        <p:nvPicPr>
          <p:cNvPr id="14" name="Picture 13">
            <a:extLst>
              <a:ext uri="{FF2B5EF4-FFF2-40B4-BE49-F238E27FC236}">
                <a16:creationId xmlns:a16="http://schemas.microsoft.com/office/drawing/2014/main" id="{36BB0A32-CEE0-BA09-4CB5-822570343A62}"/>
              </a:ext>
            </a:extLst>
          </p:cNvPr>
          <p:cNvPicPr>
            <a:picLocks noChangeAspect="1"/>
          </p:cNvPicPr>
          <p:nvPr/>
        </p:nvPicPr>
        <p:blipFill>
          <a:blip r:embed="rId7"/>
          <a:stretch>
            <a:fillRect/>
          </a:stretch>
        </p:blipFill>
        <p:spPr>
          <a:xfrm>
            <a:off x="880640" y="5964522"/>
            <a:ext cx="6049219" cy="724001"/>
          </a:xfrm>
          <a:prstGeom prst="rect">
            <a:avLst/>
          </a:prstGeom>
        </p:spPr>
      </p:pic>
      <p:pic>
        <p:nvPicPr>
          <p:cNvPr id="16" name="Picture 15">
            <a:extLst>
              <a:ext uri="{FF2B5EF4-FFF2-40B4-BE49-F238E27FC236}">
                <a16:creationId xmlns:a16="http://schemas.microsoft.com/office/drawing/2014/main" id="{FD9F5B2A-3F9B-BA54-0394-EB8D807771DA}"/>
              </a:ext>
            </a:extLst>
          </p:cNvPr>
          <p:cNvPicPr>
            <a:picLocks noChangeAspect="1"/>
          </p:cNvPicPr>
          <p:nvPr/>
        </p:nvPicPr>
        <p:blipFill>
          <a:blip r:embed="rId8"/>
          <a:stretch>
            <a:fillRect/>
          </a:stretch>
        </p:blipFill>
        <p:spPr>
          <a:xfrm>
            <a:off x="3515092" y="6792218"/>
            <a:ext cx="3410426" cy="6668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736288"/>
            <a:ext cx="10554414" cy="1388745"/>
          </a:xfrm>
          <a:prstGeom prst="rect">
            <a:avLst/>
          </a:prstGeom>
          <a:noFill/>
          <a:ln/>
        </p:spPr>
        <p:txBody>
          <a:bodyPr wrap="square" rtlCol="0" anchor="t"/>
          <a:lstStyle/>
          <a:p>
            <a:pPr marL="0" indent="0" algn="ctr">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Testing split</a:t>
            </a:r>
            <a:endParaRPr lang="en-US" sz="4374" dirty="0"/>
          </a:p>
        </p:txBody>
      </p:sp>
      <p:sp>
        <p:nvSpPr>
          <p:cNvPr id="7" name="Text 3"/>
          <p:cNvSpPr/>
          <p:nvPr/>
        </p:nvSpPr>
        <p:spPr>
          <a:xfrm>
            <a:off x="2037993" y="4716304"/>
            <a:ext cx="5110520" cy="1421606"/>
          </a:xfrm>
          <a:prstGeom prst="rect">
            <a:avLst/>
          </a:prstGeom>
          <a:noFill/>
          <a:ln/>
        </p:spPr>
        <p:txBody>
          <a:bodyPr wrap="square" rtlCol="0" anchor="t"/>
          <a:lstStyle/>
          <a:p>
            <a:pPr marL="0" indent="0" algn="l">
              <a:lnSpc>
                <a:spcPts val="2799"/>
              </a:lnSpc>
              <a:buNone/>
            </a:pPr>
            <a:endParaRPr lang="en-US" sz="1750" dirty="0"/>
          </a:p>
        </p:txBody>
      </p:sp>
      <p:sp>
        <p:nvSpPr>
          <p:cNvPr id="10" name="Text 5"/>
          <p:cNvSpPr/>
          <p:nvPr/>
        </p:nvSpPr>
        <p:spPr>
          <a:xfrm>
            <a:off x="7481768" y="4716304"/>
            <a:ext cx="5110639" cy="1777008"/>
          </a:xfrm>
          <a:prstGeom prst="rect">
            <a:avLst/>
          </a:prstGeom>
          <a:noFill/>
          <a:ln/>
        </p:spPr>
        <p:txBody>
          <a:bodyPr wrap="square" rtlCol="0" anchor="t"/>
          <a:lstStyle/>
          <a:p>
            <a:pPr marL="0" indent="0" algn="l">
              <a:lnSpc>
                <a:spcPts val="2799"/>
              </a:lnSpc>
              <a:buNone/>
            </a:pPr>
            <a:endParaRPr lang="en-US" sz="1750" dirty="0"/>
          </a:p>
        </p:txBody>
      </p:sp>
      <p:pic>
        <p:nvPicPr>
          <p:cNvPr id="13" name="Picture 12">
            <a:extLst>
              <a:ext uri="{FF2B5EF4-FFF2-40B4-BE49-F238E27FC236}">
                <a16:creationId xmlns:a16="http://schemas.microsoft.com/office/drawing/2014/main" id="{2472C1A0-1C70-C69A-B1DD-791D7BDF778B}"/>
              </a:ext>
            </a:extLst>
          </p:cNvPr>
          <p:cNvPicPr>
            <a:picLocks noChangeAspect="1"/>
          </p:cNvPicPr>
          <p:nvPr/>
        </p:nvPicPr>
        <p:blipFill>
          <a:blip r:embed="rId4"/>
          <a:stretch>
            <a:fillRect/>
          </a:stretch>
        </p:blipFill>
        <p:spPr>
          <a:xfrm>
            <a:off x="869985" y="3125033"/>
            <a:ext cx="12890429" cy="6295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15" name="Picture 14" descr="A graph showing a red and blue line&#10;&#10;Description automatically generated">
            <a:extLst>
              <a:ext uri="{FF2B5EF4-FFF2-40B4-BE49-F238E27FC236}">
                <a16:creationId xmlns:a16="http://schemas.microsoft.com/office/drawing/2014/main" id="{A8444CEC-48BD-C067-ED0B-D92847369478}"/>
              </a:ext>
            </a:extLst>
          </p:cNvPr>
          <p:cNvPicPr>
            <a:picLocks noChangeAspect="1"/>
          </p:cNvPicPr>
          <p:nvPr/>
        </p:nvPicPr>
        <p:blipFill>
          <a:blip r:embed="rId4"/>
          <a:stretch>
            <a:fillRect/>
          </a:stretch>
        </p:blipFill>
        <p:spPr>
          <a:xfrm>
            <a:off x="951220" y="0"/>
            <a:ext cx="12727959" cy="8229600"/>
          </a:xfrm>
          <a:prstGeom prst="rect">
            <a:avLst/>
          </a:prstGeom>
        </p:spPr>
      </p:pic>
      <p:pic>
        <p:nvPicPr>
          <p:cNvPr id="17" name="Picture 16">
            <a:extLst>
              <a:ext uri="{FF2B5EF4-FFF2-40B4-BE49-F238E27FC236}">
                <a16:creationId xmlns:a16="http://schemas.microsoft.com/office/drawing/2014/main" id="{FDBCAA7E-57A9-0AAF-3978-F721AF3ED456}"/>
              </a:ext>
            </a:extLst>
          </p:cNvPr>
          <p:cNvPicPr>
            <a:picLocks noChangeAspect="1"/>
          </p:cNvPicPr>
          <p:nvPr/>
        </p:nvPicPr>
        <p:blipFill>
          <a:blip r:embed="rId5"/>
          <a:stretch>
            <a:fillRect/>
          </a:stretch>
        </p:blipFill>
        <p:spPr>
          <a:xfrm>
            <a:off x="2409292" y="1276238"/>
            <a:ext cx="7640116" cy="16004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73FDDF9-CF1C-EA82-BC9A-C548FA3B45E6}"/>
              </a:ext>
            </a:extLst>
          </p:cNvPr>
          <p:cNvPicPr>
            <a:picLocks noChangeAspect="1"/>
          </p:cNvPicPr>
          <p:nvPr/>
        </p:nvPicPr>
        <p:blipFill>
          <a:blip r:embed="rId2"/>
          <a:stretch>
            <a:fillRect/>
          </a:stretch>
        </p:blipFill>
        <p:spPr>
          <a:xfrm>
            <a:off x="0" y="0"/>
            <a:ext cx="14630400" cy="8229600"/>
          </a:xfrm>
          <a:prstGeom prst="rect">
            <a:avLst/>
          </a:prstGeom>
        </p:spPr>
      </p:pic>
      <p:pic>
        <p:nvPicPr>
          <p:cNvPr id="3" name="Picture 2" descr="A red and blue dotted graph&#10;&#10;Description automatically generated">
            <a:extLst>
              <a:ext uri="{FF2B5EF4-FFF2-40B4-BE49-F238E27FC236}">
                <a16:creationId xmlns:a16="http://schemas.microsoft.com/office/drawing/2014/main" id="{3D28FEC5-EE1D-B00B-2D0A-0A4887A21BF8}"/>
              </a:ext>
            </a:extLst>
          </p:cNvPr>
          <p:cNvPicPr>
            <a:picLocks noChangeAspect="1"/>
          </p:cNvPicPr>
          <p:nvPr/>
        </p:nvPicPr>
        <p:blipFill>
          <a:blip r:embed="rId3"/>
          <a:stretch>
            <a:fillRect/>
          </a:stretch>
        </p:blipFill>
        <p:spPr>
          <a:xfrm>
            <a:off x="725387" y="0"/>
            <a:ext cx="13179626" cy="8229600"/>
          </a:xfrm>
          <a:prstGeom prst="rect">
            <a:avLst/>
          </a:prstGeom>
        </p:spPr>
      </p:pic>
      <p:pic>
        <p:nvPicPr>
          <p:cNvPr id="5" name="Picture 4">
            <a:extLst>
              <a:ext uri="{FF2B5EF4-FFF2-40B4-BE49-F238E27FC236}">
                <a16:creationId xmlns:a16="http://schemas.microsoft.com/office/drawing/2014/main" id="{18FA6A75-CE05-71B9-3F94-52BFF1291007}"/>
              </a:ext>
            </a:extLst>
          </p:cNvPr>
          <p:cNvPicPr>
            <a:picLocks noChangeAspect="1"/>
          </p:cNvPicPr>
          <p:nvPr/>
        </p:nvPicPr>
        <p:blipFill>
          <a:blip r:embed="rId4"/>
          <a:stretch>
            <a:fillRect/>
          </a:stretch>
        </p:blipFill>
        <p:spPr>
          <a:xfrm>
            <a:off x="2204537" y="580909"/>
            <a:ext cx="7173326" cy="1657581"/>
          </a:xfrm>
          <a:prstGeom prst="rect">
            <a:avLst/>
          </a:prstGeom>
        </p:spPr>
      </p:pic>
    </p:spTree>
    <p:extLst>
      <p:ext uri="{BB962C8B-B14F-4D97-AF65-F5344CB8AC3E}">
        <p14:creationId xmlns:p14="http://schemas.microsoft.com/office/powerpoint/2010/main" val="40597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512308" y="468259"/>
            <a:ext cx="6964326" cy="1233487"/>
          </a:xfrm>
          <a:prstGeom prst="rect">
            <a:avLst/>
          </a:prstGeom>
          <a:noFill/>
          <a:ln/>
        </p:spPr>
        <p:txBody>
          <a:bodyPr wrap="square" rtlCol="0" anchor="t"/>
          <a:lstStyle/>
          <a:p>
            <a:pPr marL="0" indent="0">
              <a:lnSpc>
                <a:spcPts val="4856"/>
              </a:lnSpc>
              <a:buNone/>
            </a:pPr>
            <a:r>
              <a:rPr lang="en-US" sz="3885" b="1" dirty="0">
                <a:solidFill>
                  <a:srgbClr val="5B5F72"/>
                </a:solidFill>
                <a:latin typeface="Instrument Sans" pitchFamily="34" charset="0"/>
                <a:ea typeface="Instrument Sans" pitchFamily="34" charset="-122"/>
                <a:cs typeface="Instrument Sans" pitchFamily="34" charset="-120"/>
              </a:rPr>
              <a:t>Dataset Exploration</a:t>
            </a:r>
            <a:endParaRPr lang="en-US" sz="3885" dirty="0"/>
          </a:p>
        </p:txBody>
      </p:sp>
      <p:pic>
        <p:nvPicPr>
          <p:cNvPr id="12" name="Picture 11" descr="A screenshot of a computer program&#10;&#10;Description automatically generated">
            <a:extLst>
              <a:ext uri="{FF2B5EF4-FFF2-40B4-BE49-F238E27FC236}">
                <a16:creationId xmlns:a16="http://schemas.microsoft.com/office/drawing/2014/main" id="{83546A81-8226-4F16-403B-A581EC07362B}"/>
              </a:ext>
            </a:extLst>
          </p:cNvPr>
          <p:cNvPicPr>
            <a:picLocks noChangeAspect="1"/>
          </p:cNvPicPr>
          <p:nvPr/>
        </p:nvPicPr>
        <p:blipFill>
          <a:blip r:embed="rId4"/>
          <a:stretch>
            <a:fillRect/>
          </a:stretch>
        </p:blipFill>
        <p:spPr>
          <a:xfrm>
            <a:off x="6847367" y="468259"/>
            <a:ext cx="7270725" cy="7047170"/>
          </a:xfrm>
          <a:prstGeom prst="rect">
            <a:avLst/>
          </a:prstGeom>
        </p:spPr>
      </p:pic>
      <p:sp>
        <p:nvSpPr>
          <p:cNvPr id="15" name="TextBox 14">
            <a:extLst>
              <a:ext uri="{FF2B5EF4-FFF2-40B4-BE49-F238E27FC236}">
                <a16:creationId xmlns:a16="http://schemas.microsoft.com/office/drawing/2014/main" id="{55473D22-76E8-2421-48F5-71361C85672B}"/>
              </a:ext>
            </a:extLst>
          </p:cNvPr>
          <p:cNvSpPr txBox="1"/>
          <p:nvPr/>
        </p:nvSpPr>
        <p:spPr>
          <a:xfrm>
            <a:off x="512308" y="2287697"/>
            <a:ext cx="5548250" cy="3654205"/>
          </a:xfrm>
          <a:prstGeom prst="rect">
            <a:avLst/>
          </a:prstGeom>
          <a:noFill/>
        </p:spPr>
        <p:txBody>
          <a:bodyPr wrap="square">
            <a:spAutoFit/>
          </a:bodyPr>
          <a:lstStyle/>
          <a:p>
            <a:pPr marL="285750" indent="-285750">
              <a:lnSpc>
                <a:spcPts val="2799"/>
              </a:lnSpc>
              <a:buFontTx/>
              <a:buChar char="-"/>
            </a:pPr>
            <a:r>
              <a:rPr lang="en-US" sz="1800" dirty="0">
                <a:solidFill>
                  <a:srgbClr val="5B5F71"/>
                </a:solidFill>
                <a:latin typeface="Instrument Sans" pitchFamily="34" charset="0"/>
                <a:ea typeface="Instrument Sans" pitchFamily="34" charset="-122"/>
                <a:cs typeface="Instrument Sans" pitchFamily="34" charset="-120"/>
              </a:rPr>
              <a:t>Predictive modelling enables the identification of patterns, trends, and relationships within datasets, which in turn allows the forecast of future outcomes.</a:t>
            </a:r>
          </a:p>
          <a:p>
            <a:pPr marL="285750" indent="-285750">
              <a:lnSpc>
                <a:spcPts val="2799"/>
              </a:lnSpc>
              <a:buFontTx/>
              <a:buChar char="-"/>
            </a:pPr>
            <a:endParaRPr lang="en-US" dirty="0">
              <a:solidFill>
                <a:srgbClr val="5B5F71"/>
              </a:solidFill>
              <a:latin typeface="Instrument Sans" pitchFamily="34" charset="0"/>
              <a:ea typeface="Instrument Sans" pitchFamily="34" charset="-122"/>
              <a:cs typeface="Instrument Sans" pitchFamily="34" charset="-120"/>
            </a:endParaRPr>
          </a:p>
          <a:p>
            <a:pPr marL="285750" indent="-285750">
              <a:lnSpc>
                <a:spcPts val="2799"/>
              </a:lnSpc>
              <a:buFontTx/>
              <a:buChar char="-"/>
            </a:pPr>
            <a:r>
              <a:rPr lang="en-US" sz="1800" dirty="0">
                <a:solidFill>
                  <a:srgbClr val="5B5F71"/>
                </a:solidFill>
                <a:latin typeface="Instrument Sans" pitchFamily="34" charset="0"/>
                <a:ea typeface="Instrument Sans" pitchFamily="34" charset="-122"/>
                <a:cs typeface="Instrument Sans" pitchFamily="34" charset="-120"/>
              </a:rPr>
              <a:t>Understanding the dataset is crucia</a:t>
            </a:r>
            <a:r>
              <a:rPr lang="en-US" dirty="0">
                <a:solidFill>
                  <a:srgbClr val="5B5F71"/>
                </a:solidFill>
                <a:latin typeface="Instrument Sans" pitchFamily="34" charset="0"/>
                <a:ea typeface="Instrument Sans" pitchFamily="34" charset="-122"/>
                <a:cs typeface="Instrument Sans" pitchFamily="34" charset="-120"/>
              </a:rPr>
              <a:t>l to engineer and make the models predictive accuracy better</a:t>
            </a:r>
          </a:p>
          <a:p>
            <a:pPr marL="285750" indent="-285750">
              <a:lnSpc>
                <a:spcPts val="2799"/>
              </a:lnSpc>
              <a:buFontTx/>
              <a:buChar char="-"/>
            </a:pPr>
            <a:endParaRPr lang="en-US" dirty="0">
              <a:solidFill>
                <a:srgbClr val="5B5F71"/>
              </a:solidFill>
              <a:latin typeface="Instrument Sans" pitchFamily="34" charset="0"/>
              <a:ea typeface="Instrument Sans" pitchFamily="34" charset="-122"/>
              <a:cs typeface="Instrument Sans" pitchFamily="34" charset="-120"/>
            </a:endParaRPr>
          </a:p>
          <a:p>
            <a:pPr marL="285750" indent="-285750">
              <a:lnSpc>
                <a:spcPts val="2799"/>
              </a:lnSpc>
              <a:buFontTx/>
              <a:buChar char="-"/>
            </a:pPr>
            <a:r>
              <a:rPr lang="en-US" dirty="0">
                <a:solidFill>
                  <a:srgbClr val="5B5F71"/>
                </a:solidFill>
                <a:latin typeface="Instrument Sans" pitchFamily="34" charset="0"/>
                <a:ea typeface="Instrument Sans" pitchFamily="34" charset="-122"/>
                <a:cs typeface="Instrument Sans" pitchFamily="34" charset="-120"/>
              </a:rPr>
              <a:t>You will notice that </a:t>
            </a:r>
            <a:r>
              <a:rPr lang="en-US" dirty="0" err="1">
                <a:solidFill>
                  <a:srgbClr val="5B5F71"/>
                </a:solidFill>
                <a:latin typeface="Instrument Sans" pitchFamily="34" charset="0"/>
                <a:ea typeface="Instrument Sans" pitchFamily="34" charset="-122"/>
                <a:cs typeface="Instrument Sans" pitchFamily="34" charset="-120"/>
              </a:rPr>
              <a:t>total_bedrooms</a:t>
            </a:r>
            <a:r>
              <a:rPr lang="en-US" dirty="0">
                <a:solidFill>
                  <a:srgbClr val="5B5F71"/>
                </a:solidFill>
                <a:latin typeface="Instrument Sans" pitchFamily="34" charset="0"/>
                <a:ea typeface="Instrument Sans" pitchFamily="34" charset="-122"/>
                <a:cs typeface="Instrument Sans" pitchFamily="34" charset="-120"/>
              </a:rPr>
              <a:t> has missing data</a:t>
            </a:r>
          </a:p>
          <a:p>
            <a:pPr marL="285750" indent="-285750">
              <a:lnSpc>
                <a:spcPts val="2799"/>
              </a:lnSpc>
              <a:buFontTx/>
              <a:buChar char="-"/>
            </a:pPr>
            <a:endParaRPr lang="en-US" dirty="0">
              <a:solidFill>
                <a:srgbClr val="5B5F71"/>
              </a:solidFill>
              <a:latin typeface="Instrument Sans" pitchFamily="34" charset="0"/>
              <a:ea typeface="Instrument Sans" pitchFamily="34" charset="-122"/>
              <a:cs typeface="Instrument Sans" pitchFamily="34" charset="-120"/>
            </a:endParaRPr>
          </a:p>
          <a:p>
            <a:pPr marL="285750" indent="-285750">
              <a:lnSpc>
                <a:spcPts val="2799"/>
              </a:lnSpc>
              <a:buFontTx/>
              <a:buChar char="-"/>
            </a:pPr>
            <a:r>
              <a:rPr lang="en-US" dirty="0" err="1">
                <a:solidFill>
                  <a:srgbClr val="5B5F71"/>
                </a:solidFill>
                <a:latin typeface="Instrument Sans" pitchFamily="34" charset="0"/>
                <a:ea typeface="Instrument Sans" pitchFamily="34" charset="-122"/>
                <a:cs typeface="Instrument Sans" pitchFamily="34" charset="-120"/>
              </a:rPr>
              <a:t>ocean_proximity</a:t>
            </a:r>
            <a:r>
              <a:rPr lang="en-US" dirty="0">
                <a:solidFill>
                  <a:srgbClr val="5B5F71"/>
                </a:solidFill>
                <a:latin typeface="Instrument Sans" pitchFamily="34" charset="0"/>
                <a:ea typeface="Instrument Sans" pitchFamily="34" charset="-122"/>
                <a:cs typeface="Instrument Sans" pitchFamily="34" charset="-120"/>
              </a:rPr>
              <a:t> is categorical, text-based data</a:t>
            </a:r>
          </a:p>
        </p:txBody>
      </p:sp>
      <p:pic>
        <p:nvPicPr>
          <p:cNvPr id="17" name="Picture 16">
            <a:extLst>
              <a:ext uri="{FF2B5EF4-FFF2-40B4-BE49-F238E27FC236}">
                <a16:creationId xmlns:a16="http://schemas.microsoft.com/office/drawing/2014/main" id="{696255C0-4C7E-DB3F-F5F9-717DE833858D}"/>
              </a:ext>
            </a:extLst>
          </p:cNvPr>
          <p:cNvPicPr>
            <a:picLocks noChangeAspect="1"/>
          </p:cNvPicPr>
          <p:nvPr/>
        </p:nvPicPr>
        <p:blipFill>
          <a:blip r:embed="rId5"/>
          <a:stretch>
            <a:fillRect/>
          </a:stretch>
        </p:blipFill>
        <p:spPr>
          <a:xfrm>
            <a:off x="9547064" y="7626602"/>
            <a:ext cx="1871330" cy="491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group of blue graphs&#10;&#10;Description automatically generated">
            <a:extLst>
              <a:ext uri="{FF2B5EF4-FFF2-40B4-BE49-F238E27FC236}">
                <a16:creationId xmlns:a16="http://schemas.microsoft.com/office/drawing/2014/main" id="{DF69DF39-E58F-2F88-5741-725C3B1C52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010297" y="772160"/>
            <a:ext cx="8884092" cy="6685279"/>
          </a:xfrm>
          <a:prstGeom prst="rect">
            <a:avLst/>
          </a:prstGeom>
          <a:noFill/>
        </p:spPr>
      </p:pic>
      <p:sp>
        <p:nvSpPr>
          <p:cNvPr id="2" name="TextBox 1">
            <a:extLst>
              <a:ext uri="{FF2B5EF4-FFF2-40B4-BE49-F238E27FC236}">
                <a16:creationId xmlns:a16="http://schemas.microsoft.com/office/drawing/2014/main" id="{1E6BE941-0E2C-E282-6A02-4D3646DA5576}"/>
              </a:ext>
            </a:extLst>
          </p:cNvPr>
          <p:cNvSpPr txBox="1"/>
          <p:nvPr/>
        </p:nvSpPr>
        <p:spPr>
          <a:xfrm>
            <a:off x="736011" y="1782253"/>
            <a:ext cx="4274286" cy="3287182"/>
          </a:xfrm>
          <a:prstGeom prst="rect">
            <a:avLst/>
          </a:prstGeom>
          <a:noFill/>
        </p:spPr>
        <p:txBody>
          <a:bodyPr wrap="square">
            <a:spAutoFit/>
          </a:bodyPr>
          <a:lstStyle/>
          <a:p>
            <a:pPr marL="285750" indent="-285750">
              <a:lnSpc>
                <a:spcPts val="2799"/>
              </a:lnSpc>
              <a:buFontTx/>
              <a:buChar char="-"/>
            </a:pPr>
            <a:r>
              <a:rPr lang="en-US" dirty="0">
                <a:solidFill>
                  <a:srgbClr val="5B5F71"/>
                </a:solidFill>
                <a:latin typeface="Instrument Sans" pitchFamily="34" charset="0"/>
                <a:ea typeface="Instrument Sans" pitchFamily="34" charset="-122"/>
                <a:cs typeface="Instrument Sans" pitchFamily="34" charset="-120"/>
              </a:rPr>
              <a:t>Vast majority of housing is 50+ years old</a:t>
            </a:r>
          </a:p>
          <a:p>
            <a:pPr marL="285750" indent="-285750">
              <a:lnSpc>
                <a:spcPts val="2799"/>
              </a:lnSpc>
              <a:buFontTx/>
              <a:buChar char="-"/>
            </a:pPr>
            <a:endParaRPr lang="en-US" dirty="0">
              <a:solidFill>
                <a:srgbClr val="5B5F71"/>
              </a:solidFill>
              <a:latin typeface="Instrument Sans" pitchFamily="34" charset="0"/>
              <a:ea typeface="Instrument Sans" pitchFamily="34" charset="-122"/>
              <a:cs typeface="Instrument Sans" pitchFamily="34" charset="-120"/>
            </a:endParaRPr>
          </a:p>
          <a:p>
            <a:pPr marL="285750" indent="-285750">
              <a:lnSpc>
                <a:spcPts val="2799"/>
              </a:lnSpc>
              <a:buFontTx/>
              <a:buChar char="-"/>
            </a:pPr>
            <a:r>
              <a:rPr lang="en-US" dirty="0" err="1">
                <a:solidFill>
                  <a:srgbClr val="5B5F71"/>
                </a:solidFill>
                <a:latin typeface="Instrument Sans" pitchFamily="34" charset="0"/>
                <a:ea typeface="Instrument Sans" pitchFamily="34" charset="-122"/>
                <a:cs typeface="Instrument Sans" pitchFamily="34" charset="-120"/>
              </a:rPr>
              <a:t>Total_rooms</a:t>
            </a:r>
            <a:r>
              <a:rPr lang="en-US" dirty="0">
                <a:solidFill>
                  <a:srgbClr val="5B5F71"/>
                </a:solidFill>
                <a:latin typeface="Instrument Sans" pitchFamily="34" charset="0"/>
                <a:ea typeface="Instrument Sans" pitchFamily="34" charset="-122"/>
                <a:cs typeface="Instrument Sans" pitchFamily="34" charset="-120"/>
              </a:rPr>
              <a:t>, </a:t>
            </a:r>
            <a:r>
              <a:rPr lang="en-US" dirty="0" err="1">
                <a:solidFill>
                  <a:srgbClr val="5B5F71"/>
                </a:solidFill>
                <a:latin typeface="Instrument Sans" pitchFamily="34" charset="0"/>
                <a:ea typeface="Instrument Sans" pitchFamily="34" charset="-122"/>
                <a:cs typeface="Instrument Sans" pitchFamily="34" charset="-120"/>
              </a:rPr>
              <a:t>total_bedrooms</a:t>
            </a:r>
            <a:r>
              <a:rPr lang="en-US" dirty="0">
                <a:solidFill>
                  <a:srgbClr val="5B5F71"/>
                </a:solidFill>
                <a:latin typeface="Instrument Sans" pitchFamily="34" charset="0"/>
                <a:ea typeface="Instrument Sans" pitchFamily="34" charset="-122"/>
                <a:cs typeface="Instrument Sans" pitchFamily="34" charset="-120"/>
              </a:rPr>
              <a:t>, population, households, all these fields look similar to each other</a:t>
            </a:r>
          </a:p>
          <a:p>
            <a:pPr marL="285750" indent="-285750">
              <a:lnSpc>
                <a:spcPts val="2799"/>
              </a:lnSpc>
              <a:buFontTx/>
              <a:buChar char="-"/>
            </a:pPr>
            <a:endParaRPr lang="en-US" dirty="0">
              <a:solidFill>
                <a:srgbClr val="5B5F71"/>
              </a:solidFill>
              <a:latin typeface="Instrument Sans" pitchFamily="34" charset="0"/>
              <a:ea typeface="Instrument Sans" pitchFamily="34" charset="-122"/>
              <a:cs typeface="Instrument Sans" pitchFamily="34" charset="-120"/>
            </a:endParaRPr>
          </a:p>
          <a:p>
            <a:pPr marL="285750" indent="-285750">
              <a:lnSpc>
                <a:spcPts val="2799"/>
              </a:lnSpc>
              <a:buFontTx/>
              <a:buChar char="-"/>
            </a:pPr>
            <a:r>
              <a:rPr lang="en-US" dirty="0" err="1">
                <a:solidFill>
                  <a:srgbClr val="5B5F71"/>
                </a:solidFill>
                <a:latin typeface="Instrument Sans" pitchFamily="34" charset="0"/>
                <a:ea typeface="Instrument Sans" pitchFamily="34" charset="-122"/>
                <a:cs typeface="Instrument Sans" pitchFamily="34" charset="-120"/>
              </a:rPr>
              <a:t>Median_house_value</a:t>
            </a:r>
            <a:r>
              <a:rPr lang="en-US" dirty="0">
                <a:solidFill>
                  <a:srgbClr val="5B5F71"/>
                </a:solidFill>
                <a:latin typeface="Instrument Sans" pitchFamily="34" charset="0"/>
                <a:ea typeface="Instrument Sans" pitchFamily="34" charset="-122"/>
                <a:cs typeface="Instrument Sans" pitchFamily="34" charset="-120"/>
              </a:rPr>
              <a:t> has a 500k+ houses as a cap</a:t>
            </a:r>
          </a:p>
        </p:txBody>
      </p:sp>
      <p:pic>
        <p:nvPicPr>
          <p:cNvPr id="6" name="Picture 5">
            <a:extLst>
              <a:ext uri="{FF2B5EF4-FFF2-40B4-BE49-F238E27FC236}">
                <a16:creationId xmlns:a16="http://schemas.microsoft.com/office/drawing/2014/main" id="{79471EEC-5459-A29D-8990-DFE3BC07F99B}"/>
              </a:ext>
            </a:extLst>
          </p:cNvPr>
          <p:cNvPicPr>
            <a:picLocks noChangeAspect="1"/>
          </p:cNvPicPr>
          <p:nvPr/>
        </p:nvPicPr>
        <p:blipFill>
          <a:blip r:embed="rId3"/>
          <a:stretch>
            <a:fillRect/>
          </a:stretch>
        </p:blipFill>
        <p:spPr>
          <a:xfrm>
            <a:off x="1148889" y="5645507"/>
            <a:ext cx="3448531" cy="247685"/>
          </a:xfrm>
          <a:prstGeom prst="rect">
            <a:avLst/>
          </a:prstGeom>
        </p:spPr>
      </p:pic>
    </p:spTree>
    <p:extLst>
      <p:ext uri="{BB962C8B-B14F-4D97-AF65-F5344CB8AC3E}">
        <p14:creationId xmlns:p14="http://schemas.microsoft.com/office/powerpoint/2010/main" val="348344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B46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3D29DD37-5861-D28A-B170-AED86D7EE0C7}"/>
              </a:ext>
            </a:extLst>
          </p:cNvPr>
          <p:cNvPicPr>
            <a:picLocks noChangeAspect="1"/>
          </p:cNvPicPr>
          <p:nvPr/>
        </p:nvPicPr>
        <p:blipFill>
          <a:blip r:embed="rId2"/>
          <a:stretch>
            <a:fillRect/>
          </a:stretch>
        </p:blipFill>
        <p:spPr>
          <a:xfrm>
            <a:off x="3084010" y="772160"/>
            <a:ext cx="8462379" cy="6685279"/>
          </a:xfrm>
          <a:prstGeom prst="rect">
            <a:avLst/>
          </a:prstGeom>
        </p:spPr>
      </p:pic>
    </p:spTree>
    <p:extLst>
      <p:ext uri="{BB962C8B-B14F-4D97-AF65-F5344CB8AC3E}">
        <p14:creationId xmlns:p14="http://schemas.microsoft.com/office/powerpoint/2010/main" val="184017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rgbClr val="686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14" y="576072"/>
            <a:ext cx="13485571" cy="70774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number of dots&#10;&#10;Description automatically generated with medium confidence">
            <a:extLst>
              <a:ext uri="{FF2B5EF4-FFF2-40B4-BE49-F238E27FC236}">
                <a16:creationId xmlns:a16="http://schemas.microsoft.com/office/drawing/2014/main" id="{0ED84384-2E40-D0A4-584A-2FB165430A94}"/>
              </a:ext>
            </a:extLst>
          </p:cNvPr>
          <p:cNvPicPr>
            <a:picLocks noChangeAspect="1"/>
          </p:cNvPicPr>
          <p:nvPr/>
        </p:nvPicPr>
        <p:blipFill>
          <a:blip r:embed="rId2"/>
          <a:stretch>
            <a:fillRect/>
          </a:stretch>
        </p:blipFill>
        <p:spPr>
          <a:xfrm>
            <a:off x="5054242" y="772160"/>
            <a:ext cx="9003742" cy="6685279"/>
          </a:xfrm>
          <a:prstGeom prst="rect">
            <a:avLst/>
          </a:prstGeom>
        </p:spPr>
      </p:pic>
      <p:sp>
        <p:nvSpPr>
          <p:cNvPr id="3" name="Text 5">
            <a:extLst>
              <a:ext uri="{FF2B5EF4-FFF2-40B4-BE49-F238E27FC236}">
                <a16:creationId xmlns:a16="http://schemas.microsoft.com/office/drawing/2014/main" id="{8D47E0A1-2590-0A6A-5EBE-EFEFF18B06BF}"/>
              </a:ext>
            </a:extLst>
          </p:cNvPr>
          <p:cNvSpPr/>
          <p:nvPr/>
        </p:nvSpPr>
        <p:spPr>
          <a:xfrm>
            <a:off x="1678501" y="2592741"/>
            <a:ext cx="2803327" cy="4137668"/>
          </a:xfrm>
          <a:prstGeom prst="rect">
            <a:avLst/>
          </a:prstGeom>
          <a:noFill/>
          <a:ln/>
        </p:spPr>
        <p:txBody>
          <a:bodyPr wrap="square" rtlCol="0" anchor="t"/>
          <a:lstStyle/>
          <a:p>
            <a:pPr marL="0" indent="0">
              <a:lnSpc>
                <a:spcPts val="2486"/>
              </a:lnSpc>
              <a:buNone/>
            </a:pPr>
            <a:r>
              <a:rPr lang="en-US" sz="1554" dirty="0">
                <a:solidFill>
                  <a:srgbClr val="5B5F71"/>
                </a:solidFill>
                <a:latin typeface="Instrument Sans" pitchFamily="34" charset="0"/>
                <a:ea typeface="Instrument Sans" pitchFamily="34" charset="-122"/>
                <a:cs typeface="Instrument Sans" pitchFamily="34" charset="-120"/>
              </a:rPr>
              <a:t>One of the key features of the dataset lies in its geospatial attributes, allowing for geographical insights that play a pivotal role in real estate predictions and trends. </a:t>
            </a:r>
          </a:p>
          <a:p>
            <a:pPr marL="0" indent="0">
              <a:lnSpc>
                <a:spcPts val="2486"/>
              </a:lnSpc>
              <a:buNone/>
            </a:pPr>
            <a:endParaRPr lang="en-US" sz="1554" dirty="0">
              <a:solidFill>
                <a:srgbClr val="5B5F71"/>
              </a:solidFill>
              <a:latin typeface="Instrument Sans" pitchFamily="34" charset="0"/>
              <a:ea typeface="Instrument Sans" pitchFamily="34" charset="-122"/>
              <a:cs typeface="Instrument Sans" pitchFamily="34" charset="-120"/>
            </a:endParaRPr>
          </a:p>
          <a:p>
            <a:pPr marL="0" indent="0">
              <a:lnSpc>
                <a:spcPts val="2486"/>
              </a:lnSpc>
              <a:buNone/>
            </a:pPr>
            <a:r>
              <a:rPr lang="en-US" sz="1554" dirty="0">
                <a:solidFill>
                  <a:srgbClr val="5B5F71"/>
                </a:solidFill>
                <a:latin typeface="Instrument Sans" pitchFamily="34" charset="0"/>
                <a:ea typeface="Instrument Sans" pitchFamily="34" charset="-122"/>
                <a:cs typeface="Instrument Sans" pitchFamily="34" charset="-120"/>
              </a:rPr>
              <a:t>These geographical attributes can include latitude, longitude, and proximity to the ocean, factors that significantly influence housing prices and demand.</a:t>
            </a:r>
            <a:endParaRPr lang="en-US" sz="1554" dirty="0"/>
          </a:p>
        </p:txBody>
      </p:sp>
      <p:sp>
        <p:nvSpPr>
          <p:cNvPr id="4" name="Text 4"/>
          <p:cNvSpPr/>
          <p:nvPr/>
        </p:nvSpPr>
        <p:spPr>
          <a:xfrm>
            <a:off x="1710399" y="1932896"/>
            <a:ext cx="2466737" cy="308372"/>
          </a:xfrm>
          <a:prstGeom prst="rect">
            <a:avLst/>
          </a:prstGeom>
          <a:noFill/>
          <a:ln/>
        </p:spPr>
        <p:txBody>
          <a:bodyPr wrap="none" rtlCol="0" anchor="t"/>
          <a:lstStyle/>
          <a:p>
            <a:pPr marL="0" indent="0">
              <a:lnSpc>
                <a:spcPts val="2428"/>
              </a:lnSpc>
              <a:buNone/>
            </a:pPr>
            <a:r>
              <a:rPr lang="en-US" sz="1942" b="1" dirty="0">
                <a:solidFill>
                  <a:srgbClr val="5B5F72"/>
                </a:solidFill>
                <a:latin typeface="Instrument Sans" pitchFamily="34" charset="0"/>
                <a:ea typeface="Instrument Sans" pitchFamily="34" charset="-122"/>
                <a:cs typeface="Instrument Sans" pitchFamily="34" charset="-120"/>
              </a:rPr>
              <a:t>Geospatial Elements</a:t>
            </a:r>
            <a:endParaRPr lang="en-US" sz="1942" dirty="0"/>
          </a:p>
        </p:txBody>
      </p:sp>
      <p:pic>
        <p:nvPicPr>
          <p:cNvPr id="10" name="Picture 9">
            <a:extLst>
              <a:ext uri="{FF2B5EF4-FFF2-40B4-BE49-F238E27FC236}">
                <a16:creationId xmlns:a16="http://schemas.microsoft.com/office/drawing/2014/main" id="{83823DE3-1A95-584E-7BFC-0EC9064585EC}"/>
              </a:ext>
            </a:extLst>
          </p:cNvPr>
          <p:cNvPicPr>
            <a:picLocks noChangeAspect="1"/>
          </p:cNvPicPr>
          <p:nvPr/>
        </p:nvPicPr>
        <p:blipFill>
          <a:blip r:embed="rId3"/>
          <a:stretch>
            <a:fillRect/>
          </a:stretch>
        </p:blipFill>
        <p:spPr>
          <a:xfrm>
            <a:off x="572413" y="7457439"/>
            <a:ext cx="13485571" cy="196087"/>
          </a:xfrm>
          <a:prstGeom prst="rect">
            <a:avLst/>
          </a:prstGeom>
        </p:spPr>
      </p:pic>
      <p:sp>
        <p:nvSpPr>
          <p:cNvPr id="12" name="Oval 11">
            <a:extLst>
              <a:ext uri="{FF2B5EF4-FFF2-40B4-BE49-F238E27FC236}">
                <a16:creationId xmlns:a16="http://schemas.microsoft.com/office/drawing/2014/main" id="{7E89FE7B-5EE3-22C3-B4F5-729E7BEBBB82}"/>
              </a:ext>
            </a:extLst>
          </p:cNvPr>
          <p:cNvSpPr/>
          <p:nvPr/>
        </p:nvSpPr>
        <p:spPr>
          <a:xfrm rot="18929790">
            <a:off x="7638298" y="1376721"/>
            <a:ext cx="1308405" cy="6345650"/>
          </a:xfrm>
          <a:prstGeom prst="ellipse">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GB"/>
          </a:p>
        </p:txBody>
      </p:sp>
      <p:pic>
        <p:nvPicPr>
          <p:cNvPr id="2050" name="Picture 2" descr="194,392 North East South West Images, Stock Photos, 3D objects, &amp; Vectors |  Shutterstock">
            <a:extLst>
              <a:ext uri="{FF2B5EF4-FFF2-40B4-BE49-F238E27FC236}">
                <a16:creationId xmlns:a16="http://schemas.microsoft.com/office/drawing/2014/main" id="{7BC48E7F-2047-553D-70B1-A9F71CF4B3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71" b="90000" l="1931" r="97297">
                        <a14:foregroundMark x1="5405" y1="43571" x2="5405" y2="43571"/>
                        <a14:foregroundMark x1="1931" y1="48214" x2="1931" y2="48214"/>
                        <a14:foregroundMark x1="94208" y1="45714" x2="94208" y2="45714"/>
                        <a14:foregroundMark x1="98069" y1="46071" x2="98069" y2="46071"/>
                        <a14:foregroundMark x1="54440" y1="90000" x2="54440" y2="90000"/>
                        <a14:foregroundMark x1="54440" y1="5357" x2="54440" y2="5357"/>
                        <a14:foregroundMark x1="55212" y1="1071" x2="55212" y2="1071"/>
                        <a14:backgroundMark x1="52124" y1="1071" x2="52124" y2="1071"/>
                        <a14:backgroundMark x1="69498" y1="29643" x2="69498" y2="29643"/>
                        <a14:backgroundMark x1="35135" y1="63214" x2="35135" y2="63214"/>
                      </a14:backgroundRemoval>
                    </a14:imgEffect>
                  </a14:imgLayer>
                </a14:imgProps>
              </a:ext>
              <a:ext uri="{28A0092B-C50C-407E-A947-70E740481C1C}">
                <a14:useLocalDpi xmlns:a14="http://schemas.microsoft.com/office/drawing/2010/main" val="0"/>
              </a:ext>
            </a:extLst>
          </a:blip>
          <a:srcRect/>
          <a:stretch>
            <a:fillRect/>
          </a:stretch>
        </p:blipFill>
        <p:spPr bwMode="auto">
          <a:xfrm>
            <a:off x="10391493" y="1582250"/>
            <a:ext cx="1329224" cy="143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7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974050"/>
            <a:ext cx="9306401" cy="1388745"/>
          </a:xfrm>
          <a:prstGeom prst="rect">
            <a:avLst/>
          </a:prstGeom>
          <a:noFill/>
          <a:ln/>
        </p:spPr>
        <p:txBody>
          <a:bodyPr wrap="square" rtlCol="0" anchor="t"/>
          <a:lstStyle/>
          <a:p>
            <a:pPr marL="0" indent="0">
              <a:lnSpc>
                <a:spcPts val="5468"/>
              </a:lnSpc>
              <a:buNone/>
            </a:pPr>
            <a:r>
              <a:rPr lang="en-GB" sz="4374" b="1" dirty="0">
                <a:solidFill>
                  <a:srgbClr val="5B5F72"/>
                </a:solidFill>
                <a:latin typeface="Instrument Sans" pitchFamily="34" charset="0"/>
                <a:ea typeface="Instrument Sans" pitchFamily="34" charset="-122"/>
                <a:cs typeface="Instrument Sans" pitchFamily="34" charset="-120"/>
              </a:rPr>
              <a:t>Data Cleaning and Preprocessing</a:t>
            </a:r>
            <a:endParaRPr lang="en-US" sz="4374" dirty="0"/>
          </a:p>
        </p:txBody>
      </p:sp>
      <p:sp>
        <p:nvSpPr>
          <p:cNvPr id="6" name="Shape 2"/>
          <p:cNvSpPr/>
          <p:nvPr/>
        </p:nvSpPr>
        <p:spPr>
          <a:xfrm>
            <a:off x="1144310" y="2696051"/>
            <a:ext cx="44410" cy="4559498"/>
          </a:xfrm>
          <a:prstGeom prst="roundRect">
            <a:avLst>
              <a:gd name="adj" fmla="val 225151"/>
            </a:avLst>
          </a:prstGeom>
          <a:solidFill>
            <a:srgbClr val="C9CACE"/>
          </a:solidFill>
          <a:ln/>
        </p:spPr>
        <p:txBody>
          <a:bodyPr/>
          <a:lstStyle/>
          <a:p>
            <a:endParaRPr lang="en-GB"/>
          </a:p>
        </p:txBody>
      </p:sp>
      <p:sp>
        <p:nvSpPr>
          <p:cNvPr id="7" name="Shape 3"/>
          <p:cNvSpPr/>
          <p:nvPr/>
        </p:nvSpPr>
        <p:spPr>
          <a:xfrm>
            <a:off x="1416427" y="3097351"/>
            <a:ext cx="777597" cy="44410"/>
          </a:xfrm>
          <a:prstGeom prst="roundRect">
            <a:avLst>
              <a:gd name="adj" fmla="val 225151"/>
            </a:avLst>
          </a:prstGeom>
          <a:solidFill>
            <a:srgbClr val="C9CACE"/>
          </a:solidFill>
          <a:ln/>
        </p:spPr>
        <p:txBody>
          <a:bodyPr/>
          <a:lstStyle/>
          <a:p>
            <a:endParaRPr lang="en-GB"/>
          </a:p>
        </p:txBody>
      </p:sp>
      <p:sp>
        <p:nvSpPr>
          <p:cNvPr id="8" name="Shape 4"/>
          <p:cNvSpPr/>
          <p:nvPr/>
        </p:nvSpPr>
        <p:spPr>
          <a:xfrm>
            <a:off x="916484" y="2869644"/>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9" name="Text 5"/>
          <p:cNvSpPr/>
          <p:nvPr/>
        </p:nvSpPr>
        <p:spPr>
          <a:xfrm>
            <a:off x="1101864" y="2911316"/>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10" name="Text 6"/>
          <p:cNvSpPr/>
          <p:nvPr/>
        </p:nvSpPr>
        <p:spPr>
          <a:xfrm>
            <a:off x="2388513" y="2918222"/>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Handling Missing Values</a:t>
            </a:r>
            <a:endParaRPr lang="en-US" sz="2187" dirty="0"/>
          </a:p>
        </p:txBody>
      </p:sp>
      <p:sp>
        <p:nvSpPr>
          <p:cNvPr id="11" name="Text 7"/>
          <p:cNvSpPr/>
          <p:nvPr/>
        </p:nvSpPr>
        <p:spPr>
          <a:xfrm>
            <a:off x="2388513" y="3398639"/>
            <a:ext cx="7751088" cy="1421606"/>
          </a:xfrm>
          <a:prstGeom prst="rect">
            <a:avLst/>
          </a:prstGeom>
          <a:noFill/>
          <a:ln/>
        </p:spPr>
        <p:txBody>
          <a:bodyPr wrap="square" rtlCol="0" anchor="t"/>
          <a:lstStyle/>
          <a:p>
            <a:pPr marL="0" indent="0" algn="l">
              <a:lnSpc>
                <a:spcPts val="2799"/>
              </a:lnSpc>
              <a:buNone/>
            </a:pPr>
            <a:r>
              <a:rPr lang="en-GB" sz="1750" dirty="0">
                <a:solidFill>
                  <a:srgbClr val="5B5F71"/>
                </a:solidFill>
                <a:latin typeface="Instrument Sans" pitchFamily="34" charset="0"/>
                <a:ea typeface="Instrument Sans" pitchFamily="34" charset="-122"/>
                <a:cs typeface="Instrument Sans" pitchFamily="34" charset="-120"/>
              </a:rPr>
              <a:t>-  Imputed the </a:t>
            </a:r>
            <a:r>
              <a:rPr lang="en-GB" sz="1750" dirty="0" err="1">
                <a:solidFill>
                  <a:srgbClr val="5B5F71"/>
                </a:solidFill>
                <a:latin typeface="Instrument Sans" pitchFamily="34" charset="0"/>
                <a:ea typeface="Instrument Sans" pitchFamily="34" charset="-122"/>
                <a:cs typeface="Instrument Sans" pitchFamily="34" charset="-120"/>
              </a:rPr>
              <a:t>total_bedrooms</a:t>
            </a:r>
            <a:r>
              <a:rPr lang="en-GB" sz="1750" dirty="0">
                <a:solidFill>
                  <a:srgbClr val="5B5F71"/>
                </a:solidFill>
                <a:latin typeface="Instrument Sans" pitchFamily="34" charset="0"/>
                <a:ea typeface="Instrument Sans" pitchFamily="34" charset="-122"/>
                <a:cs typeface="Instrument Sans" pitchFamily="34" charset="-120"/>
              </a:rPr>
              <a:t> feature using the </a:t>
            </a:r>
            <a:r>
              <a:rPr lang="en-GB" sz="1750" dirty="0" err="1">
                <a:solidFill>
                  <a:srgbClr val="5B5F71"/>
                </a:solidFill>
                <a:latin typeface="Instrument Sans" pitchFamily="34" charset="0"/>
                <a:ea typeface="Instrument Sans" pitchFamily="34" charset="-122"/>
                <a:cs typeface="Instrument Sans" pitchFamily="34" charset="-120"/>
              </a:rPr>
              <a:t>fillna</a:t>
            </a:r>
            <a:r>
              <a:rPr lang="en-GB" sz="1750" dirty="0">
                <a:solidFill>
                  <a:srgbClr val="5B5F71"/>
                </a:solidFill>
                <a:latin typeface="Instrument Sans" pitchFamily="34" charset="0"/>
                <a:ea typeface="Instrument Sans" pitchFamily="34" charset="-122"/>
                <a:cs typeface="Instrument Sans" pitchFamily="34" charset="-120"/>
              </a:rPr>
              <a:t>() method available in pandas</a:t>
            </a:r>
            <a:endParaRPr lang="en-US" sz="1750" dirty="0"/>
          </a:p>
        </p:txBody>
      </p:sp>
      <p:sp>
        <p:nvSpPr>
          <p:cNvPr id="12" name="Shape 8"/>
          <p:cNvSpPr/>
          <p:nvPr/>
        </p:nvSpPr>
        <p:spPr>
          <a:xfrm>
            <a:off x="1416427" y="4309437"/>
            <a:ext cx="777597" cy="44410"/>
          </a:xfrm>
          <a:prstGeom prst="roundRect">
            <a:avLst>
              <a:gd name="adj" fmla="val 225151"/>
            </a:avLst>
          </a:prstGeom>
          <a:solidFill>
            <a:srgbClr val="C9CACE"/>
          </a:solidFill>
          <a:ln/>
        </p:spPr>
        <p:txBody>
          <a:bodyPr/>
          <a:lstStyle/>
          <a:p>
            <a:endParaRPr lang="en-GB"/>
          </a:p>
        </p:txBody>
      </p:sp>
      <p:sp>
        <p:nvSpPr>
          <p:cNvPr id="13" name="Shape 9"/>
          <p:cNvSpPr/>
          <p:nvPr/>
        </p:nvSpPr>
        <p:spPr>
          <a:xfrm>
            <a:off x="916484" y="4081730"/>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14" name="Text 10"/>
          <p:cNvSpPr/>
          <p:nvPr/>
        </p:nvSpPr>
        <p:spPr>
          <a:xfrm>
            <a:off x="1073527" y="4123402"/>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5" name="Text 11"/>
          <p:cNvSpPr/>
          <p:nvPr/>
        </p:nvSpPr>
        <p:spPr>
          <a:xfrm>
            <a:off x="2388513" y="4130307"/>
            <a:ext cx="3506033" cy="347186"/>
          </a:xfrm>
          <a:prstGeom prst="rect">
            <a:avLst/>
          </a:prstGeom>
          <a:noFill/>
          <a:ln/>
        </p:spPr>
        <p:txBody>
          <a:bodyPr wrap="none" rtlCol="0" anchor="t"/>
          <a:lstStyle/>
          <a:p>
            <a:pPr marL="0" indent="0" algn="l">
              <a:lnSpc>
                <a:spcPts val="2734"/>
              </a:lnSpc>
              <a:buNone/>
            </a:pPr>
            <a:r>
              <a:rPr lang="en-GB" sz="2187" b="1" dirty="0">
                <a:solidFill>
                  <a:srgbClr val="5B5F71"/>
                </a:solidFill>
                <a:latin typeface="Instrument Sans" pitchFamily="34" charset="0"/>
                <a:ea typeface="Instrument Sans" pitchFamily="34" charset="-122"/>
                <a:cs typeface="Instrument Sans" pitchFamily="34" charset="-120"/>
              </a:rPr>
              <a:t>Outlier Detection and Removal</a:t>
            </a:r>
            <a:endParaRPr lang="en-US" sz="2187" dirty="0"/>
          </a:p>
        </p:txBody>
      </p:sp>
      <p:sp>
        <p:nvSpPr>
          <p:cNvPr id="16" name="Text 12"/>
          <p:cNvSpPr/>
          <p:nvPr/>
        </p:nvSpPr>
        <p:spPr>
          <a:xfrm>
            <a:off x="2388513" y="4610725"/>
            <a:ext cx="7751088" cy="967026"/>
          </a:xfrm>
          <a:prstGeom prst="rect">
            <a:avLst/>
          </a:prstGeom>
          <a:noFill/>
          <a:ln/>
        </p:spPr>
        <p:txBody>
          <a:bodyPr wrap="square" rtlCol="0" anchor="t"/>
          <a:lstStyle/>
          <a:p>
            <a:pPr marL="285750" indent="-285750" algn="l">
              <a:lnSpc>
                <a:spcPts val="2799"/>
              </a:lnSpc>
              <a:buFontTx/>
              <a:buChar char="-"/>
            </a:pPr>
            <a:r>
              <a:rPr lang="en-US" sz="1750" dirty="0">
                <a:solidFill>
                  <a:srgbClr val="5B5F71"/>
                </a:solidFill>
                <a:latin typeface="Instrument Sans" pitchFamily="34" charset="0"/>
                <a:ea typeface="Instrument Sans" pitchFamily="34" charset="-122"/>
                <a:cs typeface="Instrument Sans" pitchFamily="34" charset="-120"/>
              </a:rPr>
              <a:t>Interquartile Range (IQR) method</a:t>
            </a:r>
          </a:p>
          <a:p>
            <a:pPr marL="285750" indent="-285750" algn="l">
              <a:lnSpc>
                <a:spcPts val="2799"/>
              </a:lnSpc>
              <a:buFontTx/>
              <a:buChar char="-"/>
            </a:pPr>
            <a:r>
              <a:rPr lang="en-US" sz="1750" dirty="0"/>
              <a:t>Removes data in lower and upper quartiles</a:t>
            </a:r>
          </a:p>
          <a:p>
            <a:pPr marL="285750" indent="-285750" algn="l">
              <a:lnSpc>
                <a:spcPts val="2799"/>
              </a:lnSpc>
              <a:buFontTx/>
              <a:buChar char="-"/>
            </a:pPr>
            <a:endParaRPr lang="en-US" sz="1750" dirty="0"/>
          </a:p>
        </p:txBody>
      </p:sp>
      <p:pic>
        <p:nvPicPr>
          <p:cNvPr id="19" name="Picture 18" descr="A blue background with white text&#10;&#10;Description automatically generated">
            <a:extLst>
              <a:ext uri="{FF2B5EF4-FFF2-40B4-BE49-F238E27FC236}">
                <a16:creationId xmlns:a16="http://schemas.microsoft.com/office/drawing/2014/main" id="{8BB0A2FA-11C4-519A-D536-30B9B09B48BA}"/>
              </a:ext>
            </a:extLst>
          </p:cNvPr>
          <p:cNvPicPr>
            <a:picLocks noChangeAspect="1"/>
          </p:cNvPicPr>
          <p:nvPr/>
        </p:nvPicPr>
        <p:blipFill>
          <a:blip r:embed="rId4"/>
          <a:stretch>
            <a:fillRect/>
          </a:stretch>
        </p:blipFill>
        <p:spPr>
          <a:xfrm>
            <a:off x="2665729" y="5384570"/>
            <a:ext cx="5641340" cy="773430"/>
          </a:xfrm>
          <a:prstGeom prst="rect">
            <a:avLst/>
          </a:prstGeom>
        </p:spPr>
      </p:pic>
      <p:sp>
        <p:nvSpPr>
          <p:cNvPr id="20" name="Shape 8">
            <a:extLst>
              <a:ext uri="{FF2B5EF4-FFF2-40B4-BE49-F238E27FC236}">
                <a16:creationId xmlns:a16="http://schemas.microsoft.com/office/drawing/2014/main" id="{848E2384-666E-683A-AE09-82F6944A56AE}"/>
              </a:ext>
            </a:extLst>
          </p:cNvPr>
          <p:cNvSpPr/>
          <p:nvPr/>
        </p:nvSpPr>
        <p:spPr>
          <a:xfrm>
            <a:off x="1416428" y="6425148"/>
            <a:ext cx="777597" cy="44410"/>
          </a:xfrm>
          <a:prstGeom prst="roundRect">
            <a:avLst>
              <a:gd name="adj" fmla="val 225151"/>
            </a:avLst>
          </a:prstGeom>
          <a:solidFill>
            <a:srgbClr val="C9CACE"/>
          </a:solidFill>
          <a:ln/>
        </p:spPr>
        <p:txBody>
          <a:bodyPr/>
          <a:lstStyle/>
          <a:p>
            <a:endParaRPr lang="en-GB"/>
          </a:p>
        </p:txBody>
      </p:sp>
      <p:sp>
        <p:nvSpPr>
          <p:cNvPr id="21" name="Shape 9">
            <a:extLst>
              <a:ext uri="{FF2B5EF4-FFF2-40B4-BE49-F238E27FC236}">
                <a16:creationId xmlns:a16="http://schemas.microsoft.com/office/drawing/2014/main" id="{FC43B9CD-B069-8AC0-69EC-BF8CCBDC2EDF}"/>
              </a:ext>
            </a:extLst>
          </p:cNvPr>
          <p:cNvSpPr/>
          <p:nvPr/>
        </p:nvSpPr>
        <p:spPr>
          <a:xfrm>
            <a:off x="916485" y="6197441"/>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22" name="Text 10">
            <a:extLst>
              <a:ext uri="{FF2B5EF4-FFF2-40B4-BE49-F238E27FC236}">
                <a16:creationId xmlns:a16="http://schemas.microsoft.com/office/drawing/2014/main" id="{BB9CF0A0-ACB1-E408-D92B-AC3E4C9CF36E}"/>
              </a:ext>
            </a:extLst>
          </p:cNvPr>
          <p:cNvSpPr/>
          <p:nvPr/>
        </p:nvSpPr>
        <p:spPr>
          <a:xfrm>
            <a:off x="1073528" y="6239113"/>
            <a:ext cx="185738" cy="416481"/>
          </a:xfrm>
          <a:prstGeom prst="rect">
            <a:avLst/>
          </a:prstGeom>
          <a:noFill/>
          <a:ln/>
        </p:spPr>
        <p:txBody>
          <a:bodyPr wrap="none" rtlCol="0" anchor="t"/>
          <a:lstStyle/>
          <a:p>
            <a:pPr marL="0" indent="0" algn="ctr">
              <a:lnSpc>
                <a:spcPts val="3281"/>
              </a:lnSpc>
              <a:buNone/>
            </a:pPr>
            <a:r>
              <a:rPr lang="en-US" sz="2624" dirty="0"/>
              <a:t>3</a:t>
            </a:r>
          </a:p>
        </p:txBody>
      </p:sp>
      <p:sp>
        <p:nvSpPr>
          <p:cNvPr id="23" name="Text 11">
            <a:extLst>
              <a:ext uri="{FF2B5EF4-FFF2-40B4-BE49-F238E27FC236}">
                <a16:creationId xmlns:a16="http://schemas.microsoft.com/office/drawing/2014/main" id="{B3EEB5B4-BF7F-65A6-D2FF-E3E00DF91351}"/>
              </a:ext>
            </a:extLst>
          </p:cNvPr>
          <p:cNvSpPr/>
          <p:nvPr/>
        </p:nvSpPr>
        <p:spPr>
          <a:xfrm>
            <a:off x="2388514" y="6246018"/>
            <a:ext cx="3506033" cy="347186"/>
          </a:xfrm>
          <a:prstGeom prst="rect">
            <a:avLst/>
          </a:prstGeom>
          <a:noFill/>
          <a:ln/>
        </p:spPr>
        <p:txBody>
          <a:bodyPr wrap="none" rtlCol="0" anchor="t"/>
          <a:lstStyle/>
          <a:p>
            <a:pPr marL="0" indent="0" algn="l">
              <a:lnSpc>
                <a:spcPts val="2734"/>
              </a:lnSpc>
              <a:buNone/>
            </a:pPr>
            <a:r>
              <a:rPr lang="en-GB" sz="2187" b="1" dirty="0">
                <a:solidFill>
                  <a:srgbClr val="5B5F71"/>
                </a:solidFill>
                <a:latin typeface="Instrument Sans" pitchFamily="34" charset="0"/>
                <a:ea typeface="Instrument Sans" pitchFamily="34" charset="-122"/>
                <a:cs typeface="Instrument Sans" pitchFamily="34" charset="-120"/>
              </a:rPr>
              <a:t>One-hot encoding</a:t>
            </a:r>
            <a:endParaRPr lang="en-US" sz="2187" dirty="0"/>
          </a:p>
        </p:txBody>
      </p:sp>
      <p:sp>
        <p:nvSpPr>
          <p:cNvPr id="24" name="Text 12">
            <a:extLst>
              <a:ext uri="{FF2B5EF4-FFF2-40B4-BE49-F238E27FC236}">
                <a16:creationId xmlns:a16="http://schemas.microsoft.com/office/drawing/2014/main" id="{8CC22ED9-4B17-A860-B275-2872E91AE674}"/>
              </a:ext>
            </a:extLst>
          </p:cNvPr>
          <p:cNvSpPr/>
          <p:nvPr/>
        </p:nvSpPr>
        <p:spPr>
          <a:xfrm>
            <a:off x="2388514" y="6726436"/>
            <a:ext cx="7751088" cy="967026"/>
          </a:xfrm>
          <a:prstGeom prst="rect">
            <a:avLst/>
          </a:prstGeom>
          <a:noFill/>
          <a:ln/>
        </p:spPr>
        <p:txBody>
          <a:bodyPr wrap="square" rtlCol="0" anchor="t"/>
          <a:lstStyle/>
          <a:p>
            <a:pPr marL="285750" indent="-285750" algn="l">
              <a:lnSpc>
                <a:spcPts val="2799"/>
              </a:lnSpc>
              <a:buFontTx/>
              <a:buChar char="-"/>
            </a:pPr>
            <a:r>
              <a:rPr lang="en-US" sz="1750" dirty="0">
                <a:solidFill>
                  <a:srgbClr val="5B5F71"/>
                </a:solidFill>
                <a:latin typeface="Instrument Sans" pitchFamily="34" charset="0"/>
                <a:ea typeface="Instrument Sans" pitchFamily="34" charset="-122"/>
                <a:cs typeface="Instrument Sans" pitchFamily="34" charset="-120"/>
              </a:rPr>
              <a:t>Converting categorical data into integers</a:t>
            </a:r>
          </a:p>
          <a:p>
            <a:pPr marL="285750" indent="-285750" algn="l">
              <a:lnSpc>
                <a:spcPts val="2799"/>
              </a:lnSpc>
              <a:buFontTx/>
              <a:buChar char="-"/>
            </a:pPr>
            <a:endParaRPr lang="en-US" sz="1750" dirty="0"/>
          </a:p>
        </p:txBody>
      </p:sp>
    </p:spTree>
    <p:extLst>
      <p:ext uri="{BB962C8B-B14F-4D97-AF65-F5344CB8AC3E}">
        <p14:creationId xmlns:p14="http://schemas.microsoft.com/office/powerpoint/2010/main" val="406459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974050"/>
            <a:ext cx="9306401" cy="1388745"/>
          </a:xfrm>
          <a:prstGeom prst="rect">
            <a:avLst/>
          </a:prstGeom>
          <a:noFill/>
          <a:ln/>
        </p:spPr>
        <p:txBody>
          <a:bodyPr wrap="square" rtlCol="0" anchor="t"/>
          <a:lstStyle/>
          <a:p>
            <a:pPr marL="0" indent="0">
              <a:lnSpc>
                <a:spcPts val="5468"/>
              </a:lnSpc>
              <a:buNone/>
            </a:pPr>
            <a:r>
              <a:rPr lang="en-GB" sz="4374" b="1" dirty="0">
                <a:solidFill>
                  <a:srgbClr val="5B5F72"/>
                </a:solidFill>
                <a:latin typeface="Instrument Sans" pitchFamily="34" charset="0"/>
                <a:ea typeface="Instrument Sans" pitchFamily="34" charset="-122"/>
                <a:cs typeface="Instrument Sans" pitchFamily="34" charset="-120"/>
              </a:rPr>
              <a:t>Feature Engineering</a:t>
            </a:r>
            <a:endParaRPr lang="en-US" sz="4374" dirty="0"/>
          </a:p>
        </p:txBody>
      </p:sp>
      <p:sp>
        <p:nvSpPr>
          <p:cNvPr id="6" name="Shape 2"/>
          <p:cNvSpPr/>
          <p:nvPr/>
        </p:nvSpPr>
        <p:spPr>
          <a:xfrm>
            <a:off x="1144310" y="2696051"/>
            <a:ext cx="44410" cy="4559498"/>
          </a:xfrm>
          <a:prstGeom prst="roundRect">
            <a:avLst>
              <a:gd name="adj" fmla="val 225151"/>
            </a:avLst>
          </a:prstGeom>
          <a:solidFill>
            <a:srgbClr val="C9CACE"/>
          </a:solidFill>
          <a:ln/>
        </p:spPr>
        <p:txBody>
          <a:bodyPr/>
          <a:lstStyle/>
          <a:p>
            <a:endParaRPr lang="en-GB"/>
          </a:p>
        </p:txBody>
      </p:sp>
      <p:sp>
        <p:nvSpPr>
          <p:cNvPr id="7" name="Shape 3"/>
          <p:cNvSpPr/>
          <p:nvPr/>
        </p:nvSpPr>
        <p:spPr>
          <a:xfrm>
            <a:off x="1416427" y="3097351"/>
            <a:ext cx="777597" cy="44410"/>
          </a:xfrm>
          <a:prstGeom prst="roundRect">
            <a:avLst>
              <a:gd name="adj" fmla="val 225151"/>
            </a:avLst>
          </a:prstGeom>
          <a:solidFill>
            <a:srgbClr val="C9CACE"/>
          </a:solidFill>
          <a:ln/>
        </p:spPr>
        <p:txBody>
          <a:bodyPr/>
          <a:lstStyle/>
          <a:p>
            <a:endParaRPr lang="en-GB"/>
          </a:p>
        </p:txBody>
      </p:sp>
      <p:sp>
        <p:nvSpPr>
          <p:cNvPr id="8" name="Shape 4"/>
          <p:cNvSpPr/>
          <p:nvPr/>
        </p:nvSpPr>
        <p:spPr>
          <a:xfrm>
            <a:off x="916484" y="2869644"/>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9" name="Text 5"/>
          <p:cNvSpPr/>
          <p:nvPr/>
        </p:nvSpPr>
        <p:spPr>
          <a:xfrm>
            <a:off x="1101864" y="2911316"/>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10" name="Text 6"/>
          <p:cNvSpPr/>
          <p:nvPr/>
        </p:nvSpPr>
        <p:spPr>
          <a:xfrm>
            <a:off x="2388513" y="2918222"/>
            <a:ext cx="2777490" cy="347186"/>
          </a:xfrm>
          <a:prstGeom prst="rect">
            <a:avLst/>
          </a:prstGeom>
          <a:noFill/>
          <a:ln/>
        </p:spPr>
        <p:txBody>
          <a:bodyPr wrap="none" rtlCol="0" anchor="t"/>
          <a:lstStyle/>
          <a:p>
            <a:pPr marL="0" indent="0" algn="l">
              <a:lnSpc>
                <a:spcPts val="2734"/>
              </a:lnSpc>
              <a:buNone/>
            </a:pPr>
            <a:r>
              <a:rPr lang="en-US" sz="2187" b="1" dirty="0" err="1">
                <a:solidFill>
                  <a:srgbClr val="5B5F71"/>
                </a:solidFill>
                <a:latin typeface="Instrument Sans" pitchFamily="34" charset="0"/>
                <a:ea typeface="Instrument Sans" pitchFamily="34" charset="-122"/>
                <a:cs typeface="Instrument Sans" pitchFamily="34" charset="-120"/>
              </a:rPr>
              <a:t>house_hold_rooms</a:t>
            </a:r>
            <a:endParaRPr lang="en-US" sz="2187" dirty="0"/>
          </a:p>
        </p:txBody>
      </p:sp>
      <p:sp>
        <p:nvSpPr>
          <p:cNvPr id="12" name="Shape 8"/>
          <p:cNvSpPr/>
          <p:nvPr/>
        </p:nvSpPr>
        <p:spPr>
          <a:xfrm>
            <a:off x="1416427" y="4817850"/>
            <a:ext cx="777597" cy="44410"/>
          </a:xfrm>
          <a:prstGeom prst="roundRect">
            <a:avLst>
              <a:gd name="adj" fmla="val 225151"/>
            </a:avLst>
          </a:prstGeom>
          <a:solidFill>
            <a:srgbClr val="C9CACE"/>
          </a:solidFill>
          <a:ln/>
        </p:spPr>
        <p:txBody>
          <a:bodyPr/>
          <a:lstStyle/>
          <a:p>
            <a:endParaRPr lang="en-GB"/>
          </a:p>
        </p:txBody>
      </p:sp>
      <p:sp>
        <p:nvSpPr>
          <p:cNvPr id="13" name="Shape 9"/>
          <p:cNvSpPr/>
          <p:nvPr/>
        </p:nvSpPr>
        <p:spPr>
          <a:xfrm>
            <a:off x="916484" y="4590143"/>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14" name="Text 10"/>
          <p:cNvSpPr/>
          <p:nvPr/>
        </p:nvSpPr>
        <p:spPr>
          <a:xfrm>
            <a:off x="1073527" y="4631815"/>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5" name="Text 11"/>
          <p:cNvSpPr/>
          <p:nvPr/>
        </p:nvSpPr>
        <p:spPr>
          <a:xfrm>
            <a:off x="2388513" y="4638720"/>
            <a:ext cx="3506033" cy="347186"/>
          </a:xfrm>
          <a:prstGeom prst="rect">
            <a:avLst/>
          </a:prstGeom>
          <a:noFill/>
          <a:ln/>
        </p:spPr>
        <p:txBody>
          <a:bodyPr wrap="none" rtlCol="0" anchor="t"/>
          <a:lstStyle/>
          <a:p>
            <a:pPr marL="0" indent="0" algn="l">
              <a:lnSpc>
                <a:spcPts val="2734"/>
              </a:lnSpc>
              <a:buNone/>
            </a:pPr>
            <a:r>
              <a:rPr lang="en-GB" sz="2187" b="1" dirty="0" err="1">
                <a:solidFill>
                  <a:srgbClr val="5B5F71"/>
                </a:solidFill>
                <a:latin typeface="Instrument Sans" pitchFamily="34" charset="0"/>
                <a:ea typeface="Instrument Sans" pitchFamily="34" charset="-122"/>
                <a:cs typeface="Instrument Sans" pitchFamily="34" charset="-120"/>
              </a:rPr>
              <a:t>household_population</a:t>
            </a:r>
            <a:endParaRPr lang="en-US" sz="2187" dirty="0"/>
          </a:p>
        </p:txBody>
      </p:sp>
      <p:sp>
        <p:nvSpPr>
          <p:cNvPr id="20" name="Shape 8">
            <a:extLst>
              <a:ext uri="{FF2B5EF4-FFF2-40B4-BE49-F238E27FC236}">
                <a16:creationId xmlns:a16="http://schemas.microsoft.com/office/drawing/2014/main" id="{848E2384-666E-683A-AE09-82F6944A56AE}"/>
              </a:ext>
            </a:extLst>
          </p:cNvPr>
          <p:cNvSpPr/>
          <p:nvPr/>
        </p:nvSpPr>
        <p:spPr>
          <a:xfrm>
            <a:off x="1416429" y="6772334"/>
            <a:ext cx="777597" cy="44410"/>
          </a:xfrm>
          <a:prstGeom prst="roundRect">
            <a:avLst>
              <a:gd name="adj" fmla="val 225151"/>
            </a:avLst>
          </a:prstGeom>
          <a:solidFill>
            <a:srgbClr val="C9CACE"/>
          </a:solidFill>
          <a:ln/>
        </p:spPr>
        <p:txBody>
          <a:bodyPr/>
          <a:lstStyle/>
          <a:p>
            <a:endParaRPr lang="en-GB"/>
          </a:p>
        </p:txBody>
      </p:sp>
      <p:sp>
        <p:nvSpPr>
          <p:cNvPr id="21" name="Shape 9">
            <a:extLst>
              <a:ext uri="{FF2B5EF4-FFF2-40B4-BE49-F238E27FC236}">
                <a16:creationId xmlns:a16="http://schemas.microsoft.com/office/drawing/2014/main" id="{FC43B9CD-B069-8AC0-69EC-BF8CCBDC2EDF}"/>
              </a:ext>
            </a:extLst>
          </p:cNvPr>
          <p:cNvSpPr/>
          <p:nvPr/>
        </p:nvSpPr>
        <p:spPr>
          <a:xfrm>
            <a:off x="916486" y="6544627"/>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22" name="Text 10">
            <a:extLst>
              <a:ext uri="{FF2B5EF4-FFF2-40B4-BE49-F238E27FC236}">
                <a16:creationId xmlns:a16="http://schemas.microsoft.com/office/drawing/2014/main" id="{BB9CF0A0-ACB1-E408-D92B-AC3E4C9CF36E}"/>
              </a:ext>
            </a:extLst>
          </p:cNvPr>
          <p:cNvSpPr/>
          <p:nvPr/>
        </p:nvSpPr>
        <p:spPr>
          <a:xfrm>
            <a:off x="1073529" y="6586299"/>
            <a:ext cx="185738" cy="416481"/>
          </a:xfrm>
          <a:prstGeom prst="rect">
            <a:avLst/>
          </a:prstGeom>
          <a:noFill/>
          <a:ln/>
        </p:spPr>
        <p:txBody>
          <a:bodyPr wrap="none" rtlCol="0" anchor="t"/>
          <a:lstStyle/>
          <a:p>
            <a:pPr marL="0" indent="0" algn="ctr">
              <a:lnSpc>
                <a:spcPts val="3281"/>
              </a:lnSpc>
              <a:buNone/>
            </a:pPr>
            <a:r>
              <a:rPr lang="en-US" sz="2624" dirty="0"/>
              <a:t>3</a:t>
            </a:r>
          </a:p>
        </p:txBody>
      </p:sp>
      <p:sp>
        <p:nvSpPr>
          <p:cNvPr id="23" name="Text 11">
            <a:extLst>
              <a:ext uri="{FF2B5EF4-FFF2-40B4-BE49-F238E27FC236}">
                <a16:creationId xmlns:a16="http://schemas.microsoft.com/office/drawing/2014/main" id="{B3EEB5B4-BF7F-65A6-D2FF-E3E00DF91351}"/>
              </a:ext>
            </a:extLst>
          </p:cNvPr>
          <p:cNvSpPr/>
          <p:nvPr/>
        </p:nvSpPr>
        <p:spPr>
          <a:xfrm>
            <a:off x="2388515" y="6593204"/>
            <a:ext cx="3506033" cy="347186"/>
          </a:xfrm>
          <a:prstGeom prst="rect">
            <a:avLst/>
          </a:prstGeom>
          <a:noFill/>
          <a:ln/>
        </p:spPr>
        <p:txBody>
          <a:bodyPr wrap="none" rtlCol="0" anchor="t"/>
          <a:lstStyle/>
          <a:p>
            <a:pPr marL="0" indent="0" algn="l">
              <a:lnSpc>
                <a:spcPts val="2734"/>
              </a:lnSpc>
              <a:buNone/>
            </a:pPr>
            <a:r>
              <a:rPr lang="en-GB" sz="2187" b="1" dirty="0" err="1">
                <a:solidFill>
                  <a:srgbClr val="5B5F71"/>
                </a:solidFill>
                <a:latin typeface="Instrument Sans" pitchFamily="34" charset="0"/>
                <a:ea typeface="Instrument Sans" pitchFamily="34" charset="-122"/>
                <a:cs typeface="Instrument Sans" pitchFamily="34" charset="-120"/>
              </a:rPr>
              <a:t>bedroom_ratio</a:t>
            </a:r>
            <a:endParaRPr lang="en-US" sz="2187" dirty="0"/>
          </a:p>
        </p:txBody>
      </p:sp>
      <p:pic>
        <p:nvPicPr>
          <p:cNvPr id="4" name="Picture 3">
            <a:extLst>
              <a:ext uri="{FF2B5EF4-FFF2-40B4-BE49-F238E27FC236}">
                <a16:creationId xmlns:a16="http://schemas.microsoft.com/office/drawing/2014/main" id="{0FC65411-2D3B-6018-F1C2-0FE49640CE4D}"/>
              </a:ext>
            </a:extLst>
          </p:cNvPr>
          <p:cNvPicPr>
            <a:picLocks noChangeAspect="1"/>
          </p:cNvPicPr>
          <p:nvPr/>
        </p:nvPicPr>
        <p:blipFill>
          <a:blip r:embed="rId4"/>
          <a:stretch>
            <a:fillRect/>
          </a:stretch>
        </p:blipFill>
        <p:spPr>
          <a:xfrm>
            <a:off x="1591274" y="3727440"/>
            <a:ext cx="8263926" cy="401306"/>
          </a:xfrm>
          <a:prstGeom prst="rect">
            <a:avLst/>
          </a:prstGeom>
        </p:spPr>
      </p:pic>
      <p:pic>
        <p:nvPicPr>
          <p:cNvPr id="18" name="Picture 17">
            <a:extLst>
              <a:ext uri="{FF2B5EF4-FFF2-40B4-BE49-F238E27FC236}">
                <a16:creationId xmlns:a16="http://schemas.microsoft.com/office/drawing/2014/main" id="{3AE26294-2852-4EB1-55A3-3D15F18E3BAF}"/>
              </a:ext>
            </a:extLst>
          </p:cNvPr>
          <p:cNvPicPr>
            <a:picLocks noChangeAspect="1"/>
          </p:cNvPicPr>
          <p:nvPr/>
        </p:nvPicPr>
        <p:blipFill>
          <a:blip r:embed="rId5"/>
          <a:stretch>
            <a:fillRect/>
          </a:stretch>
        </p:blipFill>
        <p:spPr>
          <a:xfrm>
            <a:off x="1591274" y="5751636"/>
            <a:ext cx="8548326" cy="380631"/>
          </a:xfrm>
          <a:prstGeom prst="rect">
            <a:avLst/>
          </a:prstGeom>
        </p:spPr>
      </p:pic>
      <p:pic>
        <p:nvPicPr>
          <p:cNvPr id="26" name="Picture 25">
            <a:extLst>
              <a:ext uri="{FF2B5EF4-FFF2-40B4-BE49-F238E27FC236}">
                <a16:creationId xmlns:a16="http://schemas.microsoft.com/office/drawing/2014/main" id="{A73C3DE8-D3BC-31CD-46BE-158DFCF340EF}"/>
              </a:ext>
            </a:extLst>
          </p:cNvPr>
          <p:cNvPicPr>
            <a:picLocks noChangeAspect="1"/>
          </p:cNvPicPr>
          <p:nvPr/>
        </p:nvPicPr>
        <p:blipFill>
          <a:blip r:embed="rId6"/>
          <a:stretch>
            <a:fillRect/>
          </a:stretch>
        </p:blipFill>
        <p:spPr>
          <a:xfrm>
            <a:off x="1591274" y="7330162"/>
            <a:ext cx="8967537" cy="324128"/>
          </a:xfrm>
          <a:prstGeom prst="rect">
            <a:avLst/>
          </a:prstGeom>
        </p:spPr>
      </p:pic>
    </p:spTree>
    <p:extLst>
      <p:ext uri="{BB962C8B-B14F-4D97-AF65-F5344CB8AC3E}">
        <p14:creationId xmlns:p14="http://schemas.microsoft.com/office/powerpoint/2010/main" val="328132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722113" y="761940"/>
            <a:ext cx="9306401" cy="1388745"/>
          </a:xfrm>
          <a:prstGeom prst="rect">
            <a:avLst/>
          </a:prstGeom>
          <a:noFill/>
          <a:ln/>
        </p:spPr>
        <p:txBody>
          <a:bodyPr wrap="squar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Model Selection</a:t>
            </a:r>
            <a:endParaRPr lang="en-US" sz="4374" dirty="0"/>
          </a:p>
        </p:txBody>
      </p:sp>
      <p:sp>
        <p:nvSpPr>
          <p:cNvPr id="6" name="Shape 2"/>
          <p:cNvSpPr/>
          <p:nvPr/>
        </p:nvSpPr>
        <p:spPr>
          <a:xfrm>
            <a:off x="722113" y="2018823"/>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7" name="Text 3"/>
          <p:cNvSpPr/>
          <p:nvPr/>
        </p:nvSpPr>
        <p:spPr>
          <a:xfrm>
            <a:off x="907494" y="2060495"/>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8" name="Text 4"/>
          <p:cNvSpPr/>
          <p:nvPr/>
        </p:nvSpPr>
        <p:spPr>
          <a:xfrm>
            <a:off x="1444227" y="2095142"/>
            <a:ext cx="2942868" cy="347186"/>
          </a:xfrm>
          <a:prstGeom prst="rect">
            <a:avLst/>
          </a:prstGeom>
          <a:noFill/>
          <a:ln/>
        </p:spPr>
        <p:txBody>
          <a:bodyPr wrap="none" rtlCol="0" anchor="t"/>
          <a:lstStyle/>
          <a:p>
            <a:pPr marL="0" indent="0">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Rationale for Selection</a:t>
            </a:r>
            <a:endParaRPr lang="en-US" sz="2187" dirty="0"/>
          </a:p>
        </p:txBody>
      </p:sp>
      <p:sp>
        <p:nvSpPr>
          <p:cNvPr id="9" name="Text 5"/>
          <p:cNvSpPr/>
          <p:nvPr/>
        </p:nvSpPr>
        <p:spPr>
          <a:xfrm>
            <a:off x="1444227" y="2575560"/>
            <a:ext cx="11708247" cy="5420124"/>
          </a:xfrm>
          <a:prstGeom prst="rect">
            <a:avLst/>
          </a:prstGeom>
          <a:noFill/>
          <a:ln/>
        </p:spPr>
        <p:txBody>
          <a:bodyPr wrap="square" rtlCol="0" anchor="t"/>
          <a:lstStyle/>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Random Forest algorithm is robust to overfitting due to its ensemble nature, which combines multiple decision trees.</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It can handle many features and a large dataset effectively.</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Random Forest can capture non-linear relationships between features and the target variable.</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It performs well with both numerical and categorical data without the need for extensive preprocessing.</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Random Forest is less sensitive to outliers compared to linear regression models.</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The algorithm provides feature importance scores, which can aid in understanding the significance of different features in predicting the target variable.</a:t>
            </a:r>
          </a:p>
          <a:p>
            <a:pPr marL="342900" indent="-342900">
              <a:lnSpc>
                <a:spcPts val="2799"/>
              </a:lnSpc>
              <a:buFontTx/>
              <a:buChar char="-"/>
            </a:pPr>
            <a:endParaRPr lang="en-GB" dirty="0">
              <a:solidFill>
                <a:srgbClr val="5B5F71"/>
              </a:solidFill>
              <a:latin typeface="Instrument Sans" pitchFamily="34" charset="0"/>
              <a:ea typeface="Instrument Sans" pitchFamily="34" charset="-122"/>
              <a:cs typeface="Instrument Sans" pitchFamily="34" charset="-120"/>
            </a:endParaRPr>
          </a:p>
          <a:p>
            <a:pPr marL="342900" indent="-342900">
              <a:lnSpc>
                <a:spcPts val="2799"/>
              </a:lnSpc>
              <a:buFontTx/>
              <a:buChar char="-"/>
            </a:pPr>
            <a:r>
              <a:rPr lang="en-GB" dirty="0">
                <a:solidFill>
                  <a:srgbClr val="5B5F71"/>
                </a:solidFill>
                <a:latin typeface="Instrument Sans" pitchFamily="34" charset="0"/>
                <a:ea typeface="Instrument Sans" pitchFamily="34" charset="-122"/>
                <a:cs typeface="Instrument Sans" pitchFamily="34" charset="-120"/>
              </a:rPr>
              <a:t>It tends to generalise well to unseen data, resulting in better performance on test datasets.</a:t>
            </a:r>
          </a:p>
          <a:p>
            <a:pPr marL="342900" indent="-342900">
              <a:lnSpc>
                <a:spcPts val="2799"/>
              </a:lnSpc>
              <a:buFontTx/>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74050"/>
            <a:ext cx="9306401" cy="1388745"/>
          </a:xfrm>
          <a:prstGeom prst="rect">
            <a:avLst/>
          </a:prstGeom>
          <a:noFill/>
          <a:ln/>
        </p:spPr>
        <p:txBody>
          <a:bodyPr wrap="square" rtlCol="0" anchor="t"/>
          <a:lstStyle/>
          <a:p>
            <a:pPr marL="0" indent="0">
              <a:lnSpc>
                <a:spcPts val="5468"/>
              </a:lnSpc>
              <a:buNone/>
            </a:pPr>
            <a:r>
              <a:rPr lang="en-US" sz="4374" b="1" dirty="0">
                <a:solidFill>
                  <a:srgbClr val="5B5F72"/>
                </a:solidFill>
                <a:latin typeface="Instrument Sans" pitchFamily="34" charset="0"/>
                <a:ea typeface="Instrument Sans" pitchFamily="34" charset="-122"/>
                <a:cs typeface="Instrument Sans" pitchFamily="34" charset="-120"/>
              </a:rPr>
              <a:t>Both Models</a:t>
            </a:r>
          </a:p>
        </p:txBody>
      </p:sp>
      <p:sp>
        <p:nvSpPr>
          <p:cNvPr id="6" name="Shape 2"/>
          <p:cNvSpPr/>
          <p:nvPr/>
        </p:nvSpPr>
        <p:spPr>
          <a:xfrm>
            <a:off x="1144310" y="2696051"/>
            <a:ext cx="44410" cy="4559498"/>
          </a:xfrm>
          <a:prstGeom prst="roundRect">
            <a:avLst>
              <a:gd name="adj" fmla="val 225151"/>
            </a:avLst>
          </a:prstGeom>
          <a:solidFill>
            <a:srgbClr val="C9CACE"/>
          </a:solidFill>
          <a:ln/>
        </p:spPr>
        <p:txBody>
          <a:bodyPr/>
          <a:lstStyle/>
          <a:p>
            <a:endParaRPr lang="en-GB"/>
          </a:p>
        </p:txBody>
      </p:sp>
      <p:sp>
        <p:nvSpPr>
          <p:cNvPr id="7" name="Shape 3"/>
          <p:cNvSpPr/>
          <p:nvPr/>
        </p:nvSpPr>
        <p:spPr>
          <a:xfrm>
            <a:off x="1416427" y="3097351"/>
            <a:ext cx="777597" cy="44410"/>
          </a:xfrm>
          <a:prstGeom prst="roundRect">
            <a:avLst>
              <a:gd name="adj" fmla="val 225151"/>
            </a:avLst>
          </a:prstGeom>
          <a:solidFill>
            <a:srgbClr val="C9CACE"/>
          </a:solidFill>
          <a:ln/>
        </p:spPr>
        <p:txBody>
          <a:bodyPr/>
          <a:lstStyle/>
          <a:p>
            <a:endParaRPr lang="en-GB"/>
          </a:p>
        </p:txBody>
      </p:sp>
      <p:sp>
        <p:nvSpPr>
          <p:cNvPr id="8" name="Shape 4"/>
          <p:cNvSpPr/>
          <p:nvPr/>
        </p:nvSpPr>
        <p:spPr>
          <a:xfrm>
            <a:off x="916484" y="2869644"/>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9" name="Text 5"/>
          <p:cNvSpPr/>
          <p:nvPr/>
        </p:nvSpPr>
        <p:spPr>
          <a:xfrm>
            <a:off x="1101864" y="2911316"/>
            <a:ext cx="129064"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1</a:t>
            </a:r>
            <a:endParaRPr lang="en-US" sz="2624" dirty="0"/>
          </a:p>
        </p:txBody>
      </p:sp>
      <p:sp>
        <p:nvSpPr>
          <p:cNvPr id="10" name="Text 6"/>
          <p:cNvSpPr/>
          <p:nvPr/>
        </p:nvSpPr>
        <p:spPr>
          <a:xfrm>
            <a:off x="2388513" y="2918222"/>
            <a:ext cx="2777490"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Baseline model: Linear Regression</a:t>
            </a:r>
            <a:endParaRPr lang="en-US" sz="2187" dirty="0"/>
          </a:p>
        </p:txBody>
      </p:sp>
      <p:sp>
        <p:nvSpPr>
          <p:cNvPr id="11" name="Text 7"/>
          <p:cNvSpPr/>
          <p:nvPr/>
        </p:nvSpPr>
        <p:spPr>
          <a:xfrm>
            <a:off x="2388513" y="3398639"/>
            <a:ext cx="7751088" cy="1421606"/>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Linear regression serves as a fundamental modelling technique, allowing for the analysis of the relationship between dependent and independent variables. It provides a clear framework for understanding the impact of each variable on the predicted outcome.</a:t>
            </a:r>
            <a:endParaRPr lang="en-US" sz="1750" dirty="0"/>
          </a:p>
        </p:txBody>
      </p:sp>
      <p:sp>
        <p:nvSpPr>
          <p:cNvPr id="12" name="Shape 8"/>
          <p:cNvSpPr/>
          <p:nvPr/>
        </p:nvSpPr>
        <p:spPr>
          <a:xfrm>
            <a:off x="1416427" y="5665887"/>
            <a:ext cx="777597" cy="44410"/>
          </a:xfrm>
          <a:prstGeom prst="roundRect">
            <a:avLst>
              <a:gd name="adj" fmla="val 225151"/>
            </a:avLst>
          </a:prstGeom>
          <a:solidFill>
            <a:srgbClr val="C9CACE"/>
          </a:solidFill>
          <a:ln/>
        </p:spPr>
        <p:txBody>
          <a:bodyPr/>
          <a:lstStyle/>
          <a:p>
            <a:endParaRPr lang="en-GB"/>
          </a:p>
        </p:txBody>
      </p:sp>
      <p:sp>
        <p:nvSpPr>
          <p:cNvPr id="13" name="Shape 9"/>
          <p:cNvSpPr/>
          <p:nvPr/>
        </p:nvSpPr>
        <p:spPr>
          <a:xfrm>
            <a:off x="916484" y="5438180"/>
            <a:ext cx="499943" cy="499943"/>
          </a:xfrm>
          <a:prstGeom prst="roundRect">
            <a:avLst>
              <a:gd name="adj" fmla="val 20000"/>
            </a:avLst>
          </a:prstGeom>
          <a:solidFill>
            <a:srgbClr val="E3E4E8"/>
          </a:solidFill>
          <a:ln w="7620">
            <a:solidFill>
              <a:srgbClr val="C9CACE"/>
            </a:solidFill>
            <a:prstDash val="solid"/>
          </a:ln>
        </p:spPr>
        <p:txBody>
          <a:bodyPr/>
          <a:lstStyle/>
          <a:p>
            <a:endParaRPr lang="en-GB"/>
          </a:p>
        </p:txBody>
      </p:sp>
      <p:sp>
        <p:nvSpPr>
          <p:cNvPr id="14" name="Text 10"/>
          <p:cNvSpPr/>
          <p:nvPr/>
        </p:nvSpPr>
        <p:spPr>
          <a:xfrm>
            <a:off x="1073527" y="5479852"/>
            <a:ext cx="185738" cy="416481"/>
          </a:xfrm>
          <a:prstGeom prst="rect">
            <a:avLst/>
          </a:prstGeom>
          <a:noFill/>
          <a:ln/>
        </p:spPr>
        <p:txBody>
          <a:bodyPr wrap="none" rtlCol="0" anchor="t"/>
          <a:lstStyle/>
          <a:p>
            <a:pPr marL="0" indent="0" algn="ctr">
              <a:lnSpc>
                <a:spcPts val="3281"/>
              </a:lnSpc>
              <a:buNone/>
            </a:pPr>
            <a:r>
              <a:rPr lang="en-US" sz="2624" b="1" dirty="0">
                <a:solidFill>
                  <a:srgbClr val="5B5F71"/>
                </a:solidFill>
                <a:latin typeface="Instrument Sans" pitchFamily="34" charset="0"/>
                <a:ea typeface="Instrument Sans" pitchFamily="34" charset="-122"/>
                <a:cs typeface="Instrument Sans" pitchFamily="34" charset="-120"/>
              </a:rPr>
              <a:t>2</a:t>
            </a:r>
            <a:endParaRPr lang="en-US" sz="2624" dirty="0"/>
          </a:p>
        </p:txBody>
      </p:sp>
      <p:sp>
        <p:nvSpPr>
          <p:cNvPr id="15" name="Text 11"/>
          <p:cNvSpPr/>
          <p:nvPr/>
        </p:nvSpPr>
        <p:spPr>
          <a:xfrm>
            <a:off x="2388513" y="5486757"/>
            <a:ext cx="3506033" cy="347186"/>
          </a:xfrm>
          <a:prstGeom prst="rect">
            <a:avLst/>
          </a:prstGeom>
          <a:noFill/>
          <a:ln/>
        </p:spPr>
        <p:txBody>
          <a:bodyPr wrap="none" rtlCol="0" anchor="t"/>
          <a:lstStyle/>
          <a:p>
            <a:pPr marL="0" indent="0" algn="l">
              <a:lnSpc>
                <a:spcPts val="2734"/>
              </a:lnSpc>
              <a:buNone/>
            </a:pPr>
            <a:r>
              <a:rPr lang="en-US" sz="2187" b="1" dirty="0">
                <a:solidFill>
                  <a:srgbClr val="5B5F71"/>
                </a:solidFill>
                <a:latin typeface="Instrument Sans" pitchFamily="34" charset="0"/>
                <a:ea typeface="Instrument Sans" pitchFamily="34" charset="-122"/>
                <a:cs typeface="Instrument Sans" pitchFamily="34" charset="-120"/>
              </a:rPr>
              <a:t>Random Forest Regression</a:t>
            </a:r>
            <a:endParaRPr lang="en-US" sz="2187" dirty="0"/>
          </a:p>
        </p:txBody>
      </p:sp>
      <p:sp>
        <p:nvSpPr>
          <p:cNvPr id="16" name="Text 12"/>
          <p:cNvSpPr/>
          <p:nvPr/>
        </p:nvSpPr>
        <p:spPr>
          <a:xfrm>
            <a:off x="2388513" y="5967174"/>
            <a:ext cx="7751088" cy="1858389"/>
          </a:xfrm>
          <a:prstGeom prst="rect">
            <a:avLst/>
          </a:prstGeom>
          <a:noFill/>
          <a:ln/>
        </p:spPr>
        <p:txBody>
          <a:bodyPr wrap="square" rtlCol="0" anchor="t"/>
          <a:lstStyle/>
          <a:p>
            <a:pPr marL="0" indent="0" algn="l">
              <a:lnSpc>
                <a:spcPts val="2799"/>
              </a:lnSpc>
              <a:buNone/>
            </a:pPr>
            <a:r>
              <a:rPr lang="en-US" sz="1750" dirty="0">
                <a:solidFill>
                  <a:srgbClr val="5B5F71"/>
                </a:solidFill>
                <a:latin typeface="Instrument Sans" pitchFamily="34" charset="0"/>
                <a:ea typeface="Instrument Sans" pitchFamily="34" charset="-122"/>
                <a:cs typeface="Instrument Sans" pitchFamily="34" charset="-120"/>
              </a:rPr>
              <a:t>Random Forest Regression, on the other hand, excels in handling complex datasets with multiple input variables. By creating an ensemble of decision trees, it leverages the power of 'forest' to make accurate predictions.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738</TotalTime>
  <Words>490</Words>
  <Application>Microsoft Office PowerPoint</Application>
  <PresentationFormat>Custom</PresentationFormat>
  <Paragraphs>75</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John Joyal</cp:lastModifiedBy>
  <cp:revision>3</cp:revision>
  <dcterms:created xsi:type="dcterms:W3CDTF">2024-03-19T00:54:54Z</dcterms:created>
  <dcterms:modified xsi:type="dcterms:W3CDTF">2024-03-19T13:14:07Z</dcterms:modified>
</cp:coreProperties>
</file>