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B3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02982-67E5-4505-9FEA-33319222A81A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2511-AAEE-444F-9AB9-7E0D2E5DD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54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43CFE1D-A6D5-4685-8798-40BBBA9FEA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345" y="4630189"/>
            <a:ext cx="6763789" cy="365126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996AD-7B48-4E97-985E-5D2825C6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4235" y="6639733"/>
            <a:ext cx="1009650" cy="216131"/>
          </a:xfrm>
        </p:spPr>
        <p:txBody>
          <a:bodyPr/>
          <a:lstStyle>
            <a:lvl1pPr>
              <a:defRPr sz="1500">
                <a:solidFill>
                  <a:srgbClr val="2626B3"/>
                </a:solidFill>
              </a:defRPr>
            </a:lvl1pPr>
          </a:lstStyle>
          <a:p>
            <a:r>
              <a:rPr lang="de-DE" dirty="0"/>
              <a:t>J. Wilinski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20D34-BADB-4AE4-BE9A-70ECCD5B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2021" y="6619093"/>
            <a:ext cx="903380" cy="232668"/>
          </a:xfrm>
        </p:spPr>
        <p:txBody>
          <a:bodyPr/>
          <a:lstStyle>
            <a:lvl1pPr algn="l">
              <a:defRPr sz="1500" b="0">
                <a:solidFill>
                  <a:srgbClr val="2626B3"/>
                </a:solidFill>
              </a:defRPr>
            </a:lvl1pPr>
          </a:lstStyle>
          <a:p>
            <a:r>
              <a:rPr lang="de-DE" dirty="0"/>
              <a:t>Page &lt;#&gt;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B1958A-9FCB-4E7E-B853-B0923B5421EA}"/>
              </a:ext>
            </a:extLst>
          </p:cNvPr>
          <p:cNvSpPr/>
          <p:nvPr userDrawn="1"/>
        </p:nvSpPr>
        <p:spPr>
          <a:xfrm>
            <a:off x="0" y="1"/>
            <a:ext cx="12192000" cy="2503488"/>
          </a:xfrm>
          <a:prstGeom prst="rect">
            <a:avLst/>
          </a:prstGeom>
          <a:solidFill>
            <a:srgbClr val="262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F5BE66-D0B2-43BC-946B-95EE7678F2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3236" y="616514"/>
            <a:ext cx="10512829" cy="1348653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Title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E1694-1797-4601-A11C-FE20E4E861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147" b="23077"/>
          <a:stretch/>
        </p:blipFill>
        <p:spPr>
          <a:xfrm rot="16200000">
            <a:off x="-355067" y="6215541"/>
            <a:ext cx="1010860" cy="300721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DEC7DB77-552E-48B9-8277-93D4FEF3897C}"/>
              </a:ext>
            </a:extLst>
          </p:cNvPr>
          <p:cNvSpPr/>
          <p:nvPr userDrawn="1"/>
        </p:nvSpPr>
        <p:spPr>
          <a:xfrm>
            <a:off x="300726" y="6414220"/>
            <a:ext cx="11891274" cy="216131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4DE4A5-9FC4-470A-9CBC-D1D6BF269687}"/>
              </a:ext>
            </a:extLst>
          </p:cNvPr>
          <p:cNvCxnSpPr/>
          <p:nvPr userDrawn="1"/>
        </p:nvCxnSpPr>
        <p:spPr>
          <a:xfrm>
            <a:off x="1285876" y="6665767"/>
            <a:ext cx="0" cy="161925"/>
          </a:xfrm>
          <a:prstGeom prst="line">
            <a:avLst/>
          </a:prstGeom>
          <a:ln>
            <a:solidFill>
              <a:srgbClr val="262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5293554D-19EF-4A0A-ADEF-317CDEF19C7D}"/>
              </a:ext>
            </a:extLst>
          </p:cNvPr>
          <p:cNvSpPr txBox="1">
            <a:spLocks/>
          </p:cNvSpPr>
          <p:nvPr userDrawn="1"/>
        </p:nvSpPr>
        <p:spPr>
          <a:xfrm>
            <a:off x="2530602" y="6641869"/>
            <a:ext cx="9331140" cy="21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500" kern="1200">
                <a:solidFill>
                  <a:srgbClr val="2626B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500" b="0" i="0" u="none" strike="noStrike" kern="1200" baseline="0" dirty="0">
                <a:solidFill>
                  <a:srgbClr val="2626B3"/>
                </a:solidFill>
                <a:latin typeface="+mn-lt"/>
                <a:ea typeface="+mn-ea"/>
                <a:cs typeface="+mn-cs"/>
              </a:rPr>
              <a:t>Eine Anwendung des Reinforcement Learning zur Regelung dynamischer Systeme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F073A31-3CF8-4D9B-A799-BBCA406C20C5}"/>
              </a:ext>
            </a:extLst>
          </p:cNvPr>
          <p:cNvCxnSpPr/>
          <p:nvPr userDrawn="1"/>
        </p:nvCxnSpPr>
        <p:spPr>
          <a:xfrm>
            <a:off x="2452243" y="6667903"/>
            <a:ext cx="0" cy="161925"/>
          </a:xfrm>
          <a:prstGeom prst="line">
            <a:avLst/>
          </a:prstGeom>
          <a:ln>
            <a:solidFill>
              <a:srgbClr val="262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0E8E0-6437-416D-BA9B-A965A476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B00A50-E1B5-49EF-9B80-C5FA8957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CC19B-3F9F-4EEF-8B3D-6A829C31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8311C-2F5F-4C45-BDB2-2C5A37A2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7D930-B4C1-4B90-85C7-1035FA23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2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43DDD0-82AC-4C23-AA03-418E8DAAF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AD0A91-33AB-4A6C-8F84-80337690D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22485-3204-45A5-9381-0D468E13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48248-4A2A-4447-B048-7753E4F7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ED298-7B04-4356-A368-BC1E5486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99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54C52-CE8B-47E2-95CC-72953175D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423" y="-9525"/>
            <a:ext cx="4371975" cy="568324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2626B3"/>
                </a:solidFill>
                <a:latin typeface="+mn-lt"/>
              </a:defRPr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3EE38-9C42-4C90-8965-219F12C7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23" y="1525008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65E4D60-04B8-40B2-8102-079A5E859CA2}"/>
              </a:ext>
            </a:extLst>
          </p:cNvPr>
          <p:cNvSpPr txBox="1">
            <a:spLocks/>
          </p:cNvSpPr>
          <p:nvPr userDrawn="1"/>
        </p:nvSpPr>
        <p:spPr>
          <a:xfrm>
            <a:off x="1373760" y="6639733"/>
            <a:ext cx="1009650" cy="21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500" kern="1200">
                <a:solidFill>
                  <a:srgbClr val="2626B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J. Wilinski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F8E9829C-B36C-4A6A-BEBF-73CE1FD70EE1}"/>
              </a:ext>
            </a:extLst>
          </p:cNvPr>
          <p:cNvSpPr txBox="1">
            <a:spLocks/>
          </p:cNvSpPr>
          <p:nvPr userDrawn="1"/>
        </p:nvSpPr>
        <p:spPr>
          <a:xfrm>
            <a:off x="392005" y="6638664"/>
            <a:ext cx="1015538" cy="216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500" b="0" kern="1200">
                <a:solidFill>
                  <a:srgbClr val="2626B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Page </a:t>
            </a:r>
            <a:fld id="{0D380250-9BFE-46E8-B1C1-8F1BA15DFAD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A9B9E9-D87D-4CED-AA28-25599A04E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147" b="23077"/>
          <a:stretch/>
        </p:blipFill>
        <p:spPr>
          <a:xfrm rot="16200000">
            <a:off x="-355067" y="6215541"/>
            <a:ext cx="1010860" cy="300721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A0B2D8F-09C0-4E36-97B8-09CE26879087}"/>
              </a:ext>
            </a:extLst>
          </p:cNvPr>
          <p:cNvCxnSpPr/>
          <p:nvPr userDrawn="1"/>
        </p:nvCxnSpPr>
        <p:spPr>
          <a:xfrm>
            <a:off x="1295401" y="6665767"/>
            <a:ext cx="0" cy="161925"/>
          </a:xfrm>
          <a:prstGeom prst="line">
            <a:avLst/>
          </a:prstGeom>
          <a:ln>
            <a:solidFill>
              <a:srgbClr val="262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0E2F7E11-94A8-4166-9919-691B9E289526}"/>
              </a:ext>
            </a:extLst>
          </p:cNvPr>
          <p:cNvSpPr txBox="1">
            <a:spLocks/>
          </p:cNvSpPr>
          <p:nvPr userDrawn="1"/>
        </p:nvSpPr>
        <p:spPr>
          <a:xfrm>
            <a:off x="2540127" y="6641869"/>
            <a:ext cx="9331140" cy="21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500" kern="1200">
                <a:solidFill>
                  <a:srgbClr val="2626B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500" b="0" i="0" u="none" strike="noStrike" kern="1200" baseline="0" dirty="0">
                <a:solidFill>
                  <a:srgbClr val="2626B3"/>
                </a:solidFill>
                <a:latin typeface="+mn-lt"/>
                <a:ea typeface="+mn-ea"/>
                <a:cs typeface="+mn-cs"/>
              </a:rPr>
              <a:t>Eine Anwendung des Reinforcement Learning zur Regelung dynamischer Systeme</a:t>
            </a:r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4DB05D9-5ACB-452C-9CBC-5A536C80051F}"/>
              </a:ext>
            </a:extLst>
          </p:cNvPr>
          <p:cNvCxnSpPr/>
          <p:nvPr userDrawn="1"/>
        </p:nvCxnSpPr>
        <p:spPr>
          <a:xfrm>
            <a:off x="2461768" y="6667903"/>
            <a:ext cx="0" cy="161925"/>
          </a:xfrm>
          <a:prstGeom prst="line">
            <a:avLst/>
          </a:prstGeom>
          <a:ln>
            <a:solidFill>
              <a:srgbClr val="262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9635890-57DA-4FB2-85E6-7A1F93D3167D}"/>
              </a:ext>
            </a:extLst>
          </p:cNvPr>
          <p:cNvCxnSpPr>
            <a:cxnSpLocks/>
          </p:cNvCxnSpPr>
          <p:nvPr userDrawn="1"/>
        </p:nvCxnSpPr>
        <p:spPr>
          <a:xfrm>
            <a:off x="0" y="509674"/>
            <a:ext cx="12192000" cy="0"/>
          </a:xfrm>
          <a:prstGeom prst="line">
            <a:avLst/>
          </a:prstGeom>
          <a:ln w="28575">
            <a:solidFill>
              <a:srgbClr val="262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7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36FDF-A4FC-4AD0-A40B-FEC27581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A499D4-25C5-4720-A79C-31AFFEA5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41AC4-AB0A-4B21-83F2-7F516F5C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ACEEB2-DB40-4A18-80E8-AEFF868E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ABA4B-5E75-4D8A-A113-27BD7018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77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276B2-1BEC-49C1-B660-284141C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B3414-DE77-4A54-8470-C93F80AAD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901DF7-D2C5-48FD-93A0-F3685DFF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DD4B1-BA18-4859-8583-8F6CC812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9C0F98-8C3F-47CB-B4D9-44DE8026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646CF-197D-4C64-8662-96119C20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6193-B37F-443A-8272-63394406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A4EA2B-09BE-4837-82C3-045F33A3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B66CF-39FE-4429-8AEF-7A1A4C24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C1C8E4-051B-4A6E-93A5-2604CA7B4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8EC405-5B91-45D2-9FCC-1660B65AF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BE5A86-4F35-421D-81A5-12E50168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9A322D-B1C8-45C2-8A4A-39E69130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A3AFD0-83B6-4D85-BAED-4EE4C017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B6E7C-4D43-47B3-AF9B-88A50045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242A38-879E-48C4-A72D-3C70D62E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A19BB9-5569-4B88-AEE3-A39F5AB6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FD06A3-8842-419C-82F1-FE1B1019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8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745A56-69C8-4FB1-B9C5-5DC2FC72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5DCF76-703A-4922-9F1A-BF43E413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4E057A-7BC7-471A-BB08-02C8407B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82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FE5A-DBCC-4A9E-AB65-2BA1DC67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289DB-3D26-4D8D-8A99-58770520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67701C-9490-4914-8428-A3B6B662A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DE9F39-C802-4DFF-842D-0C92C4D4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5F4623-39BD-495D-ADE1-B10214F0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4F9204-6691-4B04-B3F3-17E4585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08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3B6B-CC03-4867-AA99-873FA954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13D455-A195-4456-A5E5-EAE201105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EAE121-08A9-451E-9AA7-E1302F547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733FE8-F4F2-4363-AB2D-98D0CB7B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765137-D107-4D15-A59B-A14B1D2A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F37DD9-B773-47A9-A3BE-A1A1519C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85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345FB9-6010-47CF-8015-A5BD972B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5C0909-448B-4902-8E24-430B41E3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1127E5-9355-4604-B03C-6A84BCB2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9FDC-9C7C-4602-ACD2-B3D6BF47B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8ED8E4-1FC0-430E-A52D-50DB7291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54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0nasW/BA" TargetMode="External"/><Relationship Id="rId3" Type="http://schemas.microsoft.com/office/2007/relationships/hdphoto" Target="../media/hdphoto2.wdp"/><Relationship Id="rId7" Type="http://schemas.openxmlformats.org/officeDocument/2006/relationships/hyperlink" Target="http://www.control.tf.uni-kiel.de/en?set_language=e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hyperlink" Target="https://www.python.or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gym.openai.com/envs/CartPole-v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svg"/><Relationship Id="rId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4C950-DE22-4714-B37C-EDFEE8A37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legreya Sans" panose="00000500000000000000" pitchFamily="50" charset="0"/>
              </a:rPr>
              <a:t>Eine Anwendung des Reinforcement Learning</a:t>
            </a:r>
            <a:br>
              <a:rPr lang="de-DE" dirty="0">
                <a:latin typeface="Alegreya Sans" panose="00000500000000000000" pitchFamily="50" charset="0"/>
              </a:rPr>
            </a:br>
            <a:r>
              <a:rPr lang="de-DE" dirty="0">
                <a:latin typeface="Alegreya Sans" panose="00000500000000000000" pitchFamily="50" charset="0"/>
              </a:rPr>
              <a:t>zur Regelung dynamischer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ED831A-3B05-48C5-92ED-7579E7F8F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4630188"/>
            <a:ext cx="6763789" cy="437111"/>
          </a:xfrm>
        </p:spPr>
        <p:txBody>
          <a:bodyPr>
            <a:normAutofit/>
          </a:bodyPr>
          <a:lstStyle/>
          <a:p>
            <a:r>
              <a:rPr lang="de-DE" dirty="0">
                <a:latin typeface="Alegreya Sans" panose="00000500000000000000" pitchFamily="50" charset="0"/>
              </a:rPr>
              <a:t>Jonas Helmut Wilinski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3CC24A2-02E4-4D6C-AB3C-1EA2CBF46D38}"/>
              </a:ext>
            </a:extLst>
          </p:cNvPr>
          <p:cNvSpPr txBox="1">
            <a:spLocks/>
          </p:cNvSpPr>
          <p:nvPr/>
        </p:nvSpPr>
        <p:spPr>
          <a:xfrm>
            <a:off x="443345" y="5195340"/>
            <a:ext cx="6763789" cy="365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legreya Sans" panose="00000500000000000000" pitchFamily="50" charset="0"/>
              </a:rPr>
              <a:t>Statusgespräch, Mittwoch 18. Juli 2018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958ADCA-9668-47B1-B045-A5DF8343D95A}"/>
              </a:ext>
            </a:extLst>
          </p:cNvPr>
          <p:cNvSpPr txBox="1">
            <a:spLocks/>
          </p:cNvSpPr>
          <p:nvPr/>
        </p:nvSpPr>
        <p:spPr>
          <a:xfrm>
            <a:off x="263236" y="1778564"/>
            <a:ext cx="10512829" cy="631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DE" sz="2400" dirty="0">
                <a:latin typeface="Alegreya Sans" panose="00000500000000000000" pitchFamily="50" charset="0"/>
              </a:rPr>
              <a:t>Aktueller Status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FC4779-BB47-43DB-890C-87F854FF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J. Wilinski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C8E271B-F487-4AE8-AC99-39E16406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393188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A293F72B-0DF6-4083-A326-0484A4BCB712}"/>
              </a:ext>
            </a:extLst>
          </p:cNvPr>
          <p:cNvSpPr/>
          <p:nvPr/>
        </p:nvSpPr>
        <p:spPr>
          <a:xfrm>
            <a:off x="578840" y="2327772"/>
            <a:ext cx="10956022" cy="3515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963706" y="4645113"/>
            <a:ext cx="2316389" cy="9167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fontScale="92500" lnSpcReduction="10000"/>
          </a:bodyPr>
          <a:lstStyle/>
          <a:p>
            <a:pPr algn="ctr"/>
            <a:r>
              <a:rPr lang="de-DE" sz="2000" dirty="0">
                <a:latin typeface="Alegreya Sans" panose="00000500000000000000" pitchFamily="50" charset="0"/>
              </a:rPr>
              <a:t>Programme und Code</a:t>
            </a:r>
          </a:p>
          <a:p>
            <a:pPr algn="ctr"/>
            <a:r>
              <a:rPr lang="de-DE" sz="2000" dirty="0">
                <a:latin typeface="Alegreya Sans" panose="00000500000000000000" pitchFamily="50" charset="0"/>
              </a:rPr>
              <a:t>auf GitHub</a:t>
            </a:r>
          </a:p>
          <a:p>
            <a:pPr algn="ctr"/>
            <a:r>
              <a:rPr lang="de-DE" sz="2000" dirty="0">
                <a:solidFill>
                  <a:schemeClr val="accent1">
                    <a:lumMod val="50000"/>
                  </a:schemeClr>
                </a:solidFill>
                <a:latin typeface="+mj-lt"/>
                <a:cs typeface="Miriam Fixed" panose="020B0509050101010101" pitchFamily="49" charset="-79"/>
              </a:rPr>
              <a:t>(J0nasW/BA)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21650A-DC4B-40A6-80E1-19A4B8B4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893" y1="66786" x2="25893" y2="66786"/>
                        <a14:foregroundMark x1="27500" y1="68571" x2="27500" y2="68571"/>
                        <a14:foregroundMark x1="29107" y1="70179" x2="29107" y2="70179"/>
                        <a14:foregroundMark x1="30893" y1="72500" x2="30893" y2="72500"/>
                        <a14:foregroundMark x1="33571" y1="73750" x2="33571" y2="73750"/>
                        <a14:foregroundMark x1="36607" y1="74286" x2="36607" y2="74286"/>
                        <a14:foregroundMark x1="39286" y1="74107" x2="39286" y2="74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0" y="2415855"/>
            <a:ext cx="2236880" cy="223688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8F02CF4-9159-4289-8ACF-66F16BDB5204}"/>
              </a:ext>
            </a:extLst>
          </p:cNvPr>
          <p:cNvSpPr txBox="1"/>
          <p:nvPr/>
        </p:nvSpPr>
        <p:spPr>
          <a:xfrm>
            <a:off x="4937805" y="4652735"/>
            <a:ext cx="2316389" cy="993056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lnSpcReduction="10000"/>
          </a:bodyPr>
          <a:lstStyle/>
          <a:p>
            <a:pPr algn="ctr"/>
            <a:r>
              <a:rPr lang="de-DE" sz="2000" dirty="0">
                <a:latin typeface="Alegreya Sans" panose="00000500000000000000" pitchFamily="50" charset="0"/>
              </a:rPr>
              <a:t>Environment:</a:t>
            </a:r>
          </a:p>
          <a:p>
            <a:pPr algn="ctr"/>
            <a:r>
              <a:rPr lang="de-DE" sz="2000" dirty="0" err="1">
                <a:latin typeface="Alegreya Sans" panose="00000500000000000000" pitchFamily="50" charset="0"/>
              </a:rPr>
              <a:t>OpenAI</a:t>
            </a:r>
            <a:r>
              <a:rPr lang="de-DE" sz="2000" dirty="0">
                <a:latin typeface="Alegreya Sans" panose="00000500000000000000" pitchFamily="50" charset="0"/>
              </a:rPr>
              <a:t> </a:t>
            </a:r>
            <a:r>
              <a:rPr lang="de-DE" sz="2000" dirty="0" err="1">
                <a:latin typeface="Alegreya Sans" panose="00000500000000000000" pitchFamily="50" charset="0"/>
              </a:rPr>
              <a:t>Gym</a:t>
            </a:r>
            <a:endParaRPr lang="de-DE" sz="2000" dirty="0">
              <a:latin typeface="Alegreya Sans" panose="00000500000000000000" pitchFamily="50" charset="0"/>
            </a:endParaRPr>
          </a:p>
          <a:p>
            <a:pPr algn="ctr"/>
            <a:r>
              <a:rPr lang="de-DE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(CartPole_v0)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82CCF8-06DA-46CA-BEC1-AD3AE620D2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7" r="29387" b="48012"/>
          <a:stretch/>
        </p:blipFill>
        <p:spPr>
          <a:xfrm>
            <a:off x="5377344" y="2969704"/>
            <a:ext cx="1518407" cy="140287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B396BE1-9325-4539-B808-F809635A8F8F}"/>
              </a:ext>
            </a:extLst>
          </p:cNvPr>
          <p:cNvSpPr txBox="1"/>
          <p:nvPr/>
        </p:nvSpPr>
        <p:spPr>
          <a:xfrm>
            <a:off x="8672304" y="4652735"/>
            <a:ext cx="2316389" cy="993056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lnSpcReduction="10000"/>
          </a:bodyPr>
          <a:lstStyle/>
          <a:p>
            <a:pPr algn="ctr"/>
            <a:r>
              <a:rPr lang="de-DE" sz="2000" dirty="0">
                <a:latin typeface="Alegreya Sans" panose="00000500000000000000" pitchFamily="50" charset="0"/>
              </a:rPr>
              <a:t>Programmiersprache:</a:t>
            </a:r>
          </a:p>
          <a:p>
            <a:pPr algn="ctr"/>
            <a:r>
              <a:rPr lang="de-DE" sz="2000" dirty="0">
                <a:latin typeface="Alegreya Sans" panose="00000500000000000000" pitchFamily="50" charset="0"/>
              </a:rPr>
              <a:t>Python 2.7</a:t>
            </a:r>
          </a:p>
          <a:p>
            <a:pPr algn="ctr"/>
            <a:r>
              <a:rPr lang="de-DE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(Atom Editor)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6EA8D25-5DA8-497B-B907-9C4B4E88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32" y="2969704"/>
            <a:ext cx="1402876" cy="1402876"/>
          </a:xfrm>
          <a:prstGeom prst="rect">
            <a:avLst/>
          </a:prstGeom>
        </p:spPr>
      </p:pic>
      <p:pic>
        <p:nvPicPr>
          <p:cNvPr id="20" name="Grafik 19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23BF129C-20BC-47DD-8A0B-68D46821F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81" y="1026836"/>
            <a:ext cx="2570521" cy="93473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E829AD2-4C44-43AC-93EE-E105309A239E}"/>
              </a:ext>
            </a:extLst>
          </p:cNvPr>
          <p:cNvSpPr txBox="1"/>
          <p:nvPr/>
        </p:nvSpPr>
        <p:spPr>
          <a:xfrm>
            <a:off x="5051402" y="1002581"/>
            <a:ext cx="5015387" cy="95899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Lehrstuhl für Regelungstechnik</a:t>
            </a:r>
          </a:p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Technische Fakultät der CAU Kiel</a:t>
            </a:r>
          </a:p>
        </p:txBody>
      </p:sp>
      <p:sp>
        <p:nvSpPr>
          <p:cNvPr id="23" name="Rechteck 22">
            <a:hlinkClick r:id="rId7"/>
            <a:extLst>
              <a:ext uri="{FF2B5EF4-FFF2-40B4-BE49-F238E27FC236}">
                <a16:creationId xmlns:a16="http://schemas.microsoft.com/office/drawing/2014/main" id="{708B4135-8C4E-43A1-990B-1B43DB2CBE7D}"/>
              </a:ext>
            </a:extLst>
          </p:cNvPr>
          <p:cNvSpPr/>
          <p:nvPr/>
        </p:nvSpPr>
        <p:spPr>
          <a:xfrm>
            <a:off x="2382473" y="864066"/>
            <a:ext cx="7147421" cy="118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hlinkClick r:id="rId8"/>
            <a:extLst>
              <a:ext uri="{FF2B5EF4-FFF2-40B4-BE49-F238E27FC236}">
                <a16:creationId xmlns:a16="http://schemas.microsoft.com/office/drawing/2014/main" id="{C3E08B00-C549-4E9B-B684-C6E3689DAC8F}"/>
              </a:ext>
            </a:extLst>
          </p:cNvPr>
          <p:cNvSpPr/>
          <p:nvPr/>
        </p:nvSpPr>
        <p:spPr>
          <a:xfrm>
            <a:off x="881729" y="2515766"/>
            <a:ext cx="2524782" cy="3139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hlinkClick r:id="rId9"/>
            <a:extLst>
              <a:ext uri="{FF2B5EF4-FFF2-40B4-BE49-F238E27FC236}">
                <a16:creationId xmlns:a16="http://schemas.microsoft.com/office/drawing/2014/main" id="{54F05A70-AE8E-42C9-9EFC-D7748A501970}"/>
              </a:ext>
            </a:extLst>
          </p:cNvPr>
          <p:cNvSpPr/>
          <p:nvPr/>
        </p:nvSpPr>
        <p:spPr>
          <a:xfrm>
            <a:off x="4833608" y="2565340"/>
            <a:ext cx="2524782" cy="3139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hlinkClick r:id="rId10"/>
            <a:extLst>
              <a:ext uri="{FF2B5EF4-FFF2-40B4-BE49-F238E27FC236}">
                <a16:creationId xmlns:a16="http://schemas.microsoft.com/office/drawing/2014/main" id="{EDAEA87F-59C0-40CF-BDC0-80D8F4A3ACA9}"/>
              </a:ext>
            </a:extLst>
          </p:cNvPr>
          <p:cNvSpPr/>
          <p:nvPr/>
        </p:nvSpPr>
        <p:spPr>
          <a:xfrm>
            <a:off x="8566879" y="2565340"/>
            <a:ext cx="2524782" cy="3139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05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FE194-9E0F-4787-9804-F4E06ABD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legreya Sans" panose="00000500000000000000" pitchFamily="50" charset="0"/>
              </a:rPr>
              <a:t>Bisherige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637B5-77B8-4FA0-986A-75CC29AE9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48" y="1404509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DE" sz="2000" dirty="0">
                <a:latin typeface="Alegreya Sans" panose="00000500000000000000" pitchFamily="50" charset="0"/>
              </a:rPr>
              <a:t>Mehrere Paper &amp; Fachliteratur gelesen und zusammengefasst</a:t>
            </a:r>
          </a:p>
          <a:p>
            <a:pPr lvl="1"/>
            <a:r>
              <a:rPr lang="de-DE" sz="1600" dirty="0">
                <a:latin typeface="Alegreya Sans" panose="00000500000000000000" pitchFamily="50" charset="0"/>
              </a:rPr>
              <a:t>Bücher: 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Stuart Russell, Peter </a:t>
            </a:r>
            <a:r>
              <a:rPr lang="en-US" sz="1200" dirty="0" err="1">
                <a:latin typeface="Alegreya Sans" panose="00000500000000000000" pitchFamily="50" charset="0"/>
              </a:rPr>
              <a:t>Norvig</a:t>
            </a:r>
            <a:r>
              <a:rPr lang="en-US" sz="1200" dirty="0">
                <a:latin typeface="Alegreya Sans" panose="00000500000000000000" pitchFamily="50" charset="0"/>
              </a:rPr>
              <a:t> - Artificial Intelligence - A Modern Approach (2010, Prentice Hall)</a:t>
            </a:r>
          </a:p>
          <a:p>
            <a:pPr lvl="2"/>
            <a:r>
              <a:rPr lang="de-DE" sz="1200" dirty="0">
                <a:latin typeface="Alegreya Sans" panose="00000500000000000000" pitchFamily="50" charset="0"/>
              </a:rPr>
              <a:t>Raúl Rojas (</a:t>
            </a:r>
            <a:r>
              <a:rPr lang="de-DE" sz="1200" dirty="0" err="1">
                <a:latin typeface="Alegreya Sans" panose="00000500000000000000" pitchFamily="50" charset="0"/>
              </a:rPr>
              <a:t>auth</a:t>
            </a:r>
            <a:r>
              <a:rPr lang="de-DE" sz="1200" dirty="0">
                <a:latin typeface="Alegreya Sans" panose="00000500000000000000" pitchFamily="50" charset="0"/>
              </a:rPr>
              <a:t>.) - Theorie der neuronalen Netze - Eine systematische Einführung (1993, Springer-Verlag Berlin Heidelberg)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Steven H. </a:t>
            </a:r>
            <a:r>
              <a:rPr lang="en-US" sz="1200" dirty="0" err="1">
                <a:latin typeface="Alegreya Sans" panose="00000500000000000000" pitchFamily="50" charset="0"/>
              </a:rPr>
              <a:t>Strogatz</a:t>
            </a:r>
            <a:r>
              <a:rPr lang="en-US" sz="1200" dirty="0">
                <a:latin typeface="Alegreya Sans" panose="00000500000000000000" pitchFamily="50" charset="0"/>
              </a:rPr>
              <a:t> - Nonlinear Dynamics and Chaos - With Applications to Physics, Biology, Chemistry, and Engineering  (1994, Westview Press)</a:t>
            </a:r>
          </a:p>
          <a:p>
            <a:pPr lvl="2"/>
            <a:r>
              <a:rPr lang="de-DE" sz="1200" b="1" dirty="0" err="1">
                <a:latin typeface="Alegreya Sans" panose="00000500000000000000" pitchFamily="50" charset="0"/>
              </a:rPr>
              <a:t>Wulfram</a:t>
            </a:r>
            <a:r>
              <a:rPr lang="de-DE" sz="1200" b="1" dirty="0">
                <a:latin typeface="Alegreya Sans" panose="00000500000000000000" pitchFamily="50" charset="0"/>
              </a:rPr>
              <a:t> Gerstner, Werner M. Kistler, Richard </a:t>
            </a:r>
            <a:r>
              <a:rPr lang="de-DE" sz="1200" b="1" dirty="0" err="1">
                <a:latin typeface="Alegreya Sans" panose="00000500000000000000" pitchFamily="50" charset="0"/>
              </a:rPr>
              <a:t>Naud</a:t>
            </a:r>
            <a:r>
              <a:rPr lang="de-DE" sz="1200" b="1" dirty="0">
                <a:latin typeface="Alegreya Sans" panose="00000500000000000000" pitchFamily="50" charset="0"/>
              </a:rPr>
              <a:t>, Liam </a:t>
            </a:r>
            <a:r>
              <a:rPr lang="de-DE" sz="1200" b="1" dirty="0" err="1">
                <a:latin typeface="Alegreya Sans" panose="00000500000000000000" pitchFamily="50" charset="0"/>
              </a:rPr>
              <a:t>Paninski</a:t>
            </a:r>
            <a:r>
              <a:rPr lang="de-DE" sz="1200" b="1" dirty="0">
                <a:latin typeface="Alegreya Sans" panose="00000500000000000000" pitchFamily="50" charset="0"/>
              </a:rPr>
              <a:t> - Neuronal Dynamics - </a:t>
            </a:r>
            <a:r>
              <a:rPr lang="de-DE" sz="1200" b="1" dirty="0" err="1">
                <a:latin typeface="Alegreya Sans" panose="00000500000000000000" pitchFamily="50" charset="0"/>
              </a:rPr>
              <a:t>From</a:t>
            </a:r>
            <a:r>
              <a:rPr lang="de-DE" sz="1200" b="1" dirty="0">
                <a:latin typeface="Alegreya Sans" panose="00000500000000000000" pitchFamily="50" charset="0"/>
              </a:rPr>
              <a:t> Single Neurons </a:t>
            </a:r>
            <a:r>
              <a:rPr lang="de-DE" sz="1200" b="1" dirty="0" err="1">
                <a:latin typeface="Alegreya Sans" panose="00000500000000000000" pitchFamily="50" charset="0"/>
              </a:rPr>
              <a:t>to</a:t>
            </a:r>
            <a:r>
              <a:rPr lang="de-DE" sz="1200" b="1" dirty="0">
                <a:latin typeface="Alegreya Sans" panose="00000500000000000000" pitchFamily="50" charset="0"/>
              </a:rPr>
              <a:t> Networks and Models </a:t>
            </a:r>
            <a:r>
              <a:rPr lang="de-DE" sz="1200" b="1" dirty="0" err="1">
                <a:latin typeface="Alegreya Sans" panose="00000500000000000000" pitchFamily="50" charset="0"/>
              </a:rPr>
              <a:t>of</a:t>
            </a:r>
            <a:r>
              <a:rPr lang="de-DE" sz="1200" b="1" dirty="0">
                <a:latin typeface="Alegreya Sans" panose="00000500000000000000" pitchFamily="50" charset="0"/>
              </a:rPr>
              <a:t> </a:t>
            </a:r>
            <a:r>
              <a:rPr lang="de-DE" sz="1200" b="1" dirty="0" err="1">
                <a:latin typeface="Alegreya Sans" panose="00000500000000000000" pitchFamily="50" charset="0"/>
              </a:rPr>
              <a:t>Cognition</a:t>
            </a:r>
            <a:r>
              <a:rPr lang="de-DE" sz="1200" b="1" dirty="0">
                <a:latin typeface="Alegreya Sans" panose="00000500000000000000" pitchFamily="50" charset="0"/>
              </a:rPr>
              <a:t> (2014, Cambridge University Press)</a:t>
            </a:r>
          </a:p>
          <a:p>
            <a:pPr lvl="1"/>
            <a:r>
              <a:rPr lang="de-DE" sz="1600" dirty="0">
                <a:latin typeface="Alegreya Sans" panose="00000500000000000000" pitchFamily="50" charset="0"/>
              </a:rPr>
              <a:t>Fachartikel: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Lechner (et al) - Worm-level control through search-based reinforcement learning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Lechner (et al) - Neuronal Circuit Policies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SIM-CE - An advanced Simulink platform for studying the brain of C. elegans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…</a:t>
            </a:r>
          </a:p>
          <a:p>
            <a:pPr lvl="1"/>
            <a:r>
              <a:rPr lang="en-US" sz="1600" dirty="0" err="1">
                <a:latin typeface="Alegreya Sans" panose="00000500000000000000" pitchFamily="50" charset="0"/>
              </a:rPr>
              <a:t>Kurse</a:t>
            </a:r>
            <a:r>
              <a:rPr lang="en-US" sz="1600" dirty="0">
                <a:latin typeface="Alegreya Sans" panose="00000500000000000000" pitchFamily="50" charset="0"/>
              </a:rPr>
              <a:t>: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Reinforcement Learning by David Silver (Google DeepMind – UCL)</a:t>
            </a:r>
          </a:p>
          <a:p>
            <a:pPr lvl="2"/>
            <a:endParaRPr lang="de-DE" sz="1200" dirty="0">
              <a:latin typeface="Alegreya Sans" panose="000005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7A366E-CDB4-4497-B0A1-5705E3EA2F6C}"/>
              </a:ext>
            </a:extLst>
          </p:cNvPr>
          <p:cNvSpPr txBox="1"/>
          <p:nvPr/>
        </p:nvSpPr>
        <p:spPr>
          <a:xfrm>
            <a:off x="418423" y="735843"/>
            <a:ext cx="3171825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Literaturphase</a:t>
            </a:r>
          </a:p>
        </p:txBody>
      </p:sp>
    </p:spTree>
    <p:extLst>
      <p:ext uri="{BB962C8B-B14F-4D97-AF65-F5344CB8AC3E}">
        <p14:creationId xmlns:p14="http://schemas.microsoft.com/office/powerpoint/2010/main" val="30608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15D3089-0B38-4B4E-97CD-D088CE6389D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8" y="3322040"/>
            <a:ext cx="6625198" cy="33082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705870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Leaky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Integrate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 and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Fire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 - Modells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3E44C6-BDD4-4AA3-B6D2-77BA389C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26" y="1404510"/>
            <a:ext cx="10515600" cy="2722874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Alegreya Sans" panose="00000500000000000000" pitchFamily="50" charset="0"/>
              </a:rPr>
              <a:t>Programmiersprache: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Fixed" panose="020B0604020202020204" pitchFamily="49" charset="-79"/>
                <a:cs typeface="Miriam Fixed" panose="020B0604020202020204" pitchFamily="49" charset="-79"/>
              </a:rPr>
              <a:t>Python</a:t>
            </a:r>
          </a:p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Zusätzliche Libraries:</a:t>
            </a:r>
          </a:p>
          <a:p>
            <a:pPr lvl="1"/>
            <a:r>
              <a:rPr lang="de-DE" sz="1600" dirty="0">
                <a:latin typeface="Alegreya Sans" panose="00000500000000000000" pitchFamily="50" charset="0"/>
              </a:rPr>
              <a:t>Mathematische Berechnungen &amp; Matrizen durch die Python-Library </a:t>
            </a:r>
            <a:r>
              <a:rPr lang="de-DE" sz="16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NumPy</a:t>
            </a:r>
            <a:endParaRPr lang="de-DE" sz="1600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lvl="1"/>
            <a:r>
              <a:rPr lang="de-DE" sz="1600" dirty="0">
                <a:latin typeface="Alegreya Sans" panose="00000500000000000000" pitchFamily="50" charset="0"/>
              </a:rPr>
              <a:t>Darstellung durch die Python-Library </a:t>
            </a:r>
            <a:r>
              <a:rPr lang="de-DE" sz="16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Matplotlib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Miriam Fixed" panose="020B0604020202020204" pitchFamily="49" charset="-79"/>
              <a:cs typeface="Miriam Fixed" panose="020B0604020202020204" pitchFamily="49" charset="-79"/>
            </a:endParaRPr>
          </a:p>
          <a:p>
            <a:pPr>
              <a:spcAft>
                <a:spcPts val="1200"/>
              </a:spcAft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Leaky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Integrate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 and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Fire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 - Modell:</a:t>
            </a:r>
          </a:p>
          <a:p>
            <a:pPr lvl="1"/>
            <a:r>
              <a:rPr lang="de-DE" sz="1600" dirty="0">
                <a:latin typeface="Alegreya Sans" panose="00000500000000000000" pitchFamily="50" charset="0"/>
              </a:rPr>
              <a:t>Lösung der Differentialgleichung durch nummerische Verfahren: </a:t>
            </a:r>
          </a:p>
          <a:p>
            <a:pPr lvl="2"/>
            <a:r>
              <a:rPr lang="de-DE" sz="1200" dirty="0">
                <a:latin typeface="Alegreya Sans" panose="00000500000000000000" pitchFamily="50" charset="0"/>
              </a:rPr>
              <a:t>Euler-Verfahren</a:t>
            </a:r>
          </a:p>
          <a:p>
            <a:pPr lvl="2"/>
            <a:r>
              <a:rPr lang="de-DE" sz="1200" b="1" dirty="0">
                <a:latin typeface="Alegreya Sans" panose="00000500000000000000" pitchFamily="50" charset="0"/>
              </a:rPr>
              <a:t>Runge-</a:t>
            </a:r>
            <a:r>
              <a:rPr lang="de-DE" sz="1200" b="1" dirty="0" err="1">
                <a:latin typeface="Alegreya Sans" panose="00000500000000000000" pitchFamily="50" charset="0"/>
              </a:rPr>
              <a:t>Kutta</a:t>
            </a:r>
            <a:r>
              <a:rPr lang="de-DE" sz="1200" b="1" dirty="0">
                <a:latin typeface="Alegreya Sans" panose="00000500000000000000" pitchFamily="50" charset="0"/>
              </a:rPr>
              <a:t> 2. &amp; 4. Ordnung</a:t>
            </a:r>
          </a:p>
        </p:txBody>
      </p:sp>
    </p:spTree>
    <p:extLst>
      <p:ext uri="{BB962C8B-B14F-4D97-AF65-F5344CB8AC3E}">
        <p14:creationId xmlns:p14="http://schemas.microsoft.com/office/powerpoint/2010/main" val="38632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705870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Neuronalen Netzes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703E44C6-BDD4-4AA3-B6D2-77BA389C1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548" y="1404508"/>
                <a:ext cx="10515600" cy="276744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000" dirty="0">
                    <a:latin typeface="Alegreya Sans" panose="00000500000000000000" pitchFamily="50" charset="0"/>
                  </a:rPr>
                  <a:t>Implementierung durch Nutzung von </a:t>
                </a:r>
                <a:r>
                  <a:rPr lang="de-DE" sz="2000" dirty="0" err="1">
                    <a:latin typeface="Alegreya Sans" panose="00000500000000000000" pitchFamily="50" charset="0"/>
                  </a:rPr>
                  <a:t>Transitionsmatrizen</a:t>
                </a:r>
                <a:r>
                  <a:rPr lang="de-DE" sz="2000" dirty="0">
                    <a:latin typeface="Alegreya Sans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𝐺𝑎𝑝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𝐺𝑎𝑝</m:t>
                        </m:r>
                      </m:sub>
                    </m:sSub>
                  </m:oMath>
                </a14:m>
                <a:r>
                  <a:rPr lang="de-DE" sz="2000" dirty="0">
                    <a:latin typeface="Alegreya Sans" panose="00000500000000000000" pitchFamily="50" charset="0"/>
                  </a:rPr>
                  <a:t>, um die Verbindungen zwischen Neuronen darzustellen</a:t>
                </a: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𝑙𝑒𝑎𝑘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𝑤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𝜎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𝐶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𝑚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𝐺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𝑙𝑒𝑎𝑘</m:t>
                        </m:r>
                      </m:sub>
                    </m:sSub>
                  </m:oMath>
                </a14:m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sind ebenfalls anhand der </a:t>
                </a:r>
                <a:r>
                  <a:rPr lang="de-DE" sz="2000" dirty="0" err="1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Transitionsmatrizen</a:t>
                </a: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angeordnet</a:t>
                </a: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Das </a:t>
                </a:r>
                <a:r>
                  <a:rPr lang="de-DE" sz="2000" dirty="0" err="1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compute</a:t>
                </a: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-Modul berechnet durch die Modellgleichungen die Ströme der Synapsen bzw. Gap-</a:t>
                </a:r>
                <a:r>
                  <a:rPr lang="de-DE" sz="2000" dirty="0" err="1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Junctions</a:t>
                </a: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und folglich die Membranpotentiale der Neuronen</a:t>
                </a: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Dadurch kommt es zu den </a:t>
                </a:r>
                <a:r>
                  <a:rPr lang="de-DE" sz="2000" dirty="0" err="1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fire</a:t>
                </a: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-Ereignissen und die Motor-Neuronen werden angeregt</a:t>
                </a:r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703E44C6-BDD4-4AA3-B6D2-77BA389C1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548" y="1404508"/>
                <a:ext cx="10515600" cy="2767441"/>
              </a:xfrm>
              <a:blipFill>
                <a:blip r:embed="rId2"/>
                <a:stretch>
                  <a:fillRect l="-522" t="-4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546B1A74-BC67-4DBA-82D7-D4D5580E8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18" y="3726609"/>
            <a:ext cx="5834719" cy="291356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16B8AA2-7686-4514-8D90-1D685B35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458" y="3839173"/>
            <a:ext cx="2843200" cy="26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5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936375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Neuronalen Netzes mit symmetrischen Komponenten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703E44C6-BDD4-4AA3-B6D2-77BA389C1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549" y="1404508"/>
                <a:ext cx="6197257" cy="439228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000" dirty="0">
                    <a:latin typeface="Alegreya Sans" panose="00000500000000000000" pitchFamily="50" charset="0"/>
                  </a:rPr>
                  <a:t>Aufgrund unsymmetrischen Verhalten der Neuronen wurde das bestehende neuronale Netz leicht verändert und symmetrisch aufgestellt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000" dirty="0" err="1">
                    <a:latin typeface="Alegreya Sans" panose="00000500000000000000" pitchFamily="50" charset="0"/>
                  </a:rPr>
                  <a:t>Transitionsmatrizen</a:t>
                </a:r>
                <a:r>
                  <a:rPr lang="de-DE" sz="2000" dirty="0">
                    <a:latin typeface="Alegreya Sans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𝐺𝑎𝑝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𝐺𝑎𝑝</m:t>
                        </m:r>
                      </m:sub>
                    </m:sSub>
                  </m:oMath>
                </a14:m>
                <a:r>
                  <a:rPr lang="de-DE" sz="2000" dirty="0">
                    <a:latin typeface="Alegreya Sans" panose="00000500000000000000" pitchFamily="50" charset="0"/>
                  </a:rPr>
                  <a:t> wurden entsprechend angepasst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𝑙𝑒𝑎𝑘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𝑤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𝜎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𝐶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𝑚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𝐺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𝑙𝑒𝑎𝑘</m:t>
                        </m:r>
                      </m:sub>
                    </m:sSub>
                  </m:oMath>
                </a14:m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werden nun via Random Search erzeugt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Eine Rückführung der Observation von Winkel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𝜑</m:t>
                    </m:r>
                  </m:oMath>
                </a14:m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des Pendels und Geschwindigkeit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𝑣</m:t>
                    </m:r>
                  </m:oMath>
                </a14:m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des </a:t>
                </a:r>
                <a:r>
                  <a:rPr lang="de-DE" sz="2000" dirty="0" err="1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Carts</a:t>
                </a: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in die Eingangsneuronen bildet das geschlossene Simulationsmodell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Durch 10.000 Episoden werden mittels Reinforcement Learning die besten Parametermatrizen herausgefiltert</a:t>
                </a:r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703E44C6-BDD4-4AA3-B6D2-77BA389C1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549" y="1404508"/>
                <a:ext cx="6197257" cy="4392286"/>
              </a:xfrm>
              <a:blipFill>
                <a:blip r:embed="rId2"/>
                <a:stretch>
                  <a:fillRect l="-787" t="-6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Fahrrad, Zubehör, drinnen, sitzend enthält.&#10;&#10;Mit hoher Zuverlässigkeit generierte Beschreibung">
            <a:extLst>
              <a:ext uri="{FF2B5EF4-FFF2-40B4-BE49-F238E27FC236}">
                <a16:creationId xmlns:a16="http://schemas.microsoft.com/office/drawing/2014/main" id="{04EC9EE6-05F0-499D-9F60-7D769D3D2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74" y="1404508"/>
            <a:ext cx="4605559" cy="43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7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705870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Neuronalen Netzes mit symmetrischen Komponenten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83A84B-C808-4814-A6BC-2CD81514E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"/>
          <a:stretch/>
        </p:blipFill>
        <p:spPr>
          <a:xfrm>
            <a:off x="297999" y="1962944"/>
            <a:ext cx="6305550" cy="33722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2CA220-3FD5-4A1E-A4CA-577E8239F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" r="8088"/>
          <a:stretch/>
        </p:blipFill>
        <p:spPr>
          <a:xfrm>
            <a:off x="6307666" y="1964878"/>
            <a:ext cx="5586335" cy="337221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7076983-85A0-42DF-BD43-0C84F5202419}"/>
              </a:ext>
            </a:extLst>
          </p:cNvPr>
          <p:cNvSpPr txBox="1"/>
          <p:nvPr/>
        </p:nvSpPr>
        <p:spPr>
          <a:xfrm>
            <a:off x="418423" y="1037068"/>
            <a:ext cx="936375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r>
              <a:rPr lang="de-DE" b="1" dirty="0">
                <a:latin typeface="Alegreya Sans" panose="00000500000000000000" pitchFamily="50" charset="0"/>
              </a:rPr>
              <a:t>Feste</a:t>
            </a:r>
            <a:r>
              <a:rPr lang="de-DE" dirty="0">
                <a:latin typeface="Alegreya Sans" panose="00000500000000000000" pitchFamily="50" charset="0"/>
              </a:rPr>
              <a:t> Parameter - Simulation der </a:t>
            </a:r>
            <a:r>
              <a:rPr lang="de-DE" dirty="0" err="1">
                <a:latin typeface="Alegreya Sans" panose="00000500000000000000" pitchFamily="50" charset="0"/>
              </a:rPr>
              <a:t>CartPole</a:t>
            </a:r>
            <a:r>
              <a:rPr lang="de-DE" dirty="0">
                <a:latin typeface="Alegreya Sans" panose="00000500000000000000" pitchFamily="50" charset="0"/>
              </a:rPr>
              <a:t>-Environment</a:t>
            </a:r>
            <a:endParaRPr lang="de-DE" dirty="0">
              <a:solidFill>
                <a:schemeClr val="accent1">
                  <a:lumMod val="50000"/>
                </a:schemeClr>
              </a:solidFill>
              <a:latin typeface="Alegreya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7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936375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Neuronalen Netzes mit symmetrischen Komponenten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76C7FC9-6229-4CB9-B9F9-FBE51D0A1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2" r="8762"/>
          <a:stretch/>
        </p:blipFill>
        <p:spPr>
          <a:xfrm>
            <a:off x="314215" y="1813137"/>
            <a:ext cx="5677578" cy="340242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DC1CD41-681D-48FA-B2CE-E671135AB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" r="8940"/>
          <a:stretch/>
        </p:blipFill>
        <p:spPr>
          <a:xfrm>
            <a:off x="6033454" y="1829915"/>
            <a:ext cx="5677578" cy="33659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1F7D442-0D9A-44D7-A8E4-AB799923CBC9}"/>
              </a:ext>
            </a:extLst>
          </p:cNvPr>
          <p:cNvSpPr txBox="1"/>
          <p:nvPr/>
        </p:nvSpPr>
        <p:spPr>
          <a:xfrm>
            <a:off x="418423" y="1037068"/>
            <a:ext cx="936375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r>
              <a:rPr lang="de-DE" b="1" dirty="0">
                <a:latin typeface="Alegreya Sans" panose="00000500000000000000" pitchFamily="50" charset="0"/>
              </a:rPr>
              <a:t>Dynamische</a:t>
            </a:r>
            <a:r>
              <a:rPr lang="de-DE" dirty="0">
                <a:latin typeface="Alegreya Sans" panose="00000500000000000000" pitchFamily="50" charset="0"/>
              </a:rPr>
              <a:t> Parameter - Simulation der </a:t>
            </a:r>
            <a:r>
              <a:rPr lang="de-DE" dirty="0" err="1">
                <a:latin typeface="Alegreya Sans" panose="00000500000000000000" pitchFamily="50" charset="0"/>
              </a:rPr>
              <a:t>CartPole</a:t>
            </a:r>
            <a:r>
              <a:rPr lang="de-DE" dirty="0">
                <a:latin typeface="Alegreya Sans" panose="00000500000000000000" pitchFamily="50" charset="0"/>
              </a:rPr>
              <a:t>-Environment</a:t>
            </a:r>
            <a:endParaRPr lang="de-DE" dirty="0">
              <a:solidFill>
                <a:schemeClr val="accent1">
                  <a:lumMod val="50000"/>
                </a:schemeClr>
              </a:solidFill>
              <a:latin typeface="Alegreya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936375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Neuronalen Netzes mit symmetrischen Komponenten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3E44C6-BDD4-4AA3-B6D2-77BA389C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48" y="1404508"/>
            <a:ext cx="10515600" cy="10199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Der bisher beste Parametersatz hat einen Score in der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OpenAI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Gym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Library von 31/200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Dieser Score ist nicht sehr gut – jedoch wurde er lediglich durch Random Search herausgefunden:</a:t>
            </a:r>
          </a:p>
        </p:txBody>
      </p:sp>
      <p:pic>
        <p:nvPicPr>
          <p:cNvPr id="6" name="Grafik 5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81C62CEC-DD5C-4B2C-B501-3F6C2C179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r="9312"/>
          <a:stretch/>
        </p:blipFill>
        <p:spPr>
          <a:xfrm>
            <a:off x="6358855" y="2575419"/>
            <a:ext cx="5620624" cy="3450933"/>
          </a:xfrm>
          <a:prstGeom prst="rect">
            <a:avLst/>
          </a:prstGeom>
        </p:spPr>
      </p:pic>
      <p:pic>
        <p:nvPicPr>
          <p:cNvPr id="8" name="Grafik 7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43A216E9-26E7-4313-A76D-F4FE9D611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r="9030"/>
          <a:stretch/>
        </p:blipFill>
        <p:spPr>
          <a:xfrm>
            <a:off x="418423" y="2575420"/>
            <a:ext cx="5764263" cy="34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4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936375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Erweiterung der Lernmethode</a:t>
            </a:r>
            <a:endParaRPr lang="de-DE" sz="2400" b="1" dirty="0">
              <a:solidFill>
                <a:schemeClr val="accent1">
                  <a:lumMod val="50000"/>
                </a:schemeClr>
              </a:solidFill>
              <a:latin typeface="Alegreya Sans" panose="00000500000000000000" pitchFamily="50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3E44C6-BDD4-4AA3-B6D2-77BA389C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48" y="1404507"/>
            <a:ext cx="7435792" cy="47176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Durch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RandomSearch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werden zufällige Werte generiert – es liegt kein tieferer Sinn hinter dieser Methode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State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of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the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Art Algorithmen nutzen verschiedene Methoden, um gezielter zu suchen bzw. zu lernen:</a:t>
            </a:r>
          </a:p>
          <a:p>
            <a:pPr lvl="1">
              <a:lnSpc>
                <a:spcPct val="120000"/>
              </a:lnSpc>
            </a:pPr>
            <a:r>
              <a:rPr lang="de-DE" sz="16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Gradiend-Based</a:t>
            </a:r>
            <a:r>
              <a:rPr lang="de-DE" sz="1600" dirty="0">
                <a:latin typeface="Alegreya Sans" panose="00000500000000000000" pitchFamily="50" charset="0"/>
                <a:cs typeface="Miriam Fixed" panose="020B0509050101010101" pitchFamily="49" charset="-79"/>
              </a:rPr>
              <a:t> Methoden schauen nach der Tendenz der Parameter und suchen in eine gezielte Richtung</a:t>
            </a: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Alegreya Sans" panose="00000500000000000000" pitchFamily="50" charset="0"/>
                <a:cs typeface="Miriam Fixed" panose="020B0509050101010101" pitchFamily="49" charset="-79"/>
              </a:rPr>
              <a:t>Genetische Algorithmen nutzen die gut verstandene Evolutionstheorie um Populationen zu bilden und diese durch Fit und Mutation in eine Richtung zu lernen</a:t>
            </a:r>
          </a:p>
          <a:p>
            <a:pPr lvl="1">
              <a:lnSpc>
                <a:spcPct val="120000"/>
              </a:lnSpc>
            </a:pPr>
            <a:r>
              <a:rPr lang="de-DE" sz="16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Kostenfuktionen</a:t>
            </a:r>
            <a:endParaRPr lang="de-DE" sz="1600" dirty="0">
              <a:latin typeface="Alegreya Sans" panose="00000500000000000000" pitchFamily="50" charset="0"/>
              <a:cs typeface="Miriam Fixed" panose="020B0509050101010101" pitchFamily="49" charset="-79"/>
            </a:endParaRPr>
          </a:p>
          <a:p>
            <a:pPr>
              <a:lnSpc>
                <a:spcPct val="120000"/>
              </a:lnSpc>
            </a:pP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Geplant ist, den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RandomSearch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Score mit diesen Algorithmen zu vergleichen und einen besseren Score zu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erziehlen</a:t>
            </a:r>
            <a:endParaRPr lang="de-DE" sz="2000" dirty="0">
              <a:latin typeface="Alegreya Sans" panose="00000500000000000000" pitchFamily="50" charset="0"/>
              <a:cs typeface="Miriam Fixed" panose="020B0509050101010101" pitchFamily="49" charset="-79"/>
            </a:endParaRP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Alegreya Sans" panose="00000500000000000000" pitchFamily="50" charset="0"/>
                <a:cs typeface="Miriam Fixed" panose="020B0509050101010101" pitchFamily="49" charset="-79"/>
              </a:rPr>
              <a:t>Dies erfordert eine erweiterte und umfangreiche Programmierung in Python (da dieser Ansatz des Reinforcement Learning) keine Toolboxes hat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8F257A-A249-48E9-8354-8303DDE4A9DE}"/>
              </a:ext>
            </a:extLst>
          </p:cNvPr>
          <p:cNvSpPr txBox="1"/>
          <p:nvPr/>
        </p:nvSpPr>
        <p:spPr>
          <a:xfrm>
            <a:off x="8712867" y="1466908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600" b="1" dirty="0">
                <a:latin typeface="Alegreya Sans" panose="00000500000000000000" pitchFamily="50" charset="0"/>
              </a:rPr>
              <a:t>BA Repository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08D88F5-5DE4-430B-8C44-5FC7A9A0DACC}"/>
              </a:ext>
            </a:extLst>
          </p:cNvPr>
          <p:cNvGrpSpPr/>
          <p:nvPr/>
        </p:nvGrpSpPr>
        <p:grpSpPr>
          <a:xfrm>
            <a:off x="8673427" y="2152592"/>
            <a:ext cx="238419" cy="234950"/>
            <a:chOff x="9127831" y="1808876"/>
            <a:chExt cx="238419" cy="234950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EF314128-39F3-48D9-B481-41215E1D7C95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31" y="1808876"/>
              <a:ext cx="0" cy="23495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1860B225-BD3E-4409-A64C-C713FDB47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831" y="2042952"/>
              <a:ext cx="2384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Grafik 13" descr="Geöffneter Ordner">
            <a:extLst>
              <a:ext uri="{FF2B5EF4-FFF2-40B4-BE49-F238E27FC236}">
                <a16:creationId xmlns:a16="http://schemas.microsoft.com/office/drawing/2014/main" id="{9B51FE93-3350-4D98-8867-01678D536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4546" y="2267460"/>
            <a:ext cx="238416" cy="23841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9DB8707-DE3D-427D-B036-B8D78AD20BFB}"/>
              </a:ext>
            </a:extLst>
          </p:cNvPr>
          <p:cNvSpPr txBox="1"/>
          <p:nvPr/>
        </p:nvSpPr>
        <p:spPr>
          <a:xfrm>
            <a:off x="9106774" y="2203392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600" dirty="0" err="1">
                <a:latin typeface="Alegreya Sans" panose="00000500000000000000" pitchFamily="50" charset="0"/>
              </a:rPr>
              <a:t>modules</a:t>
            </a:r>
            <a:endParaRPr lang="de-DE" sz="1600" dirty="0">
              <a:latin typeface="Alegreya Sans" panose="00000500000000000000" pitchFamily="50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96BEAC5-2199-49B6-9FC2-3E311FBC768B}"/>
              </a:ext>
            </a:extLst>
          </p:cNvPr>
          <p:cNvGrpSpPr/>
          <p:nvPr/>
        </p:nvGrpSpPr>
        <p:grpSpPr>
          <a:xfrm>
            <a:off x="9043752" y="2867404"/>
            <a:ext cx="238419" cy="234950"/>
            <a:chOff x="9127831" y="1808876"/>
            <a:chExt cx="238419" cy="23495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EA9A12AF-70CD-46F2-87D6-51363F48E89F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31" y="1808876"/>
              <a:ext cx="0" cy="23495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74B1AB0-0E7A-4A04-9163-FCC60AD78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831" y="2042952"/>
              <a:ext cx="2384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7C7E37BB-5EDD-4699-87AD-8D1E161E5D91}"/>
              </a:ext>
            </a:extLst>
          </p:cNvPr>
          <p:cNvSpPr txBox="1"/>
          <p:nvPr/>
        </p:nvSpPr>
        <p:spPr>
          <a:xfrm>
            <a:off x="9475177" y="2902344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400" dirty="0">
                <a:latin typeface="Miriam Fixed" panose="020B0509050101010101" pitchFamily="49" charset="-79"/>
                <a:cs typeface="Miriam Fixed" panose="020B0509050101010101" pitchFamily="49" charset="-79"/>
              </a:rPr>
              <a:t>random_search.py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A9D5A62-3BAE-4B31-BE6A-D3CF24B4CD19}"/>
              </a:ext>
            </a:extLst>
          </p:cNvPr>
          <p:cNvGrpSpPr/>
          <p:nvPr/>
        </p:nvGrpSpPr>
        <p:grpSpPr>
          <a:xfrm>
            <a:off x="9047030" y="3208440"/>
            <a:ext cx="238419" cy="234950"/>
            <a:chOff x="9127831" y="1808876"/>
            <a:chExt cx="238419" cy="23495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68E31B20-5494-4DAE-BCF9-5B2F599F7034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31" y="1808876"/>
              <a:ext cx="0" cy="23495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098F2605-9DAB-4201-A481-E1222980F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831" y="2042952"/>
              <a:ext cx="2384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E4867001-B62B-43B1-9C34-F6B52B85BBAF}"/>
              </a:ext>
            </a:extLst>
          </p:cNvPr>
          <p:cNvSpPr txBox="1"/>
          <p:nvPr/>
        </p:nvSpPr>
        <p:spPr>
          <a:xfrm>
            <a:off x="9478455" y="3243380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400" dirty="0">
                <a:latin typeface="Miriam Fixed" panose="020B0509050101010101" pitchFamily="49" charset="-79"/>
                <a:cs typeface="Miriam Fixed" panose="020B0509050101010101" pitchFamily="49" charset="-79"/>
              </a:rPr>
              <a:t>lif.py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E8A8862-9F3C-4702-AFB6-4AF964FB323F}"/>
              </a:ext>
            </a:extLst>
          </p:cNvPr>
          <p:cNvGrpSpPr/>
          <p:nvPr/>
        </p:nvGrpSpPr>
        <p:grpSpPr>
          <a:xfrm>
            <a:off x="9043752" y="3582610"/>
            <a:ext cx="238419" cy="234950"/>
            <a:chOff x="9127831" y="1808876"/>
            <a:chExt cx="238419" cy="234950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0B70C843-A88A-4A26-9F0E-91B9C2A20B26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31" y="1808876"/>
              <a:ext cx="0" cy="23495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7958AE-D8B7-4C51-B911-C6721DBDD7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831" y="2042952"/>
              <a:ext cx="2384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9B795F85-E0CA-4E7B-AB80-72296936C860}"/>
              </a:ext>
            </a:extLst>
          </p:cNvPr>
          <p:cNvSpPr txBox="1"/>
          <p:nvPr/>
        </p:nvSpPr>
        <p:spPr>
          <a:xfrm>
            <a:off x="9475177" y="3617550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400" dirty="0">
                <a:latin typeface="Miriam Fixed" panose="020B0509050101010101" pitchFamily="49" charset="-79"/>
                <a:cs typeface="Miriam Fixed" panose="020B0509050101010101" pitchFamily="49" charset="-79"/>
              </a:rPr>
              <a:t>visiualize.py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D7A51A6-AA5F-463B-AA2F-4F2EC524F95E}"/>
              </a:ext>
            </a:extLst>
          </p:cNvPr>
          <p:cNvSpPr txBox="1"/>
          <p:nvPr/>
        </p:nvSpPr>
        <p:spPr>
          <a:xfrm>
            <a:off x="9475177" y="3991634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400" dirty="0">
                <a:latin typeface="Miriam Fixed" panose="020B0509050101010101" pitchFamily="49" charset="-79"/>
                <a:cs typeface="Miriam Fixed" panose="020B0509050101010101" pitchFamily="49" charset="-79"/>
              </a:rPr>
              <a:t>inspect.py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443A240-8D73-4928-B868-14FFCF13FBA6}"/>
              </a:ext>
            </a:extLst>
          </p:cNvPr>
          <p:cNvGrpSpPr/>
          <p:nvPr/>
        </p:nvGrpSpPr>
        <p:grpSpPr>
          <a:xfrm>
            <a:off x="8676806" y="4333602"/>
            <a:ext cx="238419" cy="276576"/>
            <a:chOff x="9127831" y="1767250"/>
            <a:chExt cx="238419" cy="276576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8BF43B0B-9C3A-4604-A215-F3DB17E1C402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31" y="1767250"/>
              <a:ext cx="0" cy="27657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CEE0E536-7836-4EE9-9655-58B4F037F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831" y="2042952"/>
              <a:ext cx="2384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5" name="Grafik 34" descr="Geöffneter Ordner">
            <a:extLst>
              <a:ext uri="{FF2B5EF4-FFF2-40B4-BE49-F238E27FC236}">
                <a16:creationId xmlns:a16="http://schemas.microsoft.com/office/drawing/2014/main" id="{839C21EC-0600-4E0D-824E-9FAFD7B6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9536" y="4490096"/>
            <a:ext cx="238416" cy="238416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431B94AF-C493-4CD7-AF68-D07D83B11B24}"/>
              </a:ext>
            </a:extLst>
          </p:cNvPr>
          <p:cNvSpPr txBox="1"/>
          <p:nvPr/>
        </p:nvSpPr>
        <p:spPr>
          <a:xfrm>
            <a:off x="9101764" y="4426028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600" dirty="0" err="1">
                <a:latin typeface="Alegreya Sans" panose="00000500000000000000" pitchFamily="50" charset="0"/>
              </a:rPr>
              <a:t>parameter_dumps</a:t>
            </a:r>
            <a:endParaRPr lang="de-DE" sz="1600" dirty="0">
              <a:latin typeface="Alegreya Sans" panose="00000500000000000000" pitchFamily="50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9D3A59A-1988-48FA-B72A-077F71612C3F}"/>
              </a:ext>
            </a:extLst>
          </p:cNvPr>
          <p:cNvGrpSpPr/>
          <p:nvPr/>
        </p:nvGrpSpPr>
        <p:grpSpPr>
          <a:xfrm>
            <a:off x="9043752" y="4800214"/>
            <a:ext cx="238419" cy="234950"/>
            <a:chOff x="9127831" y="1808876"/>
            <a:chExt cx="238419" cy="23495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C9847C35-EFB5-4F79-9166-3D644A10F299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31" y="1808876"/>
              <a:ext cx="0" cy="23495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9A2CC1FA-DF76-46AC-99A8-A410F8E04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831" y="2042952"/>
              <a:ext cx="2384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70A40AD9-3040-4548-BD68-C7CAF29A7105}"/>
              </a:ext>
            </a:extLst>
          </p:cNvPr>
          <p:cNvSpPr txBox="1"/>
          <p:nvPr/>
        </p:nvSpPr>
        <p:spPr>
          <a:xfrm>
            <a:off x="9506403" y="4822454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200" dirty="0">
                <a:latin typeface="Miriam Fixed" panose="020B0509050101010101" pitchFamily="49" charset="-79"/>
                <a:cs typeface="Miriam Fixed" panose="020B0509050101010101" pitchFamily="49" charset="-79"/>
              </a:rPr>
              <a:t>&lt;date&gt;_&lt;</a:t>
            </a:r>
            <a:r>
              <a:rPr lang="de-DE" sz="12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method</a:t>
            </a:r>
            <a:r>
              <a:rPr lang="de-DE" sz="1200" dirty="0">
                <a:latin typeface="Miriam Fixed" panose="020B0509050101010101" pitchFamily="49" charset="-79"/>
                <a:cs typeface="Miriam Fixed" panose="020B0509050101010101" pitchFamily="49" charset="-79"/>
              </a:rPr>
              <a:t>&gt;_&lt;</a:t>
            </a:r>
            <a:r>
              <a:rPr lang="de-DE" sz="12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reward</a:t>
            </a:r>
            <a:r>
              <a:rPr lang="de-DE" sz="1200" dirty="0">
                <a:latin typeface="Miriam Fixed" panose="020B0509050101010101" pitchFamily="49" charset="-79"/>
                <a:cs typeface="Miriam Fixed" panose="020B0509050101010101" pitchFamily="49" charset="-79"/>
              </a:rPr>
              <a:t>&gt;.p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3FFB2730-99D8-4828-A1BE-6E83A8984C6C}"/>
              </a:ext>
            </a:extLst>
          </p:cNvPr>
          <p:cNvGrpSpPr/>
          <p:nvPr/>
        </p:nvGrpSpPr>
        <p:grpSpPr>
          <a:xfrm>
            <a:off x="9043170" y="2532293"/>
            <a:ext cx="238419" cy="234950"/>
            <a:chOff x="9127831" y="1808876"/>
            <a:chExt cx="238419" cy="234950"/>
          </a:xfrm>
        </p:grpSpPr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96963F6C-5E3B-4DF1-BACD-21BC0B7FE244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31" y="1808876"/>
              <a:ext cx="0" cy="23495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0FE384E-F190-410C-AFBC-A4C9511E2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831" y="2042952"/>
              <a:ext cx="2384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784F7C53-2241-4FF8-BA8C-5AD162A53710}"/>
              </a:ext>
            </a:extLst>
          </p:cNvPr>
          <p:cNvSpPr txBox="1"/>
          <p:nvPr/>
        </p:nvSpPr>
        <p:spPr>
          <a:xfrm>
            <a:off x="9474595" y="2567233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400" dirty="0">
                <a:latin typeface="Miriam Fixed" panose="020B0509050101010101" pitchFamily="49" charset="-79"/>
                <a:cs typeface="Miriam Fixed" panose="020B0509050101010101" pitchFamily="49" charset="-79"/>
              </a:rPr>
              <a:t>genetic_search.py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E7D3053-30F2-40DA-B547-E19D63D123C2}"/>
              </a:ext>
            </a:extLst>
          </p:cNvPr>
          <p:cNvGrpSpPr/>
          <p:nvPr/>
        </p:nvGrpSpPr>
        <p:grpSpPr>
          <a:xfrm>
            <a:off x="9047030" y="2693216"/>
            <a:ext cx="238419" cy="1499387"/>
            <a:chOff x="9127831" y="544439"/>
            <a:chExt cx="238419" cy="1499387"/>
          </a:xfrm>
        </p:grpSpPr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074EAA1-BD16-48AD-89E8-0D7E7C5772C9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31" y="544439"/>
              <a:ext cx="0" cy="149938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92B4A72-C3BE-4765-9B83-B0D3B4C5D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831" y="2042952"/>
              <a:ext cx="2384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3" name="Grafik 52">
            <a:extLst>
              <a:ext uri="{FF2B5EF4-FFF2-40B4-BE49-F238E27FC236}">
                <a16:creationId xmlns:a16="http://schemas.microsoft.com/office/drawing/2014/main" id="{DA29EDCD-0520-494A-8B38-A987DB171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53" y="2680107"/>
            <a:ext cx="167779" cy="167779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37E035F3-F381-4301-B00C-7A5CCC8B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63" y="3019873"/>
            <a:ext cx="167779" cy="167779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301A8A95-D5AC-425C-9545-3F559C45E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86" y="3359528"/>
            <a:ext cx="167779" cy="167779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70191EF5-45E2-4C38-9CCC-7AF017313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730" y="3736189"/>
            <a:ext cx="167779" cy="167779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E3C53CD4-742D-4801-80FA-33414D6D5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53" y="4113944"/>
            <a:ext cx="167779" cy="167779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42D5367F-4CA8-4C0A-8E08-94C9FC4CE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893" y1="66786" x2="25893" y2="66786"/>
                        <a14:foregroundMark x1="27500" y1="68571" x2="27500" y2="68571"/>
                        <a14:foregroundMark x1="29107" y1="70179" x2="29107" y2="70179"/>
                        <a14:foregroundMark x1="30893" y1="72500" x2="30893" y2="72500"/>
                        <a14:foregroundMark x1="33571" y1="73750" x2="33571" y2="73750"/>
                        <a14:foregroundMark x1="36607" y1="74286" x2="36607" y2="74286"/>
                        <a14:foregroundMark x1="39286" y1="74107" x2="39286" y2="74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49" y="1493030"/>
            <a:ext cx="258956" cy="258956"/>
          </a:xfrm>
          <a:prstGeom prst="rect">
            <a:avLst/>
          </a:prstGeom>
        </p:spPr>
      </p:pic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9EF6F930-7440-4F31-9299-7C1248F95490}"/>
              </a:ext>
            </a:extLst>
          </p:cNvPr>
          <p:cNvGrpSpPr/>
          <p:nvPr/>
        </p:nvGrpSpPr>
        <p:grpSpPr>
          <a:xfrm>
            <a:off x="8676515" y="1818096"/>
            <a:ext cx="238419" cy="234950"/>
            <a:chOff x="9127831" y="1808876"/>
            <a:chExt cx="238419" cy="234950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5F99E09-C9CE-46A4-9B91-59F77A01FB06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31" y="1808876"/>
              <a:ext cx="0" cy="23495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68EC21FE-0262-42E0-B16E-04672FD36E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831" y="2042952"/>
              <a:ext cx="2384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" name="Grafik 62" descr="Geöffneter Ordner">
            <a:extLst>
              <a:ext uri="{FF2B5EF4-FFF2-40B4-BE49-F238E27FC236}">
                <a16:creationId xmlns:a16="http://schemas.microsoft.com/office/drawing/2014/main" id="{8C4AC5A2-BD0B-42B0-A444-44B6289A3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7634" y="1932964"/>
            <a:ext cx="238416" cy="238416"/>
          </a:xfrm>
          <a:prstGeom prst="rect">
            <a:avLst/>
          </a:prstGeom>
        </p:spPr>
      </p:pic>
      <p:sp>
        <p:nvSpPr>
          <p:cNvPr id="64" name="Textfeld 63">
            <a:extLst>
              <a:ext uri="{FF2B5EF4-FFF2-40B4-BE49-F238E27FC236}">
                <a16:creationId xmlns:a16="http://schemas.microsoft.com/office/drawing/2014/main" id="{4EB52271-01D2-4519-B07D-00664D6D139E}"/>
              </a:ext>
            </a:extLst>
          </p:cNvPr>
          <p:cNvSpPr txBox="1"/>
          <p:nvPr/>
        </p:nvSpPr>
        <p:spPr>
          <a:xfrm>
            <a:off x="9109862" y="1868896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600" dirty="0" err="1">
                <a:latin typeface="Alegreya Sans" panose="00000500000000000000" pitchFamily="50" charset="0"/>
              </a:rPr>
              <a:t>docs</a:t>
            </a:r>
            <a:endParaRPr lang="de-DE" sz="1600" dirty="0">
              <a:latin typeface="Alegreya Sans" panose="00000500000000000000" pitchFamily="50" charset="0"/>
            </a:endParaRPr>
          </a:p>
        </p:txBody>
      </p:sp>
      <p:pic>
        <p:nvPicPr>
          <p:cNvPr id="67" name="Grafik 66" descr="Herunterladen">
            <a:extLst>
              <a:ext uri="{FF2B5EF4-FFF2-40B4-BE49-F238E27FC236}">
                <a16:creationId xmlns:a16="http://schemas.microsoft.com/office/drawing/2014/main" id="{AF5DDBF0-60DB-400C-8525-9748BEFD5F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7218" y="4902763"/>
            <a:ext cx="254802" cy="254802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1902C8EA-161E-4F7D-9228-2D48AE4C4717}"/>
              </a:ext>
            </a:extLst>
          </p:cNvPr>
          <p:cNvGrpSpPr/>
          <p:nvPr/>
        </p:nvGrpSpPr>
        <p:grpSpPr>
          <a:xfrm>
            <a:off x="8673427" y="5191787"/>
            <a:ext cx="238419" cy="234950"/>
            <a:chOff x="9127831" y="1808876"/>
            <a:chExt cx="238419" cy="234950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31078560-10A2-45C4-9394-FB3A5486247A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31" y="1808876"/>
              <a:ext cx="0" cy="23495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A7F60975-7884-4F68-AE07-E72999FAD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831" y="2042952"/>
              <a:ext cx="2384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C63AE7C4-73B2-474A-906B-A416B24C952F}"/>
              </a:ext>
            </a:extLst>
          </p:cNvPr>
          <p:cNvSpPr txBox="1"/>
          <p:nvPr/>
        </p:nvSpPr>
        <p:spPr>
          <a:xfrm>
            <a:off x="9104852" y="5226727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400" dirty="0">
                <a:latin typeface="Miriam Fixed" panose="020B0509050101010101" pitchFamily="49" charset="-79"/>
                <a:cs typeface="Miriam Fixed" panose="020B0509050101010101" pitchFamily="49" charset="-79"/>
              </a:rPr>
              <a:t>main.py</a:t>
            </a: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33827AEC-2983-4B6D-9BF9-33F17256A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010" y="5339601"/>
            <a:ext cx="167779" cy="167779"/>
          </a:xfrm>
          <a:prstGeom prst="rect">
            <a:avLst/>
          </a:prstGeom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076352E4-3C8B-4E93-8AB5-7BB18DE9976A}"/>
              </a:ext>
            </a:extLst>
          </p:cNvPr>
          <p:cNvGrpSpPr/>
          <p:nvPr/>
        </p:nvGrpSpPr>
        <p:grpSpPr>
          <a:xfrm>
            <a:off x="8673427" y="1932964"/>
            <a:ext cx="238419" cy="3914451"/>
            <a:chOff x="9127831" y="-1870625"/>
            <a:chExt cx="238419" cy="3914451"/>
          </a:xfrm>
        </p:grpSpPr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0BC3BC43-026A-4AB0-AAD9-ABA3616F5AAC}"/>
                </a:ext>
              </a:extLst>
            </p:cNvPr>
            <p:cNvCxnSpPr>
              <a:cxnSpLocks/>
            </p:cNvCxnSpPr>
            <p:nvPr/>
          </p:nvCxnSpPr>
          <p:spPr>
            <a:xfrm>
              <a:off x="9127831" y="-1870625"/>
              <a:ext cx="0" cy="391445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5BD64CB6-5B1D-4E1C-B722-96DE2527C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831" y="2042952"/>
              <a:ext cx="2384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1B2E6809-49FA-4172-8208-D4D6BE2FB736}"/>
              </a:ext>
            </a:extLst>
          </p:cNvPr>
          <p:cNvSpPr txBox="1"/>
          <p:nvPr/>
        </p:nvSpPr>
        <p:spPr>
          <a:xfrm>
            <a:off x="9104852" y="5647405"/>
            <a:ext cx="914400" cy="34196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1400" dirty="0">
                <a:latin typeface="Miriam Fixed" panose="020B0509050101010101" pitchFamily="49" charset="-79"/>
                <a:cs typeface="Miriam Fixed" panose="020B0509050101010101" pitchFamily="49" charset="-79"/>
              </a:rPr>
              <a:t>README.md</a:t>
            </a:r>
          </a:p>
        </p:txBody>
      </p:sp>
      <p:pic>
        <p:nvPicPr>
          <p:cNvPr id="79" name="Grafik 78" descr="Dokument">
            <a:extLst>
              <a:ext uri="{FF2B5EF4-FFF2-40B4-BE49-F238E27FC236}">
                <a16:creationId xmlns:a16="http://schemas.microsoft.com/office/drawing/2014/main" id="{6CE81862-35DA-48AE-B020-FFBC03C00F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44250" y="5741364"/>
            <a:ext cx="220254" cy="22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2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 algn="l">
          <a:defRPr sz="2800"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Breitbild</PresentationFormat>
  <Paragraphs>87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Alegreya Sans</vt:lpstr>
      <vt:lpstr>Arial</vt:lpstr>
      <vt:lpstr>Calibri</vt:lpstr>
      <vt:lpstr>Calibri Light</vt:lpstr>
      <vt:lpstr>Cambria Math</vt:lpstr>
      <vt:lpstr>Miriam Fixed</vt:lpstr>
      <vt:lpstr>Office</vt:lpstr>
      <vt:lpstr>Eine Anwendung des Reinforcement Learning zur Regelung dynamischer Systeme</vt:lpstr>
      <vt:lpstr>Bisherige Schritte</vt:lpstr>
      <vt:lpstr>Bisherige Schritte</vt:lpstr>
      <vt:lpstr>Bisherige Schritte</vt:lpstr>
      <vt:lpstr>Bisherige Schritte</vt:lpstr>
      <vt:lpstr>Bisherige Schritte</vt:lpstr>
      <vt:lpstr>Bisherige Schritte</vt:lpstr>
      <vt:lpstr>Bisherige Schritte</vt:lpstr>
      <vt:lpstr>Geplante Schritte</vt:lpstr>
      <vt:lpstr>Ressourcen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Wilinski</dc:creator>
  <cp:lastModifiedBy>Jonas Wilinski</cp:lastModifiedBy>
  <cp:revision>16</cp:revision>
  <dcterms:created xsi:type="dcterms:W3CDTF">2018-07-17T11:49:30Z</dcterms:created>
  <dcterms:modified xsi:type="dcterms:W3CDTF">2018-07-17T21:20:34Z</dcterms:modified>
</cp:coreProperties>
</file>