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B3"/>
    <a:srgbClr val="949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02982-67E5-4505-9FEA-33319222A81A}" type="datetimeFigureOut">
              <a:rPr lang="de-DE" smtClean="0"/>
              <a:t>17.07.2018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72511-AAEE-444F-9AB9-7E0D2E5DD1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546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E43CFE1D-A6D5-4685-8798-40BBBA9FEAA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3345" y="4630189"/>
            <a:ext cx="6763789" cy="365126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Name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B996AD-7B48-4E97-985E-5D2825C66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64235" y="6639733"/>
            <a:ext cx="1009650" cy="216131"/>
          </a:xfrm>
        </p:spPr>
        <p:txBody>
          <a:bodyPr/>
          <a:lstStyle>
            <a:lvl1pPr>
              <a:defRPr sz="1500">
                <a:solidFill>
                  <a:srgbClr val="2626B3"/>
                </a:solidFill>
              </a:defRPr>
            </a:lvl1pPr>
          </a:lstStyle>
          <a:p>
            <a:r>
              <a:rPr lang="de-DE" dirty="0"/>
              <a:t>J. Wilinski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B20D34-BADB-4AE4-BE9A-70ECCD5B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2021" y="6619093"/>
            <a:ext cx="903380" cy="232668"/>
          </a:xfrm>
        </p:spPr>
        <p:txBody>
          <a:bodyPr/>
          <a:lstStyle>
            <a:lvl1pPr algn="l">
              <a:defRPr sz="1500" b="0">
                <a:solidFill>
                  <a:srgbClr val="2626B3"/>
                </a:solidFill>
              </a:defRPr>
            </a:lvl1pPr>
          </a:lstStyle>
          <a:p>
            <a:r>
              <a:rPr lang="de-DE" dirty="0"/>
              <a:t>Page &lt;#&gt;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CB1958A-9FCB-4E7E-B853-B0923B5421EA}"/>
              </a:ext>
            </a:extLst>
          </p:cNvPr>
          <p:cNvSpPr/>
          <p:nvPr userDrawn="1"/>
        </p:nvSpPr>
        <p:spPr>
          <a:xfrm>
            <a:off x="0" y="1"/>
            <a:ext cx="12192000" cy="2503488"/>
          </a:xfrm>
          <a:prstGeom prst="rect">
            <a:avLst/>
          </a:prstGeom>
          <a:solidFill>
            <a:srgbClr val="262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F5BE66-D0B2-43BC-946B-95EE7678F2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3236" y="616514"/>
            <a:ext cx="10512829" cy="1348653"/>
          </a:xfrm>
        </p:spPr>
        <p:txBody>
          <a:bodyPr anchor="b">
            <a:normAutofit/>
          </a:bodyPr>
          <a:lstStyle>
            <a:lvl1pPr algn="l">
              <a:defRPr sz="4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dirty="0"/>
              <a:t>Title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CEE1694-1797-4601-A11C-FE20E4E861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147" b="23077"/>
          <a:stretch/>
        </p:blipFill>
        <p:spPr>
          <a:xfrm rot="16200000">
            <a:off x="-355067" y="6215541"/>
            <a:ext cx="1010860" cy="300721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DEC7DB77-552E-48B9-8277-93D4FEF3897C}"/>
              </a:ext>
            </a:extLst>
          </p:cNvPr>
          <p:cNvSpPr/>
          <p:nvPr userDrawn="1"/>
        </p:nvSpPr>
        <p:spPr>
          <a:xfrm>
            <a:off x="300726" y="6414220"/>
            <a:ext cx="11891274" cy="216131"/>
          </a:xfrm>
          <a:prstGeom prst="rect">
            <a:avLst/>
          </a:prstGeom>
          <a:solidFill>
            <a:srgbClr val="949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04DE4A5-9FC4-470A-9CBC-D1D6BF269687}"/>
              </a:ext>
            </a:extLst>
          </p:cNvPr>
          <p:cNvCxnSpPr/>
          <p:nvPr userDrawn="1"/>
        </p:nvCxnSpPr>
        <p:spPr>
          <a:xfrm>
            <a:off x="1285876" y="6665767"/>
            <a:ext cx="0" cy="161925"/>
          </a:xfrm>
          <a:prstGeom prst="line">
            <a:avLst/>
          </a:prstGeom>
          <a:ln>
            <a:solidFill>
              <a:srgbClr val="2626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5293554D-19EF-4A0A-ADEF-317CDEF19C7D}"/>
              </a:ext>
            </a:extLst>
          </p:cNvPr>
          <p:cNvSpPr txBox="1">
            <a:spLocks/>
          </p:cNvSpPr>
          <p:nvPr userDrawn="1"/>
        </p:nvSpPr>
        <p:spPr>
          <a:xfrm>
            <a:off x="2530602" y="6641869"/>
            <a:ext cx="9331140" cy="21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500" kern="1200">
                <a:solidFill>
                  <a:srgbClr val="2626B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500" b="0" i="0" u="none" strike="noStrike" kern="1200" baseline="0" dirty="0">
                <a:solidFill>
                  <a:srgbClr val="2626B3"/>
                </a:solidFill>
                <a:latin typeface="+mn-lt"/>
                <a:ea typeface="+mn-ea"/>
                <a:cs typeface="+mn-cs"/>
              </a:rPr>
              <a:t>Eine Anwendung des Reinforcement Learning zur Regelung dynamischer Systeme</a:t>
            </a:r>
            <a:endParaRPr lang="de-DE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F073A31-3CF8-4D9B-A799-BBCA406C20C5}"/>
              </a:ext>
            </a:extLst>
          </p:cNvPr>
          <p:cNvCxnSpPr/>
          <p:nvPr userDrawn="1"/>
        </p:nvCxnSpPr>
        <p:spPr>
          <a:xfrm>
            <a:off x="2452243" y="6667903"/>
            <a:ext cx="0" cy="161925"/>
          </a:xfrm>
          <a:prstGeom prst="line">
            <a:avLst/>
          </a:prstGeom>
          <a:ln>
            <a:solidFill>
              <a:srgbClr val="2626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2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70E8E0-6437-416D-BA9B-A965A476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B00A50-E1B5-49EF-9B80-C5FA89578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DCC19B-3F9F-4EEF-8B3D-6A829C31D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101-1E74-4099-8BF2-8BAB36978F50}" type="datetimeFigureOut">
              <a:rPr lang="de-DE" smtClean="0"/>
              <a:t>17.07.2018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48311C-2F5F-4C45-BDB2-2C5A37A2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77D930-B4C1-4B90-85C7-1035FA23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0250-9BFE-46E8-B1C1-8F1BA15DFA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82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843DDD0-82AC-4C23-AA03-418E8DAAF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AD0A91-33AB-4A6C-8F84-80337690D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D22485-3204-45A5-9381-0D468E13A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101-1E74-4099-8BF2-8BAB36978F50}" type="datetimeFigureOut">
              <a:rPr lang="de-DE" smtClean="0"/>
              <a:t>17.07.2018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648248-4A2A-4447-B048-7753E4F74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FED298-7B04-4356-A368-BC1E5486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0250-9BFE-46E8-B1C1-8F1BA15DFA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99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C54C52-CE8B-47E2-95CC-72953175D2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423" y="-9525"/>
            <a:ext cx="4371975" cy="568324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2626B3"/>
                </a:solidFill>
                <a:latin typeface="+mn-lt"/>
              </a:defRPr>
            </a:lvl1pPr>
          </a:lstStyle>
          <a:p>
            <a:r>
              <a:rPr lang="de-DE" dirty="0"/>
              <a:t>Title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93EE38-9C42-4C90-8965-219F12C76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23" y="1525008"/>
            <a:ext cx="10515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65E4D60-04B8-40B2-8102-079A5E859CA2}"/>
              </a:ext>
            </a:extLst>
          </p:cNvPr>
          <p:cNvSpPr txBox="1">
            <a:spLocks/>
          </p:cNvSpPr>
          <p:nvPr userDrawn="1"/>
        </p:nvSpPr>
        <p:spPr>
          <a:xfrm>
            <a:off x="1373760" y="6639733"/>
            <a:ext cx="1009650" cy="21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500" kern="1200">
                <a:solidFill>
                  <a:srgbClr val="2626B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J. Wilinski</a:t>
            </a:r>
            <a:endParaRPr lang="de-DE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F8E9829C-B36C-4A6A-BEBF-73CE1FD70EE1}"/>
              </a:ext>
            </a:extLst>
          </p:cNvPr>
          <p:cNvSpPr txBox="1">
            <a:spLocks/>
          </p:cNvSpPr>
          <p:nvPr userDrawn="1"/>
        </p:nvSpPr>
        <p:spPr>
          <a:xfrm>
            <a:off x="392005" y="6638664"/>
            <a:ext cx="1015538" cy="2161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500" b="0" kern="1200">
                <a:solidFill>
                  <a:srgbClr val="2626B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Page </a:t>
            </a:r>
            <a:fld id="{0D380250-9BFE-46E8-B1C1-8F1BA15DFAD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5A9B9E9-D87D-4CED-AA28-25599A04E8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147" b="23077"/>
          <a:stretch/>
        </p:blipFill>
        <p:spPr>
          <a:xfrm rot="16200000">
            <a:off x="-355067" y="6215541"/>
            <a:ext cx="1010860" cy="300721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4A0B2D8F-09C0-4E36-97B8-09CE26879087}"/>
              </a:ext>
            </a:extLst>
          </p:cNvPr>
          <p:cNvCxnSpPr/>
          <p:nvPr userDrawn="1"/>
        </p:nvCxnSpPr>
        <p:spPr>
          <a:xfrm>
            <a:off x="1295401" y="6665767"/>
            <a:ext cx="0" cy="161925"/>
          </a:xfrm>
          <a:prstGeom prst="line">
            <a:avLst/>
          </a:prstGeom>
          <a:ln>
            <a:solidFill>
              <a:srgbClr val="2626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0E2F7E11-94A8-4166-9919-691B9E289526}"/>
              </a:ext>
            </a:extLst>
          </p:cNvPr>
          <p:cNvSpPr txBox="1">
            <a:spLocks/>
          </p:cNvSpPr>
          <p:nvPr userDrawn="1"/>
        </p:nvSpPr>
        <p:spPr>
          <a:xfrm>
            <a:off x="2540127" y="6641869"/>
            <a:ext cx="9331140" cy="216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500" kern="1200">
                <a:solidFill>
                  <a:srgbClr val="2626B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500" b="0" i="0" u="none" strike="noStrike" kern="1200" baseline="0" dirty="0">
                <a:solidFill>
                  <a:srgbClr val="2626B3"/>
                </a:solidFill>
                <a:latin typeface="+mn-lt"/>
                <a:ea typeface="+mn-ea"/>
                <a:cs typeface="+mn-cs"/>
              </a:rPr>
              <a:t>Eine Anwendung des Reinforcement Learning zur Regelung dynamischer Systeme</a:t>
            </a:r>
            <a:endParaRPr lang="de-DE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94DB05D9-5ACB-452C-9CBC-5A536C80051F}"/>
              </a:ext>
            </a:extLst>
          </p:cNvPr>
          <p:cNvCxnSpPr/>
          <p:nvPr userDrawn="1"/>
        </p:nvCxnSpPr>
        <p:spPr>
          <a:xfrm>
            <a:off x="2461768" y="6667903"/>
            <a:ext cx="0" cy="161925"/>
          </a:xfrm>
          <a:prstGeom prst="line">
            <a:avLst/>
          </a:prstGeom>
          <a:ln>
            <a:solidFill>
              <a:srgbClr val="2626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9635890-57DA-4FB2-85E6-7A1F93D3167D}"/>
              </a:ext>
            </a:extLst>
          </p:cNvPr>
          <p:cNvCxnSpPr>
            <a:cxnSpLocks/>
          </p:cNvCxnSpPr>
          <p:nvPr userDrawn="1"/>
        </p:nvCxnSpPr>
        <p:spPr>
          <a:xfrm>
            <a:off x="0" y="509674"/>
            <a:ext cx="12192000" cy="0"/>
          </a:xfrm>
          <a:prstGeom prst="line">
            <a:avLst/>
          </a:prstGeom>
          <a:ln w="28575">
            <a:solidFill>
              <a:srgbClr val="2626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97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A36FDF-A4FC-4AD0-A40B-FEC27581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A499D4-25C5-4720-A79C-31AFFEA5A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F41AC4-AB0A-4B21-83F2-7F516F5C4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101-1E74-4099-8BF2-8BAB36978F50}" type="datetimeFigureOut">
              <a:rPr lang="de-DE" smtClean="0"/>
              <a:t>17.07.2018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ACEEB2-DB40-4A18-80E8-AEFF868ED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CABA4B-5E75-4D8A-A113-27BD7018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0250-9BFE-46E8-B1C1-8F1BA15DFA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77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3276B2-1BEC-49C1-B660-284141CE6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8B3414-DE77-4A54-8470-C93F80AAD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901DF7-D2C5-48FD-93A0-F3685DFF5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EDD4B1-BA18-4859-8583-8F6CC8125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101-1E74-4099-8BF2-8BAB36978F50}" type="datetimeFigureOut">
              <a:rPr lang="de-DE" smtClean="0"/>
              <a:t>17.07.2018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9C0F98-8C3F-47CB-B4D9-44DE8026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6646CF-197D-4C64-8662-96119C20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0250-9BFE-46E8-B1C1-8F1BA15DFA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52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C6193-B37F-443A-8272-633944066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A4EA2B-09BE-4837-82C3-045F33A37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EB66CF-39FE-4429-8AEF-7A1A4C240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C1C8E4-051B-4A6E-93A5-2604CA7B4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8EC405-5B91-45D2-9FCC-1660B65AF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BBE5A86-4F35-421D-81A5-12E501686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101-1E74-4099-8BF2-8BAB36978F50}" type="datetimeFigureOut">
              <a:rPr lang="de-DE" smtClean="0"/>
              <a:t>17.07.2018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09A322D-B1C8-45C2-8A4A-39E69130C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CA3AFD0-83B6-4D85-BAED-4EE4C017E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0250-9BFE-46E8-B1C1-8F1BA15DFA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60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6B6E7C-4D43-47B3-AF9B-88A50045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A242A38-879E-48C4-A72D-3C70D62E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101-1E74-4099-8BF2-8BAB36978F50}" type="datetimeFigureOut">
              <a:rPr lang="de-DE" smtClean="0"/>
              <a:t>17.07.2018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A19BB9-5569-4B88-AEE3-A39F5AB60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FD06A3-8842-419C-82F1-FE1B1019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0250-9BFE-46E8-B1C1-8F1BA15DFA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880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C745A56-69C8-4FB1-B9C5-5DC2FC72F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101-1E74-4099-8BF2-8BAB36978F50}" type="datetimeFigureOut">
              <a:rPr lang="de-DE" smtClean="0"/>
              <a:t>17.07.2018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5DCF76-703A-4922-9F1A-BF43E413F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4E057A-7BC7-471A-BB08-02C8407B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0250-9BFE-46E8-B1C1-8F1BA15DFA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827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E6FE5A-DBCC-4A9E-AB65-2BA1DC678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6289DB-3D26-4D8D-8A99-58770520E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67701C-9490-4914-8428-A3B6B662A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DE9F39-C802-4DFF-842D-0C92C4D45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101-1E74-4099-8BF2-8BAB36978F50}" type="datetimeFigureOut">
              <a:rPr lang="de-DE" smtClean="0"/>
              <a:t>17.07.2018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5F4623-39BD-495D-ADE1-B10214F0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4F9204-6691-4B04-B3F3-17E4585A9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0250-9BFE-46E8-B1C1-8F1BA15DFA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08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93B6B-CC03-4867-AA99-873FA954D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13D455-A195-4456-A5E5-EAE2011050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EAE121-08A9-451E-9AA7-E1302F547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733FE8-F4F2-4363-AB2D-98D0CB7BE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E101-1E74-4099-8BF2-8BAB36978F50}" type="datetimeFigureOut">
              <a:rPr lang="de-DE" smtClean="0"/>
              <a:t>17.07.2018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765137-D107-4D15-A59B-A14B1D2A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F37DD9-B773-47A9-A3BE-A1A1519C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80250-9BFE-46E8-B1C1-8F1BA15DFA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85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3345FB9-6010-47CF-8015-A5BD972B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5C0909-448B-4902-8E24-430B41E3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1127E5-9355-4604-B03C-6A84BCB22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CE101-1E74-4099-8BF2-8BAB36978F50}" type="datetimeFigureOut">
              <a:rPr lang="de-DE" smtClean="0"/>
              <a:t>17.07.2018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6B9FDC-9C7C-4602-ACD2-B3D6BF47B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8ED8E4-1FC0-430E-A52D-50DB7291E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80250-9BFE-46E8-B1C1-8F1BA15DFA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54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0nasW/BA" TargetMode="External"/><Relationship Id="rId3" Type="http://schemas.microsoft.com/office/2007/relationships/hdphoto" Target="../media/hdphoto1.wdp"/><Relationship Id="rId7" Type="http://schemas.openxmlformats.org/officeDocument/2006/relationships/hyperlink" Target="http://www.control.tf.uni-kiel.de/en?set_language=en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hyperlink" Target="https://www.python.org/" TargetMode="External"/><Relationship Id="rId4" Type="http://schemas.openxmlformats.org/officeDocument/2006/relationships/image" Target="../media/image13.png"/><Relationship Id="rId9" Type="http://schemas.openxmlformats.org/officeDocument/2006/relationships/hyperlink" Target="https://gym.openai.com/envs/CartPole-v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4C950-DE22-4714-B37C-EDFEE8A372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Alegreya Sans" panose="00000500000000000000" pitchFamily="50" charset="0"/>
              </a:rPr>
              <a:t>Eine Anwendung des Reinforcement Learning</a:t>
            </a:r>
            <a:br>
              <a:rPr lang="de-DE" dirty="0">
                <a:latin typeface="Alegreya Sans" panose="00000500000000000000" pitchFamily="50" charset="0"/>
              </a:rPr>
            </a:br>
            <a:r>
              <a:rPr lang="de-DE" dirty="0">
                <a:latin typeface="Alegreya Sans" panose="00000500000000000000" pitchFamily="50" charset="0"/>
              </a:rPr>
              <a:t>zur Regelung dynamischer Systeme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ED831A-3B05-48C5-92ED-7579E7F8F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345" y="4630188"/>
            <a:ext cx="6763789" cy="437111"/>
          </a:xfrm>
        </p:spPr>
        <p:txBody>
          <a:bodyPr>
            <a:normAutofit/>
          </a:bodyPr>
          <a:lstStyle/>
          <a:p>
            <a:r>
              <a:rPr lang="de-DE" dirty="0">
                <a:latin typeface="Alegreya Sans" panose="00000500000000000000" pitchFamily="50" charset="0"/>
              </a:rPr>
              <a:t>Jonas Helmut Wilinski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53CC24A2-02E4-4D6C-AB3C-1EA2CBF46D38}"/>
              </a:ext>
            </a:extLst>
          </p:cNvPr>
          <p:cNvSpPr txBox="1">
            <a:spLocks/>
          </p:cNvSpPr>
          <p:nvPr/>
        </p:nvSpPr>
        <p:spPr>
          <a:xfrm>
            <a:off x="443345" y="5195340"/>
            <a:ext cx="6763789" cy="3651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legreya Sans" panose="00000500000000000000" pitchFamily="50" charset="0"/>
              </a:rPr>
              <a:t>Statusgespräch, Mittwoch 18. Juli 2018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4958ADCA-9668-47B1-B045-A5DF8343D95A}"/>
              </a:ext>
            </a:extLst>
          </p:cNvPr>
          <p:cNvSpPr txBox="1">
            <a:spLocks/>
          </p:cNvSpPr>
          <p:nvPr/>
        </p:nvSpPr>
        <p:spPr>
          <a:xfrm>
            <a:off x="263236" y="1778564"/>
            <a:ext cx="10512829" cy="6312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de-DE" sz="2400" dirty="0">
                <a:latin typeface="Alegreya Sans" panose="00000500000000000000" pitchFamily="50" charset="0"/>
              </a:rPr>
              <a:t>Aktueller Status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7FC4779-BB47-43DB-890C-87F854FF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J. Wilinski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C8E271B-F487-4AE8-AC99-39E16406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Page 1</a:t>
            </a:r>
          </a:p>
        </p:txBody>
      </p:sp>
    </p:spTree>
    <p:extLst>
      <p:ext uri="{BB962C8B-B14F-4D97-AF65-F5344CB8AC3E}">
        <p14:creationId xmlns:p14="http://schemas.microsoft.com/office/powerpoint/2010/main" val="3931889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A293F72B-0DF6-4083-A326-0484A4BCB712}"/>
              </a:ext>
            </a:extLst>
          </p:cNvPr>
          <p:cNvSpPr/>
          <p:nvPr/>
        </p:nvSpPr>
        <p:spPr>
          <a:xfrm>
            <a:off x="578840" y="2327772"/>
            <a:ext cx="10956022" cy="35151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F303C1-6F11-4063-8988-8A614801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Ressourcen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0118B82-5FE9-444A-AD1B-B2D3D28117B7}"/>
              </a:ext>
            </a:extLst>
          </p:cNvPr>
          <p:cNvSpPr txBox="1"/>
          <p:nvPr/>
        </p:nvSpPr>
        <p:spPr>
          <a:xfrm>
            <a:off x="963706" y="4645113"/>
            <a:ext cx="2316389" cy="916788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 fontScale="92500" lnSpcReduction="10000"/>
          </a:bodyPr>
          <a:lstStyle/>
          <a:p>
            <a:pPr algn="ctr"/>
            <a:r>
              <a:rPr lang="de-DE" sz="2000" dirty="0">
                <a:latin typeface="Alegreya Sans" panose="00000500000000000000" pitchFamily="50" charset="0"/>
              </a:rPr>
              <a:t>Programme und Code</a:t>
            </a:r>
          </a:p>
          <a:p>
            <a:pPr algn="ctr"/>
            <a:r>
              <a:rPr lang="de-DE" sz="2000" dirty="0">
                <a:latin typeface="Alegreya Sans" panose="00000500000000000000" pitchFamily="50" charset="0"/>
              </a:rPr>
              <a:t>auf GitHub</a:t>
            </a:r>
          </a:p>
          <a:p>
            <a:pPr algn="ctr"/>
            <a:r>
              <a:rPr lang="de-DE" sz="2000" dirty="0">
                <a:solidFill>
                  <a:schemeClr val="accent1">
                    <a:lumMod val="50000"/>
                  </a:schemeClr>
                </a:solidFill>
                <a:latin typeface="+mj-lt"/>
                <a:cs typeface="Miriam Fixed" panose="020B0509050101010101" pitchFamily="49" charset="-79"/>
              </a:rPr>
              <a:t>(J0nasW/BA)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821650A-DC4B-40A6-80E1-19A4B8B40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893" y1="66786" x2="25893" y2="66786"/>
                        <a14:foregroundMark x1="27500" y1="68571" x2="27500" y2="68571"/>
                        <a14:foregroundMark x1="29107" y1="70179" x2="29107" y2="70179"/>
                        <a14:foregroundMark x1="30893" y1="72500" x2="30893" y2="72500"/>
                        <a14:foregroundMark x1="33571" y1="73750" x2="33571" y2="73750"/>
                        <a14:foregroundMark x1="36607" y1="74286" x2="36607" y2="74286"/>
                        <a14:foregroundMark x1="39286" y1="74107" x2="39286" y2="741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60" y="2415855"/>
            <a:ext cx="2236880" cy="223688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8F02CF4-9159-4289-8ACF-66F16BDB5204}"/>
              </a:ext>
            </a:extLst>
          </p:cNvPr>
          <p:cNvSpPr txBox="1"/>
          <p:nvPr/>
        </p:nvSpPr>
        <p:spPr>
          <a:xfrm>
            <a:off x="4937805" y="4652735"/>
            <a:ext cx="2316389" cy="993056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 lnSpcReduction="10000"/>
          </a:bodyPr>
          <a:lstStyle/>
          <a:p>
            <a:pPr algn="ctr"/>
            <a:r>
              <a:rPr lang="de-DE" sz="2000" dirty="0">
                <a:latin typeface="Alegreya Sans" panose="00000500000000000000" pitchFamily="50" charset="0"/>
              </a:rPr>
              <a:t>Environment:</a:t>
            </a:r>
          </a:p>
          <a:p>
            <a:pPr algn="ctr"/>
            <a:r>
              <a:rPr lang="de-DE" sz="2000" dirty="0" err="1">
                <a:latin typeface="Alegreya Sans" panose="00000500000000000000" pitchFamily="50" charset="0"/>
              </a:rPr>
              <a:t>OpenAI</a:t>
            </a:r>
            <a:r>
              <a:rPr lang="de-DE" sz="2000" dirty="0">
                <a:latin typeface="Alegreya Sans" panose="00000500000000000000" pitchFamily="50" charset="0"/>
              </a:rPr>
              <a:t> </a:t>
            </a:r>
            <a:r>
              <a:rPr lang="de-DE" sz="2000" dirty="0" err="1">
                <a:latin typeface="Alegreya Sans" panose="00000500000000000000" pitchFamily="50" charset="0"/>
              </a:rPr>
              <a:t>Gym</a:t>
            </a:r>
            <a:endParaRPr lang="de-DE" sz="2000" dirty="0">
              <a:latin typeface="Alegreya Sans" panose="00000500000000000000" pitchFamily="50" charset="0"/>
            </a:endParaRPr>
          </a:p>
          <a:p>
            <a:pPr algn="ctr"/>
            <a:r>
              <a:rPr lang="de-DE" sz="20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(CartPole_v0)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082CCF8-06DA-46CA-BEC1-AD3AE620D2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47" r="29387" b="48012"/>
          <a:stretch/>
        </p:blipFill>
        <p:spPr>
          <a:xfrm>
            <a:off x="5377344" y="2969704"/>
            <a:ext cx="1518407" cy="1402876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B396BE1-9325-4539-B808-F809635A8F8F}"/>
              </a:ext>
            </a:extLst>
          </p:cNvPr>
          <p:cNvSpPr txBox="1"/>
          <p:nvPr/>
        </p:nvSpPr>
        <p:spPr>
          <a:xfrm>
            <a:off x="8672304" y="4652735"/>
            <a:ext cx="2316389" cy="993056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 lnSpcReduction="10000"/>
          </a:bodyPr>
          <a:lstStyle/>
          <a:p>
            <a:pPr algn="ctr"/>
            <a:r>
              <a:rPr lang="de-DE" sz="2000" dirty="0">
                <a:latin typeface="Alegreya Sans" panose="00000500000000000000" pitchFamily="50" charset="0"/>
              </a:rPr>
              <a:t>Programmiersprache:</a:t>
            </a:r>
          </a:p>
          <a:p>
            <a:pPr algn="ctr"/>
            <a:r>
              <a:rPr lang="de-DE" sz="2000" dirty="0">
                <a:latin typeface="Alegreya Sans" panose="00000500000000000000" pitchFamily="50" charset="0"/>
              </a:rPr>
              <a:t>Python 2.7</a:t>
            </a:r>
          </a:p>
          <a:p>
            <a:pPr algn="ctr"/>
            <a:r>
              <a:rPr lang="de-DE" sz="20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(Atom Editor)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76EA8D25-5DA8-497B-B907-9C4B4E8890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832" y="2969704"/>
            <a:ext cx="1402876" cy="1402876"/>
          </a:xfrm>
          <a:prstGeom prst="rect">
            <a:avLst/>
          </a:prstGeom>
        </p:spPr>
      </p:pic>
      <p:pic>
        <p:nvPicPr>
          <p:cNvPr id="20" name="Grafik 19" descr="Ein Bild, das ClipArt enthält.&#10;&#10;Mit hoher Zuverlässigkeit generierte Beschreibung">
            <a:extLst>
              <a:ext uri="{FF2B5EF4-FFF2-40B4-BE49-F238E27FC236}">
                <a16:creationId xmlns:a16="http://schemas.microsoft.com/office/drawing/2014/main" id="{23BF129C-20BC-47DD-8A0B-68D46821F1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881" y="1026836"/>
            <a:ext cx="2570521" cy="934735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6E829AD2-4C44-43AC-93EE-E105309A239E}"/>
              </a:ext>
            </a:extLst>
          </p:cNvPr>
          <p:cNvSpPr txBox="1"/>
          <p:nvPr/>
        </p:nvSpPr>
        <p:spPr>
          <a:xfrm>
            <a:off x="5051402" y="1002581"/>
            <a:ext cx="5015387" cy="958990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/>
          <a:p>
            <a:pPr algn="l"/>
            <a:r>
              <a:rPr lang="de-DE" sz="2400" b="1" dirty="0">
                <a:latin typeface="Alegreya Sans" panose="00000500000000000000" pitchFamily="50" charset="0"/>
              </a:rPr>
              <a:t>Lehrstuhl für Regelungstechnik</a:t>
            </a:r>
          </a:p>
          <a:p>
            <a:pPr algn="l"/>
            <a:r>
              <a:rPr lang="de-DE" sz="2400" b="1" dirty="0">
                <a:latin typeface="Alegreya Sans" panose="00000500000000000000" pitchFamily="50" charset="0"/>
              </a:rPr>
              <a:t>Technische Fakultät der CAU Kiel</a:t>
            </a:r>
          </a:p>
        </p:txBody>
      </p:sp>
      <p:sp>
        <p:nvSpPr>
          <p:cNvPr id="23" name="Rechteck 22">
            <a:hlinkClick r:id="rId7"/>
            <a:extLst>
              <a:ext uri="{FF2B5EF4-FFF2-40B4-BE49-F238E27FC236}">
                <a16:creationId xmlns:a16="http://schemas.microsoft.com/office/drawing/2014/main" id="{708B4135-8C4E-43A1-990B-1B43DB2CBE7D}"/>
              </a:ext>
            </a:extLst>
          </p:cNvPr>
          <p:cNvSpPr/>
          <p:nvPr/>
        </p:nvSpPr>
        <p:spPr>
          <a:xfrm>
            <a:off x="2382473" y="864066"/>
            <a:ext cx="7147421" cy="1182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hlinkClick r:id="rId8"/>
            <a:extLst>
              <a:ext uri="{FF2B5EF4-FFF2-40B4-BE49-F238E27FC236}">
                <a16:creationId xmlns:a16="http://schemas.microsoft.com/office/drawing/2014/main" id="{C3E08B00-C549-4E9B-B684-C6E3689DAC8F}"/>
              </a:ext>
            </a:extLst>
          </p:cNvPr>
          <p:cNvSpPr/>
          <p:nvPr/>
        </p:nvSpPr>
        <p:spPr>
          <a:xfrm>
            <a:off x="864371" y="2565340"/>
            <a:ext cx="2524782" cy="3139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>
            <a:hlinkClick r:id="rId9"/>
            <a:extLst>
              <a:ext uri="{FF2B5EF4-FFF2-40B4-BE49-F238E27FC236}">
                <a16:creationId xmlns:a16="http://schemas.microsoft.com/office/drawing/2014/main" id="{54F05A70-AE8E-42C9-9EFC-D7748A501970}"/>
              </a:ext>
            </a:extLst>
          </p:cNvPr>
          <p:cNvSpPr/>
          <p:nvPr/>
        </p:nvSpPr>
        <p:spPr>
          <a:xfrm>
            <a:off x="4833608" y="2565340"/>
            <a:ext cx="2524782" cy="3139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hlinkClick r:id="rId10"/>
            <a:extLst>
              <a:ext uri="{FF2B5EF4-FFF2-40B4-BE49-F238E27FC236}">
                <a16:creationId xmlns:a16="http://schemas.microsoft.com/office/drawing/2014/main" id="{EDAEA87F-59C0-40CF-BDC0-80D8F4A3ACA9}"/>
              </a:ext>
            </a:extLst>
          </p:cNvPr>
          <p:cNvSpPr/>
          <p:nvPr/>
        </p:nvSpPr>
        <p:spPr>
          <a:xfrm>
            <a:off x="8566879" y="2565340"/>
            <a:ext cx="2524782" cy="3139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05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FE194-9E0F-4787-9804-F4E06ABD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Alegreya Sans" panose="00000500000000000000" pitchFamily="50" charset="0"/>
              </a:rPr>
              <a:t>Bisherige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8637B5-77B8-4FA0-986A-75CC29AE9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548" y="1404509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de-DE" sz="2000" dirty="0">
                <a:latin typeface="Alegreya Sans" panose="00000500000000000000" pitchFamily="50" charset="0"/>
              </a:rPr>
              <a:t>Mehrere Paper &amp; Fachliteratur gelesen und zusammengefasst</a:t>
            </a:r>
          </a:p>
          <a:p>
            <a:pPr lvl="1"/>
            <a:r>
              <a:rPr lang="de-DE" sz="1600" dirty="0">
                <a:latin typeface="Alegreya Sans" panose="00000500000000000000" pitchFamily="50" charset="0"/>
              </a:rPr>
              <a:t>Bücher: </a:t>
            </a:r>
          </a:p>
          <a:p>
            <a:pPr lvl="2"/>
            <a:r>
              <a:rPr lang="en-US" sz="1200" dirty="0">
                <a:latin typeface="Alegreya Sans" panose="00000500000000000000" pitchFamily="50" charset="0"/>
              </a:rPr>
              <a:t>Stuart Russell, Peter </a:t>
            </a:r>
            <a:r>
              <a:rPr lang="en-US" sz="1200" dirty="0" err="1">
                <a:latin typeface="Alegreya Sans" panose="00000500000000000000" pitchFamily="50" charset="0"/>
              </a:rPr>
              <a:t>Norvig</a:t>
            </a:r>
            <a:r>
              <a:rPr lang="en-US" sz="1200" dirty="0">
                <a:latin typeface="Alegreya Sans" panose="00000500000000000000" pitchFamily="50" charset="0"/>
              </a:rPr>
              <a:t> - Artificial Intelligence - A Modern Approach (2010, Prentice Hall)</a:t>
            </a:r>
          </a:p>
          <a:p>
            <a:pPr lvl="2"/>
            <a:r>
              <a:rPr lang="de-DE" sz="1200" dirty="0">
                <a:latin typeface="Alegreya Sans" panose="00000500000000000000" pitchFamily="50" charset="0"/>
              </a:rPr>
              <a:t>Raúl Rojas (</a:t>
            </a:r>
            <a:r>
              <a:rPr lang="de-DE" sz="1200" dirty="0" err="1">
                <a:latin typeface="Alegreya Sans" panose="00000500000000000000" pitchFamily="50" charset="0"/>
              </a:rPr>
              <a:t>auth</a:t>
            </a:r>
            <a:r>
              <a:rPr lang="de-DE" sz="1200" dirty="0">
                <a:latin typeface="Alegreya Sans" panose="00000500000000000000" pitchFamily="50" charset="0"/>
              </a:rPr>
              <a:t>.) - Theorie der neuronalen Netze - Eine systematische Einführung (1993, Springer-Verlag Berlin Heidelberg)</a:t>
            </a:r>
          </a:p>
          <a:p>
            <a:pPr lvl="2"/>
            <a:r>
              <a:rPr lang="en-US" sz="1200" dirty="0">
                <a:latin typeface="Alegreya Sans" panose="00000500000000000000" pitchFamily="50" charset="0"/>
              </a:rPr>
              <a:t>Steven H. </a:t>
            </a:r>
            <a:r>
              <a:rPr lang="en-US" sz="1200" dirty="0" err="1">
                <a:latin typeface="Alegreya Sans" panose="00000500000000000000" pitchFamily="50" charset="0"/>
              </a:rPr>
              <a:t>Strogatz</a:t>
            </a:r>
            <a:r>
              <a:rPr lang="en-US" sz="1200" dirty="0">
                <a:latin typeface="Alegreya Sans" panose="00000500000000000000" pitchFamily="50" charset="0"/>
              </a:rPr>
              <a:t> - Nonlinear Dynamics and Chaos - With Applications to Physics, Biology, Chemistry, and Engineering  (1994, Westview Press)</a:t>
            </a:r>
          </a:p>
          <a:p>
            <a:pPr lvl="2"/>
            <a:r>
              <a:rPr lang="de-DE" sz="1200" b="1" dirty="0" err="1">
                <a:latin typeface="Alegreya Sans" panose="00000500000000000000" pitchFamily="50" charset="0"/>
              </a:rPr>
              <a:t>Wulfram</a:t>
            </a:r>
            <a:r>
              <a:rPr lang="de-DE" sz="1200" b="1" dirty="0">
                <a:latin typeface="Alegreya Sans" panose="00000500000000000000" pitchFamily="50" charset="0"/>
              </a:rPr>
              <a:t> Gerstner, Werner M. Kistler, Richard </a:t>
            </a:r>
            <a:r>
              <a:rPr lang="de-DE" sz="1200" b="1" dirty="0" err="1">
                <a:latin typeface="Alegreya Sans" panose="00000500000000000000" pitchFamily="50" charset="0"/>
              </a:rPr>
              <a:t>Naud</a:t>
            </a:r>
            <a:r>
              <a:rPr lang="de-DE" sz="1200" b="1" dirty="0">
                <a:latin typeface="Alegreya Sans" panose="00000500000000000000" pitchFamily="50" charset="0"/>
              </a:rPr>
              <a:t>, Liam </a:t>
            </a:r>
            <a:r>
              <a:rPr lang="de-DE" sz="1200" b="1" dirty="0" err="1">
                <a:latin typeface="Alegreya Sans" panose="00000500000000000000" pitchFamily="50" charset="0"/>
              </a:rPr>
              <a:t>Paninski</a:t>
            </a:r>
            <a:r>
              <a:rPr lang="de-DE" sz="1200" b="1" dirty="0">
                <a:latin typeface="Alegreya Sans" panose="00000500000000000000" pitchFamily="50" charset="0"/>
              </a:rPr>
              <a:t> - Neuronal Dynamics - </a:t>
            </a:r>
            <a:r>
              <a:rPr lang="de-DE" sz="1200" b="1" dirty="0" err="1">
                <a:latin typeface="Alegreya Sans" panose="00000500000000000000" pitchFamily="50" charset="0"/>
              </a:rPr>
              <a:t>From</a:t>
            </a:r>
            <a:r>
              <a:rPr lang="de-DE" sz="1200" b="1" dirty="0">
                <a:latin typeface="Alegreya Sans" panose="00000500000000000000" pitchFamily="50" charset="0"/>
              </a:rPr>
              <a:t> Single Neurons </a:t>
            </a:r>
            <a:r>
              <a:rPr lang="de-DE" sz="1200" b="1" dirty="0" err="1">
                <a:latin typeface="Alegreya Sans" panose="00000500000000000000" pitchFamily="50" charset="0"/>
              </a:rPr>
              <a:t>to</a:t>
            </a:r>
            <a:r>
              <a:rPr lang="de-DE" sz="1200" b="1" dirty="0">
                <a:latin typeface="Alegreya Sans" panose="00000500000000000000" pitchFamily="50" charset="0"/>
              </a:rPr>
              <a:t> Networks and Models </a:t>
            </a:r>
            <a:r>
              <a:rPr lang="de-DE" sz="1200" b="1" dirty="0" err="1">
                <a:latin typeface="Alegreya Sans" panose="00000500000000000000" pitchFamily="50" charset="0"/>
              </a:rPr>
              <a:t>of</a:t>
            </a:r>
            <a:r>
              <a:rPr lang="de-DE" sz="1200" b="1" dirty="0">
                <a:latin typeface="Alegreya Sans" panose="00000500000000000000" pitchFamily="50" charset="0"/>
              </a:rPr>
              <a:t> </a:t>
            </a:r>
            <a:r>
              <a:rPr lang="de-DE" sz="1200" b="1" dirty="0" err="1">
                <a:latin typeface="Alegreya Sans" panose="00000500000000000000" pitchFamily="50" charset="0"/>
              </a:rPr>
              <a:t>Cognition</a:t>
            </a:r>
            <a:r>
              <a:rPr lang="de-DE" sz="1200" b="1" dirty="0">
                <a:latin typeface="Alegreya Sans" panose="00000500000000000000" pitchFamily="50" charset="0"/>
              </a:rPr>
              <a:t> (2014, Cambridge University Press)</a:t>
            </a:r>
          </a:p>
          <a:p>
            <a:pPr lvl="1"/>
            <a:r>
              <a:rPr lang="de-DE" sz="1600" dirty="0">
                <a:latin typeface="Alegreya Sans" panose="00000500000000000000" pitchFamily="50" charset="0"/>
              </a:rPr>
              <a:t>Fachartikel:</a:t>
            </a:r>
          </a:p>
          <a:p>
            <a:pPr lvl="2"/>
            <a:r>
              <a:rPr lang="en-US" sz="1200" dirty="0">
                <a:latin typeface="Alegreya Sans" panose="00000500000000000000" pitchFamily="50" charset="0"/>
              </a:rPr>
              <a:t>Lechner (et al) - Worm-level control through search-based reinforcement learning</a:t>
            </a:r>
          </a:p>
          <a:p>
            <a:pPr lvl="2"/>
            <a:r>
              <a:rPr lang="en-US" sz="1200" dirty="0">
                <a:latin typeface="Alegreya Sans" panose="00000500000000000000" pitchFamily="50" charset="0"/>
              </a:rPr>
              <a:t>Lechner (et al) - Neuronal Circuit Policies</a:t>
            </a:r>
          </a:p>
          <a:p>
            <a:pPr lvl="2"/>
            <a:r>
              <a:rPr lang="en-US" sz="1200" dirty="0">
                <a:latin typeface="Alegreya Sans" panose="00000500000000000000" pitchFamily="50" charset="0"/>
              </a:rPr>
              <a:t>SIM-CE - An advanced Simulink platform for studying the brain of C. elegans</a:t>
            </a:r>
          </a:p>
          <a:p>
            <a:pPr lvl="2"/>
            <a:r>
              <a:rPr lang="en-US" sz="1200" dirty="0">
                <a:latin typeface="Alegreya Sans" panose="00000500000000000000" pitchFamily="50" charset="0"/>
              </a:rPr>
              <a:t>…</a:t>
            </a:r>
          </a:p>
          <a:p>
            <a:pPr lvl="1"/>
            <a:r>
              <a:rPr lang="en-US" sz="1600" dirty="0" err="1">
                <a:latin typeface="Alegreya Sans" panose="00000500000000000000" pitchFamily="50" charset="0"/>
              </a:rPr>
              <a:t>Kurse</a:t>
            </a:r>
            <a:r>
              <a:rPr lang="en-US" sz="1600" dirty="0">
                <a:latin typeface="Alegreya Sans" panose="00000500000000000000" pitchFamily="50" charset="0"/>
              </a:rPr>
              <a:t>:</a:t>
            </a:r>
          </a:p>
          <a:p>
            <a:pPr lvl="2"/>
            <a:r>
              <a:rPr lang="en-US" sz="1200" dirty="0">
                <a:latin typeface="Alegreya Sans" panose="00000500000000000000" pitchFamily="50" charset="0"/>
              </a:rPr>
              <a:t>Reinforcement Learning by David Silver (Google DeepMind – UCL)</a:t>
            </a:r>
          </a:p>
          <a:p>
            <a:pPr lvl="2"/>
            <a:endParaRPr lang="de-DE" sz="1200" dirty="0">
              <a:latin typeface="Alegreya Sans" panose="00000500000000000000" pitchFamily="50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07A366E-CDB4-4497-B0A1-5705E3EA2F6C}"/>
              </a:ext>
            </a:extLst>
          </p:cNvPr>
          <p:cNvSpPr txBox="1"/>
          <p:nvPr/>
        </p:nvSpPr>
        <p:spPr>
          <a:xfrm>
            <a:off x="418423" y="735843"/>
            <a:ext cx="3171825" cy="491622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/>
          <a:p>
            <a:pPr algn="l"/>
            <a:r>
              <a:rPr lang="de-DE" sz="2400" b="1" dirty="0">
                <a:latin typeface="Alegreya Sans" panose="00000500000000000000" pitchFamily="50" charset="0"/>
              </a:rPr>
              <a:t>Literaturphase</a:t>
            </a:r>
          </a:p>
        </p:txBody>
      </p:sp>
    </p:spTree>
    <p:extLst>
      <p:ext uri="{BB962C8B-B14F-4D97-AF65-F5344CB8AC3E}">
        <p14:creationId xmlns:p14="http://schemas.microsoft.com/office/powerpoint/2010/main" val="306088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303C1-6F11-4063-8988-8A614801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Bisherige Schritte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0118B82-5FE9-444A-AD1B-B2D3D28117B7}"/>
              </a:ext>
            </a:extLst>
          </p:cNvPr>
          <p:cNvSpPr txBox="1"/>
          <p:nvPr/>
        </p:nvSpPr>
        <p:spPr>
          <a:xfrm>
            <a:off x="418423" y="735843"/>
            <a:ext cx="7058702" cy="491622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/>
          <a:p>
            <a:pPr algn="l"/>
            <a:r>
              <a:rPr lang="de-DE" sz="2400" b="1" dirty="0">
                <a:latin typeface="Alegreya Sans" panose="00000500000000000000" pitchFamily="50" charset="0"/>
              </a:rPr>
              <a:t>Implementierung des</a:t>
            </a:r>
            <a:r>
              <a:rPr lang="de-DE" sz="2400" b="1" i="1" dirty="0">
                <a:latin typeface="Alegreya Sans" panose="00000500000000000000" pitchFamily="50" charset="0"/>
              </a:rPr>
              <a:t> </a:t>
            </a:r>
            <a:r>
              <a:rPr lang="de-DE" sz="2400" b="1" dirty="0" err="1">
                <a:solidFill>
                  <a:schemeClr val="accent1">
                    <a:lumMod val="50000"/>
                  </a:schemeClr>
                </a:solidFill>
                <a:latin typeface="Alegreya Sans" panose="00000500000000000000" pitchFamily="50" charset="0"/>
              </a:rPr>
              <a:t>Leaky</a:t>
            </a:r>
            <a:r>
              <a:rPr lang="de-DE" sz="2400" b="1" dirty="0">
                <a:solidFill>
                  <a:schemeClr val="accent1">
                    <a:lumMod val="50000"/>
                  </a:schemeClr>
                </a:solidFill>
                <a:latin typeface="Alegreya Sans" panose="00000500000000000000" pitchFamily="50" charset="0"/>
              </a:rPr>
              <a:t> </a:t>
            </a:r>
            <a:r>
              <a:rPr lang="de-DE" sz="2400" b="1" dirty="0" err="1">
                <a:solidFill>
                  <a:schemeClr val="accent1">
                    <a:lumMod val="50000"/>
                  </a:schemeClr>
                </a:solidFill>
                <a:latin typeface="Alegreya Sans" panose="00000500000000000000" pitchFamily="50" charset="0"/>
              </a:rPr>
              <a:t>Integrate</a:t>
            </a:r>
            <a:r>
              <a:rPr lang="de-DE" sz="2400" b="1" dirty="0">
                <a:solidFill>
                  <a:schemeClr val="accent1">
                    <a:lumMod val="50000"/>
                  </a:schemeClr>
                </a:solidFill>
                <a:latin typeface="Alegreya Sans" panose="00000500000000000000" pitchFamily="50" charset="0"/>
              </a:rPr>
              <a:t> and </a:t>
            </a:r>
            <a:r>
              <a:rPr lang="de-DE" sz="2400" b="1" dirty="0" err="1">
                <a:solidFill>
                  <a:schemeClr val="accent1">
                    <a:lumMod val="50000"/>
                  </a:schemeClr>
                </a:solidFill>
                <a:latin typeface="Alegreya Sans" panose="00000500000000000000" pitchFamily="50" charset="0"/>
              </a:rPr>
              <a:t>Fire</a:t>
            </a:r>
            <a:r>
              <a:rPr lang="de-DE" sz="2400" b="1" dirty="0">
                <a:solidFill>
                  <a:schemeClr val="accent1">
                    <a:lumMod val="50000"/>
                  </a:schemeClr>
                </a:solidFill>
                <a:latin typeface="Alegreya Sans" panose="00000500000000000000" pitchFamily="50" charset="0"/>
              </a:rPr>
              <a:t> - Modells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03E44C6-BDD4-4AA3-B6D2-77BA389C1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548" y="1404509"/>
            <a:ext cx="10515600" cy="1957816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Alegreya Sans" panose="00000500000000000000" pitchFamily="50" charset="0"/>
              </a:rPr>
              <a:t>Programmiersprache: 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iriam Fixed" panose="020B0604020202020204" pitchFamily="49" charset="-79"/>
                <a:cs typeface="Miriam Fixed" panose="020B0604020202020204" pitchFamily="49" charset="-79"/>
              </a:rPr>
              <a:t>Python</a:t>
            </a:r>
          </a:p>
          <a:p>
            <a:pPr>
              <a:spcAft>
                <a:spcPts val="1200"/>
              </a:spcAft>
            </a:pP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legreya Sans" panose="00000500000000000000" pitchFamily="50" charset="0"/>
                <a:cs typeface="Miriam Fixed" panose="020B0604020202020204" pitchFamily="49" charset="-79"/>
              </a:rPr>
              <a:t>Leaky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legreya Sans" panose="00000500000000000000" pitchFamily="50" charset="0"/>
                <a:cs typeface="Miriam Fixed" panose="020B0604020202020204" pitchFamily="49" charset="-79"/>
              </a:rPr>
              <a:t>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legreya Sans" panose="00000500000000000000" pitchFamily="50" charset="0"/>
                <a:cs typeface="Miriam Fixed" panose="020B0604020202020204" pitchFamily="49" charset="-79"/>
              </a:rPr>
              <a:t>Integrate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legreya Sans" panose="00000500000000000000" pitchFamily="50" charset="0"/>
                <a:cs typeface="Miriam Fixed" panose="020B0604020202020204" pitchFamily="49" charset="-79"/>
              </a:rPr>
              <a:t> and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legreya Sans" panose="00000500000000000000" pitchFamily="50" charset="0"/>
                <a:cs typeface="Miriam Fixed" panose="020B0604020202020204" pitchFamily="49" charset="-79"/>
              </a:rPr>
              <a:t>Fire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legreya Sans" panose="00000500000000000000" pitchFamily="50" charset="0"/>
                <a:cs typeface="Miriam Fixed" panose="020B0604020202020204" pitchFamily="49" charset="-79"/>
              </a:rPr>
              <a:t> - Modell:</a:t>
            </a:r>
          </a:p>
          <a:p>
            <a:pPr lvl="1"/>
            <a:r>
              <a:rPr lang="de-DE" sz="1600" dirty="0">
                <a:latin typeface="Alegreya Sans" panose="00000500000000000000" pitchFamily="50" charset="0"/>
              </a:rPr>
              <a:t>Lösung der Differentialgleichung durch nummerische Verfahren: </a:t>
            </a:r>
          </a:p>
          <a:p>
            <a:pPr lvl="2"/>
            <a:r>
              <a:rPr lang="de-DE" sz="1200" dirty="0">
                <a:latin typeface="Alegreya Sans" panose="00000500000000000000" pitchFamily="50" charset="0"/>
              </a:rPr>
              <a:t>Euler-Verfahren</a:t>
            </a:r>
          </a:p>
          <a:p>
            <a:pPr lvl="2"/>
            <a:r>
              <a:rPr lang="de-DE" sz="1200" b="1" dirty="0">
                <a:latin typeface="Alegreya Sans" panose="00000500000000000000" pitchFamily="50" charset="0"/>
              </a:rPr>
              <a:t>Runge-</a:t>
            </a:r>
            <a:r>
              <a:rPr lang="de-DE" sz="1200" b="1" dirty="0" err="1">
                <a:latin typeface="Alegreya Sans" panose="00000500000000000000" pitchFamily="50" charset="0"/>
              </a:rPr>
              <a:t>Kutta</a:t>
            </a:r>
            <a:r>
              <a:rPr lang="de-DE" sz="1200" b="1" dirty="0">
                <a:latin typeface="Alegreya Sans" panose="00000500000000000000" pitchFamily="50" charset="0"/>
              </a:rPr>
              <a:t> 2. &amp; 4. Ordnung</a:t>
            </a:r>
          </a:p>
          <a:p>
            <a:pPr lvl="1"/>
            <a:r>
              <a:rPr lang="de-DE" sz="1600" dirty="0">
                <a:latin typeface="Alegreya Sans" panose="00000500000000000000" pitchFamily="50" charset="0"/>
              </a:rPr>
              <a:t>Darstellung durch die Python-Library </a:t>
            </a:r>
            <a:r>
              <a:rPr lang="de-DE" sz="1600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Matplotlib</a:t>
            </a:r>
            <a:endParaRPr lang="de-DE" sz="1600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63255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303C1-6F11-4063-8988-8A614801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Bisherige Schritte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0118B82-5FE9-444A-AD1B-B2D3D28117B7}"/>
              </a:ext>
            </a:extLst>
          </p:cNvPr>
          <p:cNvSpPr txBox="1"/>
          <p:nvPr/>
        </p:nvSpPr>
        <p:spPr>
          <a:xfrm>
            <a:off x="418423" y="735843"/>
            <a:ext cx="7058702" cy="491622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/>
          <a:p>
            <a:pPr algn="l"/>
            <a:r>
              <a:rPr lang="de-DE" sz="2400" b="1" dirty="0">
                <a:latin typeface="Alegreya Sans" panose="00000500000000000000" pitchFamily="50" charset="0"/>
              </a:rPr>
              <a:t>Implementierung des</a:t>
            </a:r>
            <a:r>
              <a:rPr lang="de-DE" sz="2400" b="1" i="1" dirty="0">
                <a:latin typeface="Alegreya Sans" panose="00000500000000000000" pitchFamily="50" charset="0"/>
              </a:rPr>
              <a:t> </a:t>
            </a:r>
            <a:r>
              <a:rPr lang="de-DE" sz="2400" b="1" dirty="0">
                <a:solidFill>
                  <a:schemeClr val="accent1">
                    <a:lumMod val="50000"/>
                  </a:schemeClr>
                </a:solidFill>
                <a:latin typeface="Alegreya Sans" panose="00000500000000000000" pitchFamily="50" charset="0"/>
              </a:rPr>
              <a:t>Neuronalen Netzes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2">
                <a:extLst>
                  <a:ext uri="{FF2B5EF4-FFF2-40B4-BE49-F238E27FC236}">
                    <a16:creationId xmlns:a16="http://schemas.microsoft.com/office/drawing/2014/main" id="{703E44C6-BDD4-4AA3-B6D2-77BA389C1B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6548" y="1404508"/>
                <a:ext cx="10515600" cy="276744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de-DE" sz="2000" dirty="0">
                    <a:latin typeface="Alegreya Sans" panose="00000500000000000000" pitchFamily="50" charset="0"/>
                  </a:rPr>
                  <a:t>Implementierung durch Nutzung von </a:t>
                </a:r>
                <a:r>
                  <a:rPr lang="de-DE" sz="2000" dirty="0" err="1">
                    <a:latin typeface="Alegreya Sans" panose="00000500000000000000" pitchFamily="50" charset="0"/>
                  </a:rPr>
                  <a:t>Transitionsmatrizen</a:t>
                </a:r>
                <a:r>
                  <a:rPr lang="de-DE" sz="2000" dirty="0">
                    <a:latin typeface="Alegreya Sans" panose="00000500000000000000" pitchFamily="50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𝐺𝑎𝑝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𝐺𝑎𝑝</m:t>
                        </m:r>
                      </m:sub>
                    </m:sSub>
                  </m:oMath>
                </a14:m>
                <a:r>
                  <a:rPr lang="de-DE" sz="2000" dirty="0">
                    <a:latin typeface="Alegreya Sans" panose="00000500000000000000" pitchFamily="50" charset="0"/>
                  </a:rPr>
                  <a:t>, um die Verbindungen zwischen Neuronen darzustellen</a:t>
                </a:r>
              </a:p>
              <a:p>
                <a:pPr>
                  <a:lnSpc>
                    <a:spcPct val="100000"/>
                  </a:lnSpc>
                </a:pPr>
                <a:r>
                  <a:rPr lang="de-DE" sz="2000" dirty="0">
                    <a:latin typeface="Alegreya Sans" panose="00000500000000000000" pitchFamily="50" charset="0"/>
                    <a:cs typeface="Miriam Fixed" panose="020B0509050101010101" pitchFamily="49" charset="-79"/>
                  </a:rPr>
                  <a:t>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  <a:cs typeface="Miriam Fixed" panose="020B0509050101010101" pitchFamily="49" charset="-79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Miriam Fixed" panose="020B0509050101010101" pitchFamily="49" charset="-79"/>
                          </a:rPr>
                          <m:t>𝑈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Miriam Fixed" panose="020B0509050101010101" pitchFamily="49" charset="-79"/>
                          </a:rPr>
                          <m:t>𝑙𝑒𝑎𝑘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  <a:cs typeface="Miriam Fixed" panose="020B0509050101010101" pitchFamily="49" charset="-79"/>
                      </a:rPr>
                      <m:t>, 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cs typeface="Miriam Fixed" panose="020B0509050101010101" pitchFamily="49" charset="-79"/>
                      </a:rPr>
                      <m:t>𝑤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cs typeface="Miriam Fixed" panose="020B0509050101010101" pitchFamily="49" charset="-79"/>
                      </a:rPr>
                      <m:t>, 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iriam Fixed" panose="020B0509050101010101" pitchFamily="49" charset="-79"/>
                      </a:rPr>
                      <m:t>𝜎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iriam Fixed" panose="020B0509050101010101" pitchFamily="49" charset="-79"/>
                      </a:rPr>
                      <m:t>, 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riam Fixed" panose="020B0509050101010101" pitchFamily="49" charset="-79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riam Fixed" panose="020B0509050101010101" pitchFamily="49" charset="-79"/>
                          </a:rPr>
                          <m:t>𝐶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riam Fixed" panose="020B0509050101010101" pitchFamily="49" charset="-79"/>
                          </a:rPr>
                          <m:t>𝑚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iriam Fixed" panose="020B0509050101010101" pitchFamily="49" charset="-79"/>
                      </a:rPr>
                      <m:t>, 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riam Fixed" panose="020B0509050101010101" pitchFamily="49" charset="-79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riam Fixed" panose="020B0509050101010101" pitchFamily="49" charset="-79"/>
                          </a:rPr>
                          <m:t>𝐺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riam Fixed" panose="020B0509050101010101" pitchFamily="49" charset="-79"/>
                          </a:rPr>
                          <m:t>𝑙𝑒𝑎𝑘</m:t>
                        </m:r>
                      </m:sub>
                    </m:sSub>
                  </m:oMath>
                </a14:m>
                <a:r>
                  <a:rPr lang="de-DE" sz="2000" dirty="0">
                    <a:latin typeface="Alegreya Sans" panose="00000500000000000000" pitchFamily="50" charset="0"/>
                    <a:cs typeface="Miriam Fixed" panose="020B0509050101010101" pitchFamily="49" charset="-79"/>
                  </a:rPr>
                  <a:t> sind ebenfalls anhand der </a:t>
                </a:r>
                <a:r>
                  <a:rPr lang="de-DE" sz="2000" dirty="0" err="1">
                    <a:latin typeface="Alegreya Sans" panose="00000500000000000000" pitchFamily="50" charset="0"/>
                    <a:cs typeface="Miriam Fixed" panose="020B0509050101010101" pitchFamily="49" charset="-79"/>
                  </a:rPr>
                  <a:t>Transitionsmatrizen</a:t>
                </a:r>
                <a:r>
                  <a:rPr lang="de-DE" sz="2000" dirty="0">
                    <a:latin typeface="Alegreya Sans" panose="00000500000000000000" pitchFamily="50" charset="0"/>
                    <a:cs typeface="Miriam Fixed" panose="020B0509050101010101" pitchFamily="49" charset="-79"/>
                  </a:rPr>
                  <a:t> angeordnet</a:t>
                </a:r>
              </a:p>
              <a:p>
                <a:pPr>
                  <a:lnSpc>
                    <a:spcPct val="100000"/>
                  </a:lnSpc>
                </a:pPr>
                <a:r>
                  <a:rPr lang="de-DE" sz="2000" dirty="0">
                    <a:latin typeface="Alegreya Sans" panose="00000500000000000000" pitchFamily="50" charset="0"/>
                    <a:cs typeface="Miriam Fixed" panose="020B0509050101010101" pitchFamily="49" charset="-79"/>
                  </a:rPr>
                  <a:t>Das </a:t>
                </a:r>
                <a:r>
                  <a:rPr lang="de-DE" sz="2000" dirty="0" err="1">
                    <a:latin typeface="Miriam Fixed" panose="020B0509050101010101" pitchFamily="49" charset="-79"/>
                    <a:cs typeface="Miriam Fixed" panose="020B0509050101010101" pitchFamily="49" charset="-79"/>
                  </a:rPr>
                  <a:t>compute</a:t>
                </a:r>
                <a:r>
                  <a:rPr lang="de-DE" sz="2000" dirty="0">
                    <a:latin typeface="Alegreya Sans" panose="00000500000000000000" pitchFamily="50" charset="0"/>
                    <a:cs typeface="Miriam Fixed" panose="020B0509050101010101" pitchFamily="49" charset="-79"/>
                  </a:rPr>
                  <a:t>-Modul berechnet durch die Modellgleichungen die Spannungen der Synapsen bzw. Gap-</a:t>
                </a:r>
                <a:r>
                  <a:rPr lang="de-DE" sz="2000" dirty="0" err="1">
                    <a:latin typeface="Alegreya Sans" panose="00000500000000000000" pitchFamily="50" charset="0"/>
                    <a:cs typeface="Miriam Fixed" panose="020B0509050101010101" pitchFamily="49" charset="-79"/>
                  </a:rPr>
                  <a:t>Junctions</a:t>
                </a:r>
                <a:r>
                  <a:rPr lang="de-DE" sz="2000" dirty="0">
                    <a:latin typeface="Alegreya Sans" panose="00000500000000000000" pitchFamily="50" charset="0"/>
                    <a:cs typeface="Miriam Fixed" panose="020B0509050101010101" pitchFamily="49" charset="-79"/>
                  </a:rPr>
                  <a:t> und folglich die Membranpotentiale der Neuronen</a:t>
                </a:r>
              </a:p>
              <a:p>
                <a:pPr>
                  <a:lnSpc>
                    <a:spcPct val="100000"/>
                  </a:lnSpc>
                </a:pPr>
                <a:r>
                  <a:rPr lang="de-DE" sz="2000" dirty="0">
                    <a:latin typeface="Alegreya Sans" panose="00000500000000000000" pitchFamily="50" charset="0"/>
                    <a:cs typeface="Miriam Fixed" panose="020B0509050101010101" pitchFamily="49" charset="-79"/>
                  </a:rPr>
                  <a:t>Dadurch kommt es zu den </a:t>
                </a:r>
                <a:r>
                  <a:rPr lang="de-DE" sz="2000" dirty="0" err="1">
                    <a:latin typeface="Alegreya Sans" panose="00000500000000000000" pitchFamily="50" charset="0"/>
                    <a:cs typeface="Miriam Fixed" panose="020B0509050101010101" pitchFamily="49" charset="-79"/>
                  </a:rPr>
                  <a:t>fire</a:t>
                </a:r>
                <a:r>
                  <a:rPr lang="de-DE" sz="2000" dirty="0">
                    <a:latin typeface="Alegreya Sans" panose="00000500000000000000" pitchFamily="50" charset="0"/>
                    <a:cs typeface="Miriam Fixed" panose="020B0509050101010101" pitchFamily="49" charset="-79"/>
                  </a:rPr>
                  <a:t>-Ereignissen und die Motor-Neuronen werden angeregt</a:t>
                </a:r>
              </a:p>
            </p:txBody>
          </p:sp>
        </mc:Choice>
        <mc:Fallback>
          <p:sp>
            <p:nvSpPr>
              <p:cNvPr id="5" name="Inhaltsplatzhalter 2">
                <a:extLst>
                  <a:ext uri="{FF2B5EF4-FFF2-40B4-BE49-F238E27FC236}">
                    <a16:creationId xmlns:a16="http://schemas.microsoft.com/office/drawing/2014/main" id="{703E44C6-BDD4-4AA3-B6D2-77BA389C1B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6548" y="1404508"/>
                <a:ext cx="10515600" cy="2767441"/>
              </a:xfrm>
              <a:blipFill>
                <a:blip r:embed="rId2"/>
                <a:stretch>
                  <a:fillRect l="-522" t="-4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546B1A74-BC67-4DBA-82D7-D4D5580E8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3947319"/>
            <a:ext cx="5191125" cy="259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5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303C1-6F11-4063-8988-8A614801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Bisherige Schritte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0118B82-5FE9-444A-AD1B-B2D3D28117B7}"/>
              </a:ext>
            </a:extLst>
          </p:cNvPr>
          <p:cNvSpPr txBox="1"/>
          <p:nvPr/>
        </p:nvSpPr>
        <p:spPr>
          <a:xfrm>
            <a:off x="418423" y="735843"/>
            <a:ext cx="7058702" cy="491622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/>
          <a:p>
            <a:pPr algn="l"/>
            <a:r>
              <a:rPr lang="de-DE" sz="2400" b="1" dirty="0">
                <a:latin typeface="Alegreya Sans" panose="00000500000000000000" pitchFamily="50" charset="0"/>
              </a:rPr>
              <a:t>Implementierung des</a:t>
            </a:r>
            <a:r>
              <a:rPr lang="de-DE" sz="2400" b="1" i="1" dirty="0">
                <a:latin typeface="Alegreya Sans" panose="00000500000000000000" pitchFamily="50" charset="0"/>
              </a:rPr>
              <a:t> </a:t>
            </a:r>
            <a:r>
              <a:rPr lang="de-DE" sz="2400" b="1" dirty="0">
                <a:solidFill>
                  <a:schemeClr val="accent1">
                    <a:lumMod val="50000"/>
                  </a:schemeClr>
                </a:solidFill>
                <a:latin typeface="Alegreya Sans" panose="00000500000000000000" pitchFamily="50" charset="0"/>
              </a:rPr>
              <a:t>Neuronalen Netzes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583A84B-C808-4814-A6BC-2CD81514EB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9"/>
          <a:stretch/>
        </p:blipFill>
        <p:spPr>
          <a:xfrm>
            <a:off x="297999" y="1962944"/>
            <a:ext cx="6305550" cy="337221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32CA220-3FD5-4A1E-A4CA-577E8239F7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" r="8088"/>
          <a:stretch/>
        </p:blipFill>
        <p:spPr>
          <a:xfrm>
            <a:off x="6307666" y="1964878"/>
            <a:ext cx="5586335" cy="337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79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303C1-6F11-4063-8988-8A614801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Bisherige Schritte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0118B82-5FE9-444A-AD1B-B2D3D28117B7}"/>
              </a:ext>
            </a:extLst>
          </p:cNvPr>
          <p:cNvSpPr txBox="1"/>
          <p:nvPr/>
        </p:nvSpPr>
        <p:spPr>
          <a:xfrm>
            <a:off x="418423" y="735843"/>
            <a:ext cx="9363752" cy="491622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/>
          <a:p>
            <a:pPr algn="l"/>
            <a:r>
              <a:rPr lang="de-DE" sz="2400" b="1" dirty="0">
                <a:latin typeface="Alegreya Sans" panose="00000500000000000000" pitchFamily="50" charset="0"/>
              </a:rPr>
              <a:t>Implementierung des</a:t>
            </a:r>
            <a:r>
              <a:rPr lang="de-DE" sz="2400" b="1" i="1" dirty="0">
                <a:latin typeface="Alegreya Sans" panose="00000500000000000000" pitchFamily="50" charset="0"/>
              </a:rPr>
              <a:t> </a:t>
            </a:r>
            <a:r>
              <a:rPr lang="de-DE" sz="2400" b="1" dirty="0">
                <a:solidFill>
                  <a:schemeClr val="accent1">
                    <a:lumMod val="50000"/>
                  </a:schemeClr>
                </a:solidFill>
                <a:latin typeface="Alegreya Sans" panose="00000500000000000000" pitchFamily="50" charset="0"/>
              </a:rPr>
              <a:t>Neuronalen Netzes mit symmetrischen Komponenten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2">
                <a:extLst>
                  <a:ext uri="{FF2B5EF4-FFF2-40B4-BE49-F238E27FC236}">
                    <a16:creationId xmlns:a16="http://schemas.microsoft.com/office/drawing/2014/main" id="{703E44C6-BDD4-4AA3-B6D2-77BA389C1B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6548" y="1404508"/>
                <a:ext cx="10515600" cy="366279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de-DE" sz="2000" dirty="0">
                    <a:latin typeface="Alegreya Sans" panose="00000500000000000000" pitchFamily="50" charset="0"/>
                  </a:rPr>
                  <a:t>Aufgrund unsymmetrischen Verhalten der Neuronen wurde das bestehende neuronale Netz leicht verändert und symmetrisch aufgestellt</a:t>
                </a:r>
              </a:p>
              <a:p>
                <a:pPr>
                  <a:lnSpc>
                    <a:spcPct val="120000"/>
                  </a:lnSpc>
                </a:pPr>
                <a:r>
                  <a:rPr lang="de-DE" sz="2000" dirty="0" err="1">
                    <a:latin typeface="Alegreya Sans" panose="00000500000000000000" pitchFamily="50" charset="0"/>
                  </a:rPr>
                  <a:t>Transitionsmatrizen</a:t>
                </a:r>
                <a:r>
                  <a:rPr lang="de-DE" sz="2000" dirty="0">
                    <a:latin typeface="Alegreya Sans" panose="00000500000000000000" pitchFamily="50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𝐺𝑎𝑝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𝐺𝑎𝑝</m:t>
                        </m:r>
                      </m:sub>
                    </m:sSub>
                  </m:oMath>
                </a14:m>
                <a:r>
                  <a:rPr lang="de-DE" sz="2000" dirty="0">
                    <a:latin typeface="Alegreya Sans" panose="00000500000000000000" pitchFamily="50" charset="0"/>
                  </a:rPr>
                  <a:t> wurden entsprechend angepasst</a:t>
                </a:r>
              </a:p>
              <a:p>
                <a:pPr>
                  <a:lnSpc>
                    <a:spcPct val="120000"/>
                  </a:lnSpc>
                </a:pPr>
                <a:r>
                  <a:rPr lang="de-DE" sz="2000" dirty="0">
                    <a:latin typeface="Alegreya Sans" panose="00000500000000000000" pitchFamily="50" charset="0"/>
                    <a:cs typeface="Miriam Fixed" panose="020B0509050101010101" pitchFamily="49" charset="-79"/>
                  </a:rPr>
                  <a:t>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  <a:cs typeface="Miriam Fixed" panose="020B0509050101010101" pitchFamily="49" charset="-79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Miriam Fixed" panose="020B0509050101010101" pitchFamily="49" charset="-79"/>
                          </a:rPr>
                          <m:t>𝑈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cs typeface="Miriam Fixed" panose="020B0509050101010101" pitchFamily="49" charset="-79"/>
                          </a:rPr>
                          <m:t>𝑙𝑒𝑎𝑘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  <a:cs typeface="Miriam Fixed" panose="020B0509050101010101" pitchFamily="49" charset="-79"/>
                      </a:rPr>
                      <m:t>, 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cs typeface="Miriam Fixed" panose="020B0509050101010101" pitchFamily="49" charset="-79"/>
                      </a:rPr>
                      <m:t>𝑤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cs typeface="Miriam Fixed" panose="020B0509050101010101" pitchFamily="49" charset="-79"/>
                      </a:rPr>
                      <m:t>, 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iriam Fixed" panose="020B0509050101010101" pitchFamily="49" charset="-79"/>
                      </a:rPr>
                      <m:t>𝜎</m:t>
                    </m:r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iriam Fixed" panose="020B0509050101010101" pitchFamily="49" charset="-79"/>
                      </a:rPr>
                      <m:t>, 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riam Fixed" panose="020B0509050101010101" pitchFamily="49" charset="-79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riam Fixed" panose="020B0509050101010101" pitchFamily="49" charset="-79"/>
                          </a:rPr>
                          <m:t>𝐶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riam Fixed" panose="020B0509050101010101" pitchFamily="49" charset="-79"/>
                          </a:rPr>
                          <m:t>𝑚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iriam Fixed" panose="020B0509050101010101" pitchFamily="49" charset="-79"/>
                      </a:rPr>
                      <m:t>, </m:t>
                    </m:r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riam Fixed" panose="020B0509050101010101" pitchFamily="49" charset="-79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riam Fixed" panose="020B0509050101010101" pitchFamily="49" charset="-79"/>
                          </a:rPr>
                          <m:t>𝐺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riam Fixed" panose="020B0509050101010101" pitchFamily="49" charset="-79"/>
                          </a:rPr>
                          <m:t>𝑙𝑒𝑎𝑘</m:t>
                        </m:r>
                      </m:sub>
                    </m:sSub>
                  </m:oMath>
                </a14:m>
                <a:r>
                  <a:rPr lang="de-DE" sz="2000" dirty="0">
                    <a:latin typeface="Alegreya Sans" panose="00000500000000000000" pitchFamily="50" charset="0"/>
                    <a:cs typeface="Miriam Fixed" panose="020B0509050101010101" pitchFamily="49" charset="-79"/>
                  </a:rPr>
                  <a:t> werden nun via Random Search erzeugt</a:t>
                </a:r>
              </a:p>
              <a:p>
                <a:pPr>
                  <a:lnSpc>
                    <a:spcPct val="120000"/>
                  </a:lnSpc>
                </a:pPr>
                <a:r>
                  <a:rPr lang="de-DE" sz="2000" dirty="0">
                    <a:latin typeface="Alegreya Sans" panose="00000500000000000000" pitchFamily="50" charset="0"/>
                    <a:cs typeface="Miriam Fixed" panose="020B0509050101010101" pitchFamily="49" charset="-79"/>
                  </a:rPr>
                  <a:t>Eine Rückführung der Observation von Winkel </a:t>
                </a:r>
                <a14:m>
                  <m:oMath xmlns:m="http://schemas.openxmlformats.org/officeDocument/2006/math">
                    <m:r>
                      <a:rPr lang="de-D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iriam Fixed" panose="020B0509050101010101" pitchFamily="49" charset="-79"/>
                      </a:rPr>
                      <m:t>𝜑</m:t>
                    </m:r>
                  </m:oMath>
                </a14:m>
                <a:r>
                  <a:rPr lang="de-DE" sz="2000" dirty="0">
                    <a:latin typeface="Alegreya Sans" panose="00000500000000000000" pitchFamily="50" charset="0"/>
                    <a:cs typeface="Miriam Fixed" panose="020B0509050101010101" pitchFamily="49" charset="-79"/>
                  </a:rPr>
                  <a:t> des Pendels und Geschwindigkeit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  <a:cs typeface="Miriam Fixed" panose="020B0509050101010101" pitchFamily="49" charset="-79"/>
                      </a:rPr>
                      <m:t>𝑣</m:t>
                    </m:r>
                  </m:oMath>
                </a14:m>
                <a:r>
                  <a:rPr lang="de-DE" sz="2000" dirty="0">
                    <a:latin typeface="Alegreya Sans" panose="00000500000000000000" pitchFamily="50" charset="0"/>
                    <a:cs typeface="Miriam Fixed" panose="020B0509050101010101" pitchFamily="49" charset="-79"/>
                  </a:rPr>
                  <a:t> des </a:t>
                </a:r>
                <a:r>
                  <a:rPr lang="de-DE" sz="2000" dirty="0" err="1">
                    <a:latin typeface="Alegreya Sans" panose="00000500000000000000" pitchFamily="50" charset="0"/>
                    <a:cs typeface="Miriam Fixed" panose="020B0509050101010101" pitchFamily="49" charset="-79"/>
                  </a:rPr>
                  <a:t>Carts</a:t>
                </a:r>
                <a:r>
                  <a:rPr lang="de-DE" sz="2000" dirty="0">
                    <a:latin typeface="Alegreya Sans" panose="00000500000000000000" pitchFamily="50" charset="0"/>
                    <a:cs typeface="Miriam Fixed" panose="020B0509050101010101" pitchFamily="49" charset="-79"/>
                  </a:rPr>
                  <a:t> in die Eingangsneuronen bildet das geschlossene Simulationsmodell</a:t>
                </a:r>
              </a:p>
              <a:p>
                <a:pPr>
                  <a:lnSpc>
                    <a:spcPct val="120000"/>
                  </a:lnSpc>
                </a:pPr>
                <a:r>
                  <a:rPr lang="de-DE" sz="2000" dirty="0">
                    <a:latin typeface="Alegreya Sans" panose="00000500000000000000" pitchFamily="50" charset="0"/>
                    <a:cs typeface="Miriam Fixed" panose="020B0509050101010101" pitchFamily="49" charset="-79"/>
                  </a:rPr>
                  <a:t>Durch 10.000 Episoden werden mittels Reinforcement Learning die besten Parametermatrizen herausgefiltert</a:t>
                </a:r>
              </a:p>
            </p:txBody>
          </p:sp>
        </mc:Choice>
        <mc:Fallback>
          <p:sp>
            <p:nvSpPr>
              <p:cNvPr id="5" name="Inhaltsplatzhalter 2">
                <a:extLst>
                  <a:ext uri="{FF2B5EF4-FFF2-40B4-BE49-F238E27FC236}">
                    <a16:creationId xmlns:a16="http://schemas.microsoft.com/office/drawing/2014/main" id="{703E44C6-BDD4-4AA3-B6D2-77BA389C1B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6548" y="1404508"/>
                <a:ext cx="10515600" cy="3662792"/>
              </a:xfr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4274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303C1-6F11-4063-8988-8A614801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Bisherige Schritte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0118B82-5FE9-444A-AD1B-B2D3D28117B7}"/>
              </a:ext>
            </a:extLst>
          </p:cNvPr>
          <p:cNvSpPr txBox="1"/>
          <p:nvPr/>
        </p:nvSpPr>
        <p:spPr>
          <a:xfrm>
            <a:off x="418423" y="735843"/>
            <a:ext cx="9363752" cy="491622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/>
          <a:p>
            <a:pPr algn="l"/>
            <a:r>
              <a:rPr lang="de-DE" sz="2400" b="1" dirty="0">
                <a:latin typeface="Alegreya Sans" panose="00000500000000000000" pitchFamily="50" charset="0"/>
              </a:rPr>
              <a:t>Implementierung des</a:t>
            </a:r>
            <a:r>
              <a:rPr lang="de-DE" sz="2400" b="1" i="1" dirty="0">
                <a:latin typeface="Alegreya Sans" panose="00000500000000000000" pitchFamily="50" charset="0"/>
              </a:rPr>
              <a:t> </a:t>
            </a:r>
            <a:r>
              <a:rPr lang="de-DE" sz="2400" b="1" dirty="0">
                <a:solidFill>
                  <a:schemeClr val="accent1">
                    <a:lumMod val="50000"/>
                  </a:schemeClr>
                </a:solidFill>
                <a:latin typeface="Alegreya Sans" panose="00000500000000000000" pitchFamily="50" charset="0"/>
              </a:rPr>
              <a:t>Neuronalen Netzes mit symmetrischen Komponenten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76C7FC9-6229-4CB9-B9F9-FBE51D0A19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2" r="8762"/>
          <a:stretch/>
        </p:blipFill>
        <p:spPr>
          <a:xfrm>
            <a:off x="314215" y="1813137"/>
            <a:ext cx="5677578" cy="340242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DC1CD41-681D-48FA-B2CE-E671135AB4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2" r="8940"/>
          <a:stretch/>
        </p:blipFill>
        <p:spPr>
          <a:xfrm>
            <a:off x="6033454" y="1829915"/>
            <a:ext cx="5677578" cy="336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8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303C1-6F11-4063-8988-8A614801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Bisherige Schritte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0118B82-5FE9-444A-AD1B-B2D3D28117B7}"/>
              </a:ext>
            </a:extLst>
          </p:cNvPr>
          <p:cNvSpPr txBox="1"/>
          <p:nvPr/>
        </p:nvSpPr>
        <p:spPr>
          <a:xfrm>
            <a:off x="418423" y="735843"/>
            <a:ext cx="9363752" cy="491622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/>
          <a:p>
            <a:pPr algn="l"/>
            <a:r>
              <a:rPr lang="de-DE" sz="2400" b="1" dirty="0">
                <a:latin typeface="Alegreya Sans" panose="00000500000000000000" pitchFamily="50" charset="0"/>
              </a:rPr>
              <a:t>Implementierung des</a:t>
            </a:r>
            <a:r>
              <a:rPr lang="de-DE" sz="2400" b="1" i="1" dirty="0">
                <a:latin typeface="Alegreya Sans" panose="00000500000000000000" pitchFamily="50" charset="0"/>
              </a:rPr>
              <a:t> </a:t>
            </a:r>
            <a:r>
              <a:rPr lang="de-DE" sz="2400" b="1" dirty="0">
                <a:solidFill>
                  <a:schemeClr val="accent1">
                    <a:lumMod val="50000"/>
                  </a:schemeClr>
                </a:solidFill>
                <a:latin typeface="Alegreya Sans" panose="00000500000000000000" pitchFamily="50" charset="0"/>
              </a:rPr>
              <a:t>Neuronalen Netzes mit symmetrischen Komponenten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03E44C6-BDD4-4AA3-B6D2-77BA389C1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548" y="1404508"/>
            <a:ext cx="10515600" cy="101991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sz="2000" dirty="0">
                <a:latin typeface="Alegreya Sans" panose="00000500000000000000" pitchFamily="50" charset="0"/>
                <a:cs typeface="Miriam Fixed" panose="020B0509050101010101" pitchFamily="49" charset="-79"/>
              </a:rPr>
              <a:t>Der bisher beste Parametersatz hat einen Score in der </a:t>
            </a:r>
            <a:r>
              <a:rPr lang="de-DE" sz="2000" dirty="0" err="1">
                <a:latin typeface="Alegreya Sans" panose="00000500000000000000" pitchFamily="50" charset="0"/>
                <a:cs typeface="Miriam Fixed" panose="020B0509050101010101" pitchFamily="49" charset="-79"/>
              </a:rPr>
              <a:t>OpenAI</a:t>
            </a:r>
            <a:r>
              <a:rPr lang="de-DE" sz="2000" dirty="0">
                <a:latin typeface="Alegreya Sans" panose="00000500000000000000" pitchFamily="50" charset="0"/>
                <a:cs typeface="Miriam Fixed" panose="020B0509050101010101" pitchFamily="49" charset="-79"/>
              </a:rPr>
              <a:t> </a:t>
            </a:r>
            <a:r>
              <a:rPr lang="de-DE" sz="2000" dirty="0" err="1">
                <a:latin typeface="Alegreya Sans" panose="00000500000000000000" pitchFamily="50" charset="0"/>
                <a:cs typeface="Miriam Fixed" panose="020B0509050101010101" pitchFamily="49" charset="-79"/>
              </a:rPr>
              <a:t>Gym</a:t>
            </a:r>
            <a:r>
              <a:rPr lang="de-DE" sz="2000" dirty="0">
                <a:latin typeface="Alegreya Sans" panose="00000500000000000000" pitchFamily="50" charset="0"/>
                <a:cs typeface="Miriam Fixed" panose="020B0509050101010101" pitchFamily="49" charset="-79"/>
              </a:rPr>
              <a:t> Library von 31/200</a:t>
            </a:r>
          </a:p>
          <a:p>
            <a:pPr>
              <a:lnSpc>
                <a:spcPct val="120000"/>
              </a:lnSpc>
            </a:pPr>
            <a:r>
              <a:rPr lang="de-DE" sz="2000" dirty="0">
                <a:latin typeface="Alegreya Sans" panose="00000500000000000000" pitchFamily="50" charset="0"/>
                <a:cs typeface="Miriam Fixed" panose="020B0509050101010101" pitchFamily="49" charset="-79"/>
              </a:rPr>
              <a:t>Dieser Score ist nicht sehr gut – jedoch wurde er lediglich durch Random Search herausgefunden:</a:t>
            </a:r>
          </a:p>
        </p:txBody>
      </p:sp>
      <p:pic>
        <p:nvPicPr>
          <p:cNvPr id="6" name="Grafik 5" descr="Ein Bild, das Text enthält.&#10;&#10;Mit sehr hoher Zuverlässigkeit generierte Beschreibung">
            <a:extLst>
              <a:ext uri="{FF2B5EF4-FFF2-40B4-BE49-F238E27FC236}">
                <a16:creationId xmlns:a16="http://schemas.microsoft.com/office/drawing/2014/main" id="{81C62CEC-DD5C-4B2C-B501-3F6C2C1796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7" r="9312"/>
          <a:stretch/>
        </p:blipFill>
        <p:spPr>
          <a:xfrm>
            <a:off x="6358855" y="2575419"/>
            <a:ext cx="5620624" cy="3450933"/>
          </a:xfrm>
          <a:prstGeom prst="rect">
            <a:avLst/>
          </a:prstGeom>
        </p:spPr>
      </p:pic>
      <p:pic>
        <p:nvPicPr>
          <p:cNvPr id="8" name="Grafik 7" descr="Ein Bild, das Objekt enthält.&#10;&#10;Mit hoher Zuverlässigkeit generierte Beschreibung">
            <a:extLst>
              <a:ext uri="{FF2B5EF4-FFF2-40B4-BE49-F238E27FC236}">
                <a16:creationId xmlns:a16="http://schemas.microsoft.com/office/drawing/2014/main" id="{43A216E9-26E7-4313-A76D-F4FE9D6112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" r="9030"/>
          <a:stretch/>
        </p:blipFill>
        <p:spPr>
          <a:xfrm>
            <a:off x="418423" y="2575420"/>
            <a:ext cx="5764263" cy="345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48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303C1-6F11-4063-8988-8A614801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Geplante Schritte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0118B82-5FE9-444A-AD1B-B2D3D28117B7}"/>
              </a:ext>
            </a:extLst>
          </p:cNvPr>
          <p:cNvSpPr txBox="1"/>
          <p:nvPr/>
        </p:nvSpPr>
        <p:spPr>
          <a:xfrm>
            <a:off x="418423" y="735843"/>
            <a:ext cx="9363752" cy="491622"/>
          </a:xfrm>
          <a:prstGeom prst="rect">
            <a:avLst/>
          </a:prstGeom>
        </p:spPr>
        <p:txBody>
          <a:bodyPr vert="horz" wrap="none" lIns="91440" tIns="45720" rIns="91440" bIns="45720" rtlCol="0" anchor="b">
            <a:normAutofit/>
          </a:bodyPr>
          <a:lstStyle/>
          <a:p>
            <a:pPr algn="l"/>
            <a:r>
              <a:rPr lang="de-DE" sz="2400" b="1" dirty="0">
                <a:latin typeface="Alegreya Sans" panose="00000500000000000000" pitchFamily="50" charset="0"/>
              </a:rPr>
              <a:t>Erweiterung der Lernmethode</a:t>
            </a:r>
            <a:endParaRPr lang="de-DE" sz="2400" b="1" dirty="0">
              <a:solidFill>
                <a:schemeClr val="accent1">
                  <a:lumMod val="50000"/>
                </a:schemeClr>
              </a:solidFill>
              <a:latin typeface="Alegreya Sans" panose="00000500000000000000" pitchFamily="50" charset="0"/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03E44C6-BDD4-4AA3-B6D2-77BA389C1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548" y="1404507"/>
            <a:ext cx="10515600" cy="47176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sz="2000" dirty="0">
                <a:latin typeface="Alegreya Sans" panose="00000500000000000000" pitchFamily="50" charset="0"/>
                <a:cs typeface="Miriam Fixed" panose="020B0509050101010101" pitchFamily="49" charset="-79"/>
              </a:rPr>
              <a:t>Durch </a:t>
            </a:r>
            <a:r>
              <a:rPr lang="de-DE" sz="2000" dirty="0" err="1">
                <a:latin typeface="Alegreya Sans" panose="00000500000000000000" pitchFamily="50" charset="0"/>
                <a:cs typeface="Miriam Fixed" panose="020B0509050101010101" pitchFamily="49" charset="-79"/>
              </a:rPr>
              <a:t>RandomSearch</a:t>
            </a:r>
            <a:r>
              <a:rPr lang="de-DE" sz="2000" dirty="0">
                <a:latin typeface="Alegreya Sans" panose="00000500000000000000" pitchFamily="50" charset="0"/>
                <a:cs typeface="Miriam Fixed" panose="020B0509050101010101" pitchFamily="49" charset="-79"/>
              </a:rPr>
              <a:t> werden zufällige Werte generiert – es liegt kein tieferer Sinn hinter dieser Methode</a:t>
            </a:r>
          </a:p>
          <a:p>
            <a:pPr>
              <a:lnSpc>
                <a:spcPct val="120000"/>
              </a:lnSpc>
            </a:pPr>
            <a:r>
              <a:rPr lang="de-DE" sz="2000" dirty="0">
                <a:latin typeface="Alegreya Sans" panose="00000500000000000000" pitchFamily="50" charset="0"/>
                <a:cs typeface="Miriam Fixed" panose="020B0509050101010101" pitchFamily="49" charset="-79"/>
              </a:rPr>
              <a:t>State </a:t>
            </a:r>
            <a:r>
              <a:rPr lang="de-DE" sz="2000" dirty="0" err="1">
                <a:latin typeface="Alegreya Sans" panose="00000500000000000000" pitchFamily="50" charset="0"/>
                <a:cs typeface="Miriam Fixed" panose="020B0509050101010101" pitchFamily="49" charset="-79"/>
              </a:rPr>
              <a:t>of</a:t>
            </a:r>
            <a:r>
              <a:rPr lang="de-DE" sz="2000" dirty="0">
                <a:latin typeface="Alegreya Sans" panose="00000500000000000000" pitchFamily="50" charset="0"/>
                <a:cs typeface="Miriam Fixed" panose="020B0509050101010101" pitchFamily="49" charset="-79"/>
              </a:rPr>
              <a:t> </a:t>
            </a:r>
            <a:r>
              <a:rPr lang="de-DE" sz="2000" dirty="0" err="1">
                <a:latin typeface="Alegreya Sans" panose="00000500000000000000" pitchFamily="50" charset="0"/>
                <a:cs typeface="Miriam Fixed" panose="020B0509050101010101" pitchFamily="49" charset="-79"/>
              </a:rPr>
              <a:t>the</a:t>
            </a:r>
            <a:r>
              <a:rPr lang="de-DE" sz="2000" dirty="0">
                <a:latin typeface="Alegreya Sans" panose="00000500000000000000" pitchFamily="50" charset="0"/>
                <a:cs typeface="Miriam Fixed" panose="020B0509050101010101" pitchFamily="49" charset="-79"/>
              </a:rPr>
              <a:t> Art Algorithmen nutzen verschiedene Methoden, um gezielter zu suchen bzw. zu lernen:</a:t>
            </a:r>
          </a:p>
          <a:p>
            <a:pPr lvl="1">
              <a:lnSpc>
                <a:spcPct val="120000"/>
              </a:lnSpc>
            </a:pPr>
            <a:r>
              <a:rPr lang="de-DE" sz="1600" dirty="0" err="1">
                <a:latin typeface="Alegreya Sans" panose="00000500000000000000" pitchFamily="50" charset="0"/>
                <a:cs typeface="Miriam Fixed" panose="020B0509050101010101" pitchFamily="49" charset="-79"/>
              </a:rPr>
              <a:t>Gradiend-Based</a:t>
            </a:r>
            <a:r>
              <a:rPr lang="de-DE" sz="1600" dirty="0">
                <a:latin typeface="Alegreya Sans" panose="00000500000000000000" pitchFamily="50" charset="0"/>
                <a:cs typeface="Miriam Fixed" panose="020B0509050101010101" pitchFamily="49" charset="-79"/>
              </a:rPr>
              <a:t> Methoden schauen nach der Tendenz der Parameter und suchen in eine gezielte Richtung</a:t>
            </a:r>
          </a:p>
          <a:p>
            <a:pPr lvl="1">
              <a:lnSpc>
                <a:spcPct val="120000"/>
              </a:lnSpc>
            </a:pPr>
            <a:r>
              <a:rPr lang="de-DE" sz="1600" dirty="0">
                <a:latin typeface="Alegreya Sans" panose="00000500000000000000" pitchFamily="50" charset="0"/>
                <a:cs typeface="Miriam Fixed" panose="020B0509050101010101" pitchFamily="49" charset="-79"/>
              </a:rPr>
              <a:t>Genetische Algorithmen nutzen die gut verstandene Evolutionstheorie um Populationen zu bilden und diese durch Fit und Mutation in eine Richtung zu lernen</a:t>
            </a:r>
          </a:p>
          <a:p>
            <a:pPr lvl="1">
              <a:lnSpc>
                <a:spcPct val="120000"/>
              </a:lnSpc>
            </a:pPr>
            <a:r>
              <a:rPr lang="de-DE" sz="1600" dirty="0" err="1">
                <a:latin typeface="Alegreya Sans" panose="00000500000000000000" pitchFamily="50" charset="0"/>
                <a:cs typeface="Miriam Fixed" panose="020B0509050101010101" pitchFamily="49" charset="-79"/>
              </a:rPr>
              <a:t>Kostenfuktionen</a:t>
            </a:r>
            <a:endParaRPr lang="de-DE" sz="1600" dirty="0">
              <a:latin typeface="Alegreya Sans" panose="00000500000000000000" pitchFamily="50" charset="0"/>
              <a:cs typeface="Miriam Fixed" panose="020B0509050101010101" pitchFamily="49" charset="-79"/>
            </a:endParaRPr>
          </a:p>
          <a:p>
            <a:pPr>
              <a:lnSpc>
                <a:spcPct val="120000"/>
              </a:lnSpc>
            </a:pPr>
            <a:r>
              <a:rPr lang="de-DE" sz="2000" dirty="0">
                <a:latin typeface="Alegreya Sans" panose="00000500000000000000" pitchFamily="50" charset="0"/>
                <a:cs typeface="Miriam Fixed" panose="020B0509050101010101" pitchFamily="49" charset="-79"/>
              </a:rPr>
              <a:t>Geplant ist, den </a:t>
            </a:r>
            <a:r>
              <a:rPr lang="de-DE" sz="2000" dirty="0" err="1">
                <a:latin typeface="Alegreya Sans" panose="00000500000000000000" pitchFamily="50" charset="0"/>
                <a:cs typeface="Miriam Fixed" panose="020B0509050101010101" pitchFamily="49" charset="-79"/>
              </a:rPr>
              <a:t>RandomSearch</a:t>
            </a:r>
            <a:r>
              <a:rPr lang="de-DE" sz="2000" dirty="0">
                <a:latin typeface="Alegreya Sans" panose="00000500000000000000" pitchFamily="50" charset="0"/>
                <a:cs typeface="Miriam Fixed" panose="020B0509050101010101" pitchFamily="49" charset="-79"/>
              </a:rPr>
              <a:t> Score mit diesen Algorithmen zu vergleichen und einen besseren Score zu </a:t>
            </a:r>
            <a:r>
              <a:rPr lang="de-DE" sz="2000" dirty="0" err="1">
                <a:latin typeface="Alegreya Sans" panose="00000500000000000000" pitchFamily="50" charset="0"/>
                <a:cs typeface="Miriam Fixed" panose="020B0509050101010101" pitchFamily="49" charset="-79"/>
              </a:rPr>
              <a:t>erziehlen</a:t>
            </a:r>
            <a:endParaRPr lang="de-DE" sz="2000" dirty="0">
              <a:latin typeface="Alegreya Sans" panose="00000500000000000000" pitchFamily="50" charset="0"/>
              <a:cs typeface="Miriam Fixed" panose="020B0509050101010101" pitchFamily="49" charset="-79"/>
            </a:endParaRPr>
          </a:p>
          <a:p>
            <a:pPr lvl="1">
              <a:lnSpc>
                <a:spcPct val="120000"/>
              </a:lnSpc>
            </a:pPr>
            <a:r>
              <a:rPr lang="de-DE" sz="1600" dirty="0">
                <a:latin typeface="Alegreya Sans" panose="00000500000000000000" pitchFamily="50" charset="0"/>
                <a:cs typeface="Miriam Fixed" panose="020B0509050101010101" pitchFamily="49" charset="-79"/>
              </a:rPr>
              <a:t>Dies erfordert eine erweiterte und umfangreiche Programmierung in Python (da dieser Ansatz des Reinforcement Learning) keine Toolboxes hat</a:t>
            </a:r>
          </a:p>
        </p:txBody>
      </p:sp>
    </p:spTree>
    <p:extLst>
      <p:ext uri="{BB962C8B-B14F-4D97-AF65-F5344CB8AC3E}">
        <p14:creationId xmlns:p14="http://schemas.microsoft.com/office/powerpoint/2010/main" val="799128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rmAutofit/>
      </a:bodyPr>
      <a:lstStyle>
        <a:defPPr algn="l">
          <a:defRPr sz="2800" b="1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580</Words>
  <Application>Microsoft Office PowerPoint</Application>
  <PresentationFormat>Breitbild</PresentationFormat>
  <Paragraphs>71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Alegreya Sans</vt:lpstr>
      <vt:lpstr>Arial</vt:lpstr>
      <vt:lpstr>Calibri</vt:lpstr>
      <vt:lpstr>Calibri Light</vt:lpstr>
      <vt:lpstr>Cambria Math</vt:lpstr>
      <vt:lpstr>Miriam Fixed</vt:lpstr>
      <vt:lpstr>Office</vt:lpstr>
      <vt:lpstr>Eine Anwendung des Reinforcement Learning zur Regelung dynamischer Systeme</vt:lpstr>
      <vt:lpstr>Bisherige Schritte</vt:lpstr>
      <vt:lpstr>Bisherige Schritte</vt:lpstr>
      <vt:lpstr>Bisherige Schritte</vt:lpstr>
      <vt:lpstr>Bisherige Schritte</vt:lpstr>
      <vt:lpstr>Bisherige Schritte</vt:lpstr>
      <vt:lpstr>Bisherige Schritte</vt:lpstr>
      <vt:lpstr>Bisherige Schritte</vt:lpstr>
      <vt:lpstr>Geplante Schritte</vt:lpstr>
      <vt:lpstr>Ressourcen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Wilinski</dc:creator>
  <cp:lastModifiedBy>Jonas Wilinski</cp:lastModifiedBy>
  <cp:revision>10</cp:revision>
  <dcterms:created xsi:type="dcterms:W3CDTF">2018-07-17T11:49:30Z</dcterms:created>
  <dcterms:modified xsi:type="dcterms:W3CDTF">2018-07-17T14:38:48Z</dcterms:modified>
</cp:coreProperties>
</file>