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8AC7D-5946-4955-973B-1D74B084F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0E0E18-1283-4E17-B890-6F0AA5D84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C08E21-8256-4836-9CFA-DA9B4099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8C6C-4F65-4D37-9D00-295AF78BC868}" type="datetimeFigureOut">
              <a:rPr lang="es-CL" smtClean="0"/>
              <a:t>10-10-2022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9C4A78-614B-4487-A0F9-88ED0C90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BD06E6-5F1B-4510-A3FD-5828583B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64E2-6875-4A06-8BDD-2C8A9D71BF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00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3151E-2BD3-48B5-85A2-1BD994B5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B4B317-659D-49EE-8FEF-F56A63C9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03949C-A2AD-4F1C-9127-AD847505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8C6C-4F65-4D37-9D00-295AF78BC868}" type="datetimeFigureOut">
              <a:rPr lang="es-CL" smtClean="0"/>
              <a:t>10-10-2022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244361-C85E-485A-85CD-5E026397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80CB81-DD3B-41A4-B7EC-4D3674B8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64E2-6875-4A06-8BDD-2C8A9D71BF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538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1172FE-5728-482B-9EFA-7CEA3C05D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320198-4D5C-435A-BED7-341EE9F73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19A68-DF6C-4608-AE7E-2EE18462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8C6C-4F65-4D37-9D00-295AF78BC868}" type="datetimeFigureOut">
              <a:rPr lang="es-CL" smtClean="0"/>
              <a:t>10-10-2022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3443E2-CA9E-4318-8BE4-6FA5371F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B03421-D443-4737-88D6-EE8168B8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64E2-6875-4A06-8BDD-2C8A9D71BF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806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50B60-A9DE-4DAD-A736-5D14B072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94DD78-83DF-42D4-84A3-62444924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26609B-D023-432F-B41F-D0C1B057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8C6C-4F65-4D37-9D00-295AF78BC868}" type="datetimeFigureOut">
              <a:rPr lang="es-CL" smtClean="0"/>
              <a:t>10-10-2022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9D8535-26BA-42B5-824C-0826D2ED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FEA29D-41AF-4EB7-9EB9-2299DA82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64E2-6875-4A06-8BDD-2C8A9D71BF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733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9102D-8C29-428C-950F-3B30C8DD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EF23FB-150B-4B95-B88A-318C156C2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DC7692-DB87-406E-8CB2-AAE8CB84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8C6C-4F65-4D37-9D00-295AF78BC868}" type="datetimeFigureOut">
              <a:rPr lang="es-CL" smtClean="0"/>
              <a:t>10-10-2022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CDD597-6095-445C-87FA-2D0C88D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A22A14-BBB8-4E86-9B42-A8B704BA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64E2-6875-4A06-8BDD-2C8A9D71BF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524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A37DA-40CF-484F-BE56-BEA5843C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02B2E0-770B-49D9-9047-C2E36F872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5247FB-00A1-48D7-B3B3-7C4D0495D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E9627E-5216-44D8-8C66-D2E9317A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8C6C-4F65-4D37-9D00-295AF78BC868}" type="datetimeFigureOut">
              <a:rPr lang="es-CL" smtClean="0"/>
              <a:t>10-10-2022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F5EF0D-E7EA-4077-84CE-DA63757D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7D7434-5624-4A39-91DB-829C2344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64E2-6875-4A06-8BDD-2C8A9D71BF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30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5A6F0-B4A2-48C8-9C81-545CA39B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26FB1F-F181-45D7-AE28-B08FC8DCC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867E44-3AE2-432B-89B2-8DEEB1EDE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88EF55-2C0D-4A4A-A7C1-AD586F45D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50E9BB-CFE0-4565-99F9-D527BC90A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E89BEF-C2B8-4A2D-B072-F82C20BA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8C6C-4F65-4D37-9D00-295AF78BC868}" type="datetimeFigureOut">
              <a:rPr lang="es-CL" smtClean="0"/>
              <a:t>10-10-2022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EAEC75-6B61-4EB5-B705-0A265C31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2C7463-3D35-49F3-88B6-29E50AE9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64E2-6875-4A06-8BDD-2C8A9D71BF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857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B654F-11C7-4739-AB32-91E3F741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B8804B-589A-4BD6-B6F0-40395835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8C6C-4F65-4D37-9D00-295AF78BC868}" type="datetimeFigureOut">
              <a:rPr lang="es-CL" smtClean="0"/>
              <a:t>10-10-2022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171FC3-A977-4250-B573-793C53DC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2DD888-063A-4C24-B2E6-E95AE003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64E2-6875-4A06-8BDD-2C8A9D71BF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163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2EE5C5-AD99-43A4-86BD-A77002FD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8C6C-4F65-4D37-9D00-295AF78BC868}" type="datetimeFigureOut">
              <a:rPr lang="es-CL" smtClean="0"/>
              <a:t>10-10-2022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C1C4C69-45FF-494D-9857-2BBFF155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557AD2-36EB-442F-A184-1A83AC59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64E2-6875-4A06-8BDD-2C8A9D71BF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077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B7D15-112C-413D-A405-80C532A9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A157E-0F53-43F8-AEF7-04E7736B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6DCEA6-5524-4572-9042-7958E010D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F6BF3F-A57E-40C7-85DA-8F31105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8C6C-4F65-4D37-9D00-295AF78BC868}" type="datetimeFigureOut">
              <a:rPr lang="es-CL" smtClean="0"/>
              <a:t>10-10-2022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7D4B61-D606-4BCD-A0C2-B8A58F10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0DFE54-B830-4609-95C5-ABB9AF1A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64E2-6875-4A06-8BDD-2C8A9D71BF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393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08D80-CD8D-4036-AEDC-E6B42B41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66D954-1F14-480F-A798-FA7467BCB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B2A9D8-33F3-4580-B373-AACDB0C9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DA75A7-3326-42BD-9D33-FABFCB5A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8C6C-4F65-4D37-9D00-295AF78BC868}" type="datetimeFigureOut">
              <a:rPr lang="es-CL" smtClean="0"/>
              <a:t>10-10-2022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6AF2E8-335C-47E9-A1B2-497B4DDF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6A62BB-C432-45C2-9BB2-0CB683AC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64E2-6875-4A06-8BDD-2C8A9D71BF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19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5CE85A-B43A-45AD-AD28-DA4567D2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AF76E6-C6D6-4033-B25C-07444AC85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F2198F-E244-4CBD-85F1-19AD1379E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48C6C-4F65-4D37-9D00-295AF78BC868}" type="datetimeFigureOut">
              <a:rPr lang="es-CL" smtClean="0"/>
              <a:t>10-10-2022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41973D-EACD-4FDF-A17A-0B05241DD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9BAB5-D96C-4752-B781-1217DB3DA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564E2-6875-4A06-8BDD-2C8A9D71BF1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822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D3EF5-8037-4512-9AEC-20A9CD69FA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/>
              <a:t>Stack</a:t>
            </a:r>
            <a:r>
              <a:rPr lang="es-CL" dirty="0"/>
              <a:t>, </a:t>
            </a:r>
            <a:r>
              <a:rPr lang="es-CL" dirty="0" err="1"/>
              <a:t>Queue</a:t>
            </a:r>
            <a:r>
              <a:rPr lang="es-CL" dirty="0"/>
              <a:t>, </a:t>
            </a:r>
            <a:r>
              <a:rPr lang="es-CL" dirty="0" err="1"/>
              <a:t>Map</a:t>
            </a:r>
            <a:r>
              <a:rPr lang="es-CL" dirty="0"/>
              <a:t>, Vector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4782A4-B696-4D26-A9EC-6836CC02D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598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60807-1840-4CFB-8078-3619A6B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map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C68D6-801B-46AA-86BE-BD19CCD0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</a:t>
            </a:r>
            <a:r>
              <a:rPr lang="es-CL" dirty="0" err="1"/>
              <a:t>map</a:t>
            </a:r>
            <a:r>
              <a:rPr lang="es-CL" dirty="0"/>
              <a:t> opera de la siguiente forma, a través de una función de </a:t>
            </a:r>
            <a:r>
              <a:rPr lang="es-CL" dirty="0" err="1"/>
              <a:t>hashing</a:t>
            </a:r>
            <a:r>
              <a:rPr lang="es-CL" dirty="0"/>
              <a:t> que actúa sobre la llave busca en qué posición guardar el contenido.</a:t>
            </a:r>
          </a:p>
          <a:p>
            <a:endParaRPr lang="es-CL" dirty="0"/>
          </a:p>
          <a:p>
            <a:r>
              <a:rPr lang="es-CL" dirty="0"/>
              <a:t>El contenido se guarda relacionado a la llave</a:t>
            </a:r>
          </a:p>
          <a:p>
            <a:endParaRPr lang="es-CL" dirty="0"/>
          </a:p>
          <a:p>
            <a:r>
              <a:rPr lang="es-CL" dirty="0"/>
              <a:t>Obviamente no pueden haber dos contenidos con la misma llave</a:t>
            </a:r>
          </a:p>
          <a:p>
            <a:endParaRPr lang="es-CL" dirty="0"/>
          </a:p>
          <a:p>
            <a:r>
              <a:rPr lang="es-CL" dirty="0"/>
              <a:t>Veamos un ejemplo</a:t>
            </a:r>
          </a:p>
        </p:txBody>
      </p:sp>
    </p:spTree>
    <p:extLst>
      <p:ext uri="{BB962C8B-B14F-4D97-AF65-F5344CB8AC3E}">
        <p14:creationId xmlns:p14="http://schemas.microsoft.com/office/powerpoint/2010/main" val="320116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60807-1840-4CFB-8078-3619A6B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map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C68D6-801B-46AA-86BE-BD19CCD0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4027D4-794E-4180-B5CA-60CEBF345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150"/>
            <a:ext cx="10515600" cy="47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1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60807-1840-4CFB-8078-3619A6B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map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C68D6-801B-46AA-86BE-BD19CCD0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D170C2-DFED-4EB3-A0B4-79EA874E4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6387"/>
            <a:ext cx="10515599" cy="46005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DE02AD7-C7F6-4931-A8E7-B54FF3BAC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252" y="904874"/>
            <a:ext cx="4678545" cy="29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60807-1840-4CFB-8078-3619A6B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map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C68D6-801B-46AA-86BE-BD19CCD0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Cómo opera esto???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9D1362-41D6-495F-8B6C-6C559C7D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0299"/>
            <a:ext cx="10815084" cy="37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60807-1840-4CFB-8078-3619A6B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vector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C68D6-801B-46AA-86BE-BD19CCD0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 vector es un TAD que opera muy similar a un arreglo con la diferencia que no es estático, sino dinámico.</a:t>
            </a:r>
          </a:p>
          <a:p>
            <a:endParaRPr lang="es-CL" dirty="0"/>
          </a:p>
          <a:p>
            <a:r>
              <a:rPr lang="es-CL" dirty="0"/>
              <a:t>Permite agregar elementos en forma dinámica, SIN ESPECIFICAR LA CANTIDAD MÁXIMA</a:t>
            </a:r>
          </a:p>
          <a:p>
            <a:endParaRPr lang="es-CL" dirty="0"/>
          </a:p>
          <a:p>
            <a:r>
              <a:rPr lang="es-CL" dirty="0"/>
              <a:t>Cada celda se puede manejar igual que un arreglo x[i], pero también se puede usar el método at(i)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76269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60807-1840-4CFB-8078-3619A6B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vector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C68D6-801B-46AA-86BE-BD19CCD0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Operaciones</a:t>
            </a:r>
          </a:p>
          <a:p>
            <a:endParaRPr lang="es-CL" dirty="0"/>
          </a:p>
          <a:p>
            <a:pPr lvl="1"/>
            <a:r>
              <a:rPr lang="es-ES" dirty="0" err="1"/>
              <a:t>size</a:t>
            </a:r>
            <a:r>
              <a:rPr lang="es-ES" dirty="0"/>
              <a:t>() retorna cantidad de elementos</a:t>
            </a:r>
          </a:p>
          <a:p>
            <a:pPr lvl="1"/>
            <a:r>
              <a:rPr lang="es-ES" dirty="0" err="1"/>
              <a:t>empty</a:t>
            </a:r>
            <a:r>
              <a:rPr lang="es-ES" dirty="0"/>
              <a:t>() retorna verdadero si está vacío y false en caso contrario</a:t>
            </a:r>
          </a:p>
          <a:p>
            <a:pPr lvl="1"/>
            <a:r>
              <a:rPr lang="es-ES" dirty="0"/>
              <a:t>at()  accede al elemento i-</a:t>
            </a:r>
            <a:r>
              <a:rPr lang="es-ES" dirty="0" err="1"/>
              <a:t>ésimo</a:t>
            </a:r>
            <a:endParaRPr lang="es-ES" dirty="0"/>
          </a:p>
          <a:p>
            <a:pPr lvl="1"/>
            <a:r>
              <a:rPr lang="es-ES" dirty="0" err="1"/>
              <a:t>front</a:t>
            </a:r>
            <a:r>
              <a:rPr lang="es-ES" dirty="0"/>
              <a:t>() primer elemento </a:t>
            </a:r>
          </a:p>
          <a:p>
            <a:pPr lvl="1"/>
            <a:r>
              <a:rPr lang="es-ES" dirty="0"/>
              <a:t>back() último elemento </a:t>
            </a:r>
          </a:p>
          <a:p>
            <a:pPr lvl="1"/>
            <a:r>
              <a:rPr lang="es-ES" dirty="0" err="1"/>
              <a:t>push_back</a:t>
            </a:r>
            <a:r>
              <a:rPr lang="es-ES" dirty="0"/>
              <a:t>() agrega elemento al final </a:t>
            </a:r>
          </a:p>
          <a:p>
            <a:pPr lvl="1"/>
            <a:r>
              <a:rPr lang="es-ES" dirty="0" err="1"/>
              <a:t>pop_back</a:t>
            </a:r>
            <a:r>
              <a:rPr lang="es-ES" dirty="0"/>
              <a:t>() elimina último elemento </a:t>
            </a:r>
          </a:p>
          <a:p>
            <a:pPr lvl="1"/>
            <a:r>
              <a:rPr lang="es-ES" dirty="0"/>
              <a:t>erase(posición) elimina un elemento, reajusta el contenido del vector.</a:t>
            </a: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6A92E5-FC2A-42C1-93FF-CDFC616B0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0" y="365125"/>
            <a:ext cx="2857500" cy="492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6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60807-1840-4CFB-8078-3619A6B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vector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C68D6-801B-46AA-86BE-BD19CCD0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4E9EB1-1639-40DA-8966-FF2A2869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47660" cy="492988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C8C1D2E-C76C-4215-8C10-26EDB15EB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770" y="1382011"/>
            <a:ext cx="4572000" cy="357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1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C533C-47FB-4E31-98C7-A214182D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Stack</a:t>
            </a:r>
            <a:r>
              <a:rPr lang="es-CL" dirty="0"/>
              <a:t> y Colas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10D36-10A1-4FDF-B0CD-F5DD0EB0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Stack</a:t>
            </a:r>
            <a:r>
              <a:rPr lang="es-CL" dirty="0"/>
              <a:t> y </a:t>
            </a:r>
            <a:r>
              <a:rPr lang="es-CL" dirty="0" err="1"/>
              <a:t>Queue</a:t>
            </a:r>
            <a:r>
              <a:rPr lang="es-CL" dirty="0"/>
              <a:t> son tipos abstractos de datos</a:t>
            </a:r>
          </a:p>
          <a:p>
            <a:endParaRPr lang="es-CL" dirty="0"/>
          </a:p>
          <a:p>
            <a:r>
              <a:rPr lang="es-CL" dirty="0"/>
              <a:t>Un tipo abstracto de datos tiene dos componentes:</a:t>
            </a:r>
          </a:p>
          <a:p>
            <a:pPr lvl="1"/>
            <a:endParaRPr lang="es-CL" dirty="0"/>
          </a:p>
          <a:p>
            <a:pPr lvl="1"/>
            <a:r>
              <a:rPr lang="es-CL" dirty="0"/>
              <a:t>Una estructura de datos</a:t>
            </a:r>
          </a:p>
          <a:p>
            <a:pPr lvl="1"/>
            <a:endParaRPr lang="es-CL" dirty="0"/>
          </a:p>
          <a:p>
            <a:pPr lvl="1"/>
            <a:r>
              <a:rPr lang="es-CL" dirty="0"/>
              <a:t>Operaciones que actúan sobre dicha estructura</a:t>
            </a:r>
          </a:p>
        </p:txBody>
      </p:sp>
    </p:spTree>
    <p:extLst>
      <p:ext uri="{BB962C8B-B14F-4D97-AF65-F5344CB8AC3E}">
        <p14:creationId xmlns:p14="http://schemas.microsoft.com/office/powerpoint/2010/main" val="184007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C533C-47FB-4E31-98C7-A214182D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Stack</a:t>
            </a:r>
            <a:r>
              <a:rPr lang="es-CL" dirty="0"/>
              <a:t> y Colas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10D36-10A1-4FDF-B0CD-F5DD0EB0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Cuando definimos una clase es por definición un tipo abstracto de datos</a:t>
            </a:r>
          </a:p>
          <a:p>
            <a:endParaRPr lang="es-CL" dirty="0"/>
          </a:p>
          <a:p>
            <a:pPr lvl="1"/>
            <a:r>
              <a:rPr lang="es-CL" dirty="0"/>
              <a:t>Tiene atributos</a:t>
            </a:r>
          </a:p>
          <a:p>
            <a:pPr lvl="1"/>
            <a:endParaRPr lang="es-CL" dirty="0"/>
          </a:p>
          <a:p>
            <a:pPr lvl="1"/>
            <a:r>
              <a:rPr lang="es-CL" dirty="0"/>
              <a:t>Tiene métodos</a:t>
            </a:r>
          </a:p>
        </p:txBody>
      </p:sp>
    </p:spTree>
    <p:extLst>
      <p:ext uri="{BB962C8B-B14F-4D97-AF65-F5344CB8AC3E}">
        <p14:creationId xmlns:p14="http://schemas.microsoft.com/office/powerpoint/2010/main" val="281208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C533C-47FB-4E31-98C7-A214182D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Stack</a:t>
            </a:r>
            <a:r>
              <a:rPr lang="es-CL" dirty="0"/>
              <a:t> y Colas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10D36-10A1-4FDF-B0CD-F5DD0EB0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Nos enfocaremos en dos tipo abstractos de datos especiales</a:t>
            </a:r>
          </a:p>
          <a:p>
            <a:endParaRPr lang="es-CL" dirty="0"/>
          </a:p>
          <a:p>
            <a:pPr lvl="1"/>
            <a:r>
              <a:rPr lang="es-CL" dirty="0" err="1"/>
              <a:t>Stack</a:t>
            </a:r>
            <a:r>
              <a:rPr lang="es-CL" dirty="0"/>
              <a:t> (Pilas)</a:t>
            </a:r>
          </a:p>
          <a:p>
            <a:pPr lvl="1"/>
            <a:endParaRPr lang="es-CL" dirty="0"/>
          </a:p>
          <a:p>
            <a:pPr lvl="1"/>
            <a:r>
              <a:rPr lang="es-CL" dirty="0" err="1"/>
              <a:t>Queue</a:t>
            </a:r>
            <a:r>
              <a:rPr lang="es-CL" dirty="0"/>
              <a:t> (Colas)</a:t>
            </a:r>
          </a:p>
        </p:txBody>
      </p:sp>
    </p:spTree>
    <p:extLst>
      <p:ext uri="{BB962C8B-B14F-4D97-AF65-F5344CB8AC3E}">
        <p14:creationId xmlns:p14="http://schemas.microsoft.com/office/powerpoint/2010/main" val="47727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C533C-47FB-4E31-98C7-A214182D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Stack</a:t>
            </a:r>
            <a:r>
              <a:rPr lang="es-CL" dirty="0"/>
              <a:t> y Colas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10D36-10A1-4FDF-B0CD-F5DD0EB0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Dado que </a:t>
            </a:r>
            <a:r>
              <a:rPr lang="es-CL" dirty="0" err="1"/>
              <a:t>c++</a:t>
            </a:r>
            <a:r>
              <a:rPr lang="es-CL" dirty="0"/>
              <a:t> tiene implementado ambas TAD, nos preocuparemos de analizar sus características.</a:t>
            </a:r>
          </a:p>
          <a:p>
            <a:endParaRPr lang="es-CL" dirty="0"/>
          </a:p>
          <a:p>
            <a:pPr lvl="1"/>
            <a:r>
              <a:rPr lang="es-CL" dirty="0"/>
              <a:t>UN STACK TIENE UN COMPORTAMIENTO LIFO (LAST INPUT FIRST OUTPUT)</a:t>
            </a:r>
          </a:p>
          <a:p>
            <a:pPr lvl="1"/>
            <a:endParaRPr lang="es-CL" dirty="0"/>
          </a:p>
          <a:p>
            <a:pPr lvl="1"/>
            <a:r>
              <a:rPr lang="es-CL" dirty="0"/>
              <a:t>UNA COLA TIENE UN COMPORTAMIENTO FIFO (FIRST INPUT FIRST OUTPUT)</a:t>
            </a:r>
          </a:p>
        </p:txBody>
      </p:sp>
    </p:spTree>
    <p:extLst>
      <p:ext uri="{BB962C8B-B14F-4D97-AF65-F5344CB8AC3E}">
        <p14:creationId xmlns:p14="http://schemas.microsoft.com/office/powerpoint/2010/main" val="163754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C533C-47FB-4E31-98C7-A214182D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Stack</a:t>
            </a:r>
            <a:r>
              <a:rPr lang="es-CL" dirty="0"/>
              <a:t> y Colas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10D36-10A1-4FDF-B0CD-F5DD0EB0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En términos generales ambos tienen métodos con nombres similares y cuyo comportamiento sólo difiere en la funcionalidad antes descrita.</a:t>
            </a:r>
          </a:p>
          <a:p>
            <a:endParaRPr lang="es-CL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C3DFC1E-5C11-4E9C-9A00-116037BBB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62625"/>
              </p:ext>
            </p:extLst>
          </p:nvPr>
        </p:nvGraphicFramePr>
        <p:xfrm>
          <a:off x="1426818" y="3190875"/>
          <a:ext cx="9338364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788">
                  <a:extLst>
                    <a:ext uri="{9D8B030D-6E8A-4147-A177-3AD203B41FA5}">
                      <a16:colId xmlns:a16="http://schemas.microsoft.com/office/drawing/2014/main" val="3414834995"/>
                    </a:ext>
                  </a:extLst>
                </a:gridCol>
                <a:gridCol w="3112788">
                  <a:extLst>
                    <a:ext uri="{9D8B030D-6E8A-4147-A177-3AD203B41FA5}">
                      <a16:colId xmlns:a16="http://schemas.microsoft.com/office/drawing/2014/main" val="1768228076"/>
                    </a:ext>
                  </a:extLst>
                </a:gridCol>
                <a:gridCol w="3112788">
                  <a:extLst>
                    <a:ext uri="{9D8B030D-6E8A-4147-A177-3AD203B41FA5}">
                      <a16:colId xmlns:a16="http://schemas.microsoft.com/office/drawing/2014/main" val="1462048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err="1"/>
                        <a:t>stack</a:t>
                      </a:r>
                      <a:r>
                        <a:rPr lang="es-CL" dirty="0"/>
                        <a:t> (pila)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err="1"/>
                        <a:t>queue</a:t>
                      </a:r>
                      <a:r>
                        <a:rPr lang="es-CL" dirty="0"/>
                        <a:t> (cola)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0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err="1"/>
                        <a:t>push</a:t>
                      </a:r>
                      <a:r>
                        <a:rPr lang="es-C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Agrega elemento a la pila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Agrega elemento a la 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7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Saca el último elemento que ingresó a la pila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Saca el primer elemento que ingresó a la 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9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err="1"/>
                        <a:t>size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Indica cuántos elementos tiene la pila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Indica cuántos elementos tiene la 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1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err="1"/>
                        <a:t>front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Entrega primer elemento de la 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54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Entrega último elemento ingresado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067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38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C533C-47FB-4E31-98C7-A214182D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Stack</a:t>
            </a:r>
            <a:r>
              <a:rPr lang="es-CL" dirty="0"/>
              <a:t> y Colas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10D36-10A1-4FDF-B0CD-F5DD0EB0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Veamos</a:t>
            </a:r>
          </a:p>
          <a:p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5A16E04-B973-4300-8FFE-E325F007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8" y="2686672"/>
            <a:ext cx="3819782" cy="36252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799E65-9C1F-46B1-96C5-A8F773362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529" y="365125"/>
            <a:ext cx="6803249" cy="594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1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C533C-47FB-4E31-98C7-A214182D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Stack</a:t>
            </a:r>
            <a:r>
              <a:rPr lang="es-CL" dirty="0"/>
              <a:t> y Colas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10D36-10A1-4FDF-B0CD-F5DD0EB0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52F6241-504D-44BF-AB2F-CD30A4839543}"/>
              </a:ext>
            </a:extLst>
          </p:cNvPr>
          <p:cNvSpPr/>
          <p:nvPr/>
        </p:nvSpPr>
        <p:spPr>
          <a:xfrm>
            <a:off x="176152" y="1690688"/>
            <a:ext cx="3574214" cy="3981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Stack</a:t>
            </a:r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950BE2C-E20D-43F5-B514-71149085107B}"/>
              </a:ext>
            </a:extLst>
          </p:cNvPr>
          <p:cNvSpPr/>
          <p:nvPr/>
        </p:nvSpPr>
        <p:spPr>
          <a:xfrm>
            <a:off x="3896700" y="1690687"/>
            <a:ext cx="3776309" cy="3981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Queue</a:t>
            </a:r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  <a:p>
            <a:pPr algn="ctr"/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61EAA9-8F2A-46E2-B4FE-5A960F1FF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635" y="266424"/>
            <a:ext cx="2186607" cy="207921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401A8FE-F95A-41D3-A37F-D6D89E284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709" y="2855222"/>
            <a:ext cx="3019425" cy="57377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167FAB0-9207-41FF-B715-0FA4D92EB7C3}"/>
              </a:ext>
            </a:extLst>
          </p:cNvPr>
          <p:cNvSpPr txBox="1"/>
          <p:nvPr/>
        </p:nvSpPr>
        <p:spPr>
          <a:xfrm>
            <a:off x="691866" y="2619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D7C27CC-304C-4113-A4B2-7F9CFFE51E26}"/>
              </a:ext>
            </a:extLst>
          </p:cNvPr>
          <p:cNvSpPr txBox="1"/>
          <p:nvPr/>
        </p:nvSpPr>
        <p:spPr>
          <a:xfrm>
            <a:off x="4558066" y="2670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BE7630F-E427-4174-A838-307DB6757BA1}"/>
              </a:ext>
            </a:extLst>
          </p:cNvPr>
          <p:cNvSpPr txBox="1"/>
          <p:nvPr/>
        </p:nvSpPr>
        <p:spPr>
          <a:xfrm>
            <a:off x="1544555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F981956-AE99-4DE8-9366-EF871B615B08}"/>
              </a:ext>
            </a:extLst>
          </p:cNvPr>
          <p:cNvSpPr txBox="1"/>
          <p:nvPr/>
        </p:nvSpPr>
        <p:spPr>
          <a:xfrm>
            <a:off x="5886648" y="3059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559B4A0-0008-42A1-9DEC-2FDEE66A85AA}"/>
              </a:ext>
            </a:extLst>
          </p:cNvPr>
          <p:cNvSpPr txBox="1"/>
          <p:nvPr/>
        </p:nvSpPr>
        <p:spPr>
          <a:xfrm>
            <a:off x="1335203" y="42734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8746B7D-C542-4930-A96F-1124F3146314}"/>
              </a:ext>
            </a:extLst>
          </p:cNvPr>
          <p:cNvSpPr txBox="1"/>
          <p:nvPr/>
        </p:nvSpPr>
        <p:spPr>
          <a:xfrm>
            <a:off x="5002593" y="38166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87BC1F9-8885-4780-AF4C-7066D061218B}"/>
              </a:ext>
            </a:extLst>
          </p:cNvPr>
          <p:cNvSpPr txBox="1"/>
          <p:nvPr/>
        </p:nvSpPr>
        <p:spPr>
          <a:xfrm>
            <a:off x="2158098" y="38237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CA83EEB-4588-406D-BA4B-4A28FE33D1EF}"/>
              </a:ext>
            </a:extLst>
          </p:cNvPr>
          <p:cNvSpPr txBox="1"/>
          <p:nvPr/>
        </p:nvSpPr>
        <p:spPr>
          <a:xfrm>
            <a:off x="6096000" y="43458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0" name="Signo de multiplicación 19">
            <a:extLst>
              <a:ext uri="{FF2B5EF4-FFF2-40B4-BE49-F238E27FC236}">
                <a16:creationId xmlns:a16="http://schemas.microsoft.com/office/drawing/2014/main" id="{97275335-AE31-4D23-BD40-DE48C742CF02}"/>
              </a:ext>
            </a:extLst>
          </p:cNvPr>
          <p:cNvSpPr/>
          <p:nvPr/>
        </p:nvSpPr>
        <p:spPr>
          <a:xfrm>
            <a:off x="4421897" y="2504805"/>
            <a:ext cx="753995" cy="70083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Signo de multiplicación 20">
            <a:extLst>
              <a:ext uri="{FF2B5EF4-FFF2-40B4-BE49-F238E27FC236}">
                <a16:creationId xmlns:a16="http://schemas.microsoft.com/office/drawing/2014/main" id="{9883F90B-4A30-4004-B19C-39A99AFADCBD}"/>
              </a:ext>
            </a:extLst>
          </p:cNvPr>
          <p:cNvSpPr/>
          <p:nvPr/>
        </p:nvSpPr>
        <p:spPr>
          <a:xfrm>
            <a:off x="1992006" y="3650877"/>
            <a:ext cx="753995" cy="70083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92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60807-1840-4CFB-8078-3619A6B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map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C68D6-801B-46AA-86BE-BD19CCD0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 </a:t>
            </a:r>
            <a:r>
              <a:rPr lang="es-CL" dirty="0" err="1"/>
              <a:t>map</a:t>
            </a:r>
            <a:r>
              <a:rPr lang="es-CL" dirty="0"/>
              <a:t> es una estructura de datos que maneja dos elementos importantes:</a:t>
            </a:r>
          </a:p>
          <a:p>
            <a:endParaRPr lang="es-CL" dirty="0"/>
          </a:p>
          <a:p>
            <a:pPr lvl="1"/>
            <a:r>
              <a:rPr lang="es-CL" dirty="0"/>
              <a:t>Una llave de búsqueda</a:t>
            </a:r>
          </a:p>
          <a:p>
            <a:pPr lvl="1"/>
            <a:endParaRPr lang="es-CL" dirty="0"/>
          </a:p>
          <a:p>
            <a:pPr lvl="1"/>
            <a:r>
              <a:rPr lang="es-CL" dirty="0"/>
              <a:t>Un contenido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859760-9972-4BF9-9CDF-5F5CDDF43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91" y="4857417"/>
            <a:ext cx="9675628" cy="131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467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424</Words>
  <Application>Microsoft Office PowerPoint</Application>
  <PresentationFormat>Panorámica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Stack, Queue, Map, Vector</vt:lpstr>
      <vt:lpstr>Stack y Colas</vt:lpstr>
      <vt:lpstr>Stack y Colas</vt:lpstr>
      <vt:lpstr>Stack y Colas</vt:lpstr>
      <vt:lpstr>Stack y Colas</vt:lpstr>
      <vt:lpstr>Stack y Colas</vt:lpstr>
      <vt:lpstr>Stack y Colas</vt:lpstr>
      <vt:lpstr>Stack y Colas</vt:lpstr>
      <vt:lpstr>map</vt:lpstr>
      <vt:lpstr>map</vt:lpstr>
      <vt:lpstr>map</vt:lpstr>
      <vt:lpstr>map</vt:lpstr>
      <vt:lpstr>map</vt:lpstr>
      <vt:lpstr>vector</vt:lpstr>
      <vt:lpstr>vector</vt:lpstr>
      <vt:lpstr>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Stack, Queue, Map, Vector</dc:title>
  <dc:creator>Juan Duarte Lange</dc:creator>
  <cp:lastModifiedBy>Juan José Duarte Lange</cp:lastModifiedBy>
  <cp:revision>10</cp:revision>
  <dcterms:created xsi:type="dcterms:W3CDTF">2020-05-11T00:40:13Z</dcterms:created>
  <dcterms:modified xsi:type="dcterms:W3CDTF">2022-10-10T22:22:41Z</dcterms:modified>
</cp:coreProperties>
</file>