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3228D5C-38BB-485C-90C3-F23B726CB68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4F3143-CBC5-475B-917C-C1739E50FC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WDV341   Intro PHP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Server Side Story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23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Static Page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0251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www.flowers.com/spring.html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1905000"/>
            <a:ext cx="1066800" cy="646331"/>
            <a:chOff x="2743200" y="1905000"/>
            <a:chExt cx="1066800" cy="646331"/>
          </a:xfrm>
        </p:grpSpPr>
        <p:sp>
          <p:nvSpPr>
            <p:cNvPr id="6" name="Rounded Rectangle 5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128838" y="2438400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4538"/>
            <a:ext cx="1219200" cy="12974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724400" y="2362200"/>
            <a:ext cx="1371600" cy="432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05200" y="4070866"/>
            <a:ext cx="1371600" cy="722531"/>
            <a:chOff x="3695700" y="4147066"/>
            <a:chExt cx="1181100" cy="646331"/>
          </a:xfrm>
        </p:grpSpPr>
        <p:sp>
          <p:nvSpPr>
            <p:cNvPr id="13" name="Rounded Rectangle 12"/>
            <p:cNvSpPr/>
            <p:nvPr/>
          </p:nvSpPr>
          <p:spPr>
            <a:xfrm>
              <a:off x="3695700" y="4147066"/>
              <a:ext cx="11811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1900" y="4147066"/>
              <a:ext cx="110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 Object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4953000" y="3886200"/>
            <a:ext cx="1143000" cy="4455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5700" y="4978063"/>
            <a:ext cx="1295400" cy="736937"/>
            <a:chOff x="3695700" y="4978063"/>
            <a:chExt cx="1295400" cy="736937"/>
          </a:xfrm>
        </p:grpSpPr>
        <p:sp>
          <p:nvSpPr>
            <p:cNvPr id="17" name="Flowchart: Document 16"/>
            <p:cNvSpPr/>
            <p:nvPr/>
          </p:nvSpPr>
          <p:spPr>
            <a:xfrm>
              <a:off x="3771900" y="4978063"/>
              <a:ext cx="1104900" cy="7369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5700" y="497806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pring.html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 flipV="1">
            <a:off x="2209800" y="3810000"/>
            <a:ext cx="1219200" cy="521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36841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Static Page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025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www.flowers.com/spring.html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1905000"/>
            <a:ext cx="1066800" cy="646331"/>
            <a:chOff x="2743200" y="1905000"/>
            <a:chExt cx="1066800" cy="646331"/>
          </a:xfrm>
        </p:grpSpPr>
        <p:sp>
          <p:nvSpPr>
            <p:cNvPr id="6" name="Rounded Rectangle 5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128838" y="2438400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4538"/>
            <a:ext cx="1219200" cy="12974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724400" y="2362200"/>
            <a:ext cx="1371600" cy="432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05200" y="4070866"/>
            <a:ext cx="1371600" cy="722531"/>
            <a:chOff x="3695700" y="4147066"/>
            <a:chExt cx="1181100" cy="646331"/>
          </a:xfrm>
        </p:grpSpPr>
        <p:sp>
          <p:nvSpPr>
            <p:cNvPr id="13" name="Rounded Rectangle 12"/>
            <p:cNvSpPr/>
            <p:nvPr/>
          </p:nvSpPr>
          <p:spPr>
            <a:xfrm>
              <a:off x="3695700" y="4147066"/>
              <a:ext cx="11811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1900" y="4147066"/>
              <a:ext cx="110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 Object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4953000" y="3886200"/>
            <a:ext cx="1143000" cy="4455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5700" y="4978063"/>
            <a:ext cx="1295400" cy="736937"/>
            <a:chOff x="3695700" y="4978063"/>
            <a:chExt cx="1295400" cy="736937"/>
          </a:xfrm>
        </p:grpSpPr>
        <p:sp>
          <p:nvSpPr>
            <p:cNvPr id="17" name="Flowchart: Document 16"/>
            <p:cNvSpPr/>
            <p:nvPr/>
          </p:nvSpPr>
          <p:spPr>
            <a:xfrm>
              <a:off x="3771900" y="4978063"/>
              <a:ext cx="1104900" cy="7369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5700" y="497806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pring.html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 flipV="1">
            <a:off x="2209800" y="3810000"/>
            <a:ext cx="1219200" cy="521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433173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renders the HTML and CSS then displays the page.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86890" y="1934925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17679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PHP page (dynamic)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530237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550" y="258357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www.flowers.com/season.php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8550" y="2463437"/>
            <a:ext cx="1066800" cy="646331"/>
            <a:chOff x="2743200" y="1905000"/>
            <a:chExt cx="1066800" cy="646331"/>
          </a:xfrm>
        </p:grpSpPr>
        <p:sp>
          <p:nvSpPr>
            <p:cNvPr id="6" name="Rounded Rectangle 5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109788" y="2996837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79" y="2618366"/>
            <a:ext cx="1219200" cy="1297497"/>
          </a:xfrm>
          <a:prstGeom prst="rect">
            <a:avLst/>
          </a:prstGeom>
        </p:spPr>
      </p:pic>
      <p:sp>
        <p:nvSpPr>
          <p:cNvPr id="44" name="Oval Callout 43"/>
          <p:cNvSpPr/>
          <p:nvPr/>
        </p:nvSpPr>
        <p:spPr>
          <a:xfrm flipH="1">
            <a:off x="1502569" y="1526735"/>
            <a:ext cx="1619250" cy="93943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33550" y="167328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.</a:t>
            </a:r>
            <a:r>
              <a:rPr lang="en-US" dirty="0" err="1" smtClean="0"/>
              <a:t>php</a:t>
            </a:r>
            <a:r>
              <a:rPr lang="en-US" dirty="0" smtClean="0"/>
              <a:t> file 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550" y="221423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11987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PHP page (dynamic)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530237"/>
            <a:ext cx="1214438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50" y="258357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www.flowers.com/season.php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38550" y="2463437"/>
            <a:ext cx="1066800" cy="646331"/>
            <a:chOff x="2743200" y="1905000"/>
            <a:chExt cx="1066800" cy="646331"/>
          </a:xfrm>
        </p:grpSpPr>
        <p:sp>
          <p:nvSpPr>
            <p:cNvPr id="29" name="Rounded Rectangle 28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2109788" y="2996837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79" y="2618366"/>
            <a:ext cx="1219200" cy="12974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88623" y="2758944"/>
            <a:ext cx="1083527" cy="276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734300" y="2831374"/>
            <a:ext cx="1295400" cy="736937"/>
            <a:chOff x="3695700" y="4978063"/>
            <a:chExt cx="1295400" cy="736937"/>
          </a:xfrm>
        </p:grpSpPr>
        <p:sp>
          <p:nvSpPr>
            <p:cNvPr id="25" name="Flowchart: Document 24"/>
            <p:cNvSpPr/>
            <p:nvPr/>
          </p:nvSpPr>
          <p:spPr>
            <a:xfrm>
              <a:off x="3771900" y="4978063"/>
              <a:ext cx="1104900" cy="7369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5700" y="497806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season.php</a:t>
              </a:r>
              <a:endParaRPr lang="en-US" dirty="0"/>
            </a:p>
          </p:txBody>
        </p:sp>
      </p:grpSp>
      <p:sp>
        <p:nvSpPr>
          <p:cNvPr id="15" name="Left Arrow 14"/>
          <p:cNvSpPr/>
          <p:nvPr/>
        </p:nvSpPr>
        <p:spPr>
          <a:xfrm>
            <a:off x="7219950" y="3029308"/>
            <a:ext cx="514350" cy="257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269" y="22058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40545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PHP page (dynamic)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530237"/>
            <a:ext cx="1214438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50" y="2583571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www.flowers.com/season.php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38550" y="2463437"/>
            <a:ext cx="1066800" cy="646331"/>
            <a:chOff x="2743200" y="1905000"/>
            <a:chExt cx="1066800" cy="646331"/>
          </a:xfrm>
        </p:grpSpPr>
        <p:sp>
          <p:nvSpPr>
            <p:cNvPr id="29" name="Rounded Rectangle 28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2109788" y="2996837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79" y="2618366"/>
            <a:ext cx="1219200" cy="12974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88623" y="2758944"/>
            <a:ext cx="1083527" cy="276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734300" y="2831374"/>
            <a:ext cx="1295400" cy="736937"/>
            <a:chOff x="3695700" y="4978063"/>
            <a:chExt cx="1295400" cy="736937"/>
          </a:xfrm>
        </p:grpSpPr>
        <p:sp>
          <p:nvSpPr>
            <p:cNvPr id="25" name="Flowchart: Document 24"/>
            <p:cNvSpPr/>
            <p:nvPr/>
          </p:nvSpPr>
          <p:spPr>
            <a:xfrm>
              <a:off x="3771900" y="4978063"/>
              <a:ext cx="1104900" cy="7369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5700" y="497806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season.php</a:t>
              </a:r>
              <a:endParaRPr lang="en-US" dirty="0"/>
            </a:p>
          </p:txBody>
        </p:sp>
      </p:grpSp>
      <p:sp>
        <p:nvSpPr>
          <p:cNvPr id="15" name="Left Arrow 14"/>
          <p:cNvSpPr/>
          <p:nvPr/>
        </p:nvSpPr>
        <p:spPr>
          <a:xfrm>
            <a:off x="7219950" y="3029308"/>
            <a:ext cx="514350" cy="257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33950" y="4001724"/>
            <a:ext cx="1639230" cy="680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19951" y="3878202"/>
            <a:ext cx="590549" cy="595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435773" y="4528902"/>
            <a:ext cx="1295399" cy="722531"/>
            <a:chOff x="7216697" y="3970466"/>
            <a:chExt cx="1295399" cy="722531"/>
          </a:xfrm>
        </p:grpSpPr>
        <p:sp>
          <p:nvSpPr>
            <p:cNvPr id="23" name="Rectangle 22"/>
            <p:cNvSpPr/>
            <p:nvPr/>
          </p:nvSpPr>
          <p:spPr>
            <a:xfrm>
              <a:off x="7216697" y="3970466"/>
              <a:ext cx="1295399" cy="722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39000" y="4008566"/>
              <a:ext cx="1162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PHP</a:t>
              </a:r>
            </a:p>
            <a:p>
              <a:r>
                <a:rPr lang="en-US" dirty="0" smtClean="0"/>
                <a:t>Processor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05350" y="354988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HTML,CSS</a:t>
            </a:r>
            <a:br>
              <a:rPr lang="en-US" dirty="0" smtClean="0"/>
            </a:br>
            <a:r>
              <a:rPr lang="en-US" dirty="0" smtClean="0"/>
              <a:t>Javascript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41813" y="38782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 code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269" y="218197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6665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PHP page (dynamic)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530237"/>
            <a:ext cx="1214438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50" y="258357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www.flowers.com/season.php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38550" y="2463437"/>
            <a:ext cx="1066800" cy="646331"/>
            <a:chOff x="2743200" y="1905000"/>
            <a:chExt cx="1066800" cy="646331"/>
          </a:xfrm>
        </p:grpSpPr>
        <p:sp>
          <p:nvSpPr>
            <p:cNvPr id="29" name="Rounded Rectangle 28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2109788" y="2996837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79" y="2618366"/>
            <a:ext cx="1219200" cy="12974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88623" y="2758944"/>
            <a:ext cx="1083527" cy="276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352800" y="4473212"/>
            <a:ext cx="1447800" cy="702021"/>
            <a:chOff x="3695700" y="4147066"/>
            <a:chExt cx="1181100" cy="646331"/>
          </a:xfrm>
        </p:grpSpPr>
        <p:sp>
          <p:nvSpPr>
            <p:cNvPr id="27" name="Rounded Rectangle 26"/>
            <p:cNvSpPr/>
            <p:nvPr/>
          </p:nvSpPr>
          <p:spPr>
            <a:xfrm>
              <a:off x="3695700" y="4147066"/>
              <a:ext cx="11811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71900" y="4147066"/>
              <a:ext cx="110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 Object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4933950" y="4890169"/>
            <a:ext cx="2438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734300" y="2831374"/>
            <a:ext cx="1295400" cy="736937"/>
            <a:chOff x="3695700" y="4978063"/>
            <a:chExt cx="1295400" cy="736937"/>
          </a:xfrm>
        </p:grpSpPr>
        <p:sp>
          <p:nvSpPr>
            <p:cNvPr id="25" name="Flowchart: Document 24"/>
            <p:cNvSpPr/>
            <p:nvPr/>
          </p:nvSpPr>
          <p:spPr>
            <a:xfrm>
              <a:off x="3771900" y="4978063"/>
              <a:ext cx="1104900" cy="7369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5700" y="497806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season.php</a:t>
              </a:r>
              <a:endParaRPr lang="en-US" dirty="0"/>
            </a:p>
          </p:txBody>
        </p:sp>
      </p:grpSp>
      <p:sp>
        <p:nvSpPr>
          <p:cNvPr id="15" name="Left Arrow 14"/>
          <p:cNvSpPr/>
          <p:nvPr/>
        </p:nvSpPr>
        <p:spPr>
          <a:xfrm>
            <a:off x="7219950" y="3029308"/>
            <a:ext cx="514350" cy="257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33950" y="4001724"/>
            <a:ext cx="1639230" cy="680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19951" y="3878202"/>
            <a:ext cx="590549" cy="595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435773" y="4528902"/>
            <a:ext cx="1295399" cy="722531"/>
            <a:chOff x="7216697" y="3970466"/>
            <a:chExt cx="1295399" cy="722531"/>
          </a:xfrm>
        </p:grpSpPr>
        <p:sp>
          <p:nvSpPr>
            <p:cNvPr id="23" name="Rectangle 22"/>
            <p:cNvSpPr/>
            <p:nvPr/>
          </p:nvSpPr>
          <p:spPr>
            <a:xfrm>
              <a:off x="7216697" y="3970466"/>
              <a:ext cx="1295399" cy="722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39000" y="4008566"/>
              <a:ext cx="1162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PHP</a:t>
              </a:r>
            </a:p>
            <a:p>
              <a:r>
                <a:rPr lang="en-US" dirty="0" smtClean="0"/>
                <a:t>Processor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00600" y="3549882"/>
            <a:ext cx="13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HTML,CSS</a:t>
            </a:r>
            <a:br>
              <a:rPr lang="en-US" dirty="0" smtClean="0"/>
            </a:br>
            <a:r>
              <a:rPr lang="en-US" dirty="0" smtClean="0"/>
              <a:t>Javascript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41813" y="38782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 code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2150" y="505423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 HTML,CSS</a:t>
            </a:r>
            <a:br>
              <a:rPr lang="en-US" dirty="0" smtClean="0"/>
            </a:br>
            <a:r>
              <a:rPr lang="en-US" dirty="0" smtClean="0"/>
              <a:t>Javascript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9407" y="221423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37701" y="1814682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23202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PHP page (dynamic)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9550" y="1817106"/>
            <a:ext cx="8820150" cy="4437460"/>
            <a:chOff x="209550" y="1817106"/>
            <a:chExt cx="8820150" cy="44374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50" y="3530237"/>
              <a:ext cx="1214438" cy="9429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09550" y="2583571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www.flowers.com/season.php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38550" y="2463437"/>
              <a:ext cx="1066800" cy="646331"/>
              <a:chOff x="2743200" y="1905000"/>
              <a:chExt cx="1066800" cy="64633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743200" y="1905000"/>
                <a:ext cx="990600" cy="6096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19400" y="1905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Request Object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2109788" y="2996837"/>
              <a:ext cx="1376362" cy="4572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579" y="2618366"/>
              <a:ext cx="1219200" cy="12974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20680" y="1817106"/>
              <a:ext cx="2189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Server</a:t>
              </a:r>
            </a:p>
            <a:p>
              <a:pPr algn="ctr"/>
              <a:r>
                <a:rPr lang="en-US" dirty="0" smtClean="0"/>
                <a:t>www.flowers.com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88623" y="2758944"/>
              <a:ext cx="1083527" cy="276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486150" y="4368439"/>
              <a:ext cx="1314450" cy="770063"/>
              <a:chOff x="3562350" y="3986603"/>
              <a:chExt cx="1314450" cy="7700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562350" y="3986603"/>
                <a:ext cx="1314450" cy="7700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76650" y="4091376"/>
                <a:ext cx="1200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Response Object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4933950" y="4890169"/>
              <a:ext cx="2438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7734300" y="2831374"/>
              <a:ext cx="1295400" cy="736937"/>
              <a:chOff x="3695700" y="4978063"/>
              <a:chExt cx="1295400" cy="736937"/>
            </a:xfrm>
          </p:grpSpPr>
          <p:sp>
            <p:nvSpPr>
              <p:cNvPr id="25" name="Flowchart: Document 24"/>
              <p:cNvSpPr/>
              <p:nvPr/>
            </p:nvSpPr>
            <p:spPr>
              <a:xfrm>
                <a:off x="3771900" y="4978063"/>
                <a:ext cx="1104900" cy="736937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95700" y="4978063"/>
                <a:ext cx="1295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season.php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2190750" y="4368439"/>
              <a:ext cx="1295400" cy="4652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Arrow 14"/>
            <p:cNvSpPr/>
            <p:nvPr/>
          </p:nvSpPr>
          <p:spPr>
            <a:xfrm>
              <a:off x="7219950" y="3029308"/>
              <a:ext cx="514350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933950" y="4001724"/>
              <a:ext cx="1639230" cy="68069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19951" y="3878202"/>
              <a:ext cx="590549" cy="5950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435773" y="4528902"/>
              <a:ext cx="1295399" cy="722531"/>
              <a:chOff x="7216697" y="3970466"/>
              <a:chExt cx="1295399" cy="72253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16697" y="3970466"/>
                <a:ext cx="1295399" cy="7225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239000" y="4008566"/>
                <a:ext cx="1162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PHP</a:t>
                </a:r>
              </a:p>
              <a:p>
                <a:r>
                  <a:rPr lang="en-US" dirty="0" smtClean="0"/>
                  <a:t>Processor</a:t>
                </a:r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800600" y="3549882"/>
              <a:ext cx="1352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HTML,CSS</a:t>
              </a:r>
              <a:br>
                <a:rPr lang="en-US" dirty="0" smtClean="0"/>
              </a:br>
              <a:r>
                <a:rPr lang="en-US" dirty="0" smtClean="0"/>
                <a:t>Javascript</a:t>
              </a:r>
            </a:p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41813" y="387820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PHP code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5054237"/>
              <a:ext cx="1504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 in HTML,CSS</a:t>
              </a:r>
              <a:br>
                <a:rPr lang="en-US" dirty="0" smtClean="0"/>
              </a:br>
              <a:r>
                <a:rPr lang="en-US" dirty="0" smtClean="0"/>
                <a:t>Javascript</a:t>
              </a:r>
            </a:p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150" y="4996622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Browser renders the HTML and CSS then displays the page.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00450" y="5512183"/>
            <a:ext cx="2057400" cy="997834"/>
            <a:chOff x="3600450" y="5512183"/>
            <a:chExt cx="2057400" cy="997834"/>
          </a:xfrm>
        </p:grpSpPr>
        <p:sp>
          <p:nvSpPr>
            <p:cNvPr id="32" name="Oval Callout 31"/>
            <p:cNvSpPr/>
            <p:nvPr/>
          </p:nvSpPr>
          <p:spPr>
            <a:xfrm flipV="1">
              <a:off x="3600450" y="5512183"/>
              <a:ext cx="2057400" cy="997833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3551" y="5586687"/>
              <a:ext cx="1600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Contains only HTML, CSS or Javascript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6269" y="221423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37858"/>
            <a:ext cx="5619750" cy="42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gathers customer information and sends the Request Object to the Server</a:t>
            </a:r>
          </a:p>
          <a:p>
            <a:r>
              <a:rPr lang="en-US" dirty="0" smtClean="0"/>
              <a:t>Server uses the information from the Client</a:t>
            </a:r>
          </a:p>
          <a:p>
            <a:r>
              <a:rPr lang="en-US" dirty="0" smtClean="0"/>
              <a:t>Server finds the requested file(s)</a:t>
            </a:r>
          </a:p>
          <a:p>
            <a:r>
              <a:rPr lang="en-US" dirty="0" smtClean="0"/>
              <a:t>Server processes any Server Side Scripting and sends any results to the Response Object</a:t>
            </a:r>
          </a:p>
          <a:p>
            <a:r>
              <a:rPr lang="en-US" dirty="0" smtClean="0"/>
              <a:t>Server sends the Response Object back to the Client</a:t>
            </a:r>
          </a:p>
          <a:p>
            <a:r>
              <a:rPr lang="en-US" dirty="0" smtClean="0"/>
              <a:t>Client uses the results from the Response Object and displays the page to the customer.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Client Server Model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Client:  </a:t>
            </a:r>
          </a:p>
          <a:p>
            <a:pPr lvl="1"/>
            <a:r>
              <a:rPr lang="en-US" dirty="0" smtClean="0"/>
              <a:t>The browser running on some computer somewhere</a:t>
            </a:r>
          </a:p>
          <a:p>
            <a:r>
              <a:rPr lang="en-US" dirty="0" smtClean="0"/>
              <a:t>Server:  </a:t>
            </a:r>
          </a:p>
          <a:p>
            <a:pPr lvl="1"/>
            <a:r>
              <a:rPr lang="en-US" dirty="0" smtClean="0"/>
              <a:t>A computer on the Internet setup to process and send web pages or content to a client</a:t>
            </a:r>
          </a:p>
          <a:p>
            <a:pPr lvl="2"/>
            <a:r>
              <a:rPr lang="en-US" dirty="0" smtClean="0"/>
              <a:t>Web Server -  processes pages</a:t>
            </a:r>
          </a:p>
          <a:p>
            <a:pPr lvl="2"/>
            <a:r>
              <a:rPr lang="en-US" dirty="0" smtClean="0"/>
              <a:t>Image Server - send images or videos, etc.</a:t>
            </a:r>
          </a:p>
          <a:p>
            <a:pPr lvl="2"/>
            <a:r>
              <a:rPr lang="en-US" dirty="0" smtClean="0"/>
              <a:t>Mail Server - sends and receives emails</a:t>
            </a:r>
          </a:p>
          <a:p>
            <a:r>
              <a:rPr lang="en-US" dirty="0" smtClean="0"/>
              <a:t>Client-Server processing: </a:t>
            </a:r>
          </a:p>
          <a:p>
            <a:pPr lvl="1"/>
            <a:r>
              <a:rPr lang="en-US" dirty="0" smtClean="0"/>
              <a:t>A website application that has both client and server side components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WDV341 Intro PHP</a:t>
            </a:r>
            <a:br>
              <a:rPr lang="en-US" dirty="0" smtClean="0"/>
            </a:br>
            <a:r>
              <a:rPr lang="en-US" dirty="0" smtClean="0"/>
              <a:t>Basic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0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Pages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Content</a:t>
            </a:r>
            <a:r>
              <a:rPr lang="en-US" dirty="0" smtClean="0"/>
              <a:t> is already defined by the developer</a:t>
            </a:r>
          </a:p>
          <a:p>
            <a:pPr lvl="1"/>
            <a:r>
              <a:rPr lang="en-US" dirty="0" smtClean="0"/>
              <a:t>Includes most html pages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htm</a:t>
            </a:r>
            <a:r>
              <a:rPr lang="en-US" dirty="0" smtClean="0"/>
              <a:t> or .html </a:t>
            </a:r>
          </a:p>
          <a:p>
            <a:pPr lvl="1"/>
            <a:r>
              <a:rPr lang="en-US" dirty="0" smtClean="0"/>
              <a:t>Developer must make changes and then move the page to the server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erver sends the page, without any processing, to the client</a:t>
            </a:r>
          </a:p>
          <a:p>
            <a:pPr lvl="1"/>
            <a:r>
              <a:rPr lang="en-US" dirty="0" smtClean="0"/>
              <a:t>Page is rendered and displayed in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WDV341 Intro PHP</a:t>
            </a:r>
            <a:br>
              <a:rPr lang="en-US" dirty="0"/>
            </a:br>
            <a:r>
              <a:rPr lang="en-US" dirty="0"/>
              <a:t>Basic </a:t>
            </a:r>
            <a:r>
              <a:rPr lang="en-US" dirty="0" smtClean="0"/>
              <a:t>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9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 Pages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Structure</a:t>
            </a:r>
            <a:r>
              <a:rPr lang="en-US" dirty="0" smtClean="0"/>
              <a:t> is already defined by the developer</a:t>
            </a:r>
          </a:p>
          <a:p>
            <a:pPr lvl="1"/>
            <a:r>
              <a:rPr lang="en-US" dirty="0" smtClean="0"/>
              <a:t>Content comes from a database and can change based upon the customer’s 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Server processes the Server Side code and puts any results on the requested page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Results must use Client Side code, </a:t>
            </a:r>
            <a:r>
              <a:rPr lang="en-US" dirty="0" err="1" smtClean="0">
                <a:solidFill>
                  <a:srgbClr val="FF0000"/>
                </a:solidFill>
              </a:rPr>
              <a:t>HTML,CSS,Javascript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Server sends the processed page to the Client</a:t>
            </a:r>
          </a:p>
          <a:p>
            <a:pPr lvl="1"/>
            <a:r>
              <a:rPr lang="en-US" dirty="0" smtClean="0"/>
              <a:t>Page is rendered and displayed in the browser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WDV341 Intro PHP</a:t>
            </a:r>
            <a:br>
              <a:rPr lang="en-US" dirty="0"/>
            </a:br>
            <a:r>
              <a:rPr lang="en-US" dirty="0"/>
              <a:t>Basic </a:t>
            </a:r>
            <a:r>
              <a:rPr lang="en-US" dirty="0" smtClean="0"/>
              <a:t>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vs. Server 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– Runs in the Browser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/ XHTML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Flash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Generally the Server will ignore code from these languages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Server - Server Side Scripting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ASP Active Server Pages</a:t>
            </a:r>
          </a:p>
          <a:p>
            <a:pPr lvl="1"/>
            <a:r>
              <a:rPr lang="en-US" dirty="0" smtClean="0"/>
              <a:t>Previous to </a:t>
            </a:r>
            <a:r>
              <a:rPr lang="en-US" dirty="0" err="1" smtClean="0"/>
              <a:t>ASP.Net</a:t>
            </a:r>
            <a:endParaRPr lang="en-US" dirty="0" smtClean="0"/>
          </a:p>
          <a:p>
            <a:r>
              <a:rPr lang="en-US" dirty="0" smtClean="0"/>
              <a:t>JSP  Java Server Pages</a:t>
            </a:r>
          </a:p>
          <a:p>
            <a:r>
              <a:rPr lang="en-US" dirty="0" smtClean="0"/>
              <a:t>ColdFusion</a:t>
            </a:r>
          </a:p>
          <a:p>
            <a:endParaRPr lang="en-US" dirty="0"/>
          </a:p>
          <a:p>
            <a:r>
              <a:rPr lang="en-US" dirty="0" smtClean="0"/>
              <a:t>Generally the Browser will ignore code from these languages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Static Page 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0251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www.flowers.com/spring.html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4538"/>
            <a:ext cx="1219200" cy="1297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655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37573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Static Page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0251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www.flowers.com/spring.html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1905000"/>
            <a:ext cx="1066800" cy="646331"/>
            <a:chOff x="2743200" y="1905000"/>
            <a:chExt cx="1066800" cy="646331"/>
          </a:xfrm>
        </p:grpSpPr>
        <p:sp>
          <p:nvSpPr>
            <p:cNvPr id="6" name="Rounded Rectangle 5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128838" y="2438400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4538"/>
            <a:ext cx="1219200" cy="12974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1655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10710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Static Page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0251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www.flowers.com/spring.html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1905000"/>
            <a:ext cx="1066800" cy="646331"/>
            <a:chOff x="2743200" y="1905000"/>
            <a:chExt cx="1066800" cy="646331"/>
          </a:xfrm>
        </p:grpSpPr>
        <p:sp>
          <p:nvSpPr>
            <p:cNvPr id="6" name="Rounded Rectangle 5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128838" y="2438400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4538"/>
            <a:ext cx="1219200" cy="12974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724400" y="2362200"/>
            <a:ext cx="1371600" cy="432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1655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80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a Static Page</a:t>
            </a:r>
            <a:br>
              <a:rPr lang="en-US" dirty="0" smtClean="0"/>
            </a:br>
            <a:r>
              <a:rPr lang="en-US" dirty="0" smtClean="0"/>
              <a:t>from the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1214438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0251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www.flowers.com/spring.html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1905000"/>
            <a:ext cx="1066800" cy="646331"/>
            <a:chOff x="2743200" y="1905000"/>
            <a:chExt cx="1066800" cy="646331"/>
          </a:xfrm>
        </p:grpSpPr>
        <p:sp>
          <p:nvSpPr>
            <p:cNvPr id="6" name="Rounded Rectangle 5"/>
            <p:cNvSpPr/>
            <p:nvPr/>
          </p:nvSpPr>
          <p:spPr>
            <a:xfrm>
              <a:off x="2743200" y="1905000"/>
              <a:ext cx="9906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9050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Object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2128838" y="2438400"/>
            <a:ext cx="1376362" cy="457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4538"/>
            <a:ext cx="1219200" cy="12974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724400" y="2362200"/>
            <a:ext cx="1371600" cy="432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05200" y="4038600"/>
            <a:ext cx="1371600" cy="754797"/>
            <a:chOff x="3695700" y="4147066"/>
            <a:chExt cx="1181100" cy="646331"/>
          </a:xfrm>
        </p:grpSpPr>
        <p:sp>
          <p:nvSpPr>
            <p:cNvPr id="13" name="Rounded Rectangle 12"/>
            <p:cNvSpPr/>
            <p:nvPr/>
          </p:nvSpPr>
          <p:spPr>
            <a:xfrm>
              <a:off x="3695700" y="4147066"/>
              <a:ext cx="11811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1900" y="4147066"/>
              <a:ext cx="110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 Object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4953000" y="3886200"/>
            <a:ext cx="1143000" cy="4455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5700" y="4978063"/>
            <a:ext cx="1295400" cy="736937"/>
            <a:chOff x="3695700" y="4978063"/>
            <a:chExt cx="1295400" cy="736937"/>
          </a:xfrm>
        </p:grpSpPr>
        <p:sp>
          <p:nvSpPr>
            <p:cNvPr id="17" name="Flowchart: Document 16"/>
            <p:cNvSpPr/>
            <p:nvPr/>
          </p:nvSpPr>
          <p:spPr>
            <a:xfrm>
              <a:off x="3771900" y="4978063"/>
              <a:ext cx="1104900" cy="7369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5700" y="497806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pring.html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94657" y="1720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20680" y="1817106"/>
            <a:ext cx="2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www.flowers.com</a:t>
            </a:r>
          </a:p>
        </p:txBody>
      </p:sp>
    </p:spTree>
    <p:extLst>
      <p:ext uri="{BB962C8B-B14F-4D97-AF65-F5344CB8AC3E}">
        <p14:creationId xmlns:p14="http://schemas.microsoft.com/office/powerpoint/2010/main" val="13616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</TotalTime>
  <Words>510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WDV341   Intro PHP</vt:lpstr>
      <vt:lpstr>WDV341 Intro PHP Basic Terms</vt:lpstr>
      <vt:lpstr>WDV341 Intro PHP Basic Terms</vt:lpstr>
      <vt:lpstr>WDV341 Intro PHP Basic Terms</vt:lpstr>
      <vt:lpstr>Client Side vs. Server Side</vt:lpstr>
      <vt:lpstr>Requesting a Static Page  from the Server</vt:lpstr>
      <vt:lpstr>Requesting a Static Page from the Server</vt:lpstr>
      <vt:lpstr>Requesting a Static Page from the Server</vt:lpstr>
      <vt:lpstr>Requesting a Static Page from the Server</vt:lpstr>
      <vt:lpstr>Requesting a Static Page from the Server</vt:lpstr>
      <vt:lpstr>Requesting a Static Page from the Server</vt:lpstr>
      <vt:lpstr>Requesting a PHP page (dynamic) from the Server</vt:lpstr>
      <vt:lpstr>Requesting a PHP page (dynamic) from the Server</vt:lpstr>
      <vt:lpstr>Requesting a PHP page (dynamic) from the Server</vt:lpstr>
      <vt:lpstr>Requesting a PHP page (dynamic) from the Server</vt:lpstr>
      <vt:lpstr>Requesting a PHP page (dynamic) from the Server</vt:lpstr>
      <vt:lpstr>Client Server Model</vt:lpstr>
      <vt:lpstr>Client Server Model Summary</vt:lpstr>
    </vt:vector>
  </TitlesOfParts>
  <Company>Des Moines Area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WDV 341  Intro PHP</dc:title>
  <dc:creator>Gullion, Jeff H.</dc:creator>
  <cp:lastModifiedBy>Gullion, Jeff H.</cp:lastModifiedBy>
  <cp:revision>12</cp:revision>
  <dcterms:created xsi:type="dcterms:W3CDTF">2012-08-20T22:21:21Z</dcterms:created>
  <dcterms:modified xsi:type="dcterms:W3CDTF">2015-07-28T00:41:13Z</dcterms:modified>
</cp:coreProperties>
</file>