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3"/>
  </p:notesMasterIdLst>
  <p:handoutMasterIdLst>
    <p:handoutMasterId r:id="rId14"/>
  </p:handoutMasterIdLst>
  <p:sldIdLst>
    <p:sldId id="322" r:id="rId5"/>
    <p:sldId id="323" r:id="rId6"/>
    <p:sldId id="311" r:id="rId7"/>
    <p:sldId id="313" r:id="rId8"/>
    <p:sldId id="324" r:id="rId9"/>
    <p:sldId id="325" r:id="rId10"/>
    <p:sldId id="326" r:id="rId11"/>
    <p:sldId id="327" r:id="rId12"/>
  </p:sldIdLst>
  <p:sldSz cx="12188825" cy="6858000"/>
  <p:notesSz cx="6858000" cy="9144000"/>
  <p:custDataLst>
    <p:tags r:id="rId15"/>
  </p:custData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573" userDrawn="1">
          <p15:clr>
            <a:srgbClr val="A4A3A4"/>
          </p15:clr>
        </p15:guide>
        <p15:guide id="14" pos="6143">
          <p15:clr>
            <a:srgbClr val="A4A3A4"/>
          </p15:clr>
        </p15:guide>
        <p15:guide id="15" pos="1247">
          <p15:clr>
            <a:srgbClr val="A4A3A4"/>
          </p15:clr>
        </p15:guide>
        <p15:guide id="16" pos="7467" userDrawn="1">
          <p15:clr>
            <a:srgbClr val="A4A3A4"/>
          </p15:clr>
        </p15:guide>
        <p15:guide id="17" pos="5855">
          <p15:clr>
            <a:srgbClr val="A4A3A4"/>
          </p15:clr>
        </p15:guide>
        <p15:guide id="18" pos="256" userDrawn="1">
          <p15:clr>
            <a:srgbClr val="A4A3A4"/>
          </p15:clr>
        </p15:guide>
        <p15:guide id="19" pos="7151">
          <p15:clr>
            <a:srgbClr val="A4A3A4"/>
          </p15:clr>
        </p15:guide>
        <p15:guide id="20" pos="15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VRAJ Alessia" initials="MA" lastIdx="1" clrIdx="0">
    <p:extLst>
      <p:ext uri="{19B8F6BF-5375-455C-9EA6-DF929625EA0E}">
        <p15:presenceInfo xmlns:p15="http://schemas.microsoft.com/office/powerpoint/2012/main" userId="S-1-5-21-284480379-1463103499-3249272784-27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A896"/>
    <a:srgbClr val="34473D"/>
    <a:srgbClr val="B6CABF"/>
    <a:srgbClr val="6C8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5" autoAdjust="0"/>
    <p:restoredTop sz="94581" autoAdjust="0"/>
  </p:normalViewPr>
  <p:slideViewPr>
    <p:cSldViewPr showGuides="1">
      <p:cViewPr varScale="1">
        <p:scale>
          <a:sx n="112" d="100"/>
          <a:sy n="112" d="100"/>
        </p:scale>
        <p:origin x="420" y="96"/>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573"/>
        <p:guide pos="6143"/>
        <p:guide pos="1247"/>
        <p:guide pos="7467"/>
        <p:guide pos="5855"/>
        <p:guide pos="256"/>
        <p:guide pos="7151"/>
        <p:guide pos="152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273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F5C993-8495-4216-89A4-42CD5FDDBACA}" type="datetime1">
              <a:rPr lang="fr-FR" smtClean="0"/>
              <a:t>13/04/2022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fr-FR" smtClean="0"/>
              <a:t>‹N°›</a:t>
            </a:fld>
            <a:endParaRPr lang="fr-F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2C0862E7-FD40-4D3D-ACE4-67E006776546}" type="datetime1">
              <a:rPr lang="fr-FR" noProof="0" smtClean="0"/>
              <a:t>13/04/2022</a:t>
            </a:fld>
            <a:endParaRPr lang="fr-FR" noProof="0" dirty="0"/>
          </a:p>
        </p:txBody>
      </p:sp>
      <p:sp>
        <p:nvSpPr>
          <p:cNvPr id="4" name="Espace réservé d’image de diapositiv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fr-FR" noProof="0" smtClean="0"/>
              <a:t>‹N°›</a:t>
            </a:fld>
            <a:endParaRPr lang="fr-FR"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F93199CD-3E1B-4AE6-990F-76F925F5EA9F}" type="slidenum">
              <a:rPr lang="fr-FR" smtClean="0"/>
              <a:t>1</a:t>
            </a:fld>
            <a:endParaRPr lang="fr-FR" dirty="0"/>
          </a:p>
        </p:txBody>
      </p:sp>
    </p:spTree>
    <p:extLst>
      <p:ext uri="{BB962C8B-B14F-4D97-AF65-F5344CB8AC3E}">
        <p14:creationId xmlns:p14="http://schemas.microsoft.com/office/powerpoint/2010/main" val="362295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2</a:t>
            </a:fld>
            <a:endParaRPr lang="fr-FR" dirty="0"/>
          </a:p>
        </p:txBody>
      </p:sp>
    </p:spTree>
    <p:extLst>
      <p:ext uri="{BB962C8B-B14F-4D97-AF65-F5344CB8AC3E}">
        <p14:creationId xmlns:p14="http://schemas.microsoft.com/office/powerpoint/2010/main" val="13162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3</a:t>
            </a:fld>
            <a:endParaRPr lang="fr-FR" dirty="0"/>
          </a:p>
        </p:txBody>
      </p:sp>
    </p:spTree>
    <p:extLst>
      <p:ext uri="{BB962C8B-B14F-4D97-AF65-F5344CB8AC3E}">
        <p14:creationId xmlns:p14="http://schemas.microsoft.com/office/powerpoint/2010/main" val="3957357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4</a:t>
            </a:fld>
            <a:endParaRPr lang="fr-FR" dirty="0"/>
          </a:p>
        </p:txBody>
      </p:sp>
    </p:spTree>
    <p:extLst>
      <p:ext uri="{BB962C8B-B14F-4D97-AF65-F5344CB8AC3E}">
        <p14:creationId xmlns:p14="http://schemas.microsoft.com/office/powerpoint/2010/main" val="341747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5</a:t>
            </a:fld>
            <a:endParaRPr lang="fr-FR" dirty="0"/>
          </a:p>
        </p:txBody>
      </p:sp>
    </p:spTree>
    <p:extLst>
      <p:ext uri="{BB962C8B-B14F-4D97-AF65-F5344CB8AC3E}">
        <p14:creationId xmlns:p14="http://schemas.microsoft.com/office/powerpoint/2010/main" val="309798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6</a:t>
            </a:fld>
            <a:endParaRPr lang="fr-FR" dirty="0"/>
          </a:p>
        </p:txBody>
      </p:sp>
    </p:spTree>
    <p:extLst>
      <p:ext uri="{BB962C8B-B14F-4D97-AF65-F5344CB8AC3E}">
        <p14:creationId xmlns:p14="http://schemas.microsoft.com/office/powerpoint/2010/main" val="2545620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7</a:t>
            </a:fld>
            <a:endParaRPr lang="fr-FR" dirty="0"/>
          </a:p>
        </p:txBody>
      </p:sp>
    </p:spTree>
    <p:extLst>
      <p:ext uri="{BB962C8B-B14F-4D97-AF65-F5344CB8AC3E}">
        <p14:creationId xmlns:p14="http://schemas.microsoft.com/office/powerpoint/2010/main" val="338261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8</a:t>
            </a:fld>
            <a:endParaRPr lang="fr-FR" dirty="0"/>
          </a:p>
        </p:txBody>
      </p:sp>
    </p:spTree>
    <p:extLst>
      <p:ext uri="{BB962C8B-B14F-4D97-AF65-F5344CB8AC3E}">
        <p14:creationId xmlns:p14="http://schemas.microsoft.com/office/powerpoint/2010/main" val="282407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smtClean="0"/>
              <a:t>Modifier le style des sous-titres du masque</a:t>
            </a:r>
            <a:endParaRPr lang="fr-FR" noProof="0" dirty="0"/>
          </a:p>
        </p:txBody>
      </p:sp>
      <p:sp>
        <p:nvSpPr>
          <p:cNvPr id="8" name="Espace réservé du pied de page 7"/>
          <p:cNvSpPr>
            <a:spLocks noGrp="1"/>
          </p:cNvSpPr>
          <p:nvPr>
            <p:ph type="ftr" sz="quarter" idx="11"/>
          </p:nvPr>
        </p:nvSpPr>
        <p:spPr/>
        <p:txBody>
          <a:bodyPr rtlCol="0"/>
          <a:lstStyle>
            <a:lvl1pPr>
              <a:defRPr sz="1100"/>
            </a:lvl1pPr>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hasCustomPrompt="1"/>
          </p:nvPr>
        </p:nvSpPr>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hasCustomPrompt="1"/>
          </p:nvPr>
        </p:nvSpPr>
        <p:spPr>
          <a:xfrm>
            <a:off x="1522412" y="381001"/>
            <a:ext cx="7391399" cy="5638800"/>
          </a:xfrm>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8"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hasCustomPrompt="1"/>
          </p:nvPr>
        </p:nvSpPr>
        <p:spPr/>
        <p:txBody>
          <a:bodyPr rtlCol="0"/>
          <a:lstStyle>
            <a:lvl1pPr rtl="0">
              <a:defRPr/>
            </a:lvl1pPr>
            <a:lvl5pPr>
              <a:defRPr/>
            </a:lvl5pPr>
            <a:lvl6pPr>
              <a:defRPr/>
            </a:lvl6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4"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fr-FR" noProof="0" smtClean="0"/>
              <a:t>Modifiez le style du titre</a:t>
            </a:r>
            <a:endParaRPr lang="fr-FR" noProof="0" dirty="0"/>
          </a:p>
        </p:txBody>
      </p:sp>
      <p:sp>
        <p:nvSpPr>
          <p:cNvPr id="3" name="Espace réservé du texte 2"/>
          <p:cNvSpPr>
            <a:spLocks noGrp="1"/>
          </p:cNvSpPr>
          <p:nvPr>
            <p:ph type="body" idx="1" hasCustomPrompt="1"/>
          </p:nvPr>
        </p:nvSpPr>
        <p:spPr>
          <a:xfrm>
            <a:off x="1065213" y="5410200"/>
            <a:ext cx="8687333" cy="609601"/>
          </a:xfrm>
        </p:spPr>
        <p:txBody>
          <a:bodyPr rtlCol="0" anchor="t">
            <a:normAutofit/>
          </a:bodyPr>
          <a:lstStyle>
            <a:lvl1pPr marL="0" indent="0" rtl="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hasCustomPrompt="1"/>
          </p:nvPr>
        </p:nvSpPr>
        <p:spPr>
          <a:xfrm>
            <a:off x="1504781" y="1905001"/>
            <a:ext cx="4419599"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contenu 3"/>
          <p:cNvSpPr>
            <a:spLocks noGrp="1"/>
          </p:cNvSpPr>
          <p:nvPr>
            <p:ph sz="half" idx="2" hasCustomPrompt="1"/>
          </p:nvPr>
        </p:nvSpPr>
        <p:spPr>
          <a:xfrm>
            <a:off x="6229183" y="1905001"/>
            <a:ext cx="4419600"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a:spLocks noGrp="1"/>
          </p:cNvSpPr>
          <p:nvPr>
            <p:ph type="sldNum" sz="quarter" idx="12"/>
          </p:nvPr>
        </p:nvSpPr>
        <p:spPr>
          <a:xfrm>
            <a:off x="11206980" y="188640"/>
            <a:ext cx="622177" cy="288032"/>
          </a:xfrm>
          <a:prstGeom prst="rect">
            <a:avLst/>
          </a:prstGeom>
          <a:solidFill>
            <a:srgbClr val="B6CABF"/>
          </a:solidFill>
        </p:spPr>
        <p:txBody>
          <a:bodyPr rtlCol="0"/>
          <a:lstStyle>
            <a:lvl1pPr>
              <a:defRPr sz="1800">
                <a:solidFill>
                  <a:schemeClr val="bg2">
                    <a:lumMod val="60000"/>
                    <a:lumOff val="40000"/>
                  </a:schemeClr>
                </a:solidFill>
              </a:defRPr>
            </a:lvl1pPr>
          </a:lstStyle>
          <a:p>
            <a:fld id="{2A013F82-EE5E-44EE-A61D-E31C6657F26F}" type="slidenum">
              <a:rPr lang="fr-FR" smtClean="0"/>
              <a:pPr/>
              <a:t>‹N°›</a:t>
            </a:fld>
            <a:endParaRPr lang="fr-FR" dirty="0"/>
          </a:p>
        </p:txBody>
      </p:sp>
      <p:sp>
        <p:nvSpPr>
          <p:cNvPr id="13" name="Espace réservé de la date 6"/>
          <p:cNvSpPr>
            <a:spLocks noGrp="1"/>
          </p:cNvSpPr>
          <p:nvPr>
            <p:ph type="dt" sz="half" idx="13"/>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lvl1pPr>
              <a:defRPr/>
            </a:lvl1pPr>
          </a:lstStyle>
          <a:p>
            <a:pPr rtl="0"/>
            <a:r>
              <a:rPr lang="fr-FR" noProof="0" smtClean="0"/>
              <a:t>Modifiez le style du titre</a:t>
            </a:r>
            <a:endParaRPr lang="fr-FR" noProof="0" dirty="0"/>
          </a:p>
        </p:txBody>
      </p:sp>
      <p:sp>
        <p:nvSpPr>
          <p:cNvPr id="3" name="Espace réservé du texte 2"/>
          <p:cNvSpPr>
            <a:spLocks noGrp="1"/>
          </p:cNvSpPr>
          <p:nvPr>
            <p:ph type="body" idx="1" hasCustomPrompt="1"/>
          </p:nvPr>
        </p:nvSpPr>
        <p:spPr>
          <a:xfrm>
            <a:off x="152241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4" name="Espace réservé du contenu 3"/>
          <p:cNvSpPr>
            <a:spLocks noGrp="1"/>
          </p:cNvSpPr>
          <p:nvPr>
            <p:ph sz="half" idx="2" hasCustomPrompt="1"/>
          </p:nvPr>
        </p:nvSpPr>
        <p:spPr>
          <a:xfrm>
            <a:off x="152241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texte 4"/>
          <p:cNvSpPr>
            <a:spLocks noGrp="1"/>
          </p:cNvSpPr>
          <p:nvPr>
            <p:ph type="body" sz="quarter" idx="3" hasCustomPrompt="1"/>
          </p:nvPr>
        </p:nvSpPr>
        <p:spPr>
          <a:xfrm>
            <a:off x="624986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6" name="Espace réservé du contenu 5"/>
          <p:cNvSpPr>
            <a:spLocks noGrp="1"/>
          </p:cNvSpPr>
          <p:nvPr>
            <p:ph sz="quarter" idx="4" hasCustomPrompt="1"/>
          </p:nvPr>
        </p:nvSpPr>
        <p:spPr>
          <a:xfrm>
            <a:off x="624986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13"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9"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6"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smtClean="0"/>
              <a:t>Modifiez le style du titre</a:t>
            </a:r>
            <a:endParaRPr lang="fr-FR" noProof="0" dirty="0"/>
          </a:p>
        </p:txBody>
      </p:sp>
      <p:sp>
        <p:nvSpPr>
          <p:cNvPr id="3" name="Espace réservé du contenu 2"/>
          <p:cNvSpPr>
            <a:spLocks noGrp="1"/>
          </p:cNvSpPr>
          <p:nvPr>
            <p:ph idx="1" hasCustomPrompt="1"/>
          </p:nvPr>
        </p:nvSpPr>
        <p:spPr>
          <a:xfrm>
            <a:off x="4951414" y="685800"/>
            <a:ext cx="6400800" cy="53340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fr-FR" noProof="0" smtClean="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fr-FR" noProof="0" dirty="0"/>
              <a:t>Ajouter un pied de page</a:t>
            </a:r>
          </a:p>
        </p:txBody>
      </p:sp>
      <p:sp>
        <p:nvSpPr>
          <p:cNvPr id="7" name="Espace réservé du numéro de diapositive 8"/>
          <p:cNvSpPr txBox="1">
            <a:spLocks/>
          </p:cNvSpPr>
          <p:nvPr userDrawn="1"/>
        </p:nvSpPr>
        <p:spPr>
          <a:xfrm>
            <a:off x="11567020" y="142664"/>
            <a:ext cx="478161" cy="476672"/>
          </a:xfrm>
          <a:prstGeom prst="rect">
            <a:avLst/>
          </a:prstGeom>
          <a:solidFill>
            <a:srgbClr val="B6CABF"/>
          </a:solidFill>
        </p:spPr>
        <p:txBody>
          <a:bodyPr rtlCol="0" anchor="ctr"/>
          <a:lstStyle>
            <a:defPPr rtl="0">
              <a:defRPr lang="fr-fr"/>
            </a:defPPr>
            <a:lvl1pPr marL="0" algn="l"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A013F82-EE5E-44EE-A61D-E31C6657F26F}" type="slidenum">
              <a:rPr lang="fr-FR" smtClean="0"/>
              <a:pPr algn="ctr"/>
              <a:t>‹N°›</a:t>
            </a:fld>
            <a:endParaRPr lang="fr-FR" dirty="0"/>
          </a:p>
        </p:txBody>
      </p:sp>
      <p:sp>
        <p:nvSpPr>
          <p:cNvPr id="13"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13/04/2022</a:t>
            </a:fld>
            <a:endParaRPr lang="fr-FR"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782044" y="2132856"/>
            <a:ext cx="6408712" cy="2247528"/>
          </a:xfrm>
        </p:spPr>
        <p:txBody>
          <a:bodyPr rtlCol="0">
            <a:normAutofit fontScale="90000"/>
          </a:bodyPr>
          <a:lstStyle/>
          <a:p>
            <a:pPr algn="ctr" rtl="0"/>
            <a:r>
              <a:rPr lang="fr-FR"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SERVEURS ET FICHIERS D’IMPRESSION</a:t>
            </a:r>
            <a:endParaRPr lang="fr-FR"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ous-titre 2"/>
          <p:cNvSpPr>
            <a:spLocks noGrp="1"/>
          </p:cNvSpPr>
          <p:nvPr>
            <p:ph type="subTitle" idx="1"/>
          </p:nvPr>
        </p:nvSpPr>
        <p:spPr>
          <a:xfrm>
            <a:off x="30212" y="6525344"/>
            <a:ext cx="4351784" cy="242416"/>
          </a:xfrm>
          <a:noFill/>
        </p:spPr>
        <p:txBody>
          <a:bodyPr rtlCol="0" anchor="ctr">
            <a:normAutofit fontScale="85000" lnSpcReduction="20000"/>
          </a:bodyPr>
          <a:lstStyle/>
          <a:p>
            <a:pPr rtl="0"/>
            <a:r>
              <a:rPr lang="fr-FR" sz="1600" dirty="0" smtClean="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ALESSIA, JORGE, PHILIPPE, ROMAIN</a:t>
            </a:r>
            <a:endParaRPr lang="fr-FR" sz="16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6" name="Image 5"/>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470676" y="4653136"/>
            <a:ext cx="3600400" cy="2016224"/>
          </a:xfrm>
          <a:prstGeom prst="rect">
            <a:avLst/>
          </a:prstGeom>
          <a:ln>
            <a:noFill/>
          </a:ln>
          <a:effectLst>
            <a:softEdge rad="112500"/>
          </a:effectLst>
        </p:spPr>
      </p:pic>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4006180" y="404663"/>
            <a:ext cx="4274360" cy="1285799"/>
          </a:xfrm>
        </p:spPr>
        <p:txBody>
          <a:bodyPr rtlCol="0" anchor="ctr">
            <a:noAutofit/>
          </a:bodyPr>
          <a:lstStyle/>
          <a:p>
            <a:pPr algn="ctr" rtl="0"/>
            <a:r>
              <a:rPr lang="fr-FR" sz="4400" dirty="0" smtClean="0">
                <a:solidFill>
                  <a:srgbClr val="87A896"/>
                </a:solidFill>
                <a:latin typeface="Tahoma" panose="020B0604030504040204" pitchFamily="34" charset="0"/>
                <a:ea typeface="Tahoma" panose="020B0604030504040204" pitchFamily="34" charset="0"/>
                <a:cs typeface="Tahoma" panose="020B0604030504040204" pitchFamily="34" charset="0"/>
              </a:rPr>
              <a:t>TABLES DES MATIÈRES</a:t>
            </a:r>
            <a:endParaRPr lang="fr-FR" sz="44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14" name="Espace réservé du contenu 13"/>
          <p:cNvSpPr>
            <a:spLocks noGrp="1"/>
          </p:cNvSpPr>
          <p:nvPr>
            <p:ph idx="1"/>
          </p:nvPr>
        </p:nvSpPr>
        <p:spPr>
          <a:xfrm>
            <a:off x="333772" y="1844824"/>
            <a:ext cx="9134391" cy="4114801"/>
          </a:xfrm>
          <a:noFill/>
        </p:spPr>
        <p:txBody>
          <a:bodyPr rtlCol="0">
            <a:normAutofit lnSpcReduction="10000"/>
          </a:bodyPr>
          <a:lstStyle/>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de fichiers </a:t>
            </a:r>
            <a:r>
              <a:rPr lang="fr-CH" b="1" dirty="0" smtClean="0">
                <a:solidFill>
                  <a:srgbClr val="87A896"/>
                </a:solidFill>
                <a:latin typeface="Tahoma" panose="020B0604030504040204" pitchFamily="34" charset="0"/>
                <a:ea typeface="Tahoma" panose="020B0604030504040204" pitchFamily="34" charset="0"/>
                <a:cs typeface="Tahoma" panose="020B0604030504040204" pitchFamily="34" charset="0"/>
              </a:rPr>
              <a:t>:</a:t>
            </a:r>
            <a:endParaRPr lang="fr-CH" b="1" dirty="0">
              <a:solidFill>
                <a:srgbClr val="87A896"/>
              </a:solidFill>
              <a:latin typeface="Tahoma" panose="020B0604030504040204" pitchFamily="34" charset="0"/>
              <a:ea typeface="Tahoma" panose="020B0604030504040204" pitchFamily="34" charset="0"/>
              <a:cs typeface="Tahoma" panose="020B0604030504040204" pitchFamily="34" charset="0"/>
            </a:endParaRP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partages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Partage avancé</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droits NTFS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d'impression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Différence entre serveur d'impression et imprimante réseau standard</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Files </a:t>
            </a:r>
            <a:r>
              <a:rPr lang="fr-CH" b="1" dirty="0" smtClean="0">
                <a:solidFill>
                  <a:srgbClr val="87A896"/>
                </a:solidFill>
                <a:latin typeface="Tahoma" panose="020B0604030504040204" pitchFamily="34" charset="0"/>
                <a:ea typeface="Tahoma" panose="020B0604030504040204" pitchFamily="34" charset="0"/>
                <a:cs typeface="Tahoma" panose="020B0604030504040204" pitchFamily="34" charset="0"/>
              </a:rPr>
              <a:t>d'impression</a:t>
            </a:r>
            <a:endParaRPr lang="fr-CH" b="1"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85900" y="1988840"/>
            <a:ext cx="9601201" cy="2514600"/>
          </a:xfrm>
        </p:spPr>
        <p:txBody>
          <a:bodyPr rtlCol="0" anchor="ctr">
            <a:noAutofit/>
          </a:bodyPr>
          <a:lstStyle/>
          <a:p>
            <a:pPr algn="ctr" rtl="0"/>
            <a:r>
              <a:rPr lang="fr-FR" sz="66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endPar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2" y="685800"/>
            <a:ext cx="7772401" cy="875928"/>
          </a:xfrm>
          <a:prstGeom prst="rect">
            <a:avLst/>
          </a:prstGeom>
          <a:solidFill>
            <a:schemeClr val="bg2">
              <a:lumMod val="7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smtClean="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endPar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9118748" y="6453336"/>
            <a:ext cx="2904457" cy="216024"/>
          </a:xfrm>
          <a:solidFill>
            <a:srgbClr val="B6CABF"/>
          </a:solidFill>
        </p:spPr>
        <p:txBody>
          <a:bodyPr rtlCol="0" anchor="ctr">
            <a:noAutofit/>
          </a:bodyPr>
          <a:lstStyle/>
          <a:p>
            <a:pPr algn="ctr" rtl="0"/>
            <a:r>
              <a:rPr lang="fr-FR" sz="18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endPar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2204864"/>
            <a:ext cx="3312368" cy="3960440"/>
          </a:xfrm>
          <a:prstGeom prst="rect">
            <a:avLst/>
          </a:prstGeom>
        </p:spPr>
      </p:pic>
      <p:sp>
        <p:nvSpPr>
          <p:cNvPr id="10" name="ZoneTexte 9"/>
          <p:cNvSpPr txBox="1"/>
          <p:nvPr/>
        </p:nvSpPr>
        <p:spPr>
          <a:xfrm>
            <a:off x="4582244" y="2780928"/>
            <a:ext cx="6552728" cy="2585323"/>
          </a:xfrm>
          <a:prstGeom prst="rect">
            <a:avLst/>
          </a:prstGeom>
          <a:noFill/>
          <a:ln>
            <a:solidFill>
              <a:schemeClr val="bg2"/>
            </a:solidFill>
          </a:ln>
        </p:spPr>
        <p:txBody>
          <a:bodyPr wrap="square" rtlCol="0" anchor="ctr" anchorCtr="1">
            <a:spAutoFit/>
          </a:bodyPr>
          <a:lstStyle/>
          <a:p>
            <a:pPr algn="ctr"/>
            <a:r>
              <a:rPr lang="fr-CH" dirty="0" smtClean="0">
                <a:latin typeface="Tahoma" panose="020B0604030504040204" pitchFamily="34" charset="0"/>
                <a:ea typeface="Tahoma" panose="020B0604030504040204" pitchFamily="34" charset="0"/>
                <a:cs typeface="Tahoma" panose="020B0604030504040204" pitchFamily="34" charset="0"/>
              </a:rPr>
              <a:t>C’EST UNE DÉVELOPPEMENT DE HI</a:t>
            </a:r>
            <a:r>
              <a:rPr lang="fr-CH" sz="1600" dirty="0" smtClean="0">
                <a:latin typeface="Tahoma" panose="020B0604030504040204" pitchFamily="34" charset="0"/>
                <a:ea typeface="Tahoma" panose="020B0604030504040204" pitchFamily="34" charset="0"/>
                <a:cs typeface="Tahoma" panose="020B0604030504040204" pitchFamily="34" charset="0"/>
              </a:rPr>
              <a:t>ÉRARCHIE DE FICHIERS ER DE DOSSIERS DANS LE BUT DE TRANSMETTRE DE MANIÈRE SYNCHRONISÉE DES DONNÉES DE DIFFÉRENTS TYPES. </a:t>
            </a:r>
          </a:p>
          <a:p>
            <a:pPr algn="ctr"/>
            <a:endParaRPr lang="fr-CH" sz="1600" dirty="0">
              <a:latin typeface="Tahoma" panose="020B0604030504040204" pitchFamily="34" charset="0"/>
              <a:ea typeface="Tahoma" panose="020B0604030504040204" pitchFamily="34" charset="0"/>
              <a:cs typeface="Tahoma" panose="020B0604030504040204" pitchFamily="34" charset="0"/>
            </a:endParaRPr>
          </a:p>
          <a:p>
            <a:pPr algn="ctr"/>
            <a:r>
              <a:rPr lang="fr-CH" sz="1600" dirty="0" smtClean="0">
                <a:latin typeface="Tahoma" panose="020B0604030504040204" pitchFamily="34" charset="0"/>
                <a:ea typeface="Tahoma" panose="020B0604030504040204" pitchFamily="34" charset="0"/>
                <a:cs typeface="Tahoma" panose="020B0604030504040204" pitchFamily="34" charset="0"/>
              </a:rPr>
              <a:t>LES UTILISATEUR AYANT ACCÈS AU SERVEUR, SONT SOUVENT SOUMIS À DES CONTRAINTES ÉMISES SUR CELUI-CI AU DÉTRIMENT DE L’HÔTE.</a:t>
            </a:r>
          </a:p>
          <a:p>
            <a:pPr algn="ctr"/>
            <a:endParaRPr lang="fr-CH" sz="1600" dirty="0">
              <a:latin typeface="Tahoma" panose="020B0604030504040204" pitchFamily="34" charset="0"/>
              <a:ea typeface="Tahoma" panose="020B0604030504040204" pitchFamily="34" charset="0"/>
              <a:cs typeface="Tahoma" panose="020B0604030504040204" pitchFamily="34" charset="0"/>
            </a:endParaRPr>
          </a:p>
          <a:p>
            <a:pPr algn="ctr"/>
            <a:r>
              <a:rPr lang="fr-CH" sz="1600" dirty="0" smtClean="0">
                <a:latin typeface="Tahoma" panose="020B0604030504040204" pitchFamily="34" charset="0"/>
                <a:ea typeface="Tahoma" panose="020B0604030504040204" pitchFamily="34" charset="0"/>
                <a:cs typeface="Tahoma" panose="020B0604030504040204" pitchFamily="34" charset="0"/>
              </a:rPr>
              <a:t>CES RESTRICTIONS SONT INFRANCHISSABLE ET DOIVENT ÊTRE RESPECTÉES. ELLES SONT REPRÉSENTÉES PAR DES DROITS </a:t>
            </a:r>
            <a:r>
              <a:rPr lang="fr-CH" sz="1600" b="1" dirty="0" smtClean="0">
                <a:latin typeface="Tahoma" panose="020B0604030504040204" pitchFamily="34" charset="0"/>
                <a:ea typeface="Tahoma" panose="020B0604030504040204" pitchFamily="34" charset="0"/>
                <a:cs typeface="Tahoma" panose="020B0604030504040204" pitchFamily="34" charset="0"/>
              </a:rPr>
              <a:t>NTFS</a:t>
            </a:r>
            <a:endParaRPr lang="fr-CH" b="1"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836712"/>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smtClean="0">
                <a:solidFill>
                  <a:srgbClr val="87A896"/>
                </a:solidFill>
                <a:latin typeface="Tahoma" panose="020B0604030504040204" pitchFamily="34" charset="0"/>
                <a:ea typeface="Tahoma" panose="020B0604030504040204" pitchFamily="34" charset="0"/>
                <a:cs typeface="Tahoma" panose="020B0604030504040204" pitchFamily="34" charset="0"/>
              </a:rPr>
              <a:t>EXPLICATIONS DES PARTAGES</a:t>
            </a:r>
            <a:endPar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9118748" y="6453336"/>
            <a:ext cx="2904457" cy="216024"/>
          </a:xfrm>
          <a:solidFill>
            <a:srgbClr val="B6CABF"/>
          </a:solidFill>
        </p:spPr>
        <p:txBody>
          <a:bodyPr rtlCol="0" anchor="ctr">
            <a:noAutofit/>
          </a:bodyPr>
          <a:lstStyle/>
          <a:p>
            <a:pPr algn="ctr" rtl="0"/>
            <a:r>
              <a:rPr lang="fr-FR" sz="18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endPar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10" name="ZoneTexte 9"/>
          <p:cNvSpPr txBox="1"/>
          <p:nvPr/>
        </p:nvSpPr>
        <p:spPr>
          <a:xfrm>
            <a:off x="189756" y="2204864"/>
            <a:ext cx="4968552" cy="523220"/>
          </a:xfrm>
          <a:prstGeom prst="rect">
            <a:avLst/>
          </a:prstGeom>
          <a:noFill/>
          <a:ln>
            <a:solidFill>
              <a:schemeClr val="bg2"/>
            </a:solidFill>
          </a:ln>
        </p:spPr>
        <p:txBody>
          <a:bodyPr wrap="square" rtlCol="0" anchor="ctr" anchorCtr="1">
            <a:spAutoFit/>
          </a:bodyPr>
          <a:lstStyle/>
          <a:p>
            <a:pPr algn="ctr"/>
            <a:r>
              <a:rPr lang="fr-CH" sz="2800" dirty="0" smtClean="0">
                <a:latin typeface="Tahoma" panose="020B0604030504040204" pitchFamily="34" charset="0"/>
                <a:ea typeface="Tahoma" panose="020B0604030504040204" pitchFamily="34" charset="0"/>
                <a:cs typeface="Tahoma" panose="020B0604030504040204" pitchFamily="34" charset="0"/>
              </a:rPr>
              <a:t>TYPE DE DROIT</a:t>
            </a:r>
          </a:p>
        </p:txBody>
      </p:sp>
      <p:sp>
        <p:nvSpPr>
          <p:cNvPr id="6" name="ZoneTexte 5"/>
          <p:cNvSpPr txBox="1"/>
          <p:nvPr/>
        </p:nvSpPr>
        <p:spPr>
          <a:xfrm>
            <a:off x="8902724" y="2132856"/>
            <a:ext cx="2448272" cy="954107"/>
          </a:xfrm>
          <a:prstGeom prst="rect">
            <a:avLst/>
          </a:prstGeom>
          <a:noFill/>
          <a:ln>
            <a:solidFill>
              <a:schemeClr val="bg2"/>
            </a:solidFill>
          </a:ln>
        </p:spPr>
        <p:txBody>
          <a:bodyPr wrap="square" rtlCol="0" anchor="ctr" anchorCtr="1">
            <a:spAutoFit/>
          </a:bodyPr>
          <a:lstStyle/>
          <a:p>
            <a:pPr algn="ctr"/>
            <a:r>
              <a:rPr lang="fr-CH" sz="2800" dirty="0" smtClean="0">
                <a:latin typeface="Tahoma" panose="020B0604030504040204" pitchFamily="34" charset="0"/>
                <a:ea typeface="Tahoma" panose="020B0604030504040204" pitchFamily="34" charset="0"/>
                <a:cs typeface="Tahoma" panose="020B0604030504040204" pitchFamily="34" charset="0"/>
              </a:rPr>
              <a:t>PARTAGE AVANCÉ</a:t>
            </a:r>
          </a:p>
        </p:txBody>
      </p:sp>
    </p:spTree>
    <p:extLst>
      <p:ext uri="{BB962C8B-B14F-4D97-AF65-F5344CB8AC3E}">
        <p14:creationId xmlns:p14="http://schemas.microsoft.com/office/powerpoint/2010/main" val="67817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smtClean="0">
                <a:solidFill>
                  <a:srgbClr val="87A896"/>
                </a:solidFill>
                <a:latin typeface="Tahoma" panose="020B0604030504040204" pitchFamily="34" charset="0"/>
                <a:ea typeface="Tahoma" panose="020B0604030504040204" pitchFamily="34" charset="0"/>
                <a:cs typeface="Tahoma" panose="020B0604030504040204" pitchFamily="34" charset="0"/>
              </a:rPr>
              <a:t>EXPLICATIONS DES AUTORISATIONS NTFS</a:t>
            </a:r>
            <a:endParaRPr lang="fr-FR" sz="4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9118748" y="6453336"/>
            <a:ext cx="2904457" cy="216024"/>
          </a:xfrm>
          <a:solidFill>
            <a:srgbClr val="B6CABF"/>
          </a:solidFill>
        </p:spPr>
        <p:txBody>
          <a:bodyPr rtlCol="0" anchor="ctr">
            <a:noAutofit/>
          </a:bodyPr>
          <a:lstStyle/>
          <a:p>
            <a:pPr algn="ctr" rtl="0"/>
            <a:r>
              <a:rPr lang="fr-FR" sz="18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endPar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7" name="ZoneTexte 6"/>
          <p:cNvSpPr txBox="1"/>
          <p:nvPr/>
        </p:nvSpPr>
        <p:spPr>
          <a:xfrm>
            <a:off x="549796" y="3140968"/>
            <a:ext cx="4968552" cy="1754326"/>
          </a:xfrm>
          <a:prstGeom prst="rect">
            <a:avLst/>
          </a:prstGeom>
          <a:noFill/>
          <a:ln>
            <a:solidFill>
              <a:schemeClr val="bg2"/>
            </a:solidFill>
          </a:ln>
        </p:spPr>
        <p:txBody>
          <a:bodyPr wrap="square" rtlCol="0" anchor="ctr" anchorCtr="1">
            <a:spAutoFit/>
          </a:bodyPr>
          <a:lstStyle/>
          <a:p>
            <a:pPr algn="ctr"/>
            <a:r>
              <a:rPr lang="fr-CH" dirty="0" smtClean="0">
                <a:latin typeface="Tahoma" panose="020B0604030504040204" pitchFamily="34" charset="0"/>
                <a:ea typeface="Tahoma" panose="020B0604030504040204" pitchFamily="34" charset="0"/>
                <a:cs typeface="Tahoma" panose="020B0604030504040204" pitchFamily="34" charset="0"/>
              </a:rPr>
              <a:t>NTFS ( OU NEW TECHNOLOGIE FILE SYSTEM), PROCÈDUREQUE WINDOWS NT SYSTÈME UTILISÉ POUR STOCKER, ORGANISER ET TROUVER FICHIERS DANS DISQUE DUR. NTFS EXISTE DEPUIS 1993 ET EST SYSTÈME LE PLUS EFFICACE DE NOTRE GÉNÉRATION</a:t>
            </a:r>
          </a:p>
        </p:txBody>
      </p:sp>
      <p:sp>
        <p:nvSpPr>
          <p:cNvPr id="9" name="ZoneTexte 8"/>
          <p:cNvSpPr txBox="1"/>
          <p:nvPr/>
        </p:nvSpPr>
        <p:spPr>
          <a:xfrm>
            <a:off x="7606580" y="3140968"/>
            <a:ext cx="2448272" cy="954107"/>
          </a:xfrm>
          <a:prstGeom prst="rect">
            <a:avLst/>
          </a:prstGeom>
          <a:noFill/>
          <a:ln>
            <a:solidFill>
              <a:schemeClr val="bg2"/>
            </a:solidFill>
          </a:ln>
        </p:spPr>
        <p:txBody>
          <a:bodyPr wrap="square" rtlCol="0" anchor="ctr" anchorCtr="1">
            <a:spAutoFit/>
          </a:bodyPr>
          <a:lstStyle/>
          <a:p>
            <a:pPr algn="ctr"/>
            <a:r>
              <a:rPr lang="fr-CH" sz="2800" dirty="0" smtClean="0">
                <a:latin typeface="Tahoma" panose="020B0604030504040204" pitchFamily="34" charset="0"/>
                <a:ea typeface="Tahoma" panose="020B0604030504040204" pitchFamily="34" charset="0"/>
                <a:cs typeface="Tahoma" panose="020B0604030504040204" pitchFamily="34" charset="0"/>
              </a:rPr>
              <a:t>IMAGES OU EXEMPLES</a:t>
            </a:r>
          </a:p>
        </p:txBody>
      </p:sp>
      <p:sp>
        <p:nvSpPr>
          <p:cNvPr id="11" name="ZoneTexte 10"/>
          <p:cNvSpPr txBox="1"/>
          <p:nvPr/>
        </p:nvSpPr>
        <p:spPr>
          <a:xfrm>
            <a:off x="549796" y="2348880"/>
            <a:ext cx="4968552" cy="523220"/>
          </a:xfrm>
          <a:prstGeom prst="rect">
            <a:avLst/>
          </a:prstGeom>
          <a:noFill/>
          <a:ln>
            <a:solidFill>
              <a:schemeClr val="bg2"/>
            </a:solidFill>
          </a:ln>
        </p:spPr>
        <p:txBody>
          <a:bodyPr wrap="square" rtlCol="0" anchor="ctr" anchorCtr="1">
            <a:spAutoFit/>
          </a:bodyPr>
          <a:lstStyle/>
          <a:p>
            <a:pPr algn="ctr"/>
            <a:r>
              <a:rPr lang="fr-CH" sz="2800" dirty="0" smtClean="0">
                <a:latin typeface="Tahoma" panose="020B0604030504040204" pitchFamily="34" charset="0"/>
                <a:ea typeface="Tahoma" panose="020B0604030504040204" pitchFamily="34" charset="0"/>
                <a:cs typeface="Tahoma" panose="020B0604030504040204" pitchFamily="34" charset="0"/>
              </a:rPr>
              <a:t>TYPE D’AUTORISATIONS</a:t>
            </a:r>
          </a:p>
        </p:txBody>
      </p:sp>
    </p:spTree>
    <p:extLst>
      <p:ext uri="{BB962C8B-B14F-4D97-AF65-F5344CB8AC3E}">
        <p14:creationId xmlns:p14="http://schemas.microsoft.com/office/powerpoint/2010/main" val="103985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85900" y="1988840"/>
            <a:ext cx="9601201" cy="2514600"/>
          </a:xfrm>
        </p:spPr>
        <p:txBody>
          <a:bodyPr rtlCol="0" anchor="ctr">
            <a:noAutofit/>
          </a:bodyPr>
          <a:lstStyle/>
          <a:p>
            <a:pPr algn="ctr" rtl="0"/>
            <a:r>
              <a:rPr lang="fr-FR" sz="66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endPar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896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549796" y="1124744"/>
            <a:ext cx="11159008"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CH" sz="4800" cap="all" dirty="0" smtClean="0">
                <a:solidFill>
                  <a:srgbClr val="87A896"/>
                </a:solidFill>
                <a:latin typeface="Tahoma" panose="020B0604030504040204" pitchFamily="34" charset="0"/>
                <a:ea typeface="Tahoma" panose="020B0604030504040204" pitchFamily="34" charset="0"/>
                <a:cs typeface="Tahoma" panose="020B0604030504040204" pitchFamily="34" charset="0"/>
              </a:rPr>
              <a:t>Différence serveur impression </a:t>
            </a:r>
            <a:r>
              <a:rPr lang="fr-CH" sz="4800" cap="all" dirty="0">
                <a:solidFill>
                  <a:srgbClr val="87A896"/>
                </a:solidFill>
                <a:latin typeface="Tahoma" panose="020B0604030504040204" pitchFamily="34" charset="0"/>
                <a:ea typeface="Tahoma" panose="020B0604030504040204" pitchFamily="34" charset="0"/>
                <a:cs typeface="Tahoma" panose="020B0604030504040204" pitchFamily="34" charset="0"/>
              </a:rPr>
              <a:t>et imprimante réseau standard</a:t>
            </a:r>
          </a:p>
          <a:p>
            <a:pPr algn="ctr"/>
            <a:endParaRPr lang="fr-FR" sz="4800" cap="all"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9118748" y="6453336"/>
            <a:ext cx="2904457" cy="216024"/>
          </a:xfrm>
          <a:solidFill>
            <a:srgbClr val="B6CABF"/>
          </a:solidFill>
        </p:spPr>
        <p:txBody>
          <a:bodyPr rtlCol="0" anchor="ctr">
            <a:noAutofit/>
          </a:bodyPr>
          <a:lstStyle/>
          <a:p>
            <a:pPr algn="ctr" rtl="0"/>
            <a:r>
              <a:rPr lang="fr-FR" sz="1800" dirty="0" smtClean="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endPar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10" name="ZoneTexte 9"/>
          <p:cNvSpPr txBox="1"/>
          <p:nvPr/>
        </p:nvSpPr>
        <p:spPr>
          <a:xfrm>
            <a:off x="5086300" y="3068960"/>
            <a:ext cx="6552728" cy="369332"/>
          </a:xfrm>
          <a:prstGeom prst="rect">
            <a:avLst/>
          </a:prstGeom>
          <a:noFill/>
          <a:ln>
            <a:solidFill>
              <a:schemeClr val="bg2"/>
            </a:solidFill>
          </a:ln>
        </p:spPr>
        <p:txBody>
          <a:bodyPr wrap="square" rtlCol="0" anchor="ctr" anchorCtr="1">
            <a:spAutoFit/>
          </a:bodyPr>
          <a:lstStyle/>
          <a:p>
            <a:pPr algn="ctr"/>
            <a:r>
              <a:rPr lang="fr-CH" dirty="0" smtClean="0">
                <a:latin typeface="Tahoma" panose="020B0604030504040204" pitchFamily="34" charset="0"/>
                <a:ea typeface="Tahoma" panose="020B0604030504040204" pitchFamily="34" charset="0"/>
                <a:cs typeface="Tahoma" panose="020B0604030504040204" pitchFamily="34" charset="0"/>
              </a:rPr>
              <a:t>SERVEUR IMPRESSION</a:t>
            </a:r>
          </a:p>
        </p:txBody>
      </p:sp>
      <p:sp>
        <p:nvSpPr>
          <p:cNvPr id="6" name="ZoneTexte 5"/>
          <p:cNvSpPr txBox="1"/>
          <p:nvPr/>
        </p:nvSpPr>
        <p:spPr>
          <a:xfrm>
            <a:off x="981844" y="2492896"/>
            <a:ext cx="6552728" cy="369332"/>
          </a:xfrm>
          <a:prstGeom prst="rect">
            <a:avLst/>
          </a:prstGeom>
          <a:noFill/>
          <a:ln>
            <a:solidFill>
              <a:schemeClr val="bg2"/>
            </a:solidFill>
          </a:ln>
        </p:spPr>
        <p:txBody>
          <a:bodyPr wrap="square" rtlCol="0" anchor="ctr" anchorCtr="1">
            <a:spAutoFit/>
          </a:bodyPr>
          <a:lstStyle/>
          <a:p>
            <a:pPr algn="ctr"/>
            <a:r>
              <a:rPr lang="fr-CH" dirty="0" smtClean="0">
                <a:latin typeface="Tahoma" panose="020B0604030504040204" pitchFamily="34" charset="0"/>
                <a:ea typeface="Tahoma" panose="020B0604030504040204" pitchFamily="34" charset="0"/>
                <a:cs typeface="Tahoma" panose="020B0604030504040204" pitchFamily="34" charset="0"/>
              </a:rPr>
              <a:t>IMPRIMANTE RÉSEAU STANDARD</a:t>
            </a:r>
          </a:p>
        </p:txBody>
      </p:sp>
    </p:spTree>
    <p:extLst>
      <p:ext uri="{BB962C8B-B14F-4D97-AF65-F5344CB8AC3E}">
        <p14:creationId xmlns:p14="http://schemas.microsoft.com/office/powerpoint/2010/main" val="329054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èle de conception Atome ble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5_TF03460636" id="{A1FF7015-8E52-4C33-A61E-0DC7F83EBB94}" vid="{FDE387BD-2039-475D-BCE6-FB286F91EC08}"/>
    </a:ext>
  </a:extLst>
</a:theme>
</file>

<file path=ppt/theme/theme2.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49C11C-71DC-49B6-ACD8-27E3AE088D1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Diapositives de conception Atome bleu</Template>
  <TotalTime>113</TotalTime>
  <Words>199</Words>
  <Application>Microsoft Office PowerPoint</Application>
  <PresentationFormat>Personnalisé</PresentationFormat>
  <Paragraphs>43</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Century Gothic</vt:lpstr>
      <vt:lpstr>Lucida Console</vt:lpstr>
      <vt:lpstr>Tahoma</vt:lpstr>
      <vt:lpstr>Modèle de conception Atome bleu</vt:lpstr>
      <vt:lpstr>SERVEURS ET FICHIERS D’IMPRESSION</vt:lpstr>
      <vt:lpstr>TABLES DES MATIÈRES</vt:lpstr>
      <vt:lpstr>SERVEURS DE FICHIERS</vt:lpstr>
      <vt:lpstr>SERVEURS DE FICHIERS</vt:lpstr>
      <vt:lpstr>SERVEURS DE FICHIERS</vt:lpstr>
      <vt:lpstr>SERVEURS DE FICHIERS</vt:lpstr>
      <vt:lpstr>SERVEURS D’IMPRESSION</vt:lpstr>
      <vt:lpstr>SERVEURS D’IMPRESSION</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Titre</dc:title>
  <dc:creator>MAVRAJ Alessia</dc:creator>
  <cp:lastModifiedBy>MAVRAJ Alessia</cp:lastModifiedBy>
  <cp:revision>48</cp:revision>
  <dcterms:created xsi:type="dcterms:W3CDTF">2022-04-13T08:50:42Z</dcterms:created>
  <dcterms:modified xsi:type="dcterms:W3CDTF">2022-04-13T14:26:46Z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