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322" r:id="rId5"/>
    <p:sldId id="323" r:id="rId6"/>
    <p:sldId id="311" r:id="rId7"/>
    <p:sldId id="313" r:id="rId8"/>
    <p:sldId id="324" r:id="rId9"/>
    <p:sldId id="329" r:id="rId10"/>
    <p:sldId id="325" r:id="rId11"/>
    <p:sldId id="328" r:id="rId12"/>
    <p:sldId id="326" r:id="rId13"/>
    <p:sldId id="327" r:id="rId14"/>
  </p:sldIdLst>
  <p:sldSz cx="12188825" cy="6858000"/>
  <p:notesSz cx="6858000" cy="9144000"/>
  <p:custDataLst>
    <p:tags r:id="rId17"/>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573" userDrawn="1">
          <p15:clr>
            <a:srgbClr val="A4A3A4"/>
          </p15:clr>
        </p15:guide>
        <p15:guide id="14" pos="6143">
          <p15:clr>
            <a:srgbClr val="A4A3A4"/>
          </p15:clr>
        </p15:guide>
        <p15:guide id="15" pos="1247">
          <p15:clr>
            <a:srgbClr val="A4A3A4"/>
          </p15:clr>
        </p15:guide>
        <p15:guide id="16" pos="7467" userDrawn="1">
          <p15:clr>
            <a:srgbClr val="A4A3A4"/>
          </p15:clr>
        </p15:guide>
        <p15:guide id="17" pos="5855">
          <p15:clr>
            <a:srgbClr val="A4A3A4"/>
          </p15:clr>
        </p15:guide>
        <p15:guide id="18" pos="256" userDrawn="1">
          <p15:clr>
            <a:srgbClr val="A4A3A4"/>
          </p15:clr>
        </p15:guide>
        <p15:guide id="19" pos="7151">
          <p15:clr>
            <a:srgbClr val="A4A3A4"/>
          </p15:clr>
        </p15:guide>
        <p15:guide id="20" pos="15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VRAJ Alessia" initials="MA" lastIdx="1" clrIdx="0">
    <p:extLst>
      <p:ext uri="{19B8F6BF-5375-455C-9EA6-DF929625EA0E}">
        <p15:presenceInfo xmlns:p15="http://schemas.microsoft.com/office/powerpoint/2012/main" userId="S-1-5-21-284480379-1463103499-3249272784-27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ABF"/>
    <a:srgbClr val="34473D"/>
    <a:srgbClr val="6C8F25"/>
    <a:srgbClr val="87A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5" autoAdjust="0"/>
    <p:restoredTop sz="94581" autoAdjust="0"/>
  </p:normalViewPr>
  <p:slideViewPr>
    <p:cSldViewPr showGuides="1">
      <p:cViewPr varScale="1">
        <p:scale>
          <a:sx n="57" d="100"/>
          <a:sy n="57" d="100"/>
        </p:scale>
        <p:origin x="108" y="128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573"/>
        <p:guide pos="6143"/>
        <p:guide pos="1247"/>
        <p:guide pos="7467"/>
        <p:guide pos="5855"/>
        <p:guide pos="256"/>
        <p:guide pos="7151"/>
        <p:guide pos="15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27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F5C993-8495-4216-89A4-42CD5FDDBACA}" type="datetime1">
              <a:rPr lang="fr-FR" smtClean="0"/>
              <a:t>11/05/2022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fr-FR" smtClean="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2C0862E7-FD40-4D3D-ACE4-67E006776546}" type="datetime1">
              <a:rPr lang="fr-FR" noProof="0" smtClean="0"/>
              <a:t>11/05/2022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fr-FR" noProof="0" smtClean="0"/>
              <a:t>‹N°›</a:t>
            </a:fld>
            <a:endParaRPr lang="fr-F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F93199CD-3E1B-4AE6-990F-76F925F5EA9F}" type="slidenum">
              <a:rPr lang="fr-FR" smtClean="0"/>
              <a:t>1</a:t>
            </a:fld>
            <a:endParaRPr lang="fr-FR"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10</a:t>
            </a:fld>
            <a:endParaRPr lang="fr-FR" dirty="0"/>
          </a:p>
        </p:txBody>
      </p:sp>
    </p:spTree>
    <p:extLst>
      <p:ext uri="{BB962C8B-B14F-4D97-AF65-F5344CB8AC3E}">
        <p14:creationId xmlns:p14="http://schemas.microsoft.com/office/powerpoint/2010/main" val="282407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2</a:t>
            </a:fld>
            <a:endParaRPr lang="fr-FR" dirty="0"/>
          </a:p>
        </p:txBody>
      </p:sp>
    </p:spTree>
    <p:extLst>
      <p:ext uri="{BB962C8B-B14F-4D97-AF65-F5344CB8AC3E}">
        <p14:creationId xmlns:p14="http://schemas.microsoft.com/office/powerpoint/2010/main" val="131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3</a:t>
            </a:fld>
            <a:endParaRPr lang="fr-FR" dirty="0"/>
          </a:p>
        </p:txBody>
      </p:sp>
    </p:spTree>
    <p:extLst>
      <p:ext uri="{BB962C8B-B14F-4D97-AF65-F5344CB8AC3E}">
        <p14:creationId xmlns:p14="http://schemas.microsoft.com/office/powerpoint/2010/main" val="39573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4</a:t>
            </a:fld>
            <a:endParaRPr lang="fr-FR" dirty="0"/>
          </a:p>
        </p:txBody>
      </p:sp>
    </p:spTree>
    <p:extLst>
      <p:ext uri="{BB962C8B-B14F-4D97-AF65-F5344CB8AC3E}">
        <p14:creationId xmlns:p14="http://schemas.microsoft.com/office/powerpoint/2010/main" val="34174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5</a:t>
            </a:fld>
            <a:endParaRPr lang="fr-FR" dirty="0"/>
          </a:p>
        </p:txBody>
      </p:sp>
    </p:spTree>
    <p:extLst>
      <p:ext uri="{BB962C8B-B14F-4D97-AF65-F5344CB8AC3E}">
        <p14:creationId xmlns:p14="http://schemas.microsoft.com/office/powerpoint/2010/main" val="30979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6</a:t>
            </a:fld>
            <a:endParaRPr lang="fr-FR" dirty="0"/>
          </a:p>
        </p:txBody>
      </p:sp>
    </p:spTree>
    <p:extLst>
      <p:ext uri="{BB962C8B-B14F-4D97-AF65-F5344CB8AC3E}">
        <p14:creationId xmlns:p14="http://schemas.microsoft.com/office/powerpoint/2010/main" val="356299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7</a:t>
            </a:fld>
            <a:endParaRPr lang="fr-FR" dirty="0"/>
          </a:p>
        </p:txBody>
      </p:sp>
    </p:spTree>
    <p:extLst>
      <p:ext uri="{BB962C8B-B14F-4D97-AF65-F5344CB8AC3E}">
        <p14:creationId xmlns:p14="http://schemas.microsoft.com/office/powerpoint/2010/main" val="2545620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8</a:t>
            </a:fld>
            <a:endParaRPr lang="fr-FR" dirty="0"/>
          </a:p>
        </p:txBody>
      </p:sp>
    </p:spTree>
    <p:extLst>
      <p:ext uri="{BB962C8B-B14F-4D97-AF65-F5344CB8AC3E}">
        <p14:creationId xmlns:p14="http://schemas.microsoft.com/office/powerpoint/2010/main" val="175412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9</a:t>
            </a:fld>
            <a:endParaRPr lang="fr-FR" dirty="0"/>
          </a:p>
        </p:txBody>
      </p:sp>
    </p:spTree>
    <p:extLst>
      <p:ext uri="{BB962C8B-B14F-4D97-AF65-F5344CB8AC3E}">
        <p14:creationId xmlns:p14="http://schemas.microsoft.com/office/powerpoint/2010/main" val="3382611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Modifier le style des sous-titres du masque</a:t>
            </a:r>
            <a:endParaRPr lang="fr-FR" noProof="0" dirty="0"/>
          </a:p>
        </p:txBody>
      </p:sp>
      <p:sp>
        <p:nvSpPr>
          <p:cNvPr id="8" name="Espace réservé du pied de page 7"/>
          <p:cNvSpPr>
            <a:spLocks noGrp="1"/>
          </p:cNvSpPr>
          <p:nvPr>
            <p:ph type="ftr" sz="quarter" idx="11"/>
          </p:nvPr>
        </p:nvSpPr>
        <p:spPr/>
        <p:txBody>
          <a:bodyPr rtlCol="0"/>
          <a:lstStyle>
            <a:lvl1pPr>
              <a:defRPr sz="1100"/>
            </a:lvl1pPr>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8"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hasCustomPrompt="1"/>
          </p:nvPr>
        </p:nvSpPr>
        <p:spPr/>
        <p:txBody>
          <a:bodyPr rtlCol="0"/>
          <a:lstStyle>
            <a:lvl1pPr rtl="0">
              <a:defRPr/>
            </a:lvl1pPr>
            <a:lvl5pPr>
              <a:defRPr/>
            </a:lvl5pPr>
            <a:lvl6pPr>
              <a:defRPr/>
            </a:lvl6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4"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rtl="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a:spLocks noGrp="1"/>
          </p:cNvSpPr>
          <p:nvPr>
            <p:ph type="sldNum" sz="quarter" idx="12"/>
          </p:nvPr>
        </p:nvSpPr>
        <p:spPr>
          <a:xfrm>
            <a:off x="11206980" y="188640"/>
            <a:ext cx="622177" cy="288032"/>
          </a:xfrm>
          <a:prstGeom prst="rect">
            <a:avLst/>
          </a:prstGeom>
          <a:solidFill>
            <a:srgbClr val="B6CABF"/>
          </a:solidFill>
        </p:spPr>
        <p:txBody>
          <a:bodyPr rtlCol="0"/>
          <a:lstStyle>
            <a:lvl1pPr>
              <a:defRPr sz="1800">
                <a:solidFill>
                  <a:schemeClr val="bg2">
                    <a:lumMod val="60000"/>
                    <a:lumOff val="40000"/>
                  </a:schemeClr>
                </a:solidFill>
              </a:defRPr>
            </a:lvl1pPr>
          </a:lstStyle>
          <a:p>
            <a:fld id="{2A013F82-EE5E-44EE-A61D-E31C6657F26F}" type="slidenum">
              <a:rPr lang="fr-FR" smtClean="0"/>
              <a:pPr/>
              <a:t>‹N°›</a:t>
            </a:fld>
            <a:endParaRPr lang="fr-FR" dirty="0"/>
          </a:p>
        </p:txBody>
      </p:sp>
      <p:sp>
        <p:nvSpPr>
          <p:cNvPr id="13" name="Espace réservé de la date 6"/>
          <p:cNvSpPr>
            <a:spLocks noGrp="1"/>
          </p:cNvSpPr>
          <p:nvPr>
            <p:ph type="dt" sz="half" idx="13"/>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13"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9"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6"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7" name="Espace réservé du numéro de diapositive 8"/>
          <p:cNvSpPr txBox="1">
            <a:spLocks/>
          </p:cNvSpPr>
          <p:nvPr userDrawn="1"/>
        </p:nvSpPr>
        <p:spPr>
          <a:xfrm>
            <a:off x="11567020" y="142664"/>
            <a:ext cx="478161" cy="476672"/>
          </a:xfrm>
          <a:prstGeom prst="rect">
            <a:avLst/>
          </a:prstGeom>
          <a:solidFill>
            <a:srgbClr val="B6CABF"/>
          </a:solidFill>
        </p:spPr>
        <p:txBody>
          <a:bodyPr rtlCol="0" anchor="ctr"/>
          <a:lstStyle>
            <a:defPPr rtl="0">
              <a:defRPr lang="fr-fr"/>
            </a:defPPr>
            <a:lvl1pPr marL="0" algn="l"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A013F82-EE5E-44EE-A61D-E31C6657F26F}" type="slidenum">
              <a:rPr lang="fr-FR" smtClean="0"/>
              <a:pPr algn="ctr"/>
              <a:t>‹N°›</a:t>
            </a:fld>
            <a:endParaRPr lang="fr-FR" dirty="0"/>
          </a:p>
        </p:txBody>
      </p:sp>
      <p:sp>
        <p:nvSpPr>
          <p:cNvPr id="13"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11/05/2022</a:t>
            </a:fld>
            <a:endParaRPr lang="fr-FR"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782044" y="2132856"/>
            <a:ext cx="6408712" cy="2247528"/>
          </a:xfrm>
        </p:spPr>
        <p:txBody>
          <a:bodyPr rtlCol="0">
            <a:normAutofit fontScale="90000"/>
          </a:bodyPr>
          <a:lstStyle/>
          <a:p>
            <a:pPr algn="ctr" rtl="0"/>
            <a:r>
              <a:rPr lang="fr-FR"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SERVEURS ET FICHIERS D’IMPRESSION</a:t>
            </a:r>
          </a:p>
        </p:txBody>
      </p:sp>
      <p:sp>
        <p:nvSpPr>
          <p:cNvPr id="3" name="Sous-titre 2"/>
          <p:cNvSpPr>
            <a:spLocks noGrp="1"/>
          </p:cNvSpPr>
          <p:nvPr>
            <p:ph type="subTitle" idx="1"/>
          </p:nvPr>
        </p:nvSpPr>
        <p:spPr>
          <a:xfrm>
            <a:off x="30212" y="6525344"/>
            <a:ext cx="4351784" cy="242416"/>
          </a:xfrm>
          <a:noFill/>
        </p:spPr>
        <p:txBody>
          <a:bodyPr rtlCol="0" anchor="ctr">
            <a:normAutofit fontScale="85000" lnSpcReduction="20000"/>
          </a:bodyPr>
          <a:lstStyle/>
          <a:p>
            <a:pPr rtl="0"/>
            <a:r>
              <a:rPr lang="fr-FR" sz="16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ALESSIA, JORGE, PHILIPPE, ROMAIN</a:t>
            </a:r>
          </a:p>
        </p:txBody>
      </p:sp>
      <p:pic>
        <p:nvPicPr>
          <p:cNvPr id="6" name="Imag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470676" y="4653136"/>
            <a:ext cx="3600400" cy="2016224"/>
          </a:xfrm>
          <a:prstGeom prst="rect">
            <a:avLst/>
          </a:prstGeom>
          <a:ln>
            <a:noFill/>
          </a:ln>
          <a:effectLst>
            <a:softEdge rad="112500"/>
          </a:effec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549796" y="1124744"/>
            <a:ext cx="11159008"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CH" sz="4800" cap="all" dirty="0">
                <a:solidFill>
                  <a:srgbClr val="87A896"/>
                </a:solidFill>
                <a:latin typeface="Tahoma" panose="020B0604030504040204" pitchFamily="34" charset="0"/>
                <a:ea typeface="Tahoma" panose="020B0604030504040204" pitchFamily="34" charset="0"/>
                <a:cs typeface="Tahoma" panose="020B0604030504040204" pitchFamily="34" charset="0"/>
              </a:rPr>
              <a:t>Différence serveur impression et imprimante réseau standard</a:t>
            </a:r>
          </a:p>
          <a:p>
            <a:pPr algn="ctr"/>
            <a:endParaRPr lang="fr-FR" sz="4800" cap="all"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758708" y="6453336"/>
            <a:ext cx="3264497"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
        <p:nvSpPr>
          <p:cNvPr id="10" name="ZoneTexte 9"/>
          <p:cNvSpPr txBox="1"/>
          <p:nvPr/>
        </p:nvSpPr>
        <p:spPr>
          <a:xfrm>
            <a:off x="6915504" y="3591540"/>
            <a:ext cx="3432247" cy="830997"/>
          </a:xfrm>
          <a:prstGeom prst="rect">
            <a:avLst/>
          </a:prstGeom>
          <a:noFill/>
          <a:ln>
            <a:noFill/>
          </a:ln>
        </p:spPr>
        <p:txBody>
          <a:bodyPr wrap="square" rtlCol="0" anchor="ctr" anchorCtr="1">
            <a:spAutoFit/>
          </a:bodyPr>
          <a:lstStyle/>
          <a:p>
            <a:pPr algn="ctr"/>
            <a:r>
              <a:rPr lang="fr-CH" sz="2400" b="1" u="sng" dirty="0">
                <a:solidFill>
                  <a:srgbClr val="B6CABF"/>
                </a:solidFill>
                <a:latin typeface="Tahoma" panose="020B0604030504040204" pitchFamily="34" charset="0"/>
                <a:ea typeface="Tahoma" panose="020B0604030504040204" pitchFamily="34" charset="0"/>
                <a:cs typeface="Tahoma" panose="020B0604030504040204" pitchFamily="34" charset="0"/>
              </a:rPr>
              <a:t>SERVEUR IMPRESSION</a:t>
            </a:r>
          </a:p>
        </p:txBody>
      </p:sp>
      <p:sp>
        <p:nvSpPr>
          <p:cNvPr id="6" name="ZoneTexte 5"/>
          <p:cNvSpPr txBox="1"/>
          <p:nvPr/>
        </p:nvSpPr>
        <p:spPr>
          <a:xfrm>
            <a:off x="405780" y="2420888"/>
            <a:ext cx="4752528" cy="830997"/>
          </a:xfrm>
          <a:prstGeom prst="rect">
            <a:avLst/>
          </a:prstGeom>
          <a:noFill/>
          <a:ln>
            <a:noFill/>
          </a:ln>
        </p:spPr>
        <p:txBody>
          <a:bodyPr wrap="square" rtlCol="0" anchor="ctr" anchorCtr="1">
            <a:spAutoFit/>
          </a:bodyPr>
          <a:lstStyle/>
          <a:p>
            <a:pPr algn="ctr"/>
            <a:r>
              <a:rPr lang="fr-CH" sz="2400" b="1" u="sng" dirty="0">
                <a:solidFill>
                  <a:srgbClr val="B6CABF"/>
                </a:solidFill>
                <a:latin typeface="Tahoma" panose="020B0604030504040204" pitchFamily="34" charset="0"/>
                <a:ea typeface="Tahoma" panose="020B0604030504040204" pitchFamily="34" charset="0"/>
                <a:cs typeface="Tahoma" panose="020B0604030504040204" pitchFamily="34" charset="0"/>
              </a:rPr>
              <a:t>IMPRIMANTE RÉSEAU STANDARD</a:t>
            </a:r>
          </a:p>
        </p:txBody>
      </p:sp>
      <p:sp>
        <p:nvSpPr>
          <p:cNvPr id="7" name="ZoneTexte 6">
            <a:extLst>
              <a:ext uri="{FF2B5EF4-FFF2-40B4-BE49-F238E27FC236}">
                <a16:creationId xmlns:a16="http://schemas.microsoft.com/office/drawing/2014/main" id="{84828FFD-F527-4365-97E1-65E888A6C578}"/>
              </a:ext>
            </a:extLst>
          </p:cNvPr>
          <p:cNvSpPr txBox="1"/>
          <p:nvPr/>
        </p:nvSpPr>
        <p:spPr>
          <a:xfrm>
            <a:off x="6327372" y="4585804"/>
            <a:ext cx="4608513" cy="1569660"/>
          </a:xfrm>
          <a:prstGeom prst="rect">
            <a:avLst/>
          </a:prstGeom>
          <a:noFill/>
          <a:ln>
            <a:noFill/>
          </a:ln>
        </p:spPr>
        <p:txBody>
          <a:bodyPr wrap="square" rtlCol="0" anchor="ctr" anchorCtr="1">
            <a:spAutoFit/>
          </a:bodyPr>
          <a:lstStyle/>
          <a:p>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Serveur qui connecte une ou plusieurs imprimantes à un ou plusieurs utilisateurs sur même réseau</a:t>
            </a:r>
          </a:p>
        </p:txBody>
      </p:sp>
      <p:sp>
        <p:nvSpPr>
          <p:cNvPr id="9" name="ZoneTexte 8">
            <a:extLst>
              <a:ext uri="{FF2B5EF4-FFF2-40B4-BE49-F238E27FC236}">
                <a16:creationId xmlns:a16="http://schemas.microsoft.com/office/drawing/2014/main" id="{92D32FE1-891A-4488-9EE0-000EF80AF297}"/>
              </a:ext>
            </a:extLst>
          </p:cNvPr>
          <p:cNvSpPr txBox="1"/>
          <p:nvPr/>
        </p:nvSpPr>
        <p:spPr>
          <a:xfrm>
            <a:off x="261764" y="3460120"/>
            <a:ext cx="5256584" cy="2677656"/>
          </a:xfrm>
          <a:prstGeom prst="rect">
            <a:avLst/>
          </a:prstGeom>
          <a:noFill/>
          <a:ln>
            <a:noFill/>
          </a:ln>
        </p:spPr>
        <p:txBody>
          <a:bodyPr wrap="square" rtlCol="0" anchor="ctr" anchorCtr="1">
            <a:spAutoFit/>
          </a:bodyPr>
          <a:lstStyle/>
          <a:p>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Connectée directement sur le réseau. Accessible par tous les ordinateurs reliés à ce réseau. imprimante standard se branche en USB. Certaines imprimantes joignent le réseau à l’aide du sans fil.</a:t>
            </a:r>
          </a:p>
        </p:txBody>
      </p:sp>
      <p:pic>
        <p:nvPicPr>
          <p:cNvPr id="3" name="Image 2" descr="Une image contenant imprimante, équipement électronique&#10;&#10;Description générée automatiquement">
            <a:extLst>
              <a:ext uri="{FF2B5EF4-FFF2-40B4-BE49-F238E27FC236}">
                <a16:creationId xmlns:a16="http://schemas.microsoft.com/office/drawing/2014/main" id="{BCE775C7-FA37-4DCB-BE06-A0D11B44E15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70651" y1="42909" x2="73055" y2="42909"/>
                        <a14:foregroundMark x1="67412" y1="42465" x2="73122" y2="47434"/>
                        <a14:foregroundMark x1="73122" y1="47434" x2="71452" y2="40687"/>
                        <a14:foregroundMark x1="71452" y1="40687" x2="69115" y2="45495"/>
                        <a14:foregroundMark x1="70651" y1="69859" x2="71619" y2="79596"/>
                        <a14:foregroundMark x1="71619" y1="79596" x2="43639" y2="81576"/>
                        <a14:foregroundMark x1="43639" y1="81576" x2="35192" y2="74424"/>
                        <a14:foregroundMark x1="35192" y1="74424" x2="35693" y2="67556"/>
                        <a14:foregroundMark x1="73055" y1="39717" x2="70417" y2="39838"/>
                        <a14:foregroundMark x1="34958" y1="74061" x2="34725" y2="79838"/>
                      </a14:backgroundRemoval>
                    </a14:imgEffect>
                  </a14:imgLayer>
                </a14:imgProps>
              </a:ext>
              <a:ext uri="{28A0092B-C50C-407E-A947-70E740481C1C}">
                <a14:useLocalDpi xmlns:a14="http://schemas.microsoft.com/office/drawing/2010/main" val="0"/>
              </a:ext>
            </a:extLst>
          </a:blip>
          <a:stretch>
            <a:fillRect/>
          </a:stretch>
        </p:blipFill>
        <p:spPr>
          <a:xfrm>
            <a:off x="9172306" y="1418303"/>
            <a:ext cx="3012964" cy="2489914"/>
          </a:xfrm>
          <a:prstGeom prst="rect">
            <a:avLst/>
          </a:prstGeom>
        </p:spPr>
      </p:pic>
    </p:spTree>
    <p:extLst>
      <p:ext uri="{BB962C8B-B14F-4D97-AF65-F5344CB8AC3E}">
        <p14:creationId xmlns:p14="http://schemas.microsoft.com/office/powerpoint/2010/main" val="329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4006180" y="404663"/>
            <a:ext cx="4274360" cy="1285799"/>
          </a:xfrm>
        </p:spPr>
        <p:txBody>
          <a:bodyPr rtlCol="0" anchor="ctr">
            <a:noAutofit/>
          </a:bodyPr>
          <a:lstStyle/>
          <a:p>
            <a:pPr algn="ctr" rtl="0"/>
            <a:r>
              <a:rPr lang="fr-FR" sz="4400" dirty="0">
                <a:solidFill>
                  <a:srgbClr val="87A896"/>
                </a:solidFill>
                <a:latin typeface="Tahoma" panose="020B0604030504040204" pitchFamily="34" charset="0"/>
                <a:ea typeface="Tahoma" panose="020B0604030504040204" pitchFamily="34" charset="0"/>
                <a:cs typeface="Tahoma" panose="020B0604030504040204" pitchFamily="34" charset="0"/>
              </a:rPr>
              <a:t>TABLES DES MATIÈRES</a:t>
            </a:r>
          </a:p>
        </p:txBody>
      </p:sp>
      <p:sp>
        <p:nvSpPr>
          <p:cNvPr id="14" name="Espace réservé du contenu 13"/>
          <p:cNvSpPr>
            <a:spLocks noGrp="1"/>
          </p:cNvSpPr>
          <p:nvPr>
            <p:ph idx="1"/>
          </p:nvPr>
        </p:nvSpPr>
        <p:spPr>
          <a:xfrm>
            <a:off x="333772" y="1844824"/>
            <a:ext cx="9134391" cy="4114801"/>
          </a:xfrm>
          <a:noFill/>
        </p:spPr>
        <p:txBody>
          <a:bodyPr rtlCol="0">
            <a:normAutofit fontScale="92500" lnSpcReduction="10000"/>
          </a:bodyPr>
          <a:lstStyle/>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de fichiers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partages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Partage avancé</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droits NTFS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d'impression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Différence entre serveur d'impression et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imprimante réseau standard</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Files d'impression</a:t>
            </a:r>
          </a:p>
        </p:txBody>
      </p:sp>
      <p:pic>
        <p:nvPicPr>
          <p:cNvPr id="3" name="Image 2">
            <a:extLst>
              <a:ext uri="{FF2B5EF4-FFF2-40B4-BE49-F238E27FC236}">
                <a16:creationId xmlns:a16="http://schemas.microsoft.com/office/drawing/2014/main" id="{93B0A02E-2E2F-48C2-9ED6-C7A578B9D48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6" b="89865" l="10000" r="90676">
                        <a14:foregroundMark x1="41081" y1="37838" x2="45000" y2="42905"/>
                        <a14:foregroundMark x1="89730" y1="61149" x2="90676" y2="72804"/>
                        <a14:foregroundMark x1="57568" y1="57601" x2="60946" y2="56757"/>
                        <a14:foregroundMark x1="68919" y1="26182" x2="58243" y2="29223"/>
                        <a14:foregroundMark x1="20811" y1="20101" x2="21622" y2="19257"/>
                        <a14:foregroundMark x1="19324" y1="11655" x2="20270" y2="12331"/>
                        <a14:foregroundMark x1="21081" y1="79561" x2="16351" y2="67061"/>
                        <a14:foregroundMark x1="16351" y1="67061" x2="18378" y2="60811"/>
                        <a14:foregroundMark x1="25676" y1="23480" x2="20946" y2="25338"/>
                        <a14:foregroundMark x1="20946" y1="80912" x2="14054" y2="71959"/>
                        <a14:foregroundMark x1="14054" y1="71959" x2="15135" y2="70946"/>
                        <a14:backgroundMark x1="83054" y1="19764" x2="82973" y2="20270"/>
                        <a14:backgroundMark x1="83514" y1="16892" x2="83054" y2="19764"/>
                        <a14:backgroundMark x1="77703" y1="9291" x2="85000" y2="15709"/>
                        <a14:backgroundMark x1="85000" y1="15709" x2="79730" y2="11486"/>
                        <a14:backgroundMark x1="79730" y1="14527" x2="82162" y2="17568"/>
                        <a14:backgroundMark x1="81622" y1="19257" x2="83108" y2="20946"/>
                      </a14:backgroundRemoval>
                    </a14:imgEffect>
                  </a14:imgLayer>
                </a14:imgProps>
              </a:ext>
              <a:ext uri="{28A0092B-C50C-407E-A947-70E740481C1C}">
                <a14:useLocalDpi xmlns:a14="http://schemas.microsoft.com/office/drawing/2010/main" val="0"/>
              </a:ext>
            </a:extLst>
          </a:blip>
          <a:stretch>
            <a:fillRect/>
          </a:stretch>
        </p:blipFill>
        <p:spPr>
          <a:xfrm>
            <a:off x="5905774" y="1268760"/>
            <a:ext cx="5959579" cy="4767663"/>
          </a:xfrm>
          <a:prstGeom prst="rect">
            <a:avLst/>
          </a:prstGeom>
        </p:spPr>
      </p:pic>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13892" y="2060848"/>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2" y="685800"/>
            <a:ext cx="7772401" cy="875928"/>
          </a:xfrm>
          <a:prstGeom prst="rect">
            <a:avLst/>
          </a:prstGeom>
          <a:solidFill>
            <a:schemeClr val="bg2">
              <a:lumMod val="7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p:txBody>
      </p:sp>
      <p:sp>
        <p:nvSpPr>
          <p:cNvPr id="8" name="Titre 12"/>
          <p:cNvSpPr>
            <a:spLocks noGrp="1"/>
          </p:cNvSpPr>
          <p:nvPr>
            <p:ph type="title"/>
          </p:nvPr>
        </p:nvSpPr>
        <p:spPr>
          <a:xfrm>
            <a:off x="8830716" y="6453336"/>
            <a:ext cx="3192489"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2204864"/>
            <a:ext cx="3312368" cy="3960440"/>
          </a:xfrm>
          <a:prstGeom prst="rect">
            <a:avLst/>
          </a:prstGeom>
        </p:spPr>
      </p:pic>
      <p:sp>
        <p:nvSpPr>
          <p:cNvPr id="10" name="ZoneTexte 9"/>
          <p:cNvSpPr txBox="1"/>
          <p:nvPr/>
        </p:nvSpPr>
        <p:spPr>
          <a:xfrm>
            <a:off x="4510236" y="2284854"/>
            <a:ext cx="6552728" cy="3477875"/>
          </a:xfrm>
          <a:prstGeom prst="rect">
            <a:avLst/>
          </a:prstGeom>
          <a:noFill/>
          <a:ln>
            <a:noFill/>
          </a:ln>
        </p:spPr>
        <p:txBody>
          <a:bodyPr wrap="square" rtlCol="0" anchor="ctr" anchorCtr="1">
            <a:spAutoFit/>
          </a:bodyPr>
          <a:lstStyle/>
          <a:p>
            <a:pPr algn="ctr">
              <a:tabLst>
                <a:tab pos="5384800" algn="l"/>
              </a:tabLst>
            </a:pPr>
            <a:r>
              <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rPr>
              <a:t>Développement hiérarchie de fichiers et dossiers dans but de transmettre de manière synchronisée des données de différents types. </a:t>
            </a:r>
          </a:p>
          <a:p>
            <a:pPr algn="ctr"/>
            <a:endPar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endParaRPr>
          </a:p>
          <a:p>
            <a:pPr algn="ctr"/>
            <a:r>
              <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rPr>
              <a:t>Les utilisateurs ayant accès au serveur, soumis à contraintes émises sur celui-ci au détriment de l’hôte.</a:t>
            </a:r>
          </a:p>
          <a:p>
            <a:pPr algn="ctr"/>
            <a:endPar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endParaRPr>
          </a:p>
          <a:p>
            <a:pPr algn="ctr"/>
            <a:r>
              <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rPr>
              <a:t>Restrictions infranchissables et doivent être respectées. Respectées et représentés par des droits NTFS.</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1" y="694817"/>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10" name="ZoneTexte 9"/>
          <p:cNvSpPr txBox="1"/>
          <p:nvPr/>
        </p:nvSpPr>
        <p:spPr>
          <a:xfrm>
            <a:off x="261764" y="1922570"/>
            <a:ext cx="11761441"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TYPE DE DROIT</a:t>
            </a:r>
          </a:p>
        </p:txBody>
      </p:sp>
      <p:sp>
        <p:nvSpPr>
          <p:cNvPr id="7" name="ZoneTexte 6">
            <a:extLst>
              <a:ext uri="{FF2B5EF4-FFF2-40B4-BE49-F238E27FC236}">
                <a16:creationId xmlns:a16="http://schemas.microsoft.com/office/drawing/2014/main" id="{1B5AF021-9BC8-4F93-B8DF-F81CDF37A060}"/>
              </a:ext>
            </a:extLst>
          </p:cNvPr>
          <p:cNvSpPr txBox="1"/>
          <p:nvPr/>
        </p:nvSpPr>
        <p:spPr>
          <a:xfrm>
            <a:off x="261763" y="2483604"/>
            <a:ext cx="5472609" cy="3785652"/>
          </a:xfrm>
          <a:prstGeom prst="rect">
            <a:avLst/>
          </a:prstGeom>
          <a:noFill/>
          <a:ln>
            <a:noFill/>
          </a:ln>
        </p:spPr>
        <p:txBody>
          <a:bodyPr wrap="square" rtlCol="0" anchor="ctr" anchorCtr="1">
            <a:spAutoFit/>
          </a:bodyPr>
          <a:lstStyle/>
          <a:p>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Il en existe 3 types : </a:t>
            </a:r>
          </a:p>
          <a:p>
            <a:pPr marL="342900" indent="-342900">
              <a:buFontTx/>
              <a:buChar char="-"/>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Contrôle Total : Liberté totale, modifier dossier, transférer, supprimer etc..</a:t>
            </a:r>
          </a:p>
          <a:p>
            <a:pPr marL="342900" indent="-342900">
              <a:buFontTx/>
              <a:buChar char="-"/>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Modification : Liberté restreinte. Lire et écrire seulement</a:t>
            </a:r>
          </a:p>
          <a:p>
            <a:pPr marL="342900" indent="-342900">
              <a:buFontTx/>
              <a:buChar char="-"/>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Lecture : Pas de liberté. Afficher seulement le contenu. </a:t>
            </a:r>
          </a:p>
          <a:p>
            <a:pPr marL="342900" indent="-342900">
              <a:buFontTx/>
              <a:buChar char="-"/>
            </a:pPr>
            <a:endPar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endParaRPr>
          </a:p>
        </p:txBody>
      </p:sp>
      <p:pic>
        <p:nvPicPr>
          <p:cNvPr id="3" name="Image 2">
            <a:extLst>
              <a:ext uri="{FF2B5EF4-FFF2-40B4-BE49-F238E27FC236}">
                <a16:creationId xmlns:a16="http://schemas.microsoft.com/office/drawing/2014/main" id="{2C212905-EAD8-4063-81D0-19A74EA14547}"/>
              </a:ext>
            </a:extLst>
          </p:cNvPr>
          <p:cNvPicPr>
            <a:picLocks noChangeAspect="1"/>
          </p:cNvPicPr>
          <p:nvPr/>
        </p:nvPicPr>
        <p:blipFill>
          <a:blip r:embed="rId3"/>
          <a:stretch>
            <a:fillRect/>
          </a:stretch>
        </p:blipFill>
        <p:spPr>
          <a:xfrm>
            <a:off x="8069554" y="2210178"/>
            <a:ext cx="3203451" cy="3953005"/>
          </a:xfrm>
          <a:prstGeom prst="rect">
            <a:avLst/>
          </a:prstGeom>
        </p:spPr>
      </p:pic>
    </p:spTree>
    <p:extLst>
      <p:ext uri="{BB962C8B-B14F-4D97-AF65-F5344CB8AC3E}">
        <p14:creationId xmlns:p14="http://schemas.microsoft.com/office/powerpoint/2010/main" val="678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1"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9" name="ZoneTexte 8">
            <a:extLst>
              <a:ext uri="{FF2B5EF4-FFF2-40B4-BE49-F238E27FC236}">
                <a16:creationId xmlns:a16="http://schemas.microsoft.com/office/drawing/2014/main" id="{C8117F79-68BD-4428-A5E9-20A442E8086E}"/>
              </a:ext>
            </a:extLst>
          </p:cNvPr>
          <p:cNvSpPr txBox="1"/>
          <p:nvPr/>
        </p:nvSpPr>
        <p:spPr>
          <a:xfrm>
            <a:off x="261764" y="1844824"/>
            <a:ext cx="11761441"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PARTAGE AVANCÉ</a:t>
            </a:r>
          </a:p>
        </p:txBody>
      </p:sp>
      <p:pic>
        <p:nvPicPr>
          <p:cNvPr id="3" name="Image 2">
            <a:extLst>
              <a:ext uri="{FF2B5EF4-FFF2-40B4-BE49-F238E27FC236}">
                <a16:creationId xmlns:a16="http://schemas.microsoft.com/office/drawing/2014/main" id="{217FE6C8-D702-419F-9CC4-809704F1257F}"/>
              </a:ext>
            </a:extLst>
          </p:cNvPr>
          <p:cNvPicPr>
            <a:picLocks noChangeAspect="1"/>
          </p:cNvPicPr>
          <p:nvPr/>
        </p:nvPicPr>
        <p:blipFill>
          <a:blip r:embed="rId3"/>
          <a:stretch>
            <a:fillRect/>
          </a:stretch>
        </p:blipFill>
        <p:spPr>
          <a:xfrm>
            <a:off x="6742484" y="3789040"/>
            <a:ext cx="4811046" cy="1519152"/>
          </a:xfrm>
          <a:prstGeom prst="rect">
            <a:avLst/>
          </a:prstGeom>
        </p:spPr>
      </p:pic>
      <p:sp>
        <p:nvSpPr>
          <p:cNvPr id="12" name="ZoneTexte 11">
            <a:extLst>
              <a:ext uri="{FF2B5EF4-FFF2-40B4-BE49-F238E27FC236}">
                <a16:creationId xmlns:a16="http://schemas.microsoft.com/office/drawing/2014/main" id="{C060D9CE-5EFB-4EE2-A9B6-F68E164C7549}"/>
              </a:ext>
            </a:extLst>
          </p:cNvPr>
          <p:cNvSpPr txBox="1"/>
          <p:nvPr/>
        </p:nvSpPr>
        <p:spPr>
          <a:xfrm>
            <a:off x="117748" y="2996952"/>
            <a:ext cx="5589644" cy="2677656"/>
          </a:xfrm>
          <a:prstGeom prst="rect">
            <a:avLst/>
          </a:prstGeom>
          <a:noFill/>
          <a:ln>
            <a:noFill/>
          </a:ln>
        </p:spPr>
        <p:txBody>
          <a:bodyPr wrap="square" rtlCol="0" anchor="ctr" anchorCtr="1">
            <a:spAutoFit/>
          </a:bodyPr>
          <a:lstStyle/>
          <a:p>
            <a:pPr marL="342900" indent="-342900" defTabSz="893763">
              <a:buFontTx/>
              <a:buChar char="-"/>
              <a:tabLst>
                <a:tab pos="182563" algn="l"/>
              </a:tabLst>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Fonctionnalité courant notamment chez Windows.</a:t>
            </a:r>
          </a:p>
          <a:p>
            <a:pPr marL="342900" indent="-342900" defTabSz="893763">
              <a:buFontTx/>
              <a:buChar char="-"/>
              <a:tabLst>
                <a:tab pos="182563" algn="l"/>
              </a:tabLst>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Utilisation principale : Autorisations personnalisées, ressources partagées ou/et autres options de partage. </a:t>
            </a:r>
          </a:p>
          <a:p>
            <a:endPar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738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261764" y="2740278"/>
            <a:ext cx="4968552" cy="3046988"/>
          </a:xfrm>
          <a:prstGeom prst="rect">
            <a:avLst/>
          </a:prstGeom>
          <a:noFill/>
          <a:ln>
            <a:noFill/>
          </a:ln>
        </p:spPr>
        <p:txBody>
          <a:bodyPr wrap="square" rtlCol="0" anchor="ctr" anchorCtr="1">
            <a:spAutoFit/>
          </a:bodyPr>
          <a:lstStyle/>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NTFS ( ou NEW TECHNOLOGIE FILE SYSTEM),procédure que Windows NT Système utilise pour stocker, organiser et trouver fichiers dans disque dur. NTFS existe depuis 1993 et est système le plus efficace de notre génération </a:t>
            </a:r>
          </a:p>
        </p:txBody>
      </p:sp>
      <p:sp>
        <p:nvSpPr>
          <p:cNvPr id="11" name="ZoneTexte 10"/>
          <p:cNvSpPr txBox="1"/>
          <p:nvPr/>
        </p:nvSpPr>
        <p:spPr>
          <a:xfrm>
            <a:off x="261764" y="1988840"/>
            <a:ext cx="4968552"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TYPE D’AUTORISATIONS</a:t>
            </a:r>
          </a:p>
        </p:txBody>
      </p:sp>
      <p:pic>
        <p:nvPicPr>
          <p:cNvPr id="3" name="Image 2"/>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0" b="98370" l="3000" r="100000"/>
                    </a14:imgEffect>
                  </a14:imgLayer>
                </a14:imgProps>
              </a:ext>
              <a:ext uri="{28A0092B-C50C-407E-A947-70E740481C1C}">
                <a14:useLocalDpi xmlns:a14="http://schemas.microsoft.com/office/drawing/2010/main" val="0"/>
              </a:ext>
            </a:extLst>
          </a:blip>
          <a:stretch>
            <a:fillRect/>
          </a:stretch>
        </p:blipFill>
        <p:spPr>
          <a:xfrm>
            <a:off x="7246540" y="2492896"/>
            <a:ext cx="2974244" cy="2736304"/>
          </a:xfrm>
          <a:prstGeom prst="rect">
            <a:avLst/>
          </a:prstGeom>
        </p:spPr>
      </p:pic>
    </p:spTree>
    <p:extLst>
      <p:ext uri="{BB962C8B-B14F-4D97-AF65-F5344CB8AC3E}">
        <p14:creationId xmlns:p14="http://schemas.microsoft.com/office/powerpoint/2010/main" val="10398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02724" y="6453336"/>
            <a:ext cx="3120481"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477788" y="2996952"/>
            <a:ext cx="4968552" cy="2677656"/>
          </a:xfrm>
          <a:prstGeom prst="rect">
            <a:avLst/>
          </a:prstGeom>
          <a:noFill/>
          <a:ln>
            <a:noFill/>
          </a:ln>
        </p:spPr>
        <p:txBody>
          <a:bodyPr wrap="square" rtlCol="0" anchor="ctr" anchorCtr="1">
            <a:spAutoFit/>
          </a:bodyPr>
          <a:lstStyle/>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1. Explorateur fichiers, clique droit sur fichier. Sélectionnez l'option "Propriétés"</a:t>
            </a:r>
          </a:p>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2. Cliquer sur "Sécurité"</a:t>
            </a:r>
          </a:p>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3. Sélectionnez personnes ou groupes et donner permissions NTFS</a:t>
            </a:r>
          </a:p>
        </p:txBody>
      </p:sp>
      <p:sp>
        <p:nvSpPr>
          <p:cNvPr id="11" name="ZoneTexte 10"/>
          <p:cNvSpPr txBox="1"/>
          <p:nvPr/>
        </p:nvSpPr>
        <p:spPr>
          <a:xfrm>
            <a:off x="477788" y="2132856"/>
            <a:ext cx="4968552"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INSTRUCTIONS NTFS</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00" y="1844824"/>
            <a:ext cx="4142370" cy="4176464"/>
          </a:xfrm>
          <a:prstGeom prst="rect">
            <a:avLst/>
          </a:prstGeom>
        </p:spPr>
      </p:pic>
    </p:spTree>
    <p:extLst>
      <p:ext uri="{BB962C8B-B14F-4D97-AF65-F5344CB8AC3E}">
        <p14:creationId xmlns:p14="http://schemas.microsoft.com/office/powerpoint/2010/main" val="260207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Tree>
    <p:extLst>
      <p:ext uri="{BB962C8B-B14F-4D97-AF65-F5344CB8AC3E}">
        <p14:creationId xmlns:p14="http://schemas.microsoft.com/office/powerpoint/2010/main" val="25896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èle de conception Atome ble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5_TF03460636" id="{A1FF7015-8E52-4C33-A61E-0DC7F83EBB94}" vid="{FDE387BD-2039-475D-BCE6-FB286F91EC08}"/>
    </a:ext>
  </a:extLst>
</a:theme>
</file>

<file path=ppt/theme/theme2.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Diapositives de conception Atome bleu</Template>
  <TotalTime>215</TotalTime>
  <Words>346</Words>
  <Application>Microsoft Office PowerPoint</Application>
  <PresentationFormat>Personnalisé</PresentationFormat>
  <Paragraphs>61</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Century Gothic</vt:lpstr>
      <vt:lpstr>Lucida Console</vt:lpstr>
      <vt:lpstr>Tahoma</vt:lpstr>
      <vt:lpstr>Modèle de conception Atome bleu</vt:lpstr>
      <vt:lpstr>SERVEURS ET FICHIERS D’IMPRESSION</vt:lpstr>
      <vt:lpstr>TABLES DES MATIÈRES</vt:lpstr>
      <vt:lpstr>SERVEURS DE FICHIERS</vt:lpstr>
      <vt:lpstr>SERVEURS DE FICHIERS</vt:lpstr>
      <vt:lpstr>SERVEURS DE FICHIERS</vt:lpstr>
      <vt:lpstr>SERVEURS DE FICHIERS</vt:lpstr>
      <vt:lpstr>SERVEURS DE FICHIERS</vt:lpstr>
      <vt:lpstr>SERVEURS DE FICHIERS</vt:lpstr>
      <vt:lpstr>SERVEURS D’IMPRESSION</vt:lpstr>
      <vt:lpstr>SERVEURS D’IMPRESSION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MAVRAJ Alessia</dc:creator>
  <cp:lastModifiedBy>MAVRAJ Alessia</cp:lastModifiedBy>
  <cp:revision>86</cp:revision>
  <dcterms:created xsi:type="dcterms:W3CDTF">2022-04-13T08:50:42Z</dcterms:created>
  <dcterms:modified xsi:type="dcterms:W3CDTF">2022-05-11T14:08:51Z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