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handoutMasterIdLst>
    <p:handoutMasterId r:id="rId15"/>
  </p:handoutMasterIdLst>
  <p:sldIdLst>
    <p:sldId id="322" r:id="rId5"/>
    <p:sldId id="323" r:id="rId6"/>
    <p:sldId id="311" r:id="rId7"/>
    <p:sldId id="313" r:id="rId8"/>
    <p:sldId id="324" r:id="rId9"/>
    <p:sldId id="325" r:id="rId10"/>
    <p:sldId id="328" r:id="rId11"/>
    <p:sldId id="326" r:id="rId12"/>
    <p:sldId id="327" r:id="rId13"/>
  </p:sldIdLst>
  <p:sldSz cx="12188825" cy="6858000"/>
  <p:notesSz cx="6858000" cy="9144000"/>
  <p:custDataLst>
    <p:tags r:id="rId16"/>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573" userDrawn="1">
          <p15:clr>
            <a:srgbClr val="A4A3A4"/>
          </p15:clr>
        </p15:guide>
        <p15:guide id="14" pos="6143">
          <p15:clr>
            <a:srgbClr val="A4A3A4"/>
          </p15:clr>
        </p15:guide>
        <p15:guide id="15" pos="1247">
          <p15:clr>
            <a:srgbClr val="A4A3A4"/>
          </p15:clr>
        </p15:guide>
        <p15:guide id="16" pos="7467" userDrawn="1">
          <p15:clr>
            <a:srgbClr val="A4A3A4"/>
          </p15:clr>
        </p15:guide>
        <p15:guide id="17" pos="5855">
          <p15:clr>
            <a:srgbClr val="A4A3A4"/>
          </p15:clr>
        </p15:guide>
        <p15:guide id="18" pos="256" userDrawn="1">
          <p15:clr>
            <a:srgbClr val="A4A3A4"/>
          </p15:clr>
        </p15:guide>
        <p15:guide id="19" pos="7151">
          <p15:clr>
            <a:srgbClr val="A4A3A4"/>
          </p15:clr>
        </p15:guide>
        <p15:guide id="20" pos="15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VRAJ Alessia" initials="MA" lastIdx="1" clrIdx="0">
    <p:extLst>
      <p:ext uri="{19B8F6BF-5375-455C-9EA6-DF929625EA0E}">
        <p15:presenceInfo xmlns:p15="http://schemas.microsoft.com/office/powerpoint/2012/main" userId="S-1-5-21-284480379-1463103499-3249272784-27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73D"/>
    <a:srgbClr val="B6CABF"/>
    <a:srgbClr val="87A896"/>
    <a:srgbClr val="6C8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5" autoAdjust="0"/>
    <p:restoredTop sz="94581" autoAdjust="0"/>
  </p:normalViewPr>
  <p:slideViewPr>
    <p:cSldViewPr showGuides="1">
      <p:cViewPr varScale="1">
        <p:scale>
          <a:sx n="46" d="100"/>
          <a:sy n="46" d="100"/>
        </p:scale>
        <p:origin x="38" y="768"/>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573"/>
        <p:guide pos="6143"/>
        <p:guide pos="1247"/>
        <p:guide pos="7467"/>
        <p:guide pos="5855"/>
        <p:guide pos="256"/>
        <p:guide pos="7151"/>
        <p:guide pos="15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27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F5C993-8495-4216-89A4-42CD5FDDBACA}" type="datetime1">
              <a:rPr lang="fr-FR" smtClean="0"/>
              <a:t>27/04/2022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fr-FR" smtClean="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2C0862E7-FD40-4D3D-ACE4-67E006776546}" type="datetime1">
              <a:rPr lang="fr-FR" noProof="0" smtClean="0"/>
              <a:t>27/04/2022</a:t>
            </a:fld>
            <a:endParaRPr lang="fr-FR" noProof="0" dirty="0"/>
          </a:p>
        </p:txBody>
      </p:sp>
      <p:sp>
        <p:nvSpPr>
          <p:cNvPr id="4" name="Espace réservé d’image de diapositiv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fr-FR" noProof="0" smtClean="0"/>
              <a:t>‹N°›</a:t>
            </a:fld>
            <a:endParaRPr lang="fr-FR"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F93199CD-3E1B-4AE6-990F-76F925F5EA9F}" type="slidenum">
              <a:rPr lang="fr-FR" smtClean="0"/>
              <a:t>1</a:t>
            </a:fld>
            <a:endParaRPr lang="fr-FR"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2</a:t>
            </a:fld>
            <a:endParaRPr lang="fr-FR" dirty="0"/>
          </a:p>
        </p:txBody>
      </p:sp>
    </p:spTree>
    <p:extLst>
      <p:ext uri="{BB962C8B-B14F-4D97-AF65-F5344CB8AC3E}">
        <p14:creationId xmlns:p14="http://schemas.microsoft.com/office/powerpoint/2010/main" val="13162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3</a:t>
            </a:fld>
            <a:endParaRPr lang="fr-FR" dirty="0"/>
          </a:p>
        </p:txBody>
      </p:sp>
    </p:spTree>
    <p:extLst>
      <p:ext uri="{BB962C8B-B14F-4D97-AF65-F5344CB8AC3E}">
        <p14:creationId xmlns:p14="http://schemas.microsoft.com/office/powerpoint/2010/main" val="3957357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4</a:t>
            </a:fld>
            <a:endParaRPr lang="fr-FR" dirty="0"/>
          </a:p>
        </p:txBody>
      </p:sp>
    </p:spTree>
    <p:extLst>
      <p:ext uri="{BB962C8B-B14F-4D97-AF65-F5344CB8AC3E}">
        <p14:creationId xmlns:p14="http://schemas.microsoft.com/office/powerpoint/2010/main" val="341747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5</a:t>
            </a:fld>
            <a:endParaRPr lang="fr-FR" dirty="0"/>
          </a:p>
        </p:txBody>
      </p:sp>
    </p:spTree>
    <p:extLst>
      <p:ext uri="{BB962C8B-B14F-4D97-AF65-F5344CB8AC3E}">
        <p14:creationId xmlns:p14="http://schemas.microsoft.com/office/powerpoint/2010/main" val="309798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6</a:t>
            </a:fld>
            <a:endParaRPr lang="fr-FR" dirty="0"/>
          </a:p>
        </p:txBody>
      </p:sp>
    </p:spTree>
    <p:extLst>
      <p:ext uri="{BB962C8B-B14F-4D97-AF65-F5344CB8AC3E}">
        <p14:creationId xmlns:p14="http://schemas.microsoft.com/office/powerpoint/2010/main" val="2545620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7</a:t>
            </a:fld>
            <a:endParaRPr lang="fr-FR" dirty="0"/>
          </a:p>
        </p:txBody>
      </p:sp>
    </p:spTree>
    <p:extLst>
      <p:ext uri="{BB962C8B-B14F-4D97-AF65-F5344CB8AC3E}">
        <p14:creationId xmlns:p14="http://schemas.microsoft.com/office/powerpoint/2010/main" val="175412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8</a:t>
            </a:fld>
            <a:endParaRPr lang="fr-FR" dirty="0"/>
          </a:p>
        </p:txBody>
      </p:sp>
    </p:spTree>
    <p:extLst>
      <p:ext uri="{BB962C8B-B14F-4D97-AF65-F5344CB8AC3E}">
        <p14:creationId xmlns:p14="http://schemas.microsoft.com/office/powerpoint/2010/main" val="338261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9</a:t>
            </a:fld>
            <a:endParaRPr lang="fr-FR" dirty="0"/>
          </a:p>
        </p:txBody>
      </p:sp>
    </p:spTree>
    <p:extLst>
      <p:ext uri="{BB962C8B-B14F-4D97-AF65-F5344CB8AC3E}">
        <p14:creationId xmlns:p14="http://schemas.microsoft.com/office/powerpoint/2010/main" val="282407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Modifier le style des sous-titres du masque</a:t>
            </a:r>
            <a:endParaRPr lang="fr-FR" noProof="0" dirty="0"/>
          </a:p>
        </p:txBody>
      </p:sp>
      <p:sp>
        <p:nvSpPr>
          <p:cNvPr id="8" name="Espace réservé du pied de page 7"/>
          <p:cNvSpPr>
            <a:spLocks noGrp="1"/>
          </p:cNvSpPr>
          <p:nvPr>
            <p:ph type="ftr" sz="quarter" idx="11"/>
          </p:nvPr>
        </p:nvSpPr>
        <p:spPr/>
        <p:txBody>
          <a:bodyPr rtlCol="0"/>
          <a:lstStyle>
            <a:lvl1pPr>
              <a:defRPr sz="1100"/>
            </a:lvl1pPr>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a:xfrm>
            <a:off x="1522412" y="381001"/>
            <a:ext cx="7391399" cy="5638800"/>
          </a:xfrm>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8"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hasCustomPrompt="1"/>
          </p:nvPr>
        </p:nvSpPr>
        <p:spPr/>
        <p:txBody>
          <a:bodyPr rtlCol="0"/>
          <a:lstStyle>
            <a:lvl1pPr rtl="0">
              <a:defRPr/>
            </a:lvl1pPr>
            <a:lvl5pPr>
              <a:defRPr/>
            </a:lvl5pPr>
            <a:lvl6pPr>
              <a:defRPr/>
            </a:lvl6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4"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1065213" y="5410200"/>
            <a:ext cx="8687333" cy="609601"/>
          </a:xfrm>
        </p:spPr>
        <p:txBody>
          <a:bodyPr rtlCol="0" anchor="t">
            <a:normAutofit/>
          </a:bodyPr>
          <a:lstStyle>
            <a:lvl1pPr marL="0" indent="0" rtl="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hasCustomPrompt="1"/>
          </p:nvPr>
        </p:nvSpPr>
        <p:spPr>
          <a:xfrm>
            <a:off x="1504781" y="1905001"/>
            <a:ext cx="4419599"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contenu 3"/>
          <p:cNvSpPr>
            <a:spLocks noGrp="1"/>
          </p:cNvSpPr>
          <p:nvPr>
            <p:ph sz="half" idx="2" hasCustomPrompt="1"/>
          </p:nvPr>
        </p:nvSpPr>
        <p:spPr>
          <a:xfrm>
            <a:off x="6229183" y="1905001"/>
            <a:ext cx="4419600"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a:spLocks noGrp="1"/>
          </p:cNvSpPr>
          <p:nvPr>
            <p:ph type="sldNum" sz="quarter" idx="12"/>
          </p:nvPr>
        </p:nvSpPr>
        <p:spPr>
          <a:xfrm>
            <a:off x="11206980" y="188640"/>
            <a:ext cx="622177" cy="288032"/>
          </a:xfrm>
          <a:prstGeom prst="rect">
            <a:avLst/>
          </a:prstGeom>
          <a:solidFill>
            <a:srgbClr val="B6CABF"/>
          </a:solidFill>
        </p:spPr>
        <p:txBody>
          <a:bodyPr rtlCol="0"/>
          <a:lstStyle>
            <a:lvl1pPr>
              <a:defRPr sz="1800">
                <a:solidFill>
                  <a:schemeClr val="bg2">
                    <a:lumMod val="60000"/>
                    <a:lumOff val="40000"/>
                  </a:schemeClr>
                </a:solidFill>
              </a:defRPr>
            </a:lvl1pPr>
          </a:lstStyle>
          <a:p>
            <a:fld id="{2A013F82-EE5E-44EE-A61D-E31C6657F26F}" type="slidenum">
              <a:rPr lang="fr-FR" smtClean="0"/>
              <a:pPr/>
              <a:t>‹N°›</a:t>
            </a:fld>
            <a:endParaRPr lang="fr-FR" dirty="0"/>
          </a:p>
        </p:txBody>
      </p:sp>
      <p:sp>
        <p:nvSpPr>
          <p:cNvPr id="13" name="Espace réservé de la date 6"/>
          <p:cNvSpPr>
            <a:spLocks noGrp="1"/>
          </p:cNvSpPr>
          <p:nvPr>
            <p:ph type="dt" sz="half" idx="13"/>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lvl1pPr>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152241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4" name="Espace réservé du contenu 3"/>
          <p:cNvSpPr>
            <a:spLocks noGrp="1"/>
          </p:cNvSpPr>
          <p:nvPr>
            <p:ph sz="half" idx="2" hasCustomPrompt="1"/>
          </p:nvPr>
        </p:nvSpPr>
        <p:spPr>
          <a:xfrm>
            <a:off x="152241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texte 4"/>
          <p:cNvSpPr>
            <a:spLocks noGrp="1"/>
          </p:cNvSpPr>
          <p:nvPr>
            <p:ph type="body" sz="quarter" idx="3" hasCustomPrompt="1"/>
          </p:nvPr>
        </p:nvSpPr>
        <p:spPr>
          <a:xfrm>
            <a:off x="624986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6" name="Espace réservé du contenu 5"/>
          <p:cNvSpPr>
            <a:spLocks noGrp="1"/>
          </p:cNvSpPr>
          <p:nvPr>
            <p:ph sz="quarter" idx="4" hasCustomPrompt="1"/>
          </p:nvPr>
        </p:nvSpPr>
        <p:spPr>
          <a:xfrm>
            <a:off x="624986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13"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9"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6"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a:t>Modifiez le style du titre</a:t>
            </a:r>
            <a:endParaRPr lang="fr-FR" noProof="0" dirty="0"/>
          </a:p>
        </p:txBody>
      </p:sp>
      <p:sp>
        <p:nvSpPr>
          <p:cNvPr id="3" name="Espace réservé du contenu 2"/>
          <p:cNvSpPr>
            <a:spLocks noGrp="1"/>
          </p:cNvSpPr>
          <p:nvPr>
            <p:ph idx="1" hasCustomPrompt="1"/>
          </p:nvPr>
        </p:nvSpPr>
        <p:spPr>
          <a:xfrm>
            <a:off x="4951414" y="685800"/>
            <a:ext cx="6400800" cy="53340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fr-FR" noProof="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fr-FR" noProof="0" dirty="0"/>
              <a:t>Ajouter un pied de page</a:t>
            </a:r>
          </a:p>
        </p:txBody>
      </p:sp>
      <p:sp>
        <p:nvSpPr>
          <p:cNvPr id="7" name="Espace réservé du numéro de diapositive 8"/>
          <p:cNvSpPr txBox="1">
            <a:spLocks/>
          </p:cNvSpPr>
          <p:nvPr userDrawn="1"/>
        </p:nvSpPr>
        <p:spPr>
          <a:xfrm>
            <a:off x="11567020" y="142664"/>
            <a:ext cx="478161" cy="476672"/>
          </a:xfrm>
          <a:prstGeom prst="rect">
            <a:avLst/>
          </a:prstGeom>
          <a:solidFill>
            <a:srgbClr val="B6CABF"/>
          </a:solidFill>
        </p:spPr>
        <p:txBody>
          <a:bodyPr rtlCol="0" anchor="ctr"/>
          <a:lstStyle>
            <a:defPPr rtl="0">
              <a:defRPr lang="fr-fr"/>
            </a:defPPr>
            <a:lvl1pPr marL="0" algn="l"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A013F82-EE5E-44EE-A61D-E31C6657F26F}" type="slidenum">
              <a:rPr lang="fr-FR" smtClean="0"/>
              <a:pPr algn="ctr"/>
              <a:t>‹N°›</a:t>
            </a:fld>
            <a:endParaRPr lang="fr-FR" dirty="0"/>
          </a:p>
        </p:txBody>
      </p:sp>
      <p:sp>
        <p:nvSpPr>
          <p:cNvPr id="13"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782044" y="2132856"/>
            <a:ext cx="6408712" cy="2247528"/>
          </a:xfrm>
        </p:spPr>
        <p:txBody>
          <a:bodyPr rtlCol="0">
            <a:normAutofit fontScale="90000"/>
          </a:bodyPr>
          <a:lstStyle/>
          <a:p>
            <a:pPr algn="ctr" rtl="0"/>
            <a:r>
              <a:rPr lang="fr-FR"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SERVEURS ET FICHIERS D’IMPRESSION</a:t>
            </a:r>
          </a:p>
        </p:txBody>
      </p:sp>
      <p:sp>
        <p:nvSpPr>
          <p:cNvPr id="3" name="Sous-titre 2"/>
          <p:cNvSpPr>
            <a:spLocks noGrp="1"/>
          </p:cNvSpPr>
          <p:nvPr>
            <p:ph type="subTitle" idx="1"/>
          </p:nvPr>
        </p:nvSpPr>
        <p:spPr>
          <a:xfrm>
            <a:off x="30212" y="6525344"/>
            <a:ext cx="4351784" cy="242416"/>
          </a:xfrm>
          <a:noFill/>
        </p:spPr>
        <p:txBody>
          <a:bodyPr rtlCol="0" anchor="ctr">
            <a:normAutofit fontScale="85000" lnSpcReduction="20000"/>
          </a:bodyPr>
          <a:lstStyle/>
          <a:p>
            <a:pPr rtl="0"/>
            <a:r>
              <a:rPr lang="fr-FR" sz="16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ALESSIA, JORGE, PHILIPPE, ROMAIN</a:t>
            </a:r>
          </a:p>
        </p:txBody>
      </p:sp>
      <p:pic>
        <p:nvPicPr>
          <p:cNvPr id="6" name="Image 5"/>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470676" y="4653136"/>
            <a:ext cx="3600400" cy="2016224"/>
          </a:xfrm>
          <a:prstGeom prst="rect">
            <a:avLst/>
          </a:prstGeom>
          <a:ln>
            <a:noFill/>
          </a:ln>
          <a:effectLst>
            <a:softEdge rad="112500"/>
          </a:effectLst>
        </p:spPr>
      </p:pic>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4006180" y="404663"/>
            <a:ext cx="4274360" cy="1285799"/>
          </a:xfrm>
        </p:spPr>
        <p:txBody>
          <a:bodyPr rtlCol="0" anchor="ctr">
            <a:noAutofit/>
          </a:bodyPr>
          <a:lstStyle/>
          <a:p>
            <a:pPr algn="ctr" rtl="0"/>
            <a:r>
              <a:rPr lang="fr-FR" sz="4400" dirty="0">
                <a:solidFill>
                  <a:srgbClr val="87A896"/>
                </a:solidFill>
                <a:latin typeface="Tahoma" panose="020B0604030504040204" pitchFamily="34" charset="0"/>
                <a:ea typeface="Tahoma" panose="020B0604030504040204" pitchFamily="34" charset="0"/>
                <a:cs typeface="Tahoma" panose="020B0604030504040204" pitchFamily="34" charset="0"/>
              </a:rPr>
              <a:t>TABLES DES MATIÈRES</a:t>
            </a:r>
          </a:p>
        </p:txBody>
      </p:sp>
      <p:sp>
        <p:nvSpPr>
          <p:cNvPr id="14" name="Espace réservé du contenu 13"/>
          <p:cNvSpPr>
            <a:spLocks noGrp="1"/>
          </p:cNvSpPr>
          <p:nvPr>
            <p:ph idx="1"/>
          </p:nvPr>
        </p:nvSpPr>
        <p:spPr>
          <a:xfrm>
            <a:off x="333772" y="1844824"/>
            <a:ext cx="9134391" cy="4114801"/>
          </a:xfrm>
          <a:noFill/>
        </p:spPr>
        <p:txBody>
          <a:bodyPr rtlCol="0">
            <a:normAutofit lnSpcReduction="10000"/>
          </a:bodyPr>
          <a:lstStyle/>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de fichiers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partages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Partage avancé</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droits NTFS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d'impression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Différence entre serveur d'impression et imprimante réseau standard</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Files d'impression</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13892" y="2060848"/>
            <a:ext cx="9601201" cy="2514600"/>
          </a:xfrm>
        </p:spPr>
        <p:txBody>
          <a:bodyPr rtlCol="0" anchor="ctr">
            <a:noAutofit/>
          </a:bodyPr>
          <a:lstStyle/>
          <a:p>
            <a:pPr algn="ctr" rtl="0"/>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2" y="685800"/>
            <a:ext cx="7772401" cy="875928"/>
          </a:xfrm>
          <a:prstGeom prst="rect">
            <a:avLst/>
          </a:prstGeom>
          <a:solidFill>
            <a:schemeClr val="bg2">
              <a:lumMod val="7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p:txBody>
      </p:sp>
      <p:sp>
        <p:nvSpPr>
          <p:cNvPr id="8" name="Titre 12"/>
          <p:cNvSpPr>
            <a:spLocks noGrp="1"/>
          </p:cNvSpPr>
          <p:nvPr>
            <p:ph type="title"/>
          </p:nvPr>
        </p:nvSpPr>
        <p:spPr>
          <a:xfrm>
            <a:off x="8830716" y="6453336"/>
            <a:ext cx="3192489"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2204864"/>
            <a:ext cx="3312368" cy="3960440"/>
          </a:xfrm>
          <a:prstGeom prst="rect">
            <a:avLst/>
          </a:prstGeom>
        </p:spPr>
      </p:pic>
      <p:sp>
        <p:nvSpPr>
          <p:cNvPr id="10" name="ZoneTexte 9"/>
          <p:cNvSpPr txBox="1"/>
          <p:nvPr/>
        </p:nvSpPr>
        <p:spPr>
          <a:xfrm>
            <a:off x="4510236" y="2592628"/>
            <a:ext cx="6552728" cy="2862322"/>
          </a:xfrm>
          <a:prstGeom prst="rect">
            <a:avLst/>
          </a:prstGeom>
          <a:noFill/>
          <a:ln>
            <a:solidFill>
              <a:schemeClr val="bg2"/>
            </a:solidFill>
          </a:ln>
        </p:spPr>
        <p:txBody>
          <a:bodyPr wrap="square" rtlCol="0" anchor="ctr" anchorCtr="1">
            <a:spAutoFit/>
          </a:bodyPr>
          <a:lstStyle/>
          <a:p>
            <a:pPr algn="ctr">
              <a:tabLst>
                <a:tab pos="5384800" algn="l"/>
              </a:tabLst>
            </a:pPr>
            <a:r>
              <a:rPr lang="fr-CH" dirty="0">
                <a:latin typeface="Tahoma" panose="020B0604030504040204" pitchFamily="34" charset="0"/>
                <a:ea typeface="Tahoma" panose="020B0604030504040204" pitchFamily="34" charset="0"/>
                <a:cs typeface="Tahoma" panose="020B0604030504040204" pitchFamily="34" charset="0"/>
              </a:rPr>
              <a:t>Développement hiérarchie de fichiers et dossiers dans but de transmettre de manière synchronisée des données de différents types. </a:t>
            </a:r>
          </a:p>
          <a:p>
            <a:pPr algn="ctr"/>
            <a:endParaRPr lang="fr-CH" dirty="0">
              <a:latin typeface="Tahoma" panose="020B0604030504040204" pitchFamily="34" charset="0"/>
              <a:ea typeface="Tahoma" panose="020B0604030504040204" pitchFamily="34" charset="0"/>
              <a:cs typeface="Tahoma" panose="020B0604030504040204" pitchFamily="34" charset="0"/>
            </a:endParaRPr>
          </a:p>
          <a:p>
            <a:pPr algn="ctr"/>
            <a:r>
              <a:rPr lang="fr-CH" dirty="0">
                <a:latin typeface="Tahoma" panose="020B0604030504040204" pitchFamily="34" charset="0"/>
                <a:ea typeface="Tahoma" panose="020B0604030504040204" pitchFamily="34" charset="0"/>
                <a:cs typeface="Tahoma" panose="020B0604030504040204" pitchFamily="34" charset="0"/>
              </a:rPr>
              <a:t>Les utilisateurs ayant accès au serveur, soumis à contraintes émises sur celui-ci au détriment de l’hôte.</a:t>
            </a:r>
          </a:p>
          <a:p>
            <a:pPr algn="ctr"/>
            <a:endParaRPr lang="fr-CH" dirty="0">
              <a:latin typeface="Tahoma" panose="020B0604030504040204" pitchFamily="34" charset="0"/>
              <a:ea typeface="Tahoma" panose="020B0604030504040204" pitchFamily="34" charset="0"/>
              <a:cs typeface="Tahoma" panose="020B0604030504040204" pitchFamily="34" charset="0"/>
            </a:endParaRPr>
          </a:p>
          <a:p>
            <a:pPr algn="ctr"/>
            <a:r>
              <a:rPr lang="fr-CH" dirty="0">
                <a:latin typeface="Tahoma" panose="020B0604030504040204" pitchFamily="34" charset="0"/>
                <a:ea typeface="Tahoma" panose="020B0604030504040204" pitchFamily="34" charset="0"/>
                <a:cs typeface="Tahoma" panose="020B0604030504040204" pitchFamily="34" charset="0"/>
              </a:rPr>
              <a:t>Ces restrictions sont infranchissables et doivent être respectées. Elles sont respectées et sont représentés par des droits NTFS.</a:t>
            </a:r>
            <a:endParaRPr lang="fr-CH"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836712"/>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PARTAGES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10" name="ZoneTexte 9"/>
          <p:cNvSpPr txBox="1"/>
          <p:nvPr/>
        </p:nvSpPr>
        <p:spPr>
          <a:xfrm>
            <a:off x="261764" y="2132856"/>
            <a:ext cx="4968552" cy="523220"/>
          </a:xfrm>
          <a:prstGeom prst="rect">
            <a:avLst/>
          </a:prstGeom>
          <a:noFill/>
          <a:ln>
            <a:solidFill>
              <a:schemeClr val="bg2"/>
            </a:solidFill>
          </a:ln>
        </p:spPr>
        <p:txBody>
          <a:bodyPr wrap="square" rtlCol="0" anchor="ctr" anchorCtr="1">
            <a:spAutoFit/>
          </a:bodyPr>
          <a:lstStyle/>
          <a:p>
            <a:pPr algn="ctr"/>
            <a:r>
              <a:rPr lang="fr-CH" sz="2800" dirty="0">
                <a:latin typeface="Tahoma" panose="020B0604030504040204" pitchFamily="34" charset="0"/>
                <a:ea typeface="Tahoma" panose="020B0604030504040204" pitchFamily="34" charset="0"/>
                <a:cs typeface="Tahoma" panose="020B0604030504040204" pitchFamily="34" charset="0"/>
              </a:rPr>
              <a:t>TYPE DE DROIT</a:t>
            </a:r>
          </a:p>
        </p:txBody>
      </p:sp>
      <p:sp>
        <p:nvSpPr>
          <p:cNvPr id="6" name="ZoneTexte 5"/>
          <p:cNvSpPr txBox="1"/>
          <p:nvPr/>
        </p:nvSpPr>
        <p:spPr>
          <a:xfrm>
            <a:off x="8902724" y="2132856"/>
            <a:ext cx="2448272" cy="954107"/>
          </a:xfrm>
          <a:prstGeom prst="rect">
            <a:avLst/>
          </a:prstGeom>
          <a:noFill/>
          <a:ln>
            <a:solidFill>
              <a:schemeClr val="bg2"/>
            </a:solidFill>
          </a:ln>
        </p:spPr>
        <p:txBody>
          <a:bodyPr wrap="square" rtlCol="0" anchor="ctr" anchorCtr="1">
            <a:spAutoFit/>
          </a:bodyPr>
          <a:lstStyle/>
          <a:p>
            <a:pPr algn="ctr"/>
            <a:r>
              <a:rPr lang="fr-CH" sz="2800" dirty="0">
                <a:latin typeface="Tahoma" panose="020B0604030504040204" pitchFamily="34" charset="0"/>
                <a:ea typeface="Tahoma" panose="020B0604030504040204" pitchFamily="34" charset="0"/>
                <a:cs typeface="Tahoma" panose="020B0604030504040204" pitchFamily="34" charset="0"/>
              </a:rPr>
              <a:t>PARTAGE AVANCÉ</a:t>
            </a:r>
          </a:p>
        </p:txBody>
      </p:sp>
    </p:spTree>
    <p:extLst>
      <p:ext uri="{BB962C8B-B14F-4D97-AF65-F5344CB8AC3E}">
        <p14:creationId xmlns:p14="http://schemas.microsoft.com/office/powerpoint/2010/main" val="67817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7" name="ZoneTexte 6"/>
          <p:cNvSpPr txBox="1"/>
          <p:nvPr/>
        </p:nvSpPr>
        <p:spPr>
          <a:xfrm>
            <a:off x="261764" y="2924944"/>
            <a:ext cx="4968552" cy="2677656"/>
          </a:xfrm>
          <a:prstGeom prst="rect">
            <a:avLst/>
          </a:prstGeom>
          <a:noFill/>
          <a:ln>
            <a:solidFill>
              <a:schemeClr val="bg2"/>
            </a:solidFill>
          </a:ln>
        </p:spPr>
        <p:txBody>
          <a:bodyPr wrap="square" rtlCol="0" anchor="ctr" anchorCtr="1">
            <a:spAutoFit/>
          </a:bodyPr>
          <a:lstStyle/>
          <a:p>
            <a:pPr algn="ctr"/>
            <a:r>
              <a:rPr lang="fr-CH" sz="2400" dirty="0">
                <a:latin typeface="Tahoma" panose="020B0604030504040204" pitchFamily="34" charset="0"/>
                <a:ea typeface="Tahoma" panose="020B0604030504040204" pitchFamily="34" charset="0"/>
                <a:cs typeface="Tahoma" panose="020B0604030504040204" pitchFamily="34" charset="0"/>
              </a:rPr>
              <a:t>NTFS ( ou NEW TECHNOLOGIE FILE SYSTEM),procédure que Windows NT Système utilise pour stocker, organiser et trouver fichiers dans disque dur. NTFS existe depuis 1993 et est système le plus efficace de notre génération </a:t>
            </a:r>
          </a:p>
        </p:txBody>
      </p:sp>
      <p:sp>
        <p:nvSpPr>
          <p:cNvPr id="11" name="ZoneTexte 10"/>
          <p:cNvSpPr txBox="1"/>
          <p:nvPr/>
        </p:nvSpPr>
        <p:spPr>
          <a:xfrm>
            <a:off x="261764" y="1988840"/>
            <a:ext cx="4968552" cy="523220"/>
          </a:xfrm>
          <a:prstGeom prst="rect">
            <a:avLst/>
          </a:prstGeom>
          <a:noFill/>
          <a:ln>
            <a:solidFill>
              <a:schemeClr val="bg2"/>
            </a:solidFill>
          </a:ln>
        </p:spPr>
        <p:txBody>
          <a:bodyPr wrap="square" rtlCol="0" anchor="ctr" anchorCtr="1">
            <a:spAutoFit/>
          </a:bodyPr>
          <a:lstStyle/>
          <a:p>
            <a:pPr algn="ctr"/>
            <a:r>
              <a:rPr lang="fr-CH" sz="2800" u="sng" dirty="0">
                <a:latin typeface="Tahoma" panose="020B0604030504040204" pitchFamily="34" charset="0"/>
                <a:ea typeface="Tahoma" panose="020B0604030504040204" pitchFamily="34" charset="0"/>
                <a:cs typeface="Tahoma" panose="020B0604030504040204" pitchFamily="34" charset="0"/>
              </a:rPr>
              <a:t>Type d’autorisation</a:t>
            </a:r>
          </a:p>
        </p:txBody>
      </p:sp>
      <p:pic>
        <p:nvPicPr>
          <p:cNvPr id="3" name="Image 2"/>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0" b="98370" l="3000" r="100000"/>
                    </a14:imgEffect>
                  </a14:imgLayer>
                </a14:imgProps>
              </a:ext>
              <a:ext uri="{28A0092B-C50C-407E-A947-70E740481C1C}">
                <a14:useLocalDpi xmlns:a14="http://schemas.microsoft.com/office/drawing/2010/main" val="0"/>
              </a:ext>
            </a:extLst>
          </a:blip>
          <a:stretch>
            <a:fillRect/>
          </a:stretch>
        </p:blipFill>
        <p:spPr>
          <a:xfrm>
            <a:off x="7246540" y="2492896"/>
            <a:ext cx="2974244" cy="2736304"/>
          </a:xfrm>
          <a:prstGeom prst="rect">
            <a:avLst/>
          </a:prstGeom>
        </p:spPr>
      </p:pic>
    </p:spTree>
    <p:extLst>
      <p:ext uri="{BB962C8B-B14F-4D97-AF65-F5344CB8AC3E}">
        <p14:creationId xmlns:p14="http://schemas.microsoft.com/office/powerpoint/2010/main" val="103985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p>
        </p:txBody>
      </p:sp>
      <p:sp>
        <p:nvSpPr>
          <p:cNvPr id="8" name="Titre 12"/>
          <p:cNvSpPr>
            <a:spLocks noGrp="1"/>
          </p:cNvSpPr>
          <p:nvPr>
            <p:ph type="title"/>
          </p:nvPr>
        </p:nvSpPr>
        <p:spPr>
          <a:xfrm>
            <a:off x="8902724" y="6453336"/>
            <a:ext cx="3120481"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7" name="ZoneTexte 6"/>
          <p:cNvSpPr txBox="1"/>
          <p:nvPr/>
        </p:nvSpPr>
        <p:spPr>
          <a:xfrm>
            <a:off x="261764" y="2852936"/>
            <a:ext cx="4968552" cy="2677656"/>
          </a:xfrm>
          <a:prstGeom prst="rect">
            <a:avLst/>
          </a:prstGeom>
          <a:noFill/>
          <a:ln>
            <a:solidFill>
              <a:schemeClr val="bg2"/>
            </a:solidFill>
          </a:ln>
        </p:spPr>
        <p:txBody>
          <a:bodyPr wrap="square" rtlCol="0" anchor="ctr" anchorCtr="1">
            <a:spAutoFit/>
          </a:bodyPr>
          <a:lstStyle/>
          <a:p>
            <a:pPr algn="ctr"/>
            <a:r>
              <a:rPr lang="fr-CH" sz="2400" dirty="0">
                <a:latin typeface="Tahoma" panose="020B0604030504040204" pitchFamily="34" charset="0"/>
                <a:ea typeface="Tahoma" panose="020B0604030504040204" pitchFamily="34" charset="0"/>
                <a:cs typeface="Tahoma" panose="020B0604030504040204" pitchFamily="34" charset="0"/>
              </a:rPr>
              <a:t>1. Explorateur fichiers, clique droit sur fichier. Sélectionnez l'option "Propriétés"</a:t>
            </a:r>
          </a:p>
          <a:p>
            <a:pPr algn="ctr"/>
            <a:r>
              <a:rPr lang="fr-CH" sz="2400" dirty="0">
                <a:latin typeface="Tahoma" panose="020B0604030504040204" pitchFamily="34" charset="0"/>
                <a:ea typeface="Tahoma" panose="020B0604030504040204" pitchFamily="34" charset="0"/>
                <a:cs typeface="Tahoma" panose="020B0604030504040204" pitchFamily="34" charset="0"/>
              </a:rPr>
              <a:t>2. Cliquer sur "Sécurité"</a:t>
            </a:r>
          </a:p>
          <a:p>
            <a:pPr algn="ctr"/>
            <a:r>
              <a:rPr lang="fr-CH" sz="2400" dirty="0">
                <a:latin typeface="Tahoma" panose="020B0604030504040204" pitchFamily="34" charset="0"/>
                <a:ea typeface="Tahoma" panose="020B0604030504040204" pitchFamily="34" charset="0"/>
                <a:cs typeface="Tahoma" panose="020B0604030504040204" pitchFamily="34" charset="0"/>
              </a:rPr>
              <a:t>3. Sélectionnez personnes ou groupes et donner permissions NTFS</a:t>
            </a:r>
          </a:p>
        </p:txBody>
      </p:sp>
      <p:sp>
        <p:nvSpPr>
          <p:cNvPr id="11" name="ZoneTexte 10"/>
          <p:cNvSpPr txBox="1"/>
          <p:nvPr/>
        </p:nvSpPr>
        <p:spPr>
          <a:xfrm>
            <a:off x="261764" y="1988840"/>
            <a:ext cx="4968552" cy="523220"/>
          </a:xfrm>
          <a:prstGeom prst="rect">
            <a:avLst/>
          </a:prstGeom>
          <a:noFill/>
          <a:ln>
            <a:solidFill>
              <a:schemeClr val="bg2"/>
            </a:solidFill>
          </a:ln>
        </p:spPr>
        <p:txBody>
          <a:bodyPr wrap="square" rtlCol="0" anchor="ctr" anchorCtr="1">
            <a:spAutoFit/>
          </a:bodyPr>
          <a:lstStyle/>
          <a:p>
            <a:pPr algn="ctr"/>
            <a:r>
              <a:rPr lang="fr-CH" sz="2800" u="sng" dirty="0">
                <a:latin typeface="Tahoma" panose="020B0604030504040204" pitchFamily="34" charset="0"/>
                <a:ea typeface="Tahoma" panose="020B0604030504040204" pitchFamily="34" charset="0"/>
                <a:cs typeface="Tahoma" panose="020B0604030504040204" pitchFamily="34" charset="0"/>
              </a:rPr>
              <a:t>Instructions NTFS</a:t>
            </a: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500" y="1844824"/>
            <a:ext cx="4142370" cy="4176464"/>
          </a:xfrm>
          <a:prstGeom prst="rect">
            <a:avLst/>
          </a:prstGeom>
        </p:spPr>
      </p:pic>
    </p:spTree>
    <p:extLst>
      <p:ext uri="{BB962C8B-B14F-4D97-AF65-F5344CB8AC3E}">
        <p14:creationId xmlns:p14="http://schemas.microsoft.com/office/powerpoint/2010/main" val="260207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85900" y="1988840"/>
            <a:ext cx="9601201" cy="2514600"/>
          </a:xfrm>
        </p:spPr>
        <p:txBody>
          <a:bodyPr rtlCol="0" anchor="ctr">
            <a:noAutofit/>
          </a:bodyPr>
          <a:lstStyle/>
          <a:p>
            <a:pPr algn="ctr" rtl="0"/>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p>
        </p:txBody>
      </p:sp>
    </p:spTree>
    <p:extLst>
      <p:ext uri="{BB962C8B-B14F-4D97-AF65-F5344CB8AC3E}">
        <p14:creationId xmlns:p14="http://schemas.microsoft.com/office/powerpoint/2010/main" val="25896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549796" y="1124744"/>
            <a:ext cx="11159008"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CH" sz="4800" cap="all" dirty="0">
                <a:solidFill>
                  <a:srgbClr val="87A896"/>
                </a:solidFill>
                <a:latin typeface="Tahoma" panose="020B0604030504040204" pitchFamily="34" charset="0"/>
                <a:ea typeface="Tahoma" panose="020B0604030504040204" pitchFamily="34" charset="0"/>
                <a:cs typeface="Tahoma" panose="020B0604030504040204" pitchFamily="34" charset="0"/>
              </a:rPr>
              <a:t>Différence serveur impression et imprimante réseau standard</a:t>
            </a:r>
          </a:p>
          <a:p>
            <a:pPr algn="ctr"/>
            <a:endParaRPr lang="fr-FR" sz="4800" cap="all"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8758708" y="6453336"/>
            <a:ext cx="3264497"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p>
        </p:txBody>
      </p:sp>
      <p:sp>
        <p:nvSpPr>
          <p:cNvPr id="10" name="ZoneTexte 9"/>
          <p:cNvSpPr txBox="1"/>
          <p:nvPr/>
        </p:nvSpPr>
        <p:spPr>
          <a:xfrm>
            <a:off x="5086300" y="3068960"/>
            <a:ext cx="6552728" cy="369332"/>
          </a:xfrm>
          <a:prstGeom prst="rect">
            <a:avLst/>
          </a:prstGeom>
          <a:noFill/>
          <a:ln>
            <a:solidFill>
              <a:schemeClr val="bg2"/>
            </a:solidFill>
          </a:ln>
        </p:spPr>
        <p:txBody>
          <a:bodyPr wrap="square" rtlCol="0" anchor="ctr" anchorCtr="1">
            <a:spAutoFit/>
          </a:bodyPr>
          <a:lstStyle/>
          <a:p>
            <a:pPr algn="ctr"/>
            <a:r>
              <a:rPr lang="fr-CH" dirty="0">
                <a:latin typeface="Tahoma" panose="020B0604030504040204" pitchFamily="34" charset="0"/>
                <a:ea typeface="Tahoma" panose="020B0604030504040204" pitchFamily="34" charset="0"/>
                <a:cs typeface="Tahoma" panose="020B0604030504040204" pitchFamily="34" charset="0"/>
              </a:rPr>
              <a:t>SERVEUR IMPRESSION</a:t>
            </a:r>
          </a:p>
        </p:txBody>
      </p:sp>
      <p:sp>
        <p:nvSpPr>
          <p:cNvPr id="6" name="ZoneTexte 5"/>
          <p:cNvSpPr txBox="1"/>
          <p:nvPr/>
        </p:nvSpPr>
        <p:spPr>
          <a:xfrm>
            <a:off x="981844" y="2492896"/>
            <a:ext cx="6552728" cy="369332"/>
          </a:xfrm>
          <a:prstGeom prst="rect">
            <a:avLst/>
          </a:prstGeom>
          <a:noFill/>
          <a:ln>
            <a:solidFill>
              <a:schemeClr val="bg2"/>
            </a:solidFill>
          </a:ln>
        </p:spPr>
        <p:txBody>
          <a:bodyPr wrap="square" rtlCol="0" anchor="ctr" anchorCtr="1">
            <a:spAutoFit/>
          </a:bodyPr>
          <a:lstStyle/>
          <a:p>
            <a:pPr algn="ctr"/>
            <a:r>
              <a:rPr lang="fr-CH" dirty="0">
                <a:latin typeface="Tahoma" panose="020B0604030504040204" pitchFamily="34" charset="0"/>
                <a:ea typeface="Tahoma" panose="020B0604030504040204" pitchFamily="34" charset="0"/>
                <a:cs typeface="Tahoma" panose="020B0604030504040204" pitchFamily="34" charset="0"/>
              </a:rPr>
              <a:t>IMPRIMANTE RÉSEAU STANDARD</a:t>
            </a:r>
          </a:p>
        </p:txBody>
      </p:sp>
    </p:spTree>
    <p:extLst>
      <p:ext uri="{BB962C8B-B14F-4D97-AF65-F5344CB8AC3E}">
        <p14:creationId xmlns:p14="http://schemas.microsoft.com/office/powerpoint/2010/main" val="32905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èle de conception Atome ble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5_TF03460636" id="{A1FF7015-8E52-4C33-A61E-0DC7F83EBB94}" vid="{FDE387BD-2039-475D-BCE6-FB286F91EC08}"/>
    </a:ext>
  </a:extLst>
</a:theme>
</file>

<file path=ppt/theme/theme2.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49C11C-71DC-49B6-ACD8-27E3AE088D1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Diapositives de conception Atome bleu</Template>
  <TotalTime>138</TotalTime>
  <Words>235</Words>
  <Application>Microsoft Office PowerPoint</Application>
  <PresentationFormat>Personnalisé</PresentationFormat>
  <Paragraphs>49</Paragraphs>
  <Slides>9</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Century Gothic</vt:lpstr>
      <vt:lpstr>Lucida Console</vt:lpstr>
      <vt:lpstr>Tahoma</vt:lpstr>
      <vt:lpstr>Modèle de conception Atome bleu</vt:lpstr>
      <vt:lpstr>SERVEURS ET FICHIERS D’IMPRESSION</vt:lpstr>
      <vt:lpstr>TABLES DES MATIÈRES</vt:lpstr>
      <vt:lpstr>SERVEURS DE FICHIERS</vt:lpstr>
      <vt:lpstr>SERVEURS DE FICHIERS</vt:lpstr>
      <vt:lpstr>SERVEURS DE FICHIERS</vt:lpstr>
      <vt:lpstr>SERVEURS DE FICHIERS</vt:lpstr>
      <vt:lpstr>SERVEURS DE FICHIERS</vt:lpstr>
      <vt:lpstr>SERVEURS D’IMPRESSION</vt:lpstr>
      <vt:lpstr>SERVEURS D’IMPRESSION</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Titre</dc:title>
  <dc:creator>MAVRAJ Alessia</dc:creator>
  <cp:lastModifiedBy>Alessia 💎🖤</cp:lastModifiedBy>
  <cp:revision>75</cp:revision>
  <dcterms:created xsi:type="dcterms:W3CDTF">2022-04-13T08:50:42Z</dcterms:created>
  <dcterms:modified xsi:type="dcterms:W3CDTF">2022-04-27T19:40:48Z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