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22" r:id="rId5"/>
    <p:sldId id="323" r:id="rId6"/>
    <p:sldId id="311" r:id="rId7"/>
    <p:sldId id="313" r:id="rId8"/>
    <p:sldId id="324" r:id="rId9"/>
    <p:sldId id="325" r:id="rId10"/>
    <p:sldId id="326" r:id="rId11"/>
    <p:sldId id="327" r:id="rId12"/>
  </p:sldIdLst>
  <p:sldSz cx="12188825" cy="6858000"/>
  <p:notesSz cx="6858000" cy="9144000"/>
  <p:custDataLst>
    <p:tags r:id="rId15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573" userDrawn="1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467" userDrawn="1">
          <p15:clr>
            <a:srgbClr val="A4A3A4"/>
          </p15:clr>
        </p15:guide>
        <p15:guide id="17" pos="5855">
          <p15:clr>
            <a:srgbClr val="A4A3A4"/>
          </p15:clr>
        </p15:guide>
        <p15:guide id="18" pos="256" userDrawn="1">
          <p15:clr>
            <a:srgbClr val="A4A3A4"/>
          </p15:clr>
        </p15:guide>
        <p15:guide id="19" pos="7151">
          <p15:clr>
            <a:srgbClr val="A4A3A4"/>
          </p15:clr>
        </p15:guide>
        <p15:guide id="20" pos="15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VRAJ Alessia" initials="MA" lastIdx="1" clrIdx="0">
    <p:extLst>
      <p:ext uri="{19B8F6BF-5375-455C-9EA6-DF929625EA0E}">
        <p15:presenceInfo xmlns:p15="http://schemas.microsoft.com/office/powerpoint/2012/main" userId="S-1-5-21-284480379-1463103499-3249272784-27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896"/>
    <a:srgbClr val="34473D"/>
    <a:srgbClr val="B6CABF"/>
    <a:srgbClr val="6C8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5" autoAdjust="0"/>
    <p:restoredTop sz="94581" autoAdjust="0"/>
  </p:normalViewPr>
  <p:slideViewPr>
    <p:cSldViewPr showGuides="1">
      <p:cViewPr varScale="1">
        <p:scale>
          <a:sx n="112" d="100"/>
          <a:sy n="112" d="100"/>
        </p:scale>
        <p:origin x="420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573"/>
        <p:guide pos="6143"/>
        <p:guide pos="1247"/>
        <p:guide pos="7467"/>
        <p:guide pos="5855"/>
        <p:guide pos="256"/>
        <p:guide pos="7151"/>
        <p:guide pos="1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98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62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61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07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1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>
            <a:spLocks noGrp="1"/>
          </p:cNvSpPr>
          <p:nvPr>
            <p:ph type="sldNum" sz="quarter" idx="12"/>
          </p:nvPr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rtlCol="0"/>
          <a:lstStyle>
            <a:lvl1pPr>
              <a:defRPr sz="18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3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0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206980" y="188640"/>
            <a:ext cx="622177" cy="288032"/>
          </a:xfrm>
          <a:prstGeom prst="rect">
            <a:avLst/>
          </a:prstGeom>
          <a:solidFill>
            <a:srgbClr val="B6CABF"/>
          </a:solidFill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e la date 6"/>
          <p:cNvSpPr>
            <a:spLocks noGrp="1"/>
          </p:cNvSpPr>
          <p:nvPr>
            <p:ph type="dt" sz="half" idx="1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 8"/>
          <p:cNvSpPr txBox="1">
            <a:spLocks/>
          </p:cNvSpPr>
          <p:nvPr userDrawn="1"/>
        </p:nvSpPr>
        <p:spPr>
          <a:xfrm>
            <a:off x="11567020" y="142664"/>
            <a:ext cx="478161" cy="476672"/>
          </a:xfrm>
          <a:prstGeom prst="rect">
            <a:avLst/>
          </a:prstGeom>
          <a:solidFill>
            <a:srgbClr val="B6CABF"/>
          </a:solidFill>
        </p:spPr>
        <p:txBody>
          <a:bodyPr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A013F82-EE5E-44EE-A61D-E31C6657F26F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3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9622804" y="6426200"/>
            <a:ext cx="2376264" cy="250828"/>
          </a:xfrm>
          <a:prstGeom prst="rect">
            <a:avLst/>
          </a:prstGeom>
        </p:spPr>
        <p:txBody>
          <a:bodyPr rtlCol="0"/>
          <a:lstStyle>
            <a:lvl1pPr>
              <a:defRPr sz="1800">
                <a:solidFill>
                  <a:schemeClr val="bg2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defRPr>
            </a:lvl1pPr>
          </a:lstStyle>
          <a:p>
            <a:fld id="{B88C40BB-4737-4D39-9F3C-F0B9A14C804A}" type="datetime1">
              <a:rPr lang="fr-FR" smtClean="0"/>
              <a:pPr/>
              <a:t>13/04/2022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SERVEURS ET FICHIERS D’IMPRESSION</a:t>
            </a:r>
            <a:endParaRPr 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212" y="6525344"/>
            <a:ext cx="4351784" cy="242416"/>
          </a:xfrm>
          <a:noFill/>
        </p:spPr>
        <p:txBody>
          <a:bodyPr rtlCol="0" anchor="ctr">
            <a:normAutofit fontScale="85000" lnSpcReduction="20000"/>
          </a:bodyPr>
          <a:lstStyle/>
          <a:p>
            <a:pPr rtl="0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ALESSIA, JORGE, PHILIPPE, ROMAIN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006180" y="404663"/>
            <a:ext cx="4274360" cy="1285799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4400" dirty="0" smtClean="0">
                <a:solidFill>
                  <a:srgbClr val="87A896"/>
                </a:solidFill>
              </a:rPr>
              <a:t>TABLES DES MATIÈRES</a:t>
            </a:r>
            <a:endParaRPr lang="fr-FR" sz="4400" dirty="0">
              <a:solidFill>
                <a:srgbClr val="87A896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33772" y="1690463"/>
            <a:ext cx="9134391" cy="4114801"/>
          </a:xfrm>
          <a:noFill/>
        </p:spPr>
        <p:txBody>
          <a:bodyPr rtlCol="0">
            <a:normAutofit/>
          </a:bodyPr>
          <a:lstStyle/>
          <a:p>
            <a:r>
              <a:rPr lang="fr-CH" b="1" dirty="0">
                <a:solidFill>
                  <a:srgbClr val="87A896"/>
                </a:solidFill>
              </a:rPr>
              <a:t>Serveur de fichiers </a:t>
            </a:r>
            <a:r>
              <a:rPr lang="fr-CH" b="1" dirty="0" smtClean="0">
                <a:solidFill>
                  <a:srgbClr val="87A896"/>
                </a:solidFill>
              </a:rPr>
              <a:t>:</a:t>
            </a:r>
            <a:endParaRPr lang="fr-CH" b="1" dirty="0">
              <a:solidFill>
                <a:srgbClr val="87A896"/>
              </a:solidFill>
            </a:endParaRP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Arborescences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Explication des partages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Type de droit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Partage avancé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Explication des droits NTFS</a:t>
            </a:r>
          </a:p>
          <a:p>
            <a:pPr lvl="2"/>
            <a:r>
              <a:rPr lang="fr-CH" b="1" dirty="0">
                <a:solidFill>
                  <a:srgbClr val="87A896"/>
                </a:solidFill>
              </a:rPr>
              <a:t>Type de droit</a:t>
            </a:r>
          </a:p>
          <a:p>
            <a:r>
              <a:rPr lang="fr-CH" b="1" dirty="0">
                <a:solidFill>
                  <a:srgbClr val="87A896"/>
                </a:solidFill>
              </a:rPr>
              <a:t>Serveur d'impression :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Différence entre serveur d'impression et imprimante réseau standard</a:t>
            </a:r>
          </a:p>
          <a:p>
            <a:pPr lvl="1"/>
            <a:r>
              <a:rPr lang="fr-CH" b="1" dirty="0">
                <a:solidFill>
                  <a:srgbClr val="87A896"/>
                </a:solidFill>
              </a:rPr>
              <a:t>Files </a:t>
            </a:r>
            <a:r>
              <a:rPr lang="fr-CH" b="1" dirty="0" smtClean="0">
                <a:solidFill>
                  <a:srgbClr val="87A896"/>
                </a:solidFill>
              </a:rPr>
              <a:t>d'impression</a:t>
            </a:r>
            <a:endParaRPr lang="fr-CH" b="1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1988840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</a:rPr>
              <a:t>SERVEURS DE FICHIERS</a:t>
            </a:r>
            <a:endParaRPr lang="fr-FR" sz="6600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8212" y="685800"/>
            <a:ext cx="7772401" cy="8759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ARBORESCENCES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204864"/>
            <a:ext cx="3312368" cy="39604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582244" y="2780928"/>
            <a:ext cx="6552728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C’EST UNE DÉVELOPPEMENT DE HI</a:t>
            </a:r>
            <a:r>
              <a:rPr lang="fr-CH" sz="1600" dirty="0" smtClean="0"/>
              <a:t>ÉRARCHIE DE FICHIERS ER DE DOSSIERS DANS LE BUT DE TRANSMETTRE DE MANIÈRE SYNCHRONISÉE DES DONNÉES DE DIFFÉRENTS TYPES. </a:t>
            </a:r>
          </a:p>
          <a:p>
            <a:pPr algn="ctr"/>
            <a:endParaRPr lang="fr-CH" sz="1600" dirty="0"/>
          </a:p>
          <a:p>
            <a:pPr algn="ctr"/>
            <a:r>
              <a:rPr lang="fr-CH" sz="1600" dirty="0" smtClean="0"/>
              <a:t>LES UTILISATEUR AYANT ACCÈS AU SERVEUR, SONT SOUVENT SOUMIS À DES CONTRAINTES ÉMISES SUR CELUI-CI AU DÉTRIMENT DE L’HÔTE.</a:t>
            </a:r>
          </a:p>
          <a:p>
            <a:pPr algn="ctr"/>
            <a:endParaRPr lang="fr-CH" sz="1600" dirty="0"/>
          </a:p>
          <a:p>
            <a:pPr algn="ctr"/>
            <a:r>
              <a:rPr lang="fr-CH" sz="1600" dirty="0" smtClean="0"/>
              <a:t>CES RESTRICTIONS SONT INFRANCHISSABLE ET DOIVENT ÊTRE RESPECTÉES. ELLES SONT REPRÉSENTÉES PAR DES DROITS </a:t>
            </a:r>
            <a:r>
              <a:rPr lang="fr-CH" sz="1600" b="1" dirty="0" smtClean="0"/>
              <a:t>NTFS</a:t>
            </a:r>
            <a:endParaRPr lang="fr-CH" b="1" dirty="0" smtClean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836712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EXPLICATIONS DES PARTAGES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7788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TYPE DE DROIT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902724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PARTAGE AVANCÉ</a:t>
            </a:r>
          </a:p>
        </p:txBody>
      </p:sp>
    </p:spTree>
    <p:extLst>
      <p:ext uri="{BB962C8B-B14F-4D97-AF65-F5344CB8AC3E}">
        <p14:creationId xmlns:p14="http://schemas.microsoft.com/office/powerpoint/2010/main" val="6781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2205980" y="764704"/>
            <a:ext cx="7772401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dirty="0" smtClean="0">
                <a:solidFill>
                  <a:srgbClr val="87A896"/>
                </a:solidFill>
              </a:rPr>
              <a:t>EXPLICATIONS DES DROITS NTFS</a:t>
            </a:r>
            <a:endParaRPr lang="fr-FR" sz="6600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DE FICHIERS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7788" y="2132856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TYPE DE DROIT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13892" y="3932475"/>
            <a:ext cx="2448272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BLABLA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06580" y="3140968"/>
            <a:ext cx="2448272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sz="2800" dirty="0" smtClean="0"/>
              <a:t>IMAGES OU EXEMPLES</a:t>
            </a:r>
          </a:p>
        </p:txBody>
      </p:sp>
    </p:spTree>
    <p:extLst>
      <p:ext uri="{BB962C8B-B14F-4D97-AF65-F5344CB8AC3E}">
        <p14:creationId xmlns:p14="http://schemas.microsoft.com/office/powerpoint/2010/main" val="10398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1988840"/>
            <a:ext cx="9601201" cy="251460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fr-FR" sz="6600" dirty="0" smtClean="0">
                <a:solidFill>
                  <a:srgbClr val="87A896"/>
                </a:solidFill>
              </a:rPr>
              <a:t>SERVEURS D’IMPRESSION</a:t>
            </a:r>
            <a:endParaRPr lang="fr-FR" sz="6600" dirty="0">
              <a:solidFill>
                <a:srgbClr val="87A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2"/>
          <p:cNvSpPr txBox="1">
            <a:spLocks/>
          </p:cNvSpPr>
          <p:nvPr/>
        </p:nvSpPr>
        <p:spPr>
          <a:xfrm>
            <a:off x="549796" y="1124744"/>
            <a:ext cx="11159008" cy="87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0" baseline="0">
                <a:ln w="9525">
                  <a:noFill/>
                  <a:prstDash val="solid"/>
                </a:ln>
                <a:solidFill>
                  <a:schemeClr val="accent5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sz="4800" cap="all" dirty="0" smtClean="0">
                <a:solidFill>
                  <a:srgbClr val="87A896"/>
                </a:solidFill>
              </a:rPr>
              <a:t>Différence serveur impression </a:t>
            </a:r>
            <a:r>
              <a:rPr lang="fr-CH" sz="4800" cap="all" dirty="0">
                <a:solidFill>
                  <a:srgbClr val="87A896"/>
                </a:solidFill>
              </a:rPr>
              <a:t>et imprimante réseau standard</a:t>
            </a:r>
          </a:p>
          <a:p>
            <a:pPr algn="ctr"/>
            <a:endParaRPr lang="fr-FR" sz="4800" cap="all" dirty="0">
              <a:solidFill>
                <a:srgbClr val="87A896"/>
              </a:solidFill>
            </a:endParaRPr>
          </a:p>
        </p:txBody>
      </p:sp>
      <p:sp>
        <p:nvSpPr>
          <p:cNvPr id="8" name="Titre 12"/>
          <p:cNvSpPr>
            <a:spLocks noGrp="1"/>
          </p:cNvSpPr>
          <p:nvPr>
            <p:ph type="title"/>
          </p:nvPr>
        </p:nvSpPr>
        <p:spPr>
          <a:xfrm>
            <a:off x="9118748" y="6453336"/>
            <a:ext cx="2904457" cy="216024"/>
          </a:xfrm>
          <a:solidFill>
            <a:srgbClr val="B6CABF"/>
          </a:solidFill>
        </p:spPr>
        <p:txBody>
          <a:bodyPr rtlCol="0" anchor="ctr">
            <a:noAutofit/>
          </a:bodyPr>
          <a:lstStyle/>
          <a:p>
            <a:pPr algn="ctr" rtl="0"/>
            <a:r>
              <a:rPr lang="fr-FR" sz="1800" dirty="0" smtClean="0">
                <a:solidFill>
                  <a:srgbClr val="87A896"/>
                </a:solidFill>
              </a:rPr>
              <a:t>SERVEURS D’IMPRESSION</a:t>
            </a:r>
            <a:endParaRPr lang="fr-FR" sz="1800" dirty="0">
              <a:solidFill>
                <a:srgbClr val="87A896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86300" y="3068960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SERVEUR IMPRESSION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81844" y="2492896"/>
            <a:ext cx="65527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fr-CH" dirty="0" smtClean="0"/>
              <a:t>IMPRIMANTE RÉSEAU STANDARD</a:t>
            </a:r>
          </a:p>
        </p:txBody>
      </p:sp>
    </p:spTree>
    <p:extLst>
      <p:ext uri="{BB962C8B-B14F-4D97-AF65-F5344CB8AC3E}">
        <p14:creationId xmlns:p14="http://schemas.microsoft.com/office/powerpoint/2010/main" val="32905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99</TotalTime>
  <Words>164</Words>
  <Application>Microsoft Office PowerPoint</Application>
  <PresentationFormat>Personnalisé</PresentationFormat>
  <Paragraphs>43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Lucida Console</vt:lpstr>
      <vt:lpstr>Modèle de conception Atome bleu</vt:lpstr>
      <vt:lpstr>SERVEURS ET FICHIERS D’IMPRESSION</vt:lpstr>
      <vt:lpstr>TABLES DES MATIÈRES</vt:lpstr>
      <vt:lpstr>SERVEURS DE FICHIERS</vt:lpstr>
      <vt:lpstr>SERVEURS DE FICHIERS</vt:lpstr>
      <vt:lpstr>SERVEURS DE FICHIERS</vt:lpstr>
      <vt:lpstr>SERVEURS DE FICHIERS</vt:lpstr>
      <vt:lpstr>SERVEURS D’IMPRESSION</vt:lpstr>
      <vt:lpstr>SERVEURS D’IMPRESSION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37</cp:revision>
  <dcterms:created xsi:type="dcterms:W3CDTF">2022-04-13T08:50:42Z</dcterms:created>
  <dcterms:modified xsi:type="dcterms:W3CDTF">2022-04-13T14:10:37Z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