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PT" sz="6000" spc="-1" strike="noStrike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419756C-51CC-430C-A5DE-46629B2AF848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18-01-2021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3BCFBB-C082-43E6-9919-A9FFC8CAD381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FFA0A15-8E09-4E22-A1CD-9B1FFC1E7005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18-01-2021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154CC0D-60F9-4BD4-8F83-68D93FD83B5A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PT" sz="6000" spc="-1" strike="noStrike">
                <a:solidFill>
                  <a:srgbClr val="000000"/>
                </a:solidFill>
                <a:latin typeface="Calibri Light"/>
              </a:rPr>
              <a:t>Arrays Ordenados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bfind()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 inicialização de i e j é feita antes do loop. O loop while corre enquanto o i for menor ou igual ao j, pq como já vimos se i &gt; j então não encontramos o x. É por isso que caso a função saída do while devolvemos -1 (índice impossível no array). 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Por outro lado caso o m seja em algum ponto igual ao nosso x, devolvemos m e saímos da função.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239" name="Imagem 23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6257160" y="718920"/>
            <a:ext cx="5385960" cy="586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Busca Dicotómica aka. Binary Search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Caso sigamos o 2., podemos ver que se soubermos o numero de elementos inferiores a x, podemos usar esse numero como índice e ver se x está lá ou não.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Uma função do tipo rank() que se encontra nos slides do prof,  utiliza a mesma ideia que o nosso binary search, mas está feito de uma forma diferente.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Podemos usalo para encontrar o suposto índice de x, e depois verificar se ele existe ou não.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243" name="Imagem 4" descr=""/>
          <p:cNvPicPr/>
          <p:nvPr/>
        </p:nvPicPr>
        <p:blipFill>
          <a:blip r:embed="rId1"/>
          <a:stretch/>
        </p:blipFill>
        <p:spPr>
          <a:xfrm>
            <a:off x="6065280" y="265212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6211440" y="27658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6772320" y="27658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7333560" y="27619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7908840" y="27619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48" name="CustomShape 8"/>
          <p:cNvSpPr/>
          <p:nvPr/>
        </p:nvSpPr>
        <p:spPr>
          <a:xfrm>
            <a:off x="842976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49" name="CustomShape 9"/>
          <p:cNvSpPr/>
          <p:nvPr/>
        </p:nvSpPr>
        <p:spPr>
          <a:xfrm>
            <a:off x="900072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50" name="CustomShape 10"/>
          <p:cNvSpPr/>
          <p:nvPr/>
        </p:nvSpPr>
        <p:spPr>
          <a:xfrm>
            <a:off x="956268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51" name="CustomShape 11"/>
          <p:cNvSpPr/>
          <p:nvPr/>
        </p:nvSpPr>
        <p:spPr>
          <a:xfrm>
            <a:off x="1013580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52" name="CustomShape 12"/>
          <p:cNvSpPr/>
          <p:nvPr/>
        </p:nvSpPr>
        <p:spPr>
          <a:xfrm>
            <a:off x="1070856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53" name="CustomShape 13"/>
          <p:cNvSpPr/>
          <p:nvPr/>
        </p:nvSpPr>
        <p:spPr>
          <a:xfrm>
            <a:off x="1128168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19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54" name="CustomShape 14"/>
          <p:cNvSpPr/>
          <p:nvPr/>
        </p:nvSpPr>
        <p:spPr>
          <a:xfrm>
            <a:off x="7482960" y="3879720"/>
            <a:ext cx="112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find(8) = 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55" name="CustomShape 15"/>
          <p:cNvSpPr/>
          <p:nvPr/>
        </p:nvSpPr>
        <p:spPr>
          <a:xfrm flipV="1">
            <a:off x="8047440" y="3348360"/>
            <a:ext cx="360" cy="53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16"/>
          <p:cNvSpPr/>
          <p:nvPr/>
        </p:nvSpPr>
        <p:spPr>
          <a:xfrm rot="5400000">
            <a:off x="6817680" y="2584800"/>
            <a:ext cx="179640" cy="1622880"/>
          </a:xfrm>
          <a:prstGeom prst="rightBrace">
            <a:avLst>
              <a:gd name="adj1" fmla="val 49138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17"/>
          <p:cNvSpPr/>
          <p:nvPr/>
        </p:nvSpPr>
        <p:spPr>
          <a:xfrm>
            <a:off x="6224040" y="3544200"/>
            <a:ext cx="12981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3 el. menores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que 8</a:t>
            </a: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bfind() com rank()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548640" y="2520000"/>
            <a:ext cx="47955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 forma como o professor implementou (fez) a técnica do binary search foi através de sub-arrays.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Quando x &lt;= a[m], o tamanho do array é diminuído para m, ficando um array menor.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Quando x &gt; a[m], avançamos o inicio do array para a frente para começarmos em m (a += m+1) e diminuímos o tamanho pelo mesmo valor.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261" name="Imagem 5" descr=""/>
          <p:cNvPicPr/>
          <p:nvPr/>
        </p:nvPicPr>
        <p:blipFill>
          <a:blip r:embed="rId1"/>
          <a:stretch/>
        </p:blipFill>
        <p:spPr>
          <a:xfrm>
            <a:off x="5640480" y="347400"/>
            <a:ext cx="6002640" cy="3764520"/>
          </a:xfrm>
          <a:prstGeom prst="rect">
            <a:avLst/>
          </a:prstGeom>
          <a:ln>
            <a:noFill/>
          </a:ln>
        </p:spPr>
      </p:pic>
      <p:pic>
        <p:nvPicPr>
          <p:cNvPr id="262" name="Imagem 22" descr=""/>
          <p:cNvPicPr/>
          <p:nvPr/>
        </p:nvPicPr>
        <p:blipFill>
          <a:blip r:embed="rId2"/>
          <a:stretch/>
        </p:blipFill>
        <p:spPr>
          <a:xfrm>
            <a:off x="5640480" y="4349880"/>
            <a:ext cx="5671080" cy="234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Busca Dicotómica aka. Binary Find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6000"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 busca linear é o que costumavam fazer com o ints_find() por exemplo. Neste tipo percorrem o array todo à procura do elemento certo.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Se usarmos o exemplo anterior obtemos que:</a:t>
            </a:r>
            <a:endParaRPr b="0" lang="pt-PT" sz="2200" spc="-1" strike="noStrike">
              <a:latin typeface="Arial"/>
            </a:endParaRPr>
          </a:p>
          <a:p>
            <a:pPr marL="399960" indent="-342720" algn="just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Busca Linear demora 4 ciclos;</a:t>
            </a:r>
            <a:endParaRPr b="0" lang="pt-PT" sz="2200" spc="-1" strike="noStrike">
              <a:latin typeface="Arial"/>
            </a:endParaRPr>
          </a:p>
          <a:p>
            <a:pPr marL="399960" indent="-342720" algn="just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Bfind demora apenas 2 ciclos;</a:t>
            </a:r>
            <a:endParaRPr b="0" lang="pt-PT" sz="2200" spc="-1" strike="noStrike">
              <a:latin typeface="Arial"/>
            </a:endParaRPr>
          </a:p>
          <a:p>
            <a:pPr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O bfind é muito mais rápido e isto pode-se ver com um numero maior de números. Isto deve-se ao facto de ele apenas poder fazer uma fração dos ciclos que a busca linear faz.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266" name="Imagem 4" descr=""/>
          <p:cNvPicPr/>
          <p:nvPr/>
        </p:nvPicPr>
        <p:blipFill>
          <a:blip r:embed="rId1"/>
          <a:stretch/>
        </p:blipFill>
        <p:spPr>
          <a:xfrm>
            <a:off x="6095880" y="2681280"/>
            <a:ext cx="5410800" cy="302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Contar Elementos em Ordem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Às vezes dados jeito contar elementos que se encontram numa certa ordem, por exemplo crescente.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Imagina um array em que apenas uma parte dele está em ordem crescente.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Podemos então fazer uma função que conta o numero de elementos enquanto os dois valores a serem comparados são crescentes.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270" name="Imagem 5" descr=""/>
          <p:cNvPicPr/>
          <p:nvPr/>
        </p:nvPicPr>
        <p:blipFill>
          <a:blip r:embed="rId1"/>
          <a:stretch/>
        </p:blipFill>
        <p:spPr>
          <a:xfrm>
            <a:off x="6095880" y="371448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271" name="CustomShape 4"/>
          <p:cNvSpPr/>
          <p:nvPr/>
        </p:nvSpPr>
        <p:spPr>
          <a:xfrm>
            <a:off x="6242040" y="3842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6802920" y="3842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736416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74" name="CustomShape 7"/>
          <p:cNvSpPr/>
          <p:nvPr/>
        </p:nvSpPr>
        <p:spPr>
          <a:xfrm>
            <a:off x="793944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75" name="CustomShape 8"/>
          <p:cNvSpPr/>
          <p:nvPr/>
        </p:nvSpPr>
        <p:spPr>
          <a:xfrm>
            <a:off x="851076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2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76" name="CustomShape 9"/>
          <p:cNvSpPr/>
          <p:nvPr/>
        </p:nvSpPr>
        <p:spPr>
          <a:xfrm>
            <a:off x="908172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77" name="CustomShape 10"/>
          <p:cNvSpPr/>
          <p:nvPr/>
        </p:nvSpPr>
        <p:spPr>
          <a:xfrm>
            <a:off x="965304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78" name="CustomShape 11"/>
          <p:cNvSpPr/>
          <p:nvPr/>
        </p:nvSpPr>
        <p:spPr>
          <a:xfrm>
            <a:off x="1022400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79" name="CustomShape 12"/>
          <p:cNvSpPr/>
          <p:nvPr/>
        </p:nvSpPr>
        <p:spPr>
          <a:xfrm>
            <a:off x="1079532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80" name="CustomShape 13"/>
          <p:cNvSpPr/>
          <p:nvPr/>
        </p:nvSpPr>
        <p:spPr>
          <a:xfrm>
            <a:off x="11312280" y="38383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81" name="CustomShape 14"/>
          <p:cNvSpPr/>
          <p:nvPr/>
        </p:nvSpPr>
        <p:spPr>
          <a:xfrm rot="5400000">
            <a:off x="8569440" y="3656880"/>
            <a:ext cx="200160" cy="1693080"/>
          </a:xfrm>
          <a:prstGeom prst="rightBrace">
            <a:avLst>
              <a:gd name="adj1" fmla="val 49722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15"/>
          <p:cNvSpPr/>
          <p:nvPr/>
        </p:nvSpPr>
        <p:spPr>
          <a:xfrm>
            <a:off x="7783200" y="4624200"/>
            <a:ext cx="2018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Porção decrescente</a:t>
            </a: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Contar Elementos em Ordem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Começamos no inicio do array e comparamos esse valor com o próximo. Se o próximo valor for maior que o atual, contamos mais 1 elemento em ordem, e vemos o proximo. Fazemos isto enquanto os valores estão em ordem.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Finalmente devolvemos o numero de elementos em ordem.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Podemos usar esta técnica para contar porções de números com uma certa relação entre si.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286" name="Imagem 5" descr=""/>
          <p:cNvPicPr/>
          <p:nvPr/>
        </p:nvPicPr>
        <p:blipFill>
          <a:blip r:embed="rId1"/>
          <a:stretch/>
        </p:blipFill>
        <p:spPr>
          <a:xfrm>
            <a:off x="6095880" y="371448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6242040" y="3842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6802920" y="3842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89" name="CustomShape 6"/>
          <p:cNvSpPr/>
          <p:nvPr/>
        </p:nvSpPr>
        <p:spPr>
          <a:xfrm>
            <a:off x="736416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90" name="CustomShape 7"/>
          <p:cNvSpPr/>
          <p:nvPr/>
        </p:nvSpPr>
        <p:spPr>
          <a:xfrm>
            <a:off x="793944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91" name="CustomShape 8"/>
          <p:cNvSpPr/>
          <p:nvPr/>
        </p:nvSpPr>
        <p:spPr>
          <a:xfrm>
            <a:off x="851076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2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92" name="CustomShape 9"/>
          <p:cNvSpPr/>
          <p:nvPr/>
        </p:nvSpPr>
        <p:spPr>
          <a:xfrm>
            <a:off x="908172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93" name="CustomShape 10"/>
          <p:cNvSpPr/>
          <p:nvPr/>
        </p:nvSpPr>
        <p:spPr>
          <a:xfrm>
            <a:off x="965304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94" name="CustomShape 11"/>
          <p:cNvSpPr/>
          <p:nvPr/>
        </p:nvSpPr>
        <p:spPr>
          <a:xfrm>
            <a:off x="1022400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95" name="CustomShape 12"/>
          <p:cNvSpPr/>
          <p:nvPr/>
        </p:nvSpPr>
        <p:spPr>
          <a:xfrm>
            <a:off x="1079532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96" name="CustomShape 13"/>
          <p:cNvSpPr/>
          <p:nvPr/>
        </p:nvSpPr>
        <p:spPr>
          <a:xfrm>
            <a:off x="11312280" y="38383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97" name="CustomShape 14"/>
          <p:cNvSpPr/>
          <p:nvPr/>
        </p:nvSpPr>
        <p:spPr>
          <a:xfrm>
            <a:off x="6390000" y="2945160"/>
            <a:ext cx="360" cy="69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15"/>
          <p:cNvSpPr/>
          <p:nvPr/>
        </p:nvSpPr>
        <p:spPr>
          <a:xfrm>
            <a:off x="6946560" y="2945160"/>
            <a:ext cx="360" cy="69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16"/>
          <p:cNvSpPr/>
          <p:nvPr/>
        </p:nvSpPr>
        <p:spPr>
          <a:xfrm>
            <a:off x="5970240" y="2309400"/>
            <a:ext cx="679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Inicio</a:t>
            </a:r>
            <a:endParaRPr b="0" lang="pt-PT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a[i]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00" name="CustomShape 17"/>
          <p:cNvSpPr/>
          <p:nvPr/>
        </p:nvSpPr>
        <p:spPr>
          <a:xfrm>
            <a:off x="6789240" y="2309400"/>
            <a:ext cx="1522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comparar com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a[i+1]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01" name="CustomShape 18"/>
          <p:cNvSpPr/>
          <p:nvPr/>
        </p:nvSpPr>
        <p:spPr>
          <a:xfrm>
            <a:off x="7818480" y="2724480"/>
            <a:ext cx="1128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a[i]&lt;a[i+1]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logo i++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Contar Elementos em Ordem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Caso queiramos ver vários destes espaços em ordem, podemos por a função que os conta dentro de um for, e saltar aqueles sabemos que estão em ordem.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No momento que chegamos ao inicio de outro grupo, a função ira conta-la  também.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305" name="Imagem 5" descr=""/>
          <p:cNvPicPr/>
          <p:nvPr/>
        </p:nvPicPr>
        <p:blipFill>
          <a:blip r:embed="rId1"/>
          <a:stretch/>
        </p:blipFill>
        <p:spPr>
          <a:xfrm>
            <a:off x="6095880" y="371448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306" name="CustomShape 4"/>
          <p:cNvSpPr/>
          <p:nvPr/>
        </p:nvSpPr>
        <p:spPr>
          <a:xfrm>
            <a:off x="6242040" y="3842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6802920" y="3842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08" name="CustomShape 6"/>
          <p:cNvSpPr/>
          <p:nvPr/>
        </p:nvSpPr>
        <p:spPr>
          <a:xfrm>
            <a:off x="736416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09" name="CustomShape 7"/>
          <p:cNvSpPr/>
          <p:nvPr/>
        </p:nvSpPr>
        <p:spPr>
          <a:xfrm>
            <a:off x="793944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10" name="CustomShape 8"/>
          <p:cNvSpPr/>
          <p:nvPr/>
        </p:nvSpPr>
        <p:spPr>
          <a:xfrm>
            <a:off x="851076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2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11" name="CustomShape 9"/>
          <p:cNvSpPr/>
          <p:nvPr/>
        </p:nvSpPr>
        <p:spPr>
          <a:xfrm>
            <a:off x="908172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12" name="CustomShape 10"/>
          <p:cNvSpPr/>
          <p:nvPr/>
        </p:nvSpPr>
        <p:spPr>
          <a:xfrm>
            <a:off x="965304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13" name="CustomShape 11"/>
          <p:cNvSpPr/>
          <p:nvPr/>
        </p:nvSpPr>
        <p:spPr>
          <a:xfrm>
            <a:off x="1022400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14" name="CustomShape 12"/>
          <p:cNvSpPr/>
          <p:nvPr/>
        </p:nvSpPr>
        <p:spPr>
          <a:xfrm>
            <a:off x="10795320" y="3838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15" name="CustomShape 13"/>
          <p:cNvSpPr/>
          <p:nvPr/>
        </p:nvSpPr>
        <p:spPr>
          <a:xfrm>
            <a:off x="11312280" y="38383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16" name="CustomShape 14"/>
          <p:cNvSpPr/>
          <p:nvPr/>
        </p:nvSpPr>
        <p:spPr>
          <a:xfrm>
            <a:off x="8105760" y="3022560"/>
            <a:ext cx="360" cy="69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15"/>
          <p:cNvSpPr/>
          <p:nvPr/>
        </p:nvSpPr>
        <p:spPr>
          <a:xfrm>
            <a:off x="8661960" y="3022560"/>
            <a:ext cx="360" cy="69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6"/>
          <p:cNvSpPr/>
          <p:nvPr/>
        </p:nvSpPr>
        <p:spPr>
          <a:xfrm>
            <a:off x="7863840" y="2663640"/>
            <a:ext cx="48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a[i]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19" name="CustomShape 17"/>
          <p:cNvSpPr/>
          <p:nvPr/>
        </p:nvSpPr>
        <p:spPr>
          <a:xfrm>
            <a:off x="8504640" y="2386440"/>
            <a:ext cx="1522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comparar com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a[i+1]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20" name="CustomShape 18"/>
          <p:cNvSpPr/>
          <p:nvPr/>
        </p:nvSpPr>
        <p:spPr>
          <a:xfrm>
            <a:off x="9391320" y="2911680"/>
            <a:ext cx="1373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a[i]&gt;a[i+1]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logo return i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Contar Elementos em Ordem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542520" y="2516760"/>
            <a:ext cx="479160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Começamos com um contador (chamado result) inicializado a 0, e enquando este contador se encontrar dentro do array (result &lt; n-1) e o elemento atual for menor ou igual que o próximo (a[result] &lt;= a[result+1) adicionamos 1 ao result. Isto faz duas coisas:</a:t>
            </a:r>
            <a:endParaRPr b="0" lang="pt-PT" sz="2200" spc="-1" strike="noStrike">
              <a:latin typeface="Arial"/>
            </a:endParaRPr>
          </a:p>
          <a:p>
            <a:pPr marL="399960" indent="-342720" algn="just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Avançamos para o próximo elemento;</a:t>
            </a:r>
            <a:endParaRPr b="0" lang="pt-PT" sz="2200" spc="-1" strike="noStrike">
              <a:latin typeface="Arial"/>
            </a:endParaRPr>
          </a:p>
          <a:p>
            <a:pPr marL="399960" indent="-342720" algn="just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Contamos mais um elemento em ordem;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324" name="Imagem 4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5737680" y="2984040"/>
            <a:ext cx="5911560" cy="242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Exercicio: Contar zonas crescentes separadas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542520" y="2516760"/>
            <a:ext cx="479160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Faça um programa que escreva para a consola o numero de elementos em cada zona crescente.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In := {</a:t>
            </a:r>
            <a:r>
              <a:rPr b="0" lang="pt-PT" sz="2200" spc="-1" strike="noStrike">
                <a:solidFill>
                  <a:srgbClr val="00b050"/>
                </a:solidFill>
                <a:latin typeface="Calibri"/>
              </a:rPr>
              <a:t>1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pt-PT" sz="2200" spc="-1" strike="noStrike">
                <a:solidFill>
                  <a:srgbClr val="00b050"/>
                </a:solidFill>
                <a:latin typeface="Calibri"/>
              </a:rPr>
              <a:t>2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pt-PT" sz="2200" spc="-1" strike="noStrike">
                <a:solidFill>
                  <a:srgbClr val="00b050"/>
                </a:solidFill>
                <a:latin typeface="Calibri"/>
              </a:rPr>
              <a:t>3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pt-PT" sz="2200" spc="-1" strike="noStrike">
                <a:solidFill>
                  <a:srgbClr val="00b050"/>
                </a:solidFill>
                <a:latin typeface="Calibri"/>
              </a:rPr>
              <a:t>4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, 3, </a:t>
            </a:r>
            <a:r>
              <a:rPr b="0" lang="pt-PT" sz="2200" spc="-1" strike="noStrike">
                <a:solidFill>
                  <a:srgbClr val="00b050"/>
                </a:solidFill>
                <a:latin typeface="Calibri"/>
              </a:rPr>
              <a:t>2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pt-PT" sz="2200" spc="-1" strike="noStrike">
                <a:solidFill>
                  <a:srgbClr val="00b050"/>
                </a:solidFill>
                <a:latin typeface="Calibri"/>
              </a:rPr>
              <a:t>5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pt-PT" sz="2200" spc="-1" strike="noStrike">
                <a:solidFill>
                  <a:srgbClr val="00b050"/>
                </a:solidFill>
                <a:latin typeface="Calibri"/>
              </a:rPr>
              <a:t>7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, 5}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Out := {4, 3}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328" name="Imagem 4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5737680" y="2984040"/>
            <a:ext cx="5911560" cy="242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O que é um array ordenado?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38080" y="2516760"/>
            <a:ext cx="5015160" cy="39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Nós consideramos um array ordenado, quando, duma forma simples, o array está ordenado por ordem crescente. 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i.e: dado um item de índice i, a[i], todos os itens de índice menor são menores de a[i], e o oposto para os maiores.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Um dia esta regra pode não ser evidente, caso ordenem outra coisa sem ser números, mas na verdade vão estar sempre a ordenar algum tipo de valor desta forma.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</p:txBody>
      </p:sp>
      <p:pic>
        <p:nvPicPr>
          <p:cNvPr id="87" name="Imagem 4" descr=""/>
          <p:cNvPicPr/>
          <p:nvPr/>
        </p:nvPicPr>
        <p:blipFill>
          <a:blip r:embed="rId1"/>
          <a:stretch/>
        </p:blipFill>
        <p:spPr>
          <a:xfrm>
            <a:off x="6065280" y="265212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88" name="CustomShape 4"/>
          <p:cNvSpPr/>
          <p:nvPr/>
        </p:nvSpPr>
        <p:spPr>
          <a:xfrm>
            <a:off x="5978160" y="2282760"/>
            <a:ext cx="1661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Array Ordenado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89" name="Imagem 6" descr=""/>
          <p:cNvPicPr/>
          <p:nvPr/>
        </p:nvPicPr>
        <p:blipFill>
          <a:blip r:embed="rId2"/>
          <a:stretch/>
        </p:blipFill>
        <p:spPr>
          <a:xfrm>
            <a:off x="6065280" y="375228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90" name="CustomShape 5"/>
          <p:cNvSpPr/>
          <p:nvPr/>
        </p:nvSpPr>
        <p:spPr>
          <a:xfrm>
            <a:off x="5978160" y="3382920"/>
            <a:ext cx="1661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Array Ordenado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91" name="Imagem 8" descr=""/>
          <p:cNvPicPr/>
          <p:nvPr/>
        </p:nvPicPr>
        <p:blipFill>
          <a:blip r:embed="rId3"/>
          <a:stretch/>
        </p:blipFill>
        <p:spPr>
          <a:xfrm>
            <a:off x="6065280" y="485244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92" name="CustomShape 6"/>
          <p:cNvSpPr/>
          <p:nvPr/>
        </p:nvSpPr>
        <p:spPr>
          <a:xfrm>
            <a:off x="5984640" y="4483080"/>
            <a:ext cx="197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Array </a:t>
            </a: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Desordenado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93" name="Imagem 11" descr=""/>
          <p:cNvPicPr/>
          <p:nvPr/>
        </p:nvPicPr>
        <p:blipFill>
          <a:blip r:embed="rId4"/>
          <a:stretch/>
        </p:blipFill>
        <p:spPr>
          <a:xfrm>
            <a:off x="6065280" y="595260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94" name="CustomShape 7"/>
          <p:cNvSpPr/>
          <p:nvPr/>
        </p:nvSpPr>
        <p:spPr>
          <a:xfrm>
            <a:off x="5984640" y="5583240"/>
            <a:ext cx="197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Array </a:t>
            </a: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Desordenado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6211440" y="27658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>
            <a:off x="6772320" y="27658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>
            <a:off x="7333560" y="27619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>
            <a:off x="7908840" y="27619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>
            <a:off x="842976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>
            <a:off x="900072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>
            <a:off x="956268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>
            <a:off x="1013580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3" name="CustomShape 16"/>
          <p:cNvSpPr/>
          <p:nvPr/>
        </p:nvSpPr>
        <p:spPr>
          <a:xfrm>
            <a:off x="1070856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1128168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19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6211440" y="3851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6772320" y="3851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7333560" y="3847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7908840" y="3847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6211440" y="49802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6772320" y="49802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1" name="CustomShape 24"/>
          <p:cNvSpPr/>
          <p:nvPr/>
        </p:nvSpPr>
        <p:spPr>
          <a:xfrm>
            <a:off x="7333560" y="4976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2" name="CustomShape 25"/>
          <p:cNvSpPr/>
          <p:nvPr/>
        </p:nvSpPr>
        <p:spPr>
          <a:xfrm>
            <a:off x="7908840" y="4976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3" name="CustomShape 26"/>
          <p:cNvSpPr/>
          <p:nvPr/>
        </p:nvSpPr>
        <p:spPr>
          <a:xfrm>
            <a:off x="8480160" y="4976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2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4" name="CustomShape 27"/>
          <p:cNvSpPr/>
          <p:nvPr/>
        </p:nvSpPr>
        <p:spPr>
          <a:xfrm>
            <a:off x="9051120" y="4976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9622440" y="4976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9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10193400" y="4976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8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10764720" y="4976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6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1281680" y="49762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9" name="CustomShape 32"/>
          <p:cNvSpPr/>
          <p:nvPr/>
        </p:nvSpPr>
        <p:spPr>
          <a:xfrm>
            <a:off x="6211440" y="6077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0" name="CustomShape 33"/>
          <p:cNvSpPr/>
          <p:nvPr/>
        </p:nvSpPr>
        <p:spPr>
          <a:xfrm>
            <a:off x="6772320" y="6077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1" name="CustomShape 34"/>
          <p:cNvSpPr/>
          <p:nvPr/>
        </p:nvSpPr>
        <p:spPr>
          <a:xfrm>
            <a:off x="7333560" y="60735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2" name="CustomShape 35"/>
          <p:cNvSpPr/>
          <p:nvPr/>
        </p:nvSpPr>
        <p:spPr>
          <a:xfrm>
            <a:off x="7908840" y="60735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3" name="CustomShape 36"/>
          <p:cNvSpPr/>
          <p:nvPr/>
        </p:nvSpPr>
        <p:spPr>
          <a:xfrm>
            <a:off x="8480160" y="60735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4" name="CustomShape 37"/>
          <p:cNvSpPr/>
          <p:nvPr/>
        </p:nvSpPr>
        <p:spPr>
          <a:xfrm>
            <a:off x="9051120" y="60735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7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5" name="CustomShape 38"/>
          <p:cNvSpPr/>
          <p:nvPr/>
        </p:nvSpPr>
        <p:spPr>
          <a:xfrm>
            <a:off x="9622440" y="60735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6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6" name="CustomShape 39"/>
          <p:cNvSpPr/>
          <p:nvPr/>
        </p:nvSpPr>
        <p:spPr>
          <a:xfrm>
            <a:off x="10193400" y="60735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7" name="CustomShape 40"/>
          <p:cNvSpPr/>
          <p:nvPr/>
        </p:nvSpPr>
        <p:spPr>
          <a:xfrm>
            <a:off x="10764720" y="60735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8" name="CustomShape 41"/>
          <p:cNvSpPr/>
          <p:nvPr/>
        </p:nvSpPr>
        <p:spPr>
          <a:xfrm>
            <a:off x="11278800" y="606636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Provar que um array esta ordenado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Como é que podemos provar que um array está ordenado?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132" name="Imagem 4" descr=""/>
          <p:cNvPicPr/>
          <p:nvPr/>
        </p:nvPicPr>
        <p:blipFill>
          <a:blip r:embed="rId1"/>
          <a:stretch/>
        </p:blipFill>
        <p:spPr>
          <a:xfrm>
            <a:off x="3194640" y="440388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3113640" y="4034520"/>
            <a:ext cx="197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Array </a:t>
            </a: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Desordenado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340800" y="45284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3901680" y="45284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4462560" y="45244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5038200" y="45244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5609160" y="45244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6180480" y="45244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7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6751440" y="45244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6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1" name="CustomShape 12"/>
          <p:cNvSpPr/>
          <p:nvPr/>
        </p:nvSpPr>
        <p:spPr>
          <a:xfrm>
            <a:off x="7322760" y="45244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2" name="CustomShape 13"/>
          <p:cNvSpPr/>
          <p:nvPr/>
        </p:nvSpPr>
        <p:spPr>
          <a:xfrm>
            <a:off x="7893720" y="45244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3" name="CustomShape 14"/>
          <p:cNvSpPr/>
          <p:nvPr/>
        </p:nvSpPr>
        <p:spPr>
          <a:xfrm>
            <a:off x="8407800" y="451764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Provar que um array esta ordenado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Imagem 17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3485520" y="2186640"/>
            <a:ext cx="5220360" cy="432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Para qué usar arrays ordenados?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Arrays ordenados têm uma utilidade muito importante para nós programadores.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Se quisermos encontrar um elemento num array muito grande, precisamos de reduzir o tempo que demorarmos a procurar.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Arrays ordenados ajudam-nos a procurar elementos MUITO mais rápido do que usando procura linear. Tudo se usarmos o que é chamado de binary search.</a:t>
            </a:r>
            <a:endParaRPr b="0" lang="pt-PT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Busca Dicotómica aka. Binary Search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Imaginemos que queremos procurar um elemento num array ordenado. Para tal sabemos que: </a:t>
            </a:r>
            <a:endParaRPr b="0" lang="pt-PT" sz="2200" spc="-1" strike="noStrike">
              <a:latin typeface="Arial"/>
            </a:endParaRPr>
          </a:p>
          <a:p>
            <a:pPr marL="514440" indent="-456840" algn="just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Qualquer elemento a[i] tem tudo à direita maior ou igual que ele, e tudo à esquerda menor ou igual:                   a[i-1] &lt;= a[i] &lt;= a[i+1]</a:t>
            </a:r>
            <a:endParaRPr b="0" lang="pt-PT" sz="2200" spc="-1" strike="noStrike">
              <a:latin typeface="Arial"/>
            </a:endParaRPr>
          </a:p>
          <a:p>
            <a:pPr marL="514440" indent="-456840" algn="just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Qualquer elemento a[i] tem i elementos menores que ele.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154" name="Imagem 4" descr=""/>
          <p:cNvPicPr/>
          <p:nvPr/>
        </p:nvPicPr>
        <p:blipFill>
          <a:blip r:embed="rId1"/>
          <a:stretch/>
        </p:blipFill>
        <p:spPr>
          <a:xfrm>
            <a:off x="6065280" y="265212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155" name="CustomShape 4"/>
          <p:cNvSpPr/>
          <p:nvPr/>
        </p:nvSpPr>
        <p:spPr>
          <a:xfrm>
            <a:off x="5978160" y="2282760"/>
            <a:ext cx="1661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Array Ordenado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6211440" y="27658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6772320" y="27658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7333560" y="27619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7908840" y="27619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842976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900072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956268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3" name="CustomShape 12"/>
          <p:cNvSpPr/>
          <p:nvPr/>
        </p:nvSpPr>
        <p:spPr>
          <a:xfrm>
            <a:off x="1013580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4" name="CustomShape 13"/>
          <p:cNvSpPr/>
          <p:nvPr/>
        </p:nvSpPr>
        <p:spPr>
          <a:xfrm>
            <a:off x="1070856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5" name="CustomShape 14"/>
          <p:cNvSpPr/>
          <p:nvPr/>
        </p:nvSpPr>
        <p:spPr>
          <a:xfrm>
            <a:off x="11281680" y="2761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19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6" name="CustomShape 15"/>
          <p:cNvSpPr/>
          <p:nvPr/>
        </p:nvSpPr>
        <p:spPr>
          <a:xfrm>
            <a:off x="7482960" y="3879720"/>
            <a:ext cx="112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find(8) = 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7" name="CustomShape 16"/>
          <p:cNvSpPr/>
          <p:nvPr/>
        </p:nvSpPr>
        <p:spPr>
          <a:xfrm flipV="1">
            <a:off x="8047440" y="3348360"/>
            <a:ext cx="360" cy="53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7"/>
          <p:cNvSpPr/>
          <p:nvPr/>
        </p:nvSpPr>
        <p:spPr>
          <a:xfrm rot="5400000">
            <a:off x="6817680" y="2584800"/>
            <a:ext cx="179640" cy="1622880"/>
          </a:xfrm>
          <a:prstGeom prst="rightBrace">
            <a:avLst>
              <a:gd name="adj1" fmla="val 49138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8"/>
          <p:cNvSpPr/>
          <p:nvPr/>
        </p:nvSpPr>
        <p:spPr>
          <a:xfrm>
            <a:off x="6224040" y="3544200"/>
            <a:ext cx="12981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3 el. menores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que 8</a:t>
            </a: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Busca Dicotómica aka. Binary Search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0000"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Vamos então imaginar que que queremos encontrar o índice de um elemento x que se encontra em a[]. 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Sendo assim o índice de x pode estar entre i = 0 e j = n-1.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Agora que sabemos o intervalo, vamos dividi-lo, escolhendo o índice mediano m.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Com m podemos ver onde está x agora:</a:t>
            </a:r>
            <a:endParaRPr b="0" lang="pt-PT" sz="2200" spc="-1" strike="noStrike">
              <a:latin typeface="Arial"/>
            </a:endParaRPr>
          </a:p>
          <a:p>
            <a:pPr marL="399960" indent="-342720" algn="just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Se x &lt; a[m], então x está à direita de m;</a:t>
            </a:r>
            <a:endParaRPr b="0" lang="pt-PT" sz="2200" spc="-1" strike="noStrike">
              <a:latin typeface="Arial"/>
            </a:endParaRPr>
          </a:p>
          <a:p>
            <a:pPr marL="399960" indent="-342720" algn="just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Se x &gt; a[m], então x está à esquerda de m;</a:t>
            </a:r>
            <a:endParaRPr b="0" lang="pt-PT" sz="2200" spc="-1" strike="noStrike">
              <a:latin typeface="Arial"/>
            </a:endParaRPr>
          </a:p>
          <a:p>
            <a:pPr marL="399960" indent="-342720" algn="just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Se x = a[m], então o índice de x é m;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</p:txBody>
      </p:sp>
      <p:pic>
        <p:nvPicPr>
          <p:cNvPr id="173" name="Imagem 4" descr=""/>
          <p:cNvPicPr/>
          <p:nvPr/>
        </p:nvPicPr>
        <p:blipFill>
          <a:blip r:embed="rId1"/>
          <a:stretch/>
        </p:blipFill>
        <p:spPr>
          <a:xfrm>
            <a:off x="6043320" y="425088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174" name="CustomShape 4"/>
          <p:cNvSpPr/>
          <p:nvPr/>
        </p:nvSpPr>
        <p:spPr>
          <a:xfrm>
            <a:off x="6189480" y="4364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6750720" y="4364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7311600" y="4360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7887240" y="4360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840780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897876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80" name="CustomShape 10"/>
          <p:cNvSpPr/>
          <p:nvPr/>
        </p:nvSpPr>
        <p:spPr>
          <a:xfrm>
            <a:off x="954072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81" name="CustomShape 11"/>
          <p:cNvSpPr/>
          <p:nvPr/>
        </p:nvSpPr>
        <p:spPr>
          <a:xfrm>
            <a:off x="1011384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82" name="CustomShape 12"/>
          <p:cNvSpPr/>
          <p:nvPr/>
        </p:nvSpPr>
        <p:spPr>
          <a:xfrm>
            <a:off x="1068696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83" name="CustomShape 13"/>
          <p:cNvSpPr/>
          <p:nvPr/>
        </p:nvSpPr>
        <p:spPr>
          <a:xfrm>
            <a:off x="1125972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19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84" name="CustomShape 14"/>
          <p:cNvSpPr/>
          <p:nvPr/>
        </p:nvSpPr>
        <p:spPr>
          <a:xfrm>
            <a:off x="6221520" y="5238000"/>
            <a:ext cx="23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11348280" y="5238000"/>
            <a:ext cx="23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j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86" name="CustomShape 16"/>
          <p:cNvSpPr/>
          <p:nvPr/>
        </p:nvSpPr>
        <p:spPr>
          <a:xfrm flipV="1">
            <a:off x="6338160" y="4937400"/>
            <a:ext cx="360" cy="30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7"/>
          <p:cNvSpPr/>
          <p:nvPr/>
        </p:nvSpPr>
        <p:spPr>
          <a:xfrm flipV="1">
            <a:off x="11466360" y="4937400"/>
            <a:ext cx="360" cy="30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8"/>
          <p:cNvSpPr/>
          <p:nvPr/>
        </p:nvSpPr>
        <p:spPr>
          <a:xfrm>
            <a:off x="8461080" y="5242320"/>
            <a:ext cx="160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m = i+(j-i)/2 = 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89" name="CustomShape 19"/>
          <p:cNvSpPr/>
          <p:nvPr/>
        </p:nvSpPr>
        <p:spPr>
          <a:xfrm flipV="1">
            <a:off x="8638200" y="4937400"/>
            <a:ext cx="360" cy="30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0"/>
          <p:cNvSpPr/>
          <p:nvPr/>
        </p:nvSpPr>
        <p:spPr>
          <a:xfrm>
            <a:off x="6395040" y="3335400"/>
            <a:ext cx="163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8 &lt; a[m], logo 8 está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algures aqui 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91" name="CustomShape 21"/>
          <p:cNvSpPr/>
          <p:nvPr/>
        </p:nvSpPr>
        <p:spPr>
          <a:xfrm rot="16200000">
            <a:off x="7075080" y="2883960"/>
            <a:ext cx="223920" cy="2287440"/>
          </a:xfrm>
          <a:prstGeom prst="rightBrace">
            <a:avLst>
              <a:gd name="adj1" fmla="val 4653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2"/>
          <p:cNvSpPr/>
          <p:nvPr/>
        </p:nvSpPr>
        <p:spPr>
          <a:xfrm>
            <a:off x="6052320" y="279000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bfind(8)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Busca Dicotómica aka. Binary Search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Ao descobrir-mos onde está o x em comparação a a[m], podemos encurtar o intervalo de procura:</a:t>
            </a:r>
            <a:endParaRPr b="0" lang="pt-PT" sz="2200" spc="-1" strike="noStrike">
              <a:latin typeface="Arial"/>
            </a:endParaRPr>
          </a:p>
          <a:p>
            <a:pPr marL="399960" indent="-342720" algn="just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Mudamos i = m-1 se x &gt; a[m];</a:t>
            </a:r>
            <a:endParaRPr b="0" lang="pt-PT" sz="2200" spc="-1" strike="noStrike">
              <a:latin typeface="Arial"/>
            </a:endParaRPr>
          </a:p>
          <a:p>
            <a:pPr marL="399960" indent="-342720" algn="just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Mudamos j = m+1 se x &lt; a[m];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E depois calculamos um novo m que seja o meio de i e j e repetimos o processo até o i maior que o j ou encontrar-mos x.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</p:txBody>
      </p:sp>
      <p:pic>
        <p:nvPicPr>
          <p:cNvPr id="196" name="Imagem 4" descr=""/>
          <p:cNvPicPr/>
          <p:nvPr/>
        </p:nvPicPr>
        <p:blipFill>
          <a:blip r:embed="rId1"/>
          <a:stretch/>
        </p:blipFill>
        <p:spPr>
          <a:xfrm>
            <a:off x="6043320" y="425088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197" name="CustomShape 4"/>
          <p:cNvSpPr/>
          <p:nvPr/>
        </p:nvSpPr>
        <p:spPr>
          <a:xfrm>
            <a:off x="6189480" y="4364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6750720" y="4364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7311600" y="4360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7887240" y="4360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840780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897876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3" name="CustomShape 10"/>
          <p:cNvSpPr/>
          <p:nvPr/>
        </p:nvSpPr>
        <p:spPr>
          <a:xfrm>
            <a:off x="954072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1011384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1068696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1125972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19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7" name="CustomShape 14"/>
          <p:cNvSpPr/>
          <p:nvPr/>
        </p:nvSpPr>
        <p:spPr>
          <a:xfrm>
            <a:off x="6221520" y="5238000"/>
            <a:ext cx="23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7930080" y="5226840"/>
            <a:ext cx="23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j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9" name="CustomShape 16"/>
          <p:cNvSpPr/>
          <p:nvPr/>
        </p:nvSpPr>
        <p:spPr>
          <a:xfrm flipV="1">
            <a:off x="6338160" y="4937400"/>
            <a:ext cx="360" cy="30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7"/>
          <p:cNvSpPr/>
          <p:nvPr/>
        </p:nvSpPr>
        <p:spPr>
          <a:xfrm flipV="1">
            <a:off x="8048160" y="4926240"/>
            <a:ext cx="360" cy="30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8"/>
          <p:cNvSpPr/>
          <p:nvPr/>
        </p:nvSpPr>
        <p:spPr>
          <a:xfrm>
            <a:off x="6676920" y="5257440"/>
            <a:ext cx="1191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m = (j+i)/2 = 2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212" name="CustomShape 19"/>
          <p:cNvSpPr/>
          <p:nvPr/>
        </p:nvSpPr>
        <p:spPr>
          <a:xfrm flipV="1">
            <a:off x="7505280" y="4932720"/>
            <a:ext cx="360" cy="30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0"/>
          <p:cNvSpPr/>
          <p:nvPr/>
        </p:nvSpPr>
        <p:spPr>
          <a:xfrm>
            <a:off x="6908760" y="3399840"/>
            <a:ext cx="163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8 &gt; a[m], logo 8 está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algures aqui, 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214" name="CustomShape 21"/>
          <p:cNvSpPr/>
          <p:nvPr/>
        </p:nvSpPr>
        <p:spPr>
          <a:xfrm rot="16200000">
            <a:off x="7907040" y="3748680"/>
            <a:ext cx="256680" cy="590400"/>
          </a:xfrm>
          <a:prstGeom prst="rightBrace">
            <a:avLst>
              <a:gd name="adj1" fmla="val 4653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2"/>
          <p:cNvSpPr/>
          <p:nvPr/>
        </p:nvSpPr>
        <p:spPr>
          <a:xfrm>
            <a:off x="6052320" y="279000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bfind(8)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Busca Dicotómica aka. Binary Sear h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Então e caso o i seja maior que o j? Temos o código errado? Neste caso significa que passamos o ponto onde era suposto x estar mas não o encontramos.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Nesse caso, x simplesmente não existe no array. Se não soubermos se x está ou não no array, ele não aparecer na nossa busca significa que x não existe naquele array. 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219" name="Imagem 4" descr=""/>
          <p:cNvPicPr/>
          <p:nvPr/>
        </p:nvPicPr>
        <p:blipFill>
          <a:blip r:embed="rId1"/>
          <a:stretch/>
        </p:blipFill>
        <p:spPr>
          <a:xfrm>
            <a:off x="6043320" y="425088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6189480" y="4364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6750720" y="4364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7311600" y="4360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7887240" y="4360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840780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897876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954072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1011384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1068696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11259720" y="43606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19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30" name="CustomShape 14"/>
          <p:cNvSpPr/>
          <p:nvPr/>
        </p:nvSpPr>
        <p:spPr>
          <a:xfrm>
            <a:off x="7790400" y="5236920"/>
            <a:ext cx="23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31" name="CustomShape 15"/>
          <p:cNvSpPr/>
          <p:nvPr/>
        </p:nvSpPr>
        <p:spPr>
          <a:xfrm>
            <a:off x="8068320" y="5236920"/>
            <a:ext cx="23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j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32" name="CustomShape 16"/>
          <p:cNvSpPr/>
          <p:nvPr/>
        </p:nvSpPr>
        <p:spPr>
          <a:xfrm flipV="1">
            <a:off x="7907040" y="4936320"/>
            <a:ext cx="118440" cy="30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7"/>
          <p:cNvSpPr/>
          <p:nvPr/>
        </p:nvSpPr>
        <p:spPr>
          <a:xfrm flipH="1" flipV="1">
            <a:off x="8066160" y="4936320"/>
            <a:ext cx="119160" cy="30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8"/>
          <p:cNvSpPr/>
          <p:nvPr/>
        </p:nvSpPr>
        <p:spPr>
          <a:xfrm>
            <a:off x="7027200" y="5606280"/>
            <a:ext cx="21135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i = j, logo encontramos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o índice onde 8 devia estar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235" name="CustomShape 19"/>
          <p:cNvSpPr/>
          <p:nvPr/>
        </p:nvSpPr>
        <p:spPr>
          <a:xfrm>
            <a:off x="7319160" y="3652920"/>
            <a:ext cx="1247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bfind(8) = 3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2162</TotalTime>
  <Application>LibreOffice/6.4.2.2$Windows_X86_64 LibreOffice_project/4e471d8c02c9c90f512f7f9ead8875b57fcb1ec3</Application>
  <Words>1458</Words>
  <Paragraphs>242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2020-10-24T08:57:54Z</dcterms:created>
  <dc:creator>CARLOS ALEXANDRE PERALTA GANHÃO</dc:creator>
  <dc:description/>
  <dc:language>pt-PT</dc:language>
  <cp:lastModifiedBy>CARLOS GANHÃO</cp:lastModifiedBy>
  <dcterms:modified xsi:type="dcterms:W3CDTF">2021-01-10T16:57:39Z</dcterms:modified>
  <cp:revision>25</cp:revision>
  <dc:subject/>
  <dc:title>Funções Recursivas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