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Clique para mover o diapositivo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2000" spc="-1" strike="noStrike">
                <a:latin typeface="Arial"/>
              </a:rPr>
              <a:t>Clique para editar o formato das notas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1400" spc="-1" strike="noStrike">
                <a:latin typeface="Times New Roman"/>
              </a:rPr>
              <a:t>&lt;cabeçalho&gt;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PT" sz="1400" spc="-1" strike="noStrike">
                <a:latin typeface="Times New Roman"/>
              </a:rPr>
              <a:t>&lt;data/hora&gt;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PT" sz="1400" spc="-1" strike="noStrike">
                <a:latin typeface="Times New Roman"/>
              </a:rPr>
              <a:t>&lt;rodapé&gt;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89421F9-BB34-4699-8CE5-43DA93C0C80F}" type="slidenum">
              <a:rPr b="0" lang="pt-PT" sz="1400" spc="-1" strike="noStrike">
                <a:latin typeface="Times New Roman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16BB20A-0649-4064-97E0-FA26DB193808}" type="slidenum">
              <a:rPr b="0" lang="pt-PT" sz="1200" spc="-1" strike="noStrike">
                <a:latin typeface="Times New Roman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D4E21D0-43F3-4CCC-936B-24F1CE21512D}" type="slidenum">
              <a:rPr b="0" lang="pt-PT" sz="1200" spc="-1" strike="noStrike">
                <a:latin typeface="Times New Roman"/>
              </a:rPr>
              <a:t>10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9AAA2BE-4CF0-4AB3-944C-684CD8B26C93}" type="slidenum">
              <a:rPr b="0" lang="pt-PT" sz="1200" spc="-1" strike="noStrike">
                <a:latin typeface="Times New Roman"/>
              </a:rPr>
              <a:t>10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2D8E456-1E95-4056-9709-55CAFAF07B1B}" type="slidenum">
              <a:rPr b="0" lang="pt-PT" sz="1200" spc="-1" strike="noStrike">
                <a:latin typeface="Times New Roman"/>
              </a:rPr>
              <a:t>10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94C6234-88A9-4259-BCD5-EDA624122B06}" type="slidenum">
              <a:rPr b="0" lang="pt-PT" sz="1200" spc="-1" strike="noStrike">
                <a:latin typeface="Times New Roman"/>
              </a:rPr>
              <a:t>10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519B9E-6ADE-4F72-8EA9-F86830ABF8C3}" type="slidenum">
              <a:rPr b="0" lang="pt-PT" sz="1200" spc="-1" strike="noStrike">
                <a:latin typeface="Times New Roman"/>
              </a:rPr>
              <a:t>10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6A053A8-6877-4548-9F44-817A43A9E47C}" type="slidenum">
              <a:rPr b="0" lang="pt-PT" sz="1200" spc="-1" strike="noStrike">
                <a:latin typeface="Times New Roman"/>
              </a:rPr>
              <a:t>10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2FE6442-7BBD-46DE-AE14-30E3D5025CF2}" type="slidenum">
              <a:rPr b="0" lang="pt-PT" sz="1200" spc="-1" strike="noStrike">
                <a:latin typeface="Times New Roman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PT" sz="6000" spc="-1" strike="noStrike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B924C6D-5267-4916-8F0C-228D370BCA91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18-01-2021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31D45F-EEBF-421A-868F-9D3DC65DFD85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Segundo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E9E2705-C54C-4BAD-9FB4-A9115813F927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18-01-2021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56B9DC8-EBB0-4B0A-B6FF-ADE4EEC1B1AB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Segundo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PT" sz="6000" spc="-1" strike="noStrike">
                <a:solidFill>
                  <a:srgbClr val="000000"/>
                </a:solidFill>
                <a:latin typeface="Calibri Light"/>
              </a:rPr>
              <a:t>Cadeias de Carateres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Cifra César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Com a nossa função para encriptar uma letra, podemos fazer uma função para encriptar um texto completo.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Usamos um for para iterar pelos caracteres todos da nossa string e pomos o encriptado dentro do nosso array de saída.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No final também temos que inserir no fim do nosso array de saída o terminador, para que o pc saiba que o texto acaba ali.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latin typeface="Arial"/>
            </a:endParaRPr>
          </a:p>
        </p:txBody>
      </p:sp>
      <p:pic>
        <p:nvPicPr>
          <p:cNvPr id="162" name="Imagem 4" descr="Uma imagem com texto&#10;&#10;Descrição gerada automaticamente"/>
          <p:cNvPicPr/>
          <p:nvPr/>
        </p:nvPicPr>
        <p:blipFill>
          <a:blip r:embed="rId1"/>
          <a:stretch/>
        </p:blipFill>
        <p:spPr>
          <a:xfrm>
            <a:off x="6338160" y="2624400"/>
            <a:ext cx="4991400" cy="192384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7185240" y="4855680"/>
            <a:ext cx="32976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No final de inserir-mos todos os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Caracteres codificados temos que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Inserir o carater nulo (\0) para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Indicar que a string acaba ali.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O que são Cadeias de Carateres? (Strings)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Cadeias de carateres (normalmente chamadas de Strings em inglês) são qualquer conjunto de carateres. 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Um exemplo muito simples é uma palavra, frase ou até mesmo um paragrafo.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Normalmente referimo-nos a uma String com aspas (“…”)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Strings também podem ter números nela, mas estes vão ser charateres!</a:t>
            </a:r>
            <a:endParaRPr b="0" lang="pt-PT" sz="22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315640" y="3429000"/>
            <a:ext cx="147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Hello World”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796440" y="4080960"/>
            <a:ext cx="450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The quick brown fox jumps over the lazy dog”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7800840" y="4733280"/>
            <a:ext cx="250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Licença Numero 12345”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O tipo char (caractere)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Em C não existe o tipo String, mas o tipo char (de character ou caractere) que representa um caractere, seja ele uma letra, numero ou caractere especial.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Podemos escrever um caracter entre pelicas (‘a’ é o caracter a) ou com um inteiro.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Cada char ocupa 1 byte (8 bits) em memoria caso seja uma letra normal.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No entanto como é que passamos de um caracter para uma cadeia deles?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8798760" y="3314520"/>
            <a:ext cx="2276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Incialização do mesmo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caractere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00" name="Imagem 4" descr="Uma imagem com texto&#10;&#10;Descrição gerada automaticamente"/>
          <p:cNvPicPr/>
          <p:nvPr/>
        </p:nvPicPr>
        <p:blipFill>
          <a:blip r:embed="rId1"/>
          <a:stretch/>
        </p:blipFill>
        <p:spPr>
          <a:xfrm>
            <a:off x="6338160" y="2617560"/>
            <a:ext cx="2371680" cy="1866960"/>
          </a:xfrm>
          <a:prstGeom prst="rect">
            <a:avLst/>
          </a:prstGeom>
          <a:ln>
            <a:noFill/>
          </a:ln>
        </p:spPr>
      </p:pic>
      <p:sp>
        <p:nvSpPr>
          <p:cNvPr id="101" name="CustomShape 5"/>
          <p:cNvSpPr/>
          <p:nvPr/>
        </p:nvSpPr>
        <p:spPr>
          <a:xfrm flipH="1" flipV="1">
            <a:off x="8103600" y="3186000"/>
            <a:ext cx="681840" cy="25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"/>
          <p:cNvSpPr/>
          <p:nvPr/>
        </p:nvSpPr>
        <p:spPr>
          <a:xfrm flipH="1">
            <a:off x="8027280" y="3439800"/>
            <a:ext cx="75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Imagem 16" descr=""/>
          <p:cNvPicPr/>
          <p:nvPr/>
        </p:nvPicPr>
        <p:blipFill>
          <a:blip r:embed="rId2"/>
          <a:stretch/>
        </p:blipFill>
        <p:spPr>
          <a:xfrm>
            <a:off x="7110000" y="4719240"/>
            <a:ext cx="828360" cy="44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Arrays de char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Para termos um pedaço de texto, uma cadeia de caracteres em C, é simplesmente um array de caracteres, que podemos pensar como sendo o seu próprio tipo.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Existe algo muito importante nos arrays de caracteres, e isto é que eles têm sempre o numero 0 (que nós não vemos) no fim de um pedaço de texto. Isto acontece para o computador saber que não há mais texto depois disto.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107" name="Imagem 4" descr=""/>
          <p:cNvPicPr/>
          <p:nvPr/>
        </p:nvPicPr>
        <p:blipFill>
          <a:blip r:embed="rId1"/>
          <a:srcRect l="0" t="0" r="-252" b="0"/>
          <a:stretch/>
        </p:blipFill>
        <p:spPr>
          <a:xfrm>
            <a:off x="5918760" y="3130560"/>
            <a:ext cx="5730480" cy="59652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6059520" y="3244320"/>
            <a:ext cx="32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6637320" y="32443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7214400" y="3244320"/>
            <a:ext cx="23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7791840" y="3244320"/>
            <a:ext cx="23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8369640" y="32443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8882640" y="3244320"/>
            <a:ext cx="345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 ‘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>
            <a:off x="9483120" y="3244320"/>
            <a:ext cx="25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5" name="CustomShape 11"/>
          <p:cNvSpPr/>
          <p:nvPr/>
        </p:nvSpPr>
        <p:spPr>
          <a:xfrm>
            <a:off x="10059840" y="32443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6" name="CustomShape 12"/>
          <p:cNvSpPr/>
          <p:nvPr/>
        </p:nvSpPr>
        <p:spPr>
          <a:xfrm>
            <a:off x="10648080" y="32443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7" name="CustomShape 13"/>
          <p:cNvSpPr/>
          <p:nvPr/>
        </p:nvSpPr>
        <p:spPr>
          <a:xfrm>
            <a:off x="11124000" y="3244320"/>
            <a:ext cx="38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\0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8" name="CustomShape 14"/>
          <p:cNvSpPr/>
          <p:nvPr/>
        </p:nvSpPr>
        <p:spPr>
          <a:xfrm>
            <a:off x="5866920" y="2704320"/>
            <a:ext cx="243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char[10] a = “Hello Joe”;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9" name="CustomShape 15"/>
          <p:cNvSpPr/>
          <p:nvPr/>
        </p:nvSpPr>
        <p:spPr>
          <a:xfrm flipV="1">
            <a:off x="11316960" y="3827160"/>
            <a:ext cx="360" cy="3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6"/>
          <p:cNvSpPr/>
          <p:nvPr/>
        </p:nvSpPr>
        <p:spPr>
          <a:xfrm>
            <a:off x="10637280" y="4204440"/>
            <a:ext cx="13590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Este é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um caracter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especial, e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representa o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fim da String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21" name="Imagem 12" descr="Uma imagem com texto, dispositivo, escuro&#10;&#10;Descrição gerada automaticamente"/>
          <p:cNvPicPr/>
          <p:nvPr/>
        </p:nvPicPr>
        <p:blipFill>
          <a:blip r:embed="rId2"/>
          <a:stretch/>
        </p:blipFill>
        <p:spPr>
          <a:xfrm>
            <a:off x="5918760" y="4135680"/>
            <a:ext cx="3395880" cy="807120"/>
          </a:xfrm>
          <a:prstGeom prst="rect">
            <a:avLst/>
          </a:prstGeom>
          <a:ln>
            <a:noFill/>
          </a:ln>
        </p:spPr>
      </p:pic>
      <p:pic>
        <p:nvPicPr>
          <p:cNvPr id="122" name="Imagem 20" descr=""/>
          <p:cNvPicPr/>
          <p:nvPr/>
        </p:nvPicPr>
        <p:blipFill>
          <a:blip r:embed="rId3"/>
          <a:stretch/>
        </p:blipFill>
        <p:spPr>
          <a:xfrm>
            <a:off x="7067520" y="5052600"/>
            <a:ext cx="1098360" cy="29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Unicode e letras como números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Os computadores só conhecem bits, 1 e 0, e binário é ótimo para números, mas não tanto para letras. Como tal foram inventadas normas para associar letras a números de forma a que o computador consiga representar e manipular texto.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A norma mais comum é o Unicode na qual cada caractere é representado por um inteiro positivo.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latin typeface="Arial"/>
            </a:endParaRPr>
          </a:p>
        </p:txBody>
      </p:sp>
      <p:pic>
        <p:nvPicPr>
          <p:cNvPr id="126" name="Imagem 17" descr="Uma imagem com mesa&#10;&#10;Descrição gerada automaticamente"/>
          <p:cNvPicPr/>
          <p:nvPr/>
        </p:nvPicPr>
        <p:blipFill>
          <a:blip r:embed="rId1"/>
          <a:stretch/>
        </p:blipFill>
        <p:spPr>
          <a:xfrm>
            <a:off x="6613560" y="1560600"/>
            <a:ext cx="4210920" cy="509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Ver os números nas letras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Através desta função nós podemos escrever na consola o numero inteiro que corresponde a cada caracter que estiver na nossa cadeia de caracteres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latin typeface="Arial"/>
            </a:endParaRPr>
          </a:p>
        </p:txBody>
      </p:sp>
      <p:pic>
        <p:nvPicPr>
          <p:cNvPr id="130" name="Imagem 4" descr="Uma imagem com texto&#10;&#10;Descrição gerada automaticamente"/>
          <p:cNvPicPr/>
          <p:nvPr/>
        </p:nvPicPr>
        <p:blipFill>
          <a:blip r:embed="rId1"/>
          <a:stretch/>
        </p:blipFill>
        <p:spPr>
          <a:xfrm>
            <a:off x="6338160" y="2753280"/>
            <a:ext cx="5096520" cy="293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Usando Cadeias de Caraters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A primeira coisa que temos de aprender com String em C é como declarar arrays de carateres e depois como ler texto da consola. 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Para declarar um array de caracteres vazio, podemos duma forma análoga a inteiros ou doubles. E para nossa sorte podemos ler texto da consola com o scanf() de uma forma bem simples.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latin typeface="Arial"/>
            </a:endParaRPr>
          </a:p>
        </p:txBody>
      </p:sp>
      <p:pic>
        <p:nvPicPr>
          <p:cNvPr id="134" name="Imagem 4" descr="Uma imagem com texto&#10;&#10;Descrição gerada automaticamente"/>
          <p:cNvPicPr/>
          <p:nvPr/>
        </p:nvPicPr>
        <p:blipFill>
          <a:blip r:embed="rId1"/>
          <a:stretch/>
        </p:blipFill>
        <p:spPr>
          <a:xfrm>
            <a:off x="7743960" y="2386440"/>
            <a:ext cx="2753280" cy="917640"/>
          </a:xfrm>
          <a:prstGeom prst="rect">
            <a:avLst/>
          </a:prstGeom>
          <a:ln>
            <a:noFill/>
          </a:ln>
        </p:spPr>
      </p:pic>
      <p:pic>
        <p:nvPicPr>
          <p:cNvPr id="135" name="Imagem 6" descr="Uma imagem com texto&#10;&#10;Descrição gerada automaticamente"/>
          <p:cNvPicPr/>
          <p:nvPr/>
        </p:nvPicPr>
        <p:blipFill>
          <a:blip r:embed="rId2"/>
          <a:stretch/>
        </p:blipFill>
        <p:spPr>
          <a:xfrm>
            <a:off x="7028640" y="4089240"/>
            <a:ext cx="4184280" cy="1801080"/>
          </a:xfrm>
          <a:prstGeom prst="rect">
            <a:avLst/>
          </a:prstGeom>
          <a:ln>
            <a:noFill/>
          </a:ln>
        </p:spPr>
      </p:pic>
      <p:sp>
        <p:nvSpPr>
          <p:cNvPr id="136" name="CustomShape 4"/>
          <p:cNvSpPr/>
          <p:nvPr/>
        </p:nvSpPr>
        <p:spPr>
          <a:xfrm>
            <a:off x="7787160" y="3328560"/>
            <a:ext cx="26668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declarar uma cadeia de caracteres</a:t>
            </a: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e ler informação da consola para </a:t>
            </a: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787160" y="5890680"/>
            <a:ext cx="266688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declarar uma cadeia de caracteres</a:t>
            </a: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e ler informação da consola para </a:t>
            </a: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repetidamente</a:t>
            </a:r>
            <a:endParaRPr b="0" lang="pt-P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Usando Cadeias de Carateres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6000"/>
          </a:bodyPr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Agora que temos a nossa cadeia de caracteres, podemos trabalhar com ela, mas primeiro, repara que já não precisamos do n para uma String, isto acontece pq quando lemos uma cadeia de carateres, o programa insere um caracter especial (o null, com numero = 0) para indicar o fim da string, e assim podemos usar isso para saber quando parar.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Por outro lado, caso mudemos a o fim da string, podemos precisar de inserir este caratere para o programa saber onde esta acaba.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141" name="Imagem 4" descr=""/>
          <p:cNvPicPr/>
          <p:nvPr/>
        </p:nvPicPr>
        <p:blipFill>
          <a:blip r:embed="rId1"/>
          <a:srcRect l="0" t="0" r="-252" b="0"/>
          <a:stretch/>
        </p:blipFill>
        <p:spPr>
          <a:xfrm>
            <a:off x="5918760" y="3130560"/>
            <a:ext cx="5730480" cy="59652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6059520" y="3244320"/>
            <a:ext cx="32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6637320" y="32443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7214400" y="3244320"/>
            <a:ext cx="23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7791840" y="3244320"/>
            <a:ext cx="23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8369640" y="32443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8882640" y="3244320"/>
            <a:ext cx="345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 ‘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9483120" y="3244320"/>
            <a:ext cx="25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10059840" y="32443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10648080" y="32443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11124000" y="3244320"/>
            <a:ext cx="38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\0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5866920" y="2704320"/>
            <a:ext cx="243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char[10] a = “Hello Joe”;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53" name="Imagem 17" descr=""/>
          <p:cNvPicPr/>
          <p:nvPr/>
        </p:nvPicPr>
        <p:blipFill>
          <a:blip r:embed="rId2"/>
          <a:stretch/>
        </p:blipFill>
        <p:spPr>
          <a:xfrm>
            <a:off x="7520400" y="4118400"/>
            <a:ext cx="2307240" cy="50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Operações em cadeias de carateres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6000"/>
          </a:bodyPr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Vamos ver um exemplo: Codificar texto com a cifra de césar.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A cifra césar substitui letras pela letra 3 posições à frente no alfabelto. Se generalizarmos para d posições à frente no alfabeto podemos fazer a seguinte função.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A soma de d, move o numero do charater para a frente, e a subtração cria o inicio do alfabeto, pq todas as letras são à frente do A, que é o numero 65 em Unicode. No entanto depois temos que somar o A outra vez, para termos um caracter legível.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157" name="Imagem 4" descr="Uma imagem com texto&#10;&#10;Descrição gerada automaticamente"/>
          <p:cNvPicPr/>
          <p:nvPr/>
        </p:nvPicPr>
        <p:blipFill>
          <a:blip r:embed="rId1"/>
          <a:stretch/>
        </p:blipFill>
        <p:spPr>
          <a:xfrm>
            <a:off x="6602400" y="2805120"/>
            <a:ext cx="4344480" cy="124740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7311960" y="4231080"/>
            <a:ext cx="2925720" cy="21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d = 3; x = ‘B’ (66)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x – ‘A’ =&gt; ‘B’ – ‘A’ (66 – 65) = 1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1 + d =&gt; 1 + 3 = 4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4 % 26 = 4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4 + ‘A’ (4 + 65) = ‘E’ (69)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2334</TotalTime>
  <Application>LibreOffice/6.4.2.2$Windows_X86_64 LibreOffice_project/4e471d8c02c9c90f512f7f9ead8875b57fcb1ec3</Application>
  <Words>873</Words>
  <Paragraphs>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2020-10-24T08:57:54Z</dcterms:created>
  <dc:creator>CARLOS ALEXANDRE PERALTA GANHÃO</dc:creator>
  <dc:description/>
  <dc:language>pt-PT</dc:language>
  <cp:lastModifiedBy>CARLOS GANHÃO</cp:lastModifiedBy>
  <dcterms:modified xsi:type="dcterms:W3CDTF">2021-01-17T16:47:03Z</dcterms:modified>
  <cp:revision>27</cp:revision>
  <dc:subject/>
  <dc:title>Funções Recursivas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