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75" r:id="rId4"/>
    <p:sldId id="260" r:id="rId5"/>
    <p:sldId id="259" r:id="rId6"/>
    <p:sldId id="272" r:id="rId7"/>
    <p:sldId id="273" r:id="rId8"/>
    <p:sldId id="267" r:id="rId9"/>
    <p:sldId id="271" r:id="rId10"/>
    <p:sldId id="276" r:id="rId11"/>
    <p:sldId id="268" r:id="rId12"/>
    <p:sldId id="274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C217A-B515-492C-9F57-BC713233363C}" type="datetimeFigureOut">
              <a:rPr lang="pt-PT" smtClean="0"/>
              <a:t>21-11-2020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27319-E604-40E9-8C19-1D842948D48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588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27319-E604-40E9-8C19-1D842948D48F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3270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31E91-E188-45AD-9C0C-CAD7608CF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A0F284-7593-46CF-BF0C-B86A57E4D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C0973ED-605E-4B55-B6AC-CCAB0E08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31AA-1DB4-44DC-8DDA-CF6772F3B93E}" type="datetimeFigureOut">
              <a:rPr lang="pt-PT" smtClean="0"/>
              <a:t>21-11-2020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D634481-0819-4BA6-AD03-1E0FAC071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1208584-C66A-4E2E-9B99-4AAF46DF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1977-BF24-4F29-9611-22BE51EE30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435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38462-270F-4B22-919B-01BC464E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C14AD2A-4EF5-48D5-85E9-8014B3D8E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C1F42FB-2F07-4ED7-B644-95AAEC3A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31AA-1DB4-44DC-8DDA-CF6772F3B93E}" type="datetimeFigureOut">
              <a:rPr lang="pt-PT" smtClean="0"/>
              <a:t>21-11-2020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B2843B7-2044-433B-904F-E17535C4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29DF6BD-940E-4476-B2C3-F965F082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1977-BF24-4F29-9611-22BE51EE30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47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F57008-E1F2-4C84-8F6E-436921C3B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F885F0B-9FFA-4813-BAA3-828496691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A1968B7-90A4-4C4E-B183-45FB5AAF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31AA-1DB4-44DC-8DDA-CF6772F3B93E}" type="datetimeFigureOut">
              <a:rPr lang="pt-PT" smtClean="0"/>
              <a:t>21-11-2020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B4FBAC2-2D65-4754-8B7E-4A5E23B6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491A2C5-3008-4326-8D53-52F9459A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1977-BF24-4F29-9611-22BE51EE30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295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2399E-B1C7-49D2-BAC0-D6E8A6C0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93AB877-493A-4278-8715-9833F0671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BFECD8-7E18-461F-BD0A-FC5E95152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31AA-1DB4-44DC-8DDA-CF6772F3B93E}" type="datetimeFigureOut">
              <a:rPr lang="pt-PT" smtClean="0"/>
              <a:t>21-11-2020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B4766E1-5D5D-486F-B4ED-A642349F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2BE6DB4-4051-40C6-9807-C878FA59D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1977-BF24-4F29-9611-22BE51EE30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593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DE67D-1E8C-4FBB-94CB-CB38EFC9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8E4F345-14A7-42CE-91D7-E59B2C0FE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01DA21E-42CA-4E8A-9BC8-9FA9484D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31AA-1DB4-44DC-8DDA-CF6772F3B93E}" type="datetimeFigureOut">
              <a:rPr lang="pt-PT" smtClean="0"/>
              <a:t>21-11-2020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6092FA9-5A7F-4CCE-835A-DED5B06C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F363E43-C02E-47BE-B93E-0C211975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1977-BF24-4F29-9611-22BE51EE30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329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93F6D-7365-49EC-8E37-20D80FD1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674F58-32C1-435F-84D9-D95DA137B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6684F4A-28AE-438C-88CB-E934F4037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C4EBB53-71AB-44CF-82D6-2CD02E47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31AA-1DB4-44DC-8DDA-CF6772F3B93E}" type="datetimeFigureOut">
              <a:rPr lang="pt-PT" smtClean="0"/>
              <a:t>21-11-2020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0BACBC5-3E6F-4645-A482-4BD5F88F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FB8EEF7-6125-4C79-A477-C416AA82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1977-BF24-4F29-9611-22BE51EE30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280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77C2A-4CD6-44DB-9638-F92B15B3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94F4494-A44B-4288-A8AD-CDEA17913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5E2AB91-1C95-4594-A31D-89D98EBAD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3039D00-55D6-4BC9-8728-FF2A6E990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7706EED-79CF-498B-8AAD-9F8F34F5D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9ED3B60-ADDF-4F4A-8BC3-ED1D64FF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31AA-1DB4-44DC-8DDA-CF6772F3B93E}" type="datetimeFigureOut">
              <a:rPr lang="pt-PT" smtClean="0"/>
              <a:t>21-11-2020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50421EE-E0FC-4B37-A90D-B4E2FE18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BCEBE8F-A79A-49F1-A222-F28CC931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1977-BF24-4F29-9611-22BE51EE30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645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FC8C6-66D7-41CE-B88B-0551FD72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1F9C6DF-3735-427C-ACCD-951C09FD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31AA-1DB4-44DC-8DDA-CF6772F3B93E}" type="datetimeFigureOut">
              <a:rPr lang="pt-PT" smtClean="0"/>
              <a:t>21-11-2020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8B5E68D-E93B-4F7B-8889-BD9ED32C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4F586CF-0B4E-4AFC-8529-8D641740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1977-BF24-4F29-9611-22BE51EE30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157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E21495F-06A2-49FE-9588-E2B2C765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31AA-1DB4-44DC-8DDA-CF6772F3B93E}" type="datetimeFigureOut">
              <a:rPr lang="pt-PT" smtClean="0"/>
              <a:t>21-11-2020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B92DBAD-FD1E-4C5B-B491-FD88AA5B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F4249AB-B7AB-4433-9144-5C57678D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1977-BF24-4F29-9611-22BE51EE30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973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07CBF-1C5E-43D5-BA8D-4D3D77AE0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1793CD3-F61B-48F5-B67F-CBBF59DF2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C2B7443-C4FD-431A-915F-D76F73060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6F98139-3512-473C-9BC5-6A6F667B4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31AA-1DB4-44DC-8DDA-CF6772F3B93E}" type="datetimeFigureOut">
              <a:rPr lang="pt-PT" smtClean="0"/>
              <a:t>21-11-2020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30FD452-EEC0-4788-B00D-D6B8BB07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B3D03EB-AFB9-4B4E-BBF0-4DABA198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1977-BF24-4F29-9611-22BE51EE30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155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FBF00-60E9-4772-BCE2-4C9355F32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B6046E7E-9CC8-490A-84C4-91D1000F8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6219676-BA95-47A9-8A8D-2ADCCA682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DDBD24F-9BE0-4C67-BA30-4E45F6AB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31AA-1DB4-44DC-8DDA-CF6772F3B93E}" type="datetimeFigureOut">
              <a:rPr lang="pt-PT" smtClean="0"/>
              <a:t>21-11-2020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4FAD29A-A35E-433A-A6DA-1C96FC8D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0A443A3-5601-46D8-86D8-75A9911A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1977-BF24-4F29-9611-22BE51EE30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219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4E558DAA-A94E-4F75-A067-E383E586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7C2CA2C-3B63-42A7-AB10-9F0539F9D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3E8D31-6278-401E-BD88-C8DBA51D2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531AA-1DB4-44DC-8DDA-CF6772F3B93E}" type="datetimeFigureOut">
              <a:rPr lang="pt-PT" smtClean="0"/>
              <a:t>21-11-2020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D48B636-619A-400C-922B-012A7F403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637AC29-221D-4AD6-9B4B-18C5D49B3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71977-BF24-4F29-9611-22BE51EE30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513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90533-7B89-4483-8FF6-CE9771E0C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Inicio dos </a:t>
            </a:r>
            <a:r>
              <a:rPr lang="pt-PT" dirty="0" err="1"/>
              <a:t>Arrays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6D1337-05EA-4FCB-B268-6FD9C761A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06187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FD7DAD-DB16-4698-A1A0-2F155B41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Uso pratico em 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903CA7-48FA-44D8-B56B-E99CE3C57417}"/>
              </a:ext>
            </a:extLst>
          </p:cNvPr>
          <p:cNvSpPr txBox="1"/>
          <p:nvPr/>
        </p:nvSpPr>
        <p:spPr>
          <a:xfrm>
            <a:off x="838200" y="2516777"/>
            <a:ext cx="5015484" cy="366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PT" sz="2200" dirty="0"/>
              <a:t>Finalmente quando quisermos fazer qualquer operação com um </a:t>
            </a:r>
            <a:r>
              <a:rPr lang="pt-PT" sz="2200" dirty="0" err="1"/>
              <a:t>array</a:t>
            </a:r>
            <a:r>
              <a:rPr lang="pt-PT" sz="2200" dirty="0"/>
              <a:t>, temos que passar para a função o </a:t>
            </a:r>
            <a:r>
              <a:rPr lang="pt-PT" sz="2200" dirty="0" err="1"/>
              <a:t>array</a:t>
            </a:r>
            <a:r>
              <a:rPr lang="pt-PT" sz="2200" dirty="0"/>
              <a:t> e o tamanho do mesmo. Caso contrario a função recipiente não saberá quantos elementos o </a:t>
            </a:r>
            <a:r>
              <a:rPr lang="pt-PT" sz="2200" dirty="0" err="1"/>
              <a:t>array</a:t>
            </a:r>
            <a:r>
              <a:rPr lang="pt-PT" sz="2200" dirty="0"/>
              <a:t> tem.</a:t>
            </a:r>
          </a:p>
          <a:p>
            <a:endParaRPr lang="pt-PT" sz="2200" dirty="0"/>
          </a:p>
          <a:p>
            <a:r>
              <a:rPr lang="pt-PT" sz="2200" dirty="0"/>
              <a:t>Por exemplo se quisermos dar print do </a:t>
            </a:r>
            <a:r>
              <a:rPr lang="pt-PT" sz="2200" dirty="0" err="1"/>
              <a:t>array</a:t>
            </a:r>
            <a:r>
              <a:rPr lang="pt-PT" sz="2200" dirty="0"/>
              <a:t> usando </a:t>
            </a:r>
            <a:r>
              <a:rPr lang="pt-PT" sz="2200" dirty="0" err="1"/>
              <a:t>ints_println_basic</a:t>
            </a:r>
            <a:r>
              <a:rPr lang="pt-PT" sz="2200" dirty="0"/>
              <a:t>() teremos que passar o n também.</a:t>
            </a:r>
          </a:p>
        </p:txBody>
      </p:sp>
      <p:pic>
        <p:nvPicPr>
          <p:cNvPr id="7" name="Imagem 6" descr="Uma imagem com objeto, laranja, relógio, escuro&#10;&#10;Descrição gerada automaticamente">
            <a:extLst>
              <a:ext uri="{FF2B5EF4-FFF2-40B4-BE49-F238E27FC236}">
                <a16:creationId xmlns:a16="http://schemas.microsoft.com/office/drawing/2014/main" id="{85AC56CE-0BA9-4738-995E-CBCB7694C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065" y="2386584"/>
            <a:ext cx="3247386" cy="1339389"/>
          </a:xfrm>
          <a:prstGeom prst="rect">
            <a:avLst/>
          </a:prstGeom>
        </p:spPr>
      </p:pic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49EB6DFB-07AE-4ACB-98C3-77552B702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465" y="3881262"/>
            <a:ext cx="4372585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2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FD7DAD-DB16-4698-A1A0-2F155B41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Exercicio</a:t>
            </a:r>
            <a:r>
              <a:rPr lang="pt-PT" dirty="0">
                <a:solidFill>
                  <a:schemeClr val="bg1"/>
                </a:solidFill>
              </a:rPr>
              <a:t>: Preencher n com 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903CA7-48FA-44D8-B56B-E99CE3C57417}"/>
              </a:ext>
            </a:extLst>
          </p:cNvPr>
          <p:cNvSpPr txBox="1"/>
          <p:nvPr/>
        </p:nvSpPr>
        <p:spPr>
          <a:xfrm>
            <a:off x="838200" y="2516777"/>
            <a:ext cx="5015484" cy="366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PT" sz="2200" dirty="0"/>
              <a:t>Faz um programa que preencha um </a:t>
            </a:r>
            <a:r>
              <a:rPr lang="pt-PT" sz="2200" dirty="0" err="1"/>
              <a:t>array</a:t>
            </a:r>
            <a:r>
              <a:rPr lang="pt-PT" sz="2200" dirty="0"/>
              <a:t> com o valor de x nos seus primeiros n elementos e depois o escreva na consola:</a:t>
            </a:r>
          </a:p>
          <a:p>
            <a:endParaRPr lang="pt-PT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dirty="0"/>
              <a:t>x = 1, n = 5:</a:t>
            </a:r>
          </a:p>
          <a:p>
            <a:r>
              <a:rPr lang="pt-PT" sz="2200" dirty="0"/>
              <a:t>	1 1 1 1 1</a:t>
            </a:r>
          </a:p>
          <a:p>
            <a:endParaRPr lang="pt-PT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dirty="0"/>
              <a:t>X = 55, n = 10:</a:t>
            </a:r>
          </a:p>
          <a:p>
            <a:r>
              <a:rPr lang="pt-PT" sz="2200" dirty="0"/>
              <a:t>	55 55 55 55 55 55 55 55 55 55</a:t>
            </a:r>
          </a:p>
        </p:txBody>
      </p:sp>
    </p:spTree>
    <p:extLst>
      <p:ext uri="{BB962C8B-B14F-4D97-AF65-F5344CB8AC3E}">
        <p14:creationId xmlns:p14="http://schemas.microsoft.com/office/powerpoint/2010/main" val="4065235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FD7DAD-DB16-4698-A1A0-2F155B41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Exercicio</a:t>
            </a:r>
            <a:r>
              <a:rPr lang="pt-PT" dirty="0">
                <a:solidFill>
                  <a:schemeClr val="bg1"/>
                </a:solidFill>
              </a:rPr>
              <a:t>: contar os 7’s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903CA7-48FA-44D8-B56B-E99CE3C57417}"/>
              </a:ext>
            </a:extLst>
          </p:cNvPr>
          <p:cNvSpPr txBox="1"/>
          <p:nvPr/>
        </p:nvSpPr>
        <p:spPr>
          <a:xfrm>
            <a:off x="838200" y="2516777"/>
            <a:ext cx="5015484" cy="366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PT" sz="2200" dirty="0"/>
              <a:t>Faz um programa que dado um </a:t>
            </a:r>
            <a:r>
              <a:rPr lang="pt-PT" sz="2200" dirty="0" err="1"/>
              <a:t>array</a:t>
            </a:r>
            <a:r>
              <a:rPr lang="pt-PT" sz="2200" dirty="0"/>
              <a:t>, conta o numero de 7s que esse </a:t>
            </a:r>
            <a:r>
              <a:rPr lang="pt-PT" sz="2200" dirty="0" err="1"/>
              <a:t>array</a:t>
            </a:r>
            <a:r>
              <a:rPr lang="pt-PT" sz="2200" dirty="0"/>
              <a:t> têm:</a:t>
            </a:r>
          </a:p>
          <a:p>
            <a:endParaRPr lang="pt-PT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dirty="0"/>
              <a:t>in: 0 1 2 3 4 5 6 7 8:</a:t>
            </a:r>
          </a:p>
          <a:p>
            <a:r>
              <a:rPr lang="pt-PT" sz="2200" dirty="0"/>
              <a:t>	out: 1</a:t>
            </a:r>
          </a:p>
          <a:p>
            <a:endParaRPr lang="pt-PT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dirty="0"/>
              <a:t>in: 1 5 7 8 7 7 1 9 7:</a:t>
            </a:r>
          </a:p>
          <a:p>
            <a:r>
              <a:rPr lang="pt-PT" sz="2200" dirty="0"/>
              <a:t>	out: 4</a:t>
            </a:r>
          </a:p>
        </p:txBody>
      </p:sp>
    </p:spTree>
    <p:extLst>
      <p:ext uri="{BB962C8B-B14F-4D97-AF65-F5344CB8AC3E}">
        <p14:creationId xmlns:p14="http://schemas.microsoft.com/office/powerpoint/2010/main" val="213042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FD7DAD-DB16-4698-A1A0-2F155B41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O que são </a:t>
            </a:r>
            <a:r>
              <a:rPr lang="pt-PT" dirty="0" err="1">
                <a:solidFill>
                  <a:schemeClr val="bg1"/>
                </a:solidFill>
              </a:rPr>
              <a:t>Arrays</a:t>
            </a:r>
            <a:r>
              <a:rPr lang="pt-PT" dirty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903CA7-48FA-44D8-B56B-E99CE3C57417}"/>
              </a:ext>
            </a:extLst>
          </p:cNvPr>
          <p:cNvSpPr txBox="1"/>
          <p:nvPr/>
        </p:nvSpPr>
        <p:spPr>
          <a:xfrm>
            <a:off x="838200" y="2516777"/>
            <a:ext cx="5015484" cy="36601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pt-PT" sz="2200" dirty="0"/>
              <a:t>“</a:t>
            </a:r>
            <a:r>
              <a:rPr lang="pt-PT" sz="2200" dirty="0" err="1"/>
              <a:t>Arrays</a:t>
            </a:r>
            <a:r>
              <a:rPr lang="pt-PT" sz="2200" dirty="0"/>
              <a:t> são sequencias de objetos, todos do mesmo tipo (…)”. Permitem repetidos, e não são ordenados por defeito.</a:t>
            </a:r>
          </a:p>
          <a:p>
            <a:pPr marL="57150" algn="just">
              <a:lnSpc>
                <a:spcPct val="90000"/>
              </a:lnSpc>
              <a:spcAft>
                <a:spcPts val="600"/>
              </a:spcAft>
            </a:pPr>
            <a:endParaRPr lang="pt-PT" sz="2200" dirty="0"/>
          </a:p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pt-PT" sz="2200" dirty="0"/>
              <a:t>Cada elemento de um </a:t>
            </a:r>
            <a:r>
              <a:rPr lang="pt-PT" sz="2200" dirty="0" err="1"/>
              <a:t>array</a:t>
            </a:r>
            <a:r>
              <a:rPr lang="pt-PT" sz="2200" dirty="0"/>
              <a:t> é acessível através do seu índice (</a:t>
            </a:r>
            <a:r>
              <a:rPr lang="pt-PT" sz="2200" dirty="0" err="1"/>
              <a:t>index</a:t>
            </a:r>
            <a:r>
              <a:rPr lang="pt-PT" sz="2200" dirty="0"/>
              <a:t>) que é sempre um numero inteiro positivo. O primeiro índice é 0, depois 1, a seguir 2… até N-1, sendo N a capacidade do </a:t>
            </a:r>
            <a:r>
              <a:rPr lang="pt-PT" sz="2200" dirty="0" err="1"/>
              <a:t>array</a:t>
            </a:r>
            <a:r>
              <a:rPr lang="pt-PT" sz="2200" dirty="0"/>
              <a:t>.</a:t>
            </a:r>
          </a:p>
          <a:p>
            <a:pPr marL="57150" algn="just">
              <a:lnSpc>
                <a:spcPct val="90000"/>
              </a:lnSpc>
              <a:spcAft>
                <a:spcPts val="600"/>
              </a:spcAft>
            </a:pPr>
            <a:endParaRPr lang="pt-PT" sz="2200" dirty="0"/>
          </a:p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pt-PT" sz="2200" dirty="0"/>
              <a:t>Todos os elementos de um </a:t>
            </a:r>
            <a:r>
              <a:rPr lang="pt-PT" sz="2200" dirty="0" err="1"/>
              <a:t>array</a:t>
            </a:r>
            <a:r>
              <a:rPr lang="pt-PT" sz="2200" dirty="0"/>
              <a:t> são consecutivos (lado a lado) na memoria!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4EF210E-2ABA-4734-A932-2090C07E9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153" y="4138707"/>
            <a:ext cx="5716302" cy="5970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1A31D48-75E2-4087-8D04-E888AD6EBFDB}"/>
              </a:ext>
            </a:extLst>
          </p:cNvPr>
          <p:cNvSpPr txBox="1"/>
          <p:nvPr/>
        </p:nvSpPr>
        <p:spPr>
          <a:xfrm>
            <a:off x="6096000" y="4252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DD476F-9DBA-4EE7-AFC2-784A2EB27784}"/>
              </a:ext>
            </a:extLst>
          </p:cNvPr>
          <p:cNvSpPr txBox="1"/>
          <p:nvPr/>
        </p:nvSpPr>
        <p:spPr>
          <a:xfrm>
            <a:off x="6663070" y="4252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5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EFE66A1-CB03-4E22-95BA-B9D2EE255A1B}"/>
              </a:ext>
            </a:extLst>
          </p:cNvPr>
          <p:cNvSpPr txBox="1"/>
          <p:nvPr/>
        </p:nvSpPr>
        <p:spPr>
          <a:xfrm>
            <a:off x="7230140" y="4252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B5951F3-EE6F-4C33-99AB-F7C895EA0C42}"/>
              </a:ext>
            </a:extLst>
          </p:cNvPr>
          <p:cNvSpPr txBox="1"/>
          <p:nvPr/>
        </p:nvSpPr>
        <p:spPr>
          <a:xfrm>
            <a:off x="7797210" y="4252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123F504-7C83-406E-929A-0272C008719E}"/>
              </a:ext>
            </a:extLst>
          </p:cNvPr>
          <p:cNvSpPr txBox="1"/>
          <p:nvPr/>
        </p:nvSpPr>
        <p:spPr>
          <a:xfrm>
            <a:off x="8364280" y="4252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7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7ADB3ED-9FB5-4E8F-8F4F-CFDD2E19936B}"/>
              </a:ext>
            </a:extLst>
          </p:cNvPr>
          <p:cNvSpPr txBox="1"/>
          <p:nvPr/>
        </p:nvSpPr>
        <p:spPr>
          <a:xfrm>
            <a:off x="8931350" y="4252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CB7BE24-A3B6-47F8-959A-688F6D1952B1}"/>
              </a:ext>
            </a:extLst>
          </p:cNvPr>
          <p:cNvSpPr txBox="1"/>
          <p:nvPr/>
        </p:nvSpPr>
        <p:spPr>
          <a:xfrm>
            <a:off x="9498420" y="4252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3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F3015C-2D66-4EC5-97C7-CF6BBE35B531}"/>
              </a:ext>
            </a:extLst>
          </p:cNvPr>
          <p:cNvSpPr txBox="1"/>
          <p:nvPr/>
        </p:nvSpPr>
        <p:spPr>
          <a:xfrm>
            <a:off x="10065490" y="4252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4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F5ADF5C-F101-49B7-9571-3F557D7F1CEB}"/>
              </a:ext>
            </a:extLst>
          </p:cNvPr>
          <p:cNvSpPr txBox="1"/>
          <p:nvPr/>
        </p:nvSpPr>
        <p:spPr>
          <a:xfrm>
            <a:off x="10632560" y="4252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5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A9B1D85-F92F-444C-A433-F1E56C6D87BA}"/>
              </a:ext>
            </a:extLst>
          </p:cNvPr>
          <p:cNvSpPr txBox="1"/>
          <p:nvPr/>
        </p:nvSpPr>
        <p:spPr>
          <a:xfrm>
            <a:off x="11199630" y="4252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4327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FD7DAD-DB16-4698-A1A0-2F155B41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Visualizar um </a:t>
            </a:r>
            <a:r>
              <a:rPr lang="pt-PT" dirty="0" err="1">
                <a:solidFill>
                  <a:schemeClr val="bg1"/>
                </a:solidFill>
              </a:rPr>
              <a:t>Array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903CA7-48FA-44D8-B56B-E99CE3C57417}"/>
              </a:ext>
            </a:extLst>
          </p:cNvPr>
          <p:cNvSpPr txBox="1"/>
          <p:nvPr/>
        </p:nvSpPr>
        <p:spPr>
          <a:xfrm>
            <a:off x="838200" y="2516777"/>
            <a:ext cx="5015484" cy="366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pt-PT" sz="2200" dirty="0"/>
              <a:t>Em programação ajuda imenso ter uma imagem mental do que estamos a fazer ou com o que estamos a trabalhar, especialmente quanto mais complexas as coisas são.</a:t>
            </a:r>
          </a:p>
          <a:p>
            <a:pPr marL="57150" algn="just">
              <a:lnSpc>
                <a:spcPct val="90000"/>
              </a:lnSpc>
              <a:spcAft>
                <a:spcPts val="600"/>
              </a:spcAft>
            </a:pPr>
            <a:endParaRPr lang="pt-PT" sz="2200" dirty="0"/>
          </a:p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pt-PT" sz="2200" dirty="0"/>
              <a:t>Visualizar a representação de um </a:t>
            </a:r>
            <a:r>
              <a:rPr lang="pt-PT" sz="2200" dirty="0" err="1"/>
              <a:t>array</a:t>
            </a:r>
            <a:r>
              <a:rPr lang="pt-PT" sz="2200" dirty="0"/>
              <a:t> dá muito jeito para depois saberem lê-lo, manipula-lo e muda-lo.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3A0E9A-F53B-427A-94A1-F21FD6900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153" y="2831964"/>
            <a:ext cx="5716302" cy="597036"/>
          </a:xfrm>
          <a:prstGeom prst="rect">
            <a:avLst/>
          </a:prstGeom>
        </p:spPr>
      </p:pic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C09989B2-E718-4834-9AC4-D5EA96EDF4EC}"/>
              </a:ext>
            </a:extLst>
          </p:cNvPr>
          <p:cNvCxnSpPr>
            <a:cxnSpLocks/>
          </p:cNvCxnSpPr>
          <p:nvPr/>
        </p:nvCxnSpPr>
        <p:spPr>
          <a:xfrm flipV="1">
            <a:off x="6215449" y="3498110"/>
            <a:ext cx="0" cy="3623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6710523-ED73-4412-83D2-B5906D80587A}"/>
              </a:ext>
            </a:extLst>
          </p:cNvPr>
          <p:cNvSpPr txBox="1"/>
          <p:nvPr/>
        </p:nvSpPr>
        <p:spPr>
          <a:xfrm>
            <a:off x="5935778" y="380947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i = 0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CB4F0A0-D4DF-4DE5-8564-2C522E30A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153" y="5340186"/>
            <a:ext cx="5716302" cy="59703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C98E742-4B31-40B7-99DF-4DA8C28F1CB0}"/>
              </a:ext>
            </a:extLst>
          </p:cNvPr>
          <p:cNvSpPr txBox="1"/>
          <p:nvPr/>
        </p:nvSpPr>
        <p:spPr>
          <a:xfrm>
            <a:off x="7181408" y="2516777"/>
            <a:ext cx="3219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/>
              <a:t>Normalmente desenha-se um </a:t>
            </a:r>
            <a:r>
              <a:rPr lang="pt-PT" sz="1400" dirty="0" err="1"/>
              <a:t>array</a:t>
            </a:r>
            <a:r>
              <a:rPr lang="pt-PT" sz="1400" dirty="0"/>
              <a:t> assim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50B7E65-E503-44C2-8C89-CD4454B457A4}"/>
              </a:ext>
            </a:extLst>
          </p:cNvPr>
          <p:cNvSpPr txBox="1"/>
          <p:nvPr/>
        </p:nvSpPr>
        <p:spPr>
          <a:xfrm>
            <a:off x="6977963" y="5032409"/>
            <a:ext cx="3626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/>
              <a:t>Sempre nos lembrando de quais são os índices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1A415C4-956B-42A6-8624-5705168F6918}"/>
              </a:ext>
            </a:extLst>
          </p:cNvPr>
          <p:cNvSpPr txBox="1"/>
          <p:nvPr/>
        </p:nvSpPr>
        <p:spPr>
          <a:xfrm>
            <a:off x="6080250" y="2945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092EE93-78F9-425E-9D22-2781AAE2542A}"/>
              </a:ext>
            </a:extLst>
          </p:cNvPr>
          <p:cNvSpPr txBox="1"/>
          <p:nvPr/>
        </p:nvSpPr>
        <p:spPr>
          <a:xfrm>
            <a:off x="6655011" y="2945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5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C1BEE83-A7D6-47ED-8C00-EC81F1C5F747}"/>
              </a:ext>
            </a:extLst>
          </p:cNvPr>
          <p:cNvSpPr txBox="1"/>
          <p:nvPr/>
        </p:nvSpPr>
        <p:spPr>
          <a:xfrm>
            <a:off x="6878151" y="3600192"/>
            <a:ext cx="4645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Cada quadrado é um espaço no </a:t>
            </a:r>
            <a:r>
              <a:rPr lang="pt-PT" sz="1400" dirty="0" err="1"/>
              <a:t>array</a:t>
            </a:r>
            <a:r>
              <a:rPr lang="pt-PT" sz="1400" dirty="0"/>
              <a:t>, e números dentro dum</a:t>
            </a:r>
          </a:p>
          <a:p>
            <a:r>
              <a:rPr lang="pt-PT" sz="1400" dirty="0"/>
              <a:t>quadrado é um espaço a ser usado.</a:t>
            </a:r>
          </a:p>
        </p:txBody>
      </p: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B5F7AB6A-A5A6-48E2-BB8E-06B62BFF7D9D}"/>
              </a:ext>
            </a:extLst>
          </p:cNvPr>
          <p:cNvCxnSpPr/>
          <p:nvPr/>
        </p:nvCxnSpPr>
        <p:spPr>
          <a:xfrm flipH="1" flipV="1">
            <a:off x="6381936" y="3310222"/>
            <a:ext cx="423918" cy="4265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20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FD7DAD-DB16-4698-A1A0-2F155B41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Como declarar um </a:t>
            </a:r>
            <a:r>
              <a:rPr lang="pt-PT" dirty="0" err="1">
                <a:solidFill>
                  <a:schemeClr val="bg1"/>
                </a:solidFill>
              </a:rPr>
              <a:t>array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903CA7-48FA-44D8-B56B-E99CE3C57417}"/>
              </a:ext>
            </a:extLst>
          </p:cNvPr>
          <p:cNvSpPr txBox="1"/>
          <p:nvPr/>
        </p:nvSpPr>
        <p:spPr>
          <a:xfrm>
            <a:off x="838200" y="2516777"/>
            <a:ext cx="5015483" cy="366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PT" sz="2200" dirty="0"/>
              <a:t>Para declarar um </a:t>
            </a:r>
            <a:r>
              <a:rPr lang="pt-PT" sz="2200" dirty="0" err="1"/>
              <a:t>array</a:t>
            </a:r>
            <a:r>
              <a:rPr lang="pt-PT" sz="2200" dirty="0"/>
              <a:t> temos que especificar o tipo do mesmo, e a sua capacidade.</a:t>
            </a:r>
          </a:p>
          <a:p>
            <a:endParaRPr lang="pt-PT" sz="2200" dirty="0"/>
          </a:p>
          <a:p>
            <a:r>
              <a:rPr lang="pt-PT" sz="2200" dirty="0"/>
              <a:t>O tipo vem antes do nome como nas variáveis, e a capacidade dentro dos parênteses retos (ex.: </a:t>
            </a:r>
            <a:r>
              <a:rPr lang="pt-PT" sz="2200" dirty="0" err="1"/>
              <a:t>int</a:t>
            </a:r>
            <a:r>
              <a:rPr lang="pt-PT" sz="2200" dirty="0"/>
              <a:t> a[5] será um </a:t>
            </a:r>
            <a:r>
              <a:rPr lang="pt-PT" sz="2200" dirty="0" err="1"/>
              <a:t>array</a:t>
            </a:r>
            <a:r>
              <a:rPr lang="pt-PT" sz="2200" dirty="0"/>
              <a:t> do tipo </a:t>
            </a:r>
            <a:r>
              <a:rPr lang="pt-PT" sz="2200" dirty="0" err="1"/>
              <a:t>int</a:t>
            </a:r>
            <a:r>
              <a:rPr lang="pt-PT" sz="2200" dirty="0"/>
              <a:t> (inteiro) com capacidade de 5).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677B86F-0B26-4BFC-A35F-A4946BB13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318" y="2898532"/>
            <a:ext cx="2858031" cy="106093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A7AB581-502B-4D3F-B784-C6E7A5BB13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70"/>
          <a:stretch/>
        </p:blipFill>
        <p:spPr>
          <a:xfrm>
            <a:off x="7672204" y="4905313"/>
            <a:ext cx="2899145" cy="6016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EEFD482-8696-45E9-B2D9-07DEA4EAC2F1}"/>
              </a:ext>
            </a:extLst>
          </p:cNvPr>
          <p:cNvSpPr txBox="1"/>
          <p:nvPr/>
        </p:nvSpPr>
        <p:spPr>
          <a:xfrm>
            <a:off x="8446623" y="5506938"/>
            <a:ext cx="1424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Visualização de a</a:t>
            </a:r>
          </a:p>
        </p:txBody>
      </p:sp>
    </p:spTree>
    <p:extLst>
      <p:ext uri="{BB962C8B-B14F-4D97-AF65-F5344CB8AC3E}">
        <p14:creationId xmlns:p14="http://schemas.microsoft.com/office/powerpoint/2010/main" val="323962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FD7DAD-DB16-4698-A1A0-2F155B41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Usar </a:t>
            </a:r>
            <a:r>
              <a:rPr lang="pt-PT" dirty="0" err="1">
                <a:solidFill>
                  <a:schemeClr val="bg1"/>
                </a:solidFill>
              </a:rPr>
              <a:t>arrays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903CA7-48FA-44D8-B56B-E99CE3C57417}"/>
              </a:ext>
            </a:extLst>
          </p:cNvPr>
          <p:cNvSpPr txBox="1"/>
          <p:nvPr/>
        </p:nvSpPr>
        <p:spPr>
          <a:xfrm>
            <a:off x="838200" y="2516777"/>
            <a:ext cx="5015484" cy="366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PT" sz="2200" dirty="0"/>
              <a:t>Para usar-mos um </a:t>
            </a:r>
            <a:r>
              <a:rPr lang="pt-PT" sz="2200" dirty="0" err="1"/>
              <a:t>array</a:t>
            </a:r>
            <a:r>
              <a:rPr lang="pt-PT" sz="2200" dirty="0"/>
              <a:t> todo (como para pássalo para uma função como argumento) fazemos com qualquer variável, passando o seu nome.</a:t>
            </a:r>
          </a:p>
          <a:p>
            <a:endParaRPr lang="pt-PT" sz="2200" dirty="0"/>
          </a:p>
          <a:p>
            <a:r>
              <a:rPr lang="pt-PT" sz="2200" dirty="0"/>
              <a:t>Se quisermos aceder a um elemento do </a:t>
            </a:r>
            <a:r>
              <a:rPr lang="pt-PT" sz="2200" dirty="0" err="1"/>
              <a:t>array</a:t>
            </a:r>
            <a:r>
              <a:rPr lang="pt-PT" sz="2200" dirty="0"/>
              <a:t> teremos que saber qual o índice do elemento que queremos, e por o índice dentro de parenteses retos (ex.: a[1] acede ao segundo elemento).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5EDA64E-43B4-462E-9D88-E3DB391DA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411" y="2816983"/>
            <a:ext cx="3862641" cy="583041"/>
          </a:xfrm>
          <a:prstGeom prst="rect">
            <a:avLst/>
          </a:prstGeom>
        </p:spPr>
      </p:pic>
      <p:pic>
        <p:nvPicPr>
          <p:cNvPr id="11" name="Imagem 10" descr="Uma imagem com ecrã, televisão, monitor, contador&#10;&#10;Descrição gerada automaticamente">
            <a:extLst>
              <a:ext uri="{FF2B5EF4-FFF2-40B4-BE49-F238E27FC236}">
                <a16:creationId xmlns:a16="http://schemas.microsoft.com/office/drawing/2014/main" id="{5FE4CFEB-8E07-463E-BF36-695C01B91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089" y="3781089"/>
            <a:ext cx="2469284" cy="97380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F93186E-FD9A-4CB2-9F2B-4703F698D2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70"/>
          <a:stretch/>
        </p:blipFill>
        <p:spPr>
          <a:xfrm>
            <a:off x="7608408" y="5363382"/>
            <a:ext cx="2899145" cy="60162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046D10C7-398C-4DD0-B312-617534A51B17}"/>
              </a:ext>
            </a:extLst>
          </p:cNvPr>
          <p:cNvSpPr txBox="1"/>
          <p:nvPr/>
        </p:nvSpPr>
        <p:spPr>
          <a:xfrm>
            <a:off x="8524014" y="5965007"/>
            <a:ext cx="1113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Visualização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D5BA3F1-D541-45C0-A240-BCEC04008AD9}"/>
              </a:ext>
            </a:extLst>
          </p:cNvPr>
          <p:cNvSpPr txBox="1"/>
          <p:nvPr/>
        </p:nvSpPr>
        <p:spPr>
          <a:xfrm>
            <a:off x="8293396" y="49871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23</a:t>
            </a:r>
          </a:p>
        </p:txBody>
      </p:sp>
      <p:cxnSp>
        <p:nvCxnSpPr>
          <p:cNvPr id="17" name="Conexão: Curva 16">
            <a:extLst>
              <a:ext uri="{FF2B5EF4-FFF2-40B4-BE49-F238E27FC236}">
                <a16:creationId xmlns:a16="http://schemas.microsoft.com/office/drawing/2014/main" id="{73ECB572-2997-430A-9053-B6AAA6A9826E}"/>
              </a:ext>
            </a:extLst>
          </p:cNvPr>
          <p:cNvCxnSpPr>
            <a:stCxn id="12" idx="3"/>
          </p:cNvCxnSpPr>
          <p:nvPr/>
        </p:nvCxnSpPr>
        <p:spPr>
          <a:xfrm>
            <a:off x="8712100" y="5171849"/>
            <a:ext cx="345880" cy="410244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48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FD7DAD-DB16-4698-A1A0-2F155B41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Tamanho dos </a:t>
            </a:r>
            <a:r>
              <a:rPr lang="pt-PT" dirty="0" err="1">
                <a:solidFill>
                  <a:schemeClr val="bg1"/>
                </a:solidFill>
              </a:rPr>
              <a:t>Arrays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903CA7-48FA-44D8-B56B-E99CE3C57417}"/>
              </a:ext>
            </a:extLst>
          </p:cNvPr>
          <p:cNvSpPr txBox="1"/>
          <p:nvPr/>
        </p:nvSpPr>
        <p:spPr>
          <a:xfrm>
            <a:off x="838200" y="2516777"/>
            <a:ext cx="5015484" cy="366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PT" sz="2200" dirty="0"/>
              <a:t>A capacidade de um </a:t>
            </a:r>
            <a:r>
              <a:rPr lang="pt-PT" sz="2200" dirty="0" err="1"/>
              <a:t>array</a:t>
            </a:r>
            <a:r>
              <a:rPr lang="pt-PT" sz="2200" dirty="0"/>
              <a:t> é o numero máximo de elementos que aquele </a:t>
            </a:r>
            <a:r>
              <a:rPr lang="pt-PT" sz="2200" dirty="0" err="1"/>
              <a:t>array</a:t>
            </a:r>
            <a:r>
              <a:rPr lang="pt-PT" sz="2200" dirty="0"/>
              <a:t> pode ter, no entanto às vezes não chegamos a guardar 1000 números, e apenas guardamos 50. Nesse caso dizemos que o “tamanho” de o </a:t>
            </a:r>
            <a:r>
              <a:rPr lang="pt-PT" sz="2200" dirty="0" err="1"/>
              <a:t>array</a:t>
            </a:r>
            <a:r>
              <a:rPr lang="pt-PT" sz="2200" dirty="0"/>
              <a:t> é 50.</a:t>
            </a:r>
          </a:p>
          <a:p>
            <a:endParaRPr lang="pt-PT" sz="2200" dirty="0"/>
          </a:p>
          <a:p>
            <a:r>
              <a:rPr lang="pt-PT" sz="2200" dirty="0"/>
              <a:t>O tamanho de um </a:t>
            </a:r>
            <a:r>
              <a:rPr lang="pt-PT" sz="2200" dirty="0" err="1"/>
              <a:t>array</a:t>
            </a:r>
            <a:r>
              <a:rPr lang="pt-PT" sz="2200" dirty="0"/>
              <a:t> é basicamente o numero de itens que ele têm dentro dele.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45EA54-4A06-4636-B24E-3A380FC45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153" y="3682568"/>
            <a:ext cx="5716302" cy="59703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34B3C24-2510-4CC5-92D6-DFFF658F3A02}"/>
              </a:ext>
            </a:extLst>
          </p:cNvPr>
          <p:cNvSpPr txBox="1"/>
          <p:nvPr/>
        </p:nvSpPr>
        <p:spPr>
          <a:xfrm>
            <a:off x="6071286" y="3808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5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F1ED3F6-169E-4009-B24C-1C3D66817268}"/>
              </a:ext>
            </a:extLst>
          </p:cNvPr>
          <p:cNvSpPr txBox="1"/>
          <p:nvPr/>
        </p:nvSpPr>
        <p:spPr>
          <a:xfrm>
            <a:off x="6654615" y="3808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37C90E-F599-4378-BA0A-6519A1E5A02A}"/>
              </a:ext>
            </a:extLst>
          </p:cNvPr>
          <p:cNvSpPr txBox="1"/>
          <p:nvPr/>
        </p:nvSpPr>
        <p:spPr>
          <a:xfrm>
            <a:off x="7237944" y="3808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48C49D0-5AB7-47DE-89DC-4F0145E2A603}"/>
              </a:ext>
            </a:extLst>
          </p:cNvPr>
          <p:cNvSpPr txBox="1"/>
          <p:nvPr/>
        </p:nvSpPr>
        <p:spPr>
          <a:xfrm>
            <a:off x="7821273" y="3808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4</a:t>
            </a:r>
          </a:p>
        </p:txBody>
      </p:sp>
      <p:sp>
        <p:nvSpPr>
          <p:cNvPr id="6" name="Chaveta à direita 5">
            <a:extLst>
              <a:ext uri="{FF2B5EF4-FFF2-40B4-BE49-F238E27FC236}">
                <a16:creationId xmlns:a16="http://schemas.microsoft.com/office/drawing/2014/main" id="{F62BEB73-3C50-4B8D-8BA1-35A56A2C2BA5}"/>
              </a:ext>
            </a:extLst>
          </p:cNvPr>
          <p:cNvSpPr/>
          <p:nvPr/>
        </p:nvSpPr>
        <p:spPr>
          <a:xfrm rot="5400000">
            <a:off x="6976660" y="3319060"/>
            <a:ext cx="198800" cy="22858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DE194B1-61E8-45ED-BAB0-17DC94855AEF}"/>
              </a:ext>
            </a:extLst>
          </p:cNvPr>
          <p:cNvSpPr txBox="1"/>
          <p:nvPr/>
        </p:nvSpPr>
        <p:spPr>
          <a:xfrm>
            <a:off x="6381991" y="4593397"/>
            <a:ext cx="1388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Tamanho = 4</a:t>
            </a:r>
          </a:p>
          <a:p>
            <a:pPr algn="ctr"/>
            <a:r>
              <a:rPr lang="pt-PT" dirty="0"/>
              <a:t>n = 4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81B3299-8D29-483B-9C82-F4D9C8333C13}"/>
              </a:ext>
            </a:extLst>
          </p:cNvPr>
          <p:cNvSpPr txBox="1"/>
          <p:nvPr/>
        </p:nvSpPr>
        <p:spPr>
          <a:xfrm>
            <a:off x="7634737" y="2955624"/>
            <a:ext cx="231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Mas a capacidade é 10</a:t>
            </a:r>
          </a:p>
        </p:txBody>
      </p:sp>
      <p:sp>
        <p:nvSpPr>
          <p:cNvPr id="13" name="Chaveta à direita 12">
            <a:extLst>
              <a:ext uri="{FF2B5EF4-FFF2-40B4-BE49-F238E27FC236}">
                <a16:creationId xmlns:a16="http://schemas.microsoft.com/office/drawing/2014/main" id="{B1939415-494F-4AC5-A833-467499B38AA4}"/>
              </a:ext>
            </a:extLst>
          </p:cNvPr>
          <p:cNvSpPr/>
          <p:nvPr/>
        </p:nvSpPr>
        <p:spPr>
          <a:xfrm rot="16200000">
            <a:off x="8691904" y="598232"/>
            <a:ext cx="198799" cy="57163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418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FD7DAD-DB16-4698-A1A0-2F155B41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Preencher </a:t>
            </a:r>
            <a:r>
              <a:rPr lang="pt-PT" dirty="0" err="1">
                <a:solidFill>
                  <a:schemeClr val="bg1"/>
                </a:solidFill>
              </a:rPr>
              <a:t>Arrays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903CA7-48FA-44D8-B56B-E99CE3C57417}"/>
              </a:ext>
            </a:extLst>
          </p:cNvPr>
          <p:cNvSpPr txBox="1"/>
          <p:nvPr/>
        </p:nvSpPr>
        <p:spPr>
          <a:xfrm>
            <a:off x="838200" y="2516777"/>
            <a:ext cx="5015484" cy="366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PT" sz="2200" dirty="0"/>
              <a:t>Quando declaramos um </a:t>
            </a:r>
            <a:r>
              <a:rPr lang="pt-PT" sz="2200" dirty="0" err="1"/>
              <a:t>array</a:t>
            </a:r>
            <a:r>
              <a:rPr lang="pt-PT" sz="2200" dirty="0"/>
              <a:t>, o tamanho deste é 0 pois ele encontra-se vazio (pelo menos de coisas que nos interessem).</a:t>
            </a:r>
          </a:p>
          <a:p>
            <a:endParaRPr lang="pt-PT" sz="2200" dirty="0"/>
          </a:p>
          <a:p>
            <a:r>
              <a:rPr lang="pt-PT" sz="2200" dirty="0"/>
              <a:t>Se quisermos por um valor no </a:t>
            </a:r>
            <a:r>
              <a:rPr lang="pt-PT" sz="2200" dirty="0" err="1"/>
              <a:t>array</a:t>
            </a:r>
            <a:r>
              <a:rPr lang="pt-PT" sz="2200" dirty="0"/>
              <a:t> é normal inseri-los por ordem, ou seja o primeiro item devia ir para o primeiro espaço. Sendo que o primeiro índice é 0, podemos dizer o primeiro item vai para o espaço com o índice do tamanho.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21DCD67-3BD4-4C4A-BC5D-BAD8B6C23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153" y="2831964"/>
            <a:ext cx="5716302" cy="59703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347A0E6-E7EC-416B-B5DE-53A193817F6D}"/>
              </a:ext>
            </a:extLst>
          </p:cNvPr>
          <p:cNvSpPr txBox="1"/>
          <p:nvPr/>
        </p:nvSpPr>
        <p:spPr>
          <a:xfrm>
            <a:off x="6071286" y="29581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5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B913F20-27CD-4D12-9F41-EFF0A8B18DCC}"/>
              </a:ext>
            </a:extLst>
          </p:cNvPr>
          <p:cNvSpPr txBox="1"/>
          <p:nvPr/>
        </p:nvSpPr>
        <p:spPr>
          <a:xfrm>
            <a:off x="6654615" y="29581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14D70DB-B6C1-4C0B-87C0-3FA27C1AEC64}"/>
              </a:ext>
            </a:extLst>
          </p:cNvPr>
          <p:cNvSpPr txBox="1"/>
          <p:nvPr/>
        </p:nvSpPr>
        <p:spPr>
          <a:xfrm>
            <a:off x="7237944" y="29581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3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E33E0AB-D261-4B59-B1FE-251282684BD5}"/>
              </a:ext>
            </a:extLst>
          </p:cNvPr>
          <p:cNvSpPr txBox="1"/>
          <p:nvPr/>
        </p:nvSpPr>
        <p:spPr>
          <a:xfrm>
            <a:off x="7821273" y="29581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4</a:t>
            </a: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EF36BFE8-EF18-49E0-8EB9-61A1CAAE8545}"/>
              </a:ext>
            </a:extLst>
          </p:cNvPr>
          <p:cNvCxnSpPr>
            <a:cxnSpLocks/>
          </p:cNvCxnSpPr>
          <p:nvPr/>
        </p:nvCxnSpPr>
        <p:spPr>
          <a:xfrm flipV="1">
            <a:off x="8554611" y="3466213"/>
            <a:ext cx="0" cy="3623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5F1443A-71AB-4186-9766-6707C4C916CE}"/>
              </a:ext>
            </a:extLst>
          </p:cNvPr>
          <p:cNvSpPr txBox="1"/>
          <p:nvPr/>
        </p:nvSpPr>
        <p:spPr>
          <a:xfrm>
            <a:off x="7370180" y="3777574"/>
            <a:ext cx="2390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Queremos por o nº</a:t>
            </a:r>
          </a:p>
          <a:p>
            <a:pPr algn="ctr"/>
            <a:r>
              <a:rPr lang="pt-PT" dirty="0"/>
              <a:t>7 aqui. Este é o índice 4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829177E-8EE8-43E8-944D-941358C85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14" y="4772479"/>
            <a:ext cx="5716302" cy="597036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16AB231-C4D2-4F57-9709-EB1EDAD6E0A8}"/>
              </a:ext>
            </a:extLst>
          </p:cNvPr>
          <p:cNvSpPr txBox="1"/>
          <p:nvPr/>
        </p:nvSpPr>
        <p:spPr>
          <a:xfrm>
            <a:off x="6023347" y="4898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5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4CF0F96-5AA1-4F47-AA58-88EF83C7D113}"/>
              </a:ext>
            </a:extLst>
          </p:cNvPr>
          <p:cNvSpPr txBox="1"/>
          <p:nvPr/>
        </p:nvSpPr>
        <p:spPr>
          <a:xfrm>
            <a:off x="6606676" y="4898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690E1BD-B4E9-47DA-BE50-59B16044D4C6}"/>
              </a:ext>
            </a:extLst>
          </p:cNvPr>
          <p:cNvSpPr txBox="1"/>
          <p:nvPr/>
        </p:nvSpPr>
        <p:spPr>
          <a:xfrm>
            <a:off x="7190005" y="4898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3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A95C957-0535-45C3-B38E-A7B98D20B4C2}"/>
              </a:ext>
            </a:extLst>
          </p:cNvPr>
          <p:cNvSpPr txBox="1"/>
          <p:nvPr/>
        </p:nvSpPr>
        <p:spPr>
          <a:xfrm>
            <a:off x="7773334" y="4898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4</a:t>
            </a:r>
          </a:p>
        </p:txBody>
      </p:sp>
      <p:sp>
        <p:nvSpPr>
          <p:cNvPr id="20" name="Chaveta à direita 19">
            <a:extLst>
              <a:ext uri="{FF2B5EF4-FFF2-40B4-BE49-F238E27FC236}">
                <a16:creationId xmlns:a16="http://schemas.microsoft.com/office/drawing/2014/main" id="{710CEDC7-DEEE-4507-9F64-25292929A215}"/>
              </a:ext>
            </a:extLst>
          </p:cNvPr>
          <p:cNvSpPr/>
          <p:nvPr/>
        </p:nvSpPr>
        <p:spPr>
          <a:xfrm rot="5400000">
            <a:off x="6928721" y="4408971"/>
            <a:ext cx="198800" cy="22858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719B26B-2000-4757-91C9-FDC0EC4A589D}"/>
              </a:ext>
            </a:extLst>
          </p:cNvPr>
          <p:cNvSpPr txBox="1"/>
          <p:nvPr/>
        </p:nvSpPr>
        <p:spPr>
          <a:xfrm>
            <a:off x="5224996" y="5683308"/>
            <a:ext cx="3436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O tamanho é 4</a:t>
            </a:r>
          </a:p>
          <a:p>
            <a:pPr algn="ctr"/>
            <a:r>
              <a:rPr lang="pt-PT" dirty="0"/>
              <a:t>Logo podemos dizer que</a:t>
            </a:r>
          </a:p>
          <a:p>
            <a:pPr algn="ctr"/>
            <a:r>
              <a:rPr lang="pt-PT" dirty="0"/>
              <a:t>Queremos por o nº no a[tamanho]</a:t>
            </a:r>
          </a:p>
        </p:txBody>
      </p: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FB466A8E-D9C5-4287-97F5-4B8613D1778B}"/>
              </a:ext>
            </a:extLst>
          </p:cNvPr>
          <p:cNvCxnSpPr>
            <a:cxnSpLocks/>
          </p:cNvCxnSpPr>
          <p:nvPr/>
        </p:nvCxnSpPr>
        <p:spPr>
          <a:xfrm flipV="1">
            <a:off x="8462463" y="5452478"/>
            <a:ext cx="0" cy="3623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701423-8574-4AA6-BDB6-35D4669B03BB}"/>
              </a:ext>
            </a:extLst>
          </p:cNvPr>
          <p:cNvSpPr txBox="1"/>
          <p:nvPr/>
        </p:nvSpPr>
        <p:spPr>
          <a:xfrm>
            <a:off x="8462463" y="5556795"/>
            <a:ext cx="2917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O tamanho é o numero de elementos</a:t>
            </a:r>
          </a:p>
          <a:p>
            <a:r>
              <a:rPr lang="pt-PT" sz="1400" dirty="0"/>
              <a:t>e o primeiro índice livre</a:t>
            </a:r>
          </a:p>
        </p:txBody>
      </p:sp>
    </p:spTree>
    <p:extLst>
      <p:ext uri="{BB962C8B-B14F-4D97-AF65-F5344CB8AC3E}">
        <p14:creationId xmlns:p14="http://schemas.microsoft.com/office/powerpoint/2010/main" val="113026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FD7DAD-DB16-4698-A1A0-2F155B41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Uso pratico em 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903CA7-48FA-44D8-B56B-E99CE3C57417}"/>
              </a:ext>
            </a:extLst>
          </p:cNvPr>
          <p:cNvSpPr txBox="1"/>
          <p:nvPr/>
        </p:nvSpPr>
        <p:spPr>
          <a:xfrm>
            <a:off x="838200" y="2516777"/>
            <a:ext cx="5015484" cy="366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PT" sz="2200" dirty="0"/>
              <a:t>Em C os </a:t>
            </a:r>
            <a:r>
              <a:rPr lang="pt-PT" sz="2200" dirty="0" err="1"/>
              <a:t>arrays</a:t>
            </a:r>
            <a:r>
              <a:rPr lang="pt-PT" sz="2200" dirty="0"/>
              <a:t> “não têm fim” isto é, C não guarda nem o tamanho do </a:t>
            </a:r>
            <a:r>
              <a:rPr lang="pt-PT" sz="2200" dirty="0" err="1"/>
              <a:t>array</a:t>
            </a:r>
            <a:r>
              <a:rPr lang="pt-PT" sz="2200" dirty="0"/>
              <a:t> (numero de objetos presentes no </a:t>
            </a:r>
            <a:r>
              <a:rPr lang="pt-PT" sz="2200" dirty="0" err="1"/>
              <a:t>array</a:t>
            </a:r>
            <a:r>
              <a:rPr lang="pt-PT" sz="2200" dirty="0"/>
              <a:t>), nem a capacidade do mesmo.</a:t>
            </a:r>
          </a:p>
          <a:p>
            <a:endParaRPr lang="pt-PT" sz="2200" dirty="0"/>
          </a:p>
          <a:p>
            <a:r>
              <a:rPr lang="pt-PT" sz="2200" dirty="0"/>
              <a:t>Sendo assim nós teremos que guardar o tamanho do </a:t>
            </a:r>
            <a:r>
              <a:rPr lang="pt-PT" sz="2200" dirty="0" err="1"/>
              <a:t>array</a:t>
            </a:r>
            <a:r>
              <a:rPr lang="pt-PT" sz="2200" dirty="0"/>
              <a:t> para depois o podermos usar em for </a:t>
            </a:r>
            <a:r>
              <a:rPr lang="pt-PT" sz="2200" dirty="0" err="1"/>
              <a:t>loops</a:t>
            </a:r>
            <a:r>
              <a:rPr lang="pt-PT" sz="2200" dirty="0"/>
              <a:t>.</a:t>
            </a:r>
          </a:p>
        </p:txBody>
      </p:sp>
      <p:pic>
        <p:nvPicPr>
          <p:cNvPr id="5" name="Imagem 4" descr="Uma imagem com objeto, relógio, bola, escuro&#10;&#10;Descrição gerada automaticamente">
            <a:extLst>
              <a:ext uri="{FF2B5EF4-FFF2-40B4-BE49-F238E27FC236}">
                <a16:creationId xmlns:a16="http://schemas.microsoft.com/office/drawing/2014/main" id="{8E22BFD8-7399-4517-8065-A7B789366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260" y="2746394"/>
            <a:ext cx="4524699" cy="136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8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FD7DAD-DB16-4698-A1A0-2F155B41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Uso pratico em 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903CA7-48FA-44D8-B56B-E99CE3C57417}"/>
              </a:ext>
            </a:extLst>
          </p:cNvPr>
          <p:cNvSpPr txBox="1"/>
          <p:nvPr/>
        </p:nvSpPr>
        <p:spPr>
          <a:xfrm>
            <a:off x="838200" y="2516777"/>
            <a:ext cx="5015484" cy="366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PT" sz="2200" dirty="0"/>
              <a:t>Este tamanho vem através de funções de leitura (</a:t>
            </a:r>
            <a:r>
              <a:rPr lang="pt-PT" sz="2200" dirty="0" err="1"/>
              <a:t>aka</a:t>
            </a:r>
            <a:r>
              <a:rPr lang="pt-PT" sz="2200" dirty="0"/>
              <a:t>. </a:t>
            </a:r>
            <a:r>
              <a:rPr lang="pt-PT" sz="2200" dirty="0" err="1"/>
              <a:t>ints_get</a:t>
            </a:r>
            <a:r>
              <a:rPr lang="pt-PT" sz="2200" dirty="0"/>
              <a:t>()) que </a:t>
            </a:r>
            <a:r>
              <a:rPr lang="pt-PT" sz="2200" dirty="0" err="1"/>
              <a:t>lêm</a:t>
            </a:r>
            <a:r>
              <a:rPr lang="pt-PT" sz="2200" dirty="0"/>
              <a:t> valores para </a:t>
            </a:r>
            <a:r>
              <a:rPr lang="pt-PT" sz="2200" dirty="0" err="1"/>
              <a:t>para</a:t>
            </a:r>
            <a:r>
              <a:rPr lang="pt-PT" sz="2200" dirty="0"/>
              <a:t> inserir no </a:t>
            </a:r>
            <a:r>
              <a:rPr lang="pt-PT" sz="2200" dirty="0" err="1"/>
              <a:t>array</a:t>
            </a:r>
            <a:r>
              <a:rPr lang="pt-PT" sz="2200" dirty="0"/>
              <a:t> e depois devolvem o tamanho depois de lerem os valores todos.</a:t>
            </a:r>
          </a:p>
          <a:p>
            <a:endParaRPr lang="pt-PT" sz="2200" dirty="0"/>
          </a:p>
          <a:p>
            <a:r>
              <a:rPr lang="pt-PT" sz="2200" dirty="0"/>
              <a:t>Nesta caso n é a variável que vai guardar o tamanho do </a:t>
            </a:r>
            <a:r>
              <a:rPr lang="pt-PT" sz="2200" dirty="0" err="1"/>
              <a:t>array</a:t>
            </a:r>
            <a:r>
              <a:rPr lang="pt-PT" sz="2200" dirty="0"/>
              <a:t>.</a:t>
            </a:r>
          </a:p>
        </p:txBody>
      </p:sp>
      <p:pic>
        <p:nvPicPr>
          <p:cNvPr id="5" name="Imagem 4" descr="Uma imagem com objeto, relógio, bola, escuro&#10;&#10;Descrição gerada automaticamente">
            <a:extLst>
              <a:ext uri="{FF2B5EF4-FFF2-40B4-BE49-F238E27FC236}">
                <a16:creationId xmlns:a16="http://schemas.microsoft.com/office/drawing/2014/main" id="{3090A7C9-06C6-41EB-9D61-6C47F6CB3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358" y="2532726"/>
            <a:ext cx="3876033" cy="1169493"/>
          </a:xfrm>
          <a:prstGeom prst="rect">
            <a:avLst/>
          </a:prstGeom>
        </p:spPr>
      </p:pic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F3255CBF-5F57-49A0-8E74-C79A4CD82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161" y="3958715"/>
            <a:ext cx="4222426" cy="255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210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816</Words>
  <Application>Microsoft Office PowerPoint</Application>
  <PresentationFormat>Ecrã Panorâmico</PresentationFormat>
  <Paragraphs>98</Paragraphs>
  <Slides>12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Inicio dos Arrays</vt:lpstr>
      <vt:lpstr>O que são Arrays?</vt:lpstr>
      <vt:lpstr>Visualizar um Array</vt:lpstr>
      <vt:lpstr>Como declarar um array</vt:lpstr>
      <vt:lpstr>Usar arrays</vt:lpstr>
      <vt:lpstr>Tamanho dos Arrays</vt:lpstr>
      <vt:lpstr>Preencher Arrays</vt:lpstr>
      <vt:lpstr>Uso pratico em C</vt:lpstr>
      <vt:lpstr>Uso pratico em C</vt:lpstr>
      <vt:lpstr>Uso pratico em C</vt:lpstr>
      <vt:lpstr>Exercicio: Preencher n com x</vt:lpstr>
      <vt:lpstr>Exercicio: contar os 7’s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 Recursivas</dc:title>
  <dc:creator>CARLOS ALEXANDRE PERALTA GANHÃO</dc:creator>
  <cp:lastModifiedBy>CARLOS GANHÃO</cp:lastModifiedBy>
  <cp:revision>11</cp:revision>
  <dcterms:created xsi:type="dcterms:W3CDTF">2020-10-24T08:57:54Z</dcterms:created>
  <dcterms:modified xsi:type="dcterms:W3CDTF">2020-11-21T12:49:21Z</dcterms:modified>
</cp:coreProperties>
</file>