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75" r:id="rId4"/>
    <p:sldId id="260" r:id="rId5"/>
    <p:sldId id="259" r:id="rId6"/>
    <p:sldId id="272" r:id="rId7"/>
    <p:sldId id="273" r:id="rId8"/>
    <p:sldId id="267" r:id="rId9"/>
    <p:sldId id="271" r:id="rId10"/>
    <p:sldId id="276" r:id="rId11"/>
    <p:sldId id="277" r:id="rId12"/>
    <p:sldId id="274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C217A-B515-492C-9F57-BC713233363C}" type="datetimeFigureOut">
              <a:rPr lang="pt-PT" smtClean="0"/>
              <a:t>28-11-2020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27319-E604-40E9-8C19-1D842948D48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588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A27319-E604-40E9-8C19-1D842948D48F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3270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31E91-E188-45AD-9C0C-CAD7608CF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A0F284-7593-46CF-BF0C-B86A57E4D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C0973ED-605E-4B55-B6AC-CCAB0E08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31AA-1DB4-44DC-8DDA-CF6772F3B93E}" type="datetimeFigureOut">
              <a:rPr lang="pt-PT" smtClean="0"/>
              <a:t>28-11-2020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D634481-0819-4BA6-AD03-1E0FAC071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1208584-C66A-4E2E-9B99-4AAF46DF7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1977-BF24-4F29-9611-22BE51EE30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435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38462-270F-4B22-919B-01BC464E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C14AD2A-4EF5-48D5-85E9-8014B3D8E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C1F42FB-2F07-4ED7-B644-95AAEC3A1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31AA-1DB4-44DC-8DDA-CF6772F3B93E}" type="datetimeFigureOut">
              <a:rPr lang="pt-PT" smtClean="0"/>
              <a:t>28-11-2020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B2843B7-2044-433B-904F-E17535C4D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29DF6BD-940E-4476-B2C3-F965F082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1977-BF24-4F29-9611-22BE51EE30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47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F57008-E1F2-4C84-8F6E-436921C3B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F885F0B-9FFA-4813-BAA3-828496691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A1968B7-90A4-4C4E-B183-45FB5AAF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31AA-1DB4-44DC-8DDA-CF6772F3B93E}" type="datetimeFigureOut">
              <a:rPr lang="pt-PT" smtClean="0"/>
              <a:t>28-11-2020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B4FBAC2-2D65-4754-8B7E-4A5E23B6C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491A2C5-3008-4326-8D53-52F9459A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1977-BF24-4F29-9611-22BE51EE30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295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2399E-B1C7-49D2-BAC0-D6E8A6C0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93AB877-493A-4278-8715-9833F0671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6BFECD8-7E18-461F-BD0A-FC5E95152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31AA-1DB4-44DC-8DDA-CF6772F3B93E}" type="datetimeFigureOut">
              <a:rPr lang="pt-PT" smtClean="0"/>
              <a:t>28-11-2020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B4766E1-5D5D-486F-B4ED-A642349F8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2BE6DB4-4051-40C6-9807-C878FA59D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1977-BF24-4F29-9611-22BE51EE30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593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DE67D-1E8C-4FBB-94CB-CB38EFC91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8E4F345-14A7-42CE-91D7-E59B2C0FE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01DA21E-42CA-4E8A-9BC8-9FA9484D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31AA-1DB4-44DC-8DDA-CF6772F3B93E}" type="datetimeFigureOut">
              <a:rPr lang="pt-PT" smtClean="0"/>
              <a:t>28-11-2020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6092FA9-5A7F-4CCE-835A-DED5B06C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F363E43-C02E-47BE-B93E-0C211975C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1977-BF24-4F29-9611-22BE51EE30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329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93F6D-7365-49EC-8E37-20D80FD1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8674F58-32C1-435F-84D9-D95DA137B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6684F4A-28AE-438C-88CB-E934F4037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C4EBB53-71AB-44CF-82D6-2CD02E47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31AA-1DB4-44DC-8DDA-CF6772F3B93E}" type="datetimeFigureOut">
              <a:rPr lang="pt-PT" smtClean="0"/>
              <a:t>28-11-2020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0BACBC5-3E6F-4645-A482-4BD5F88FE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FB8EEF7-6125-4C79-A477-C416AA82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1977-BF24-4F29-9611-22BE51EE30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280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77C2A-4CD6-44DB-9638-F92B15B3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94F4494-A44B-4288-A8AD-CDEA17913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5E2AB91-1C95-4594-A31D-89D98EBAD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3039D00-55D6-4BC9-8728-FF2A6E990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7706EED-79CF-498B-8AAD-9F8F34F5D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49ED3B60-ADDF-4F4A-8BC3-ED1D64FF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31AA-1DB4-44DC-8DDA-CF6772F3B93E}" type="datetimeFigureOut">
              <a:rPr lang="pt-PT" smtClean="0"/>
              <a:t>28-11-2020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50421EE-E0FC-4B37-A90D-B4E2FE18C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BCEBE8F-A79A-49F1-A222-F28CC931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1977-BF24-4F29-9611-22BE51EE30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645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FC8C6-66D7-41CE-B88B-0551FD72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1F9C6DF-3735-427C-ACCD-951C09FDF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31AA-1DB4-44DC-8DDA-CF6772F3B93E}" type="datetimeFigureOut">
              <a:rPr lang="pt-PT" smtClean="0"/>
              <a:t>28-11-2020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8B5E68D-E93B-4F7B-8889-BD9ED32C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4F586CF-0B4E-4AFC-8529-8D641740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1977-BF24-4F29-9611-22BE51EE30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157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E21495F-06A2-49FE-9588-E2B2C7657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31AA-1DB4-44DC-8DDA-CF6772F3B93E}" type="datetimeFigureOut">
              <a:rPr lang="pt-PT" smtClean="0"/>
              <a:t>28-11-2020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B92DBAD-FD1E-4C5B-B491-FD88AA5B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F4249AB-B7AB-4433-9144-5C57678D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1977-BF24-4F29-9611-22BE51EE30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973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07CBF-1C5E-43D5-BA8D-4D3D77AE0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1793CD3-F61B-48F5-B67F-CBBF59DF2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C2B7443-C4FD-431A-915F-D76F73060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6F98139-3512-473C-9BC5-6A6F667B4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31AA-1DB4-44DC-8DDA-CF6772F3B93E}" type="datetimeFigureOut">
              <a:rPr lang="pt-PT" smtClean="0"/>
              <a:t>28-11-2020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30FD452-EEC0-4788-B00D-D6B8BB075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B3D03EB-AFB9-4B4E-BBF0-4DABA198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1977-BF24-4F29-9611-22BE51EE30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155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FBF00-60E9-4772-BCE2-4C9355F32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B6046E7E-9CC8-490A-84C4-91D1000F86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6219676-BA95-47A9-8A8D-2ADCCA682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DDBD24F-9BE0-4C67-BA30-4E45F6AB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31AA-1DB4-44DC-8DDA-CF6772F3B93E}" type="datetimeFigureOut">
              <a:rPr lang="pt-PT" smtClean="0"/>
              <a:t>28-11-2020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4FAD29A-A35E-433A-A6DA-1C96FC8D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0A443A3-5601-46D8-86D8-75A9911A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1977-BF24-4F29-9611-22BE51EE30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219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4E558DAA-A94E-4F75-A067-E383E586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7C2CA2C-3B63-42A7-AB10-9F0539F9D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63E8D31-6278-401E-BD88-C8DBA51D2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531AA-1DB4-44DC-8DDA-CF6772F3B93E}" type="datetimeFigureOut">
              <a:rPr lang="pt-PT" smtClean="0"/>
              <a:t>28-11-2020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D48B636-619A-400C-922B-012A7F403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637AC29-221D-4AD6-9B4B-18C5D49B3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71977-BF24-4F29-9611-22BE51EE30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513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90533-7B89-4483-8FF6-CE9771E0C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Trabalhar com </a:t>
            </a:r>
            <a:r>
              <a:rPr lang="pt-PT" dirty="0" err="1"/>
              <a:t>Arrays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6D1337-05EA-4FCB-B268-6FD9C761A1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06187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FD7DAD-DB16-4698-A1A0-2F155B41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Testes </a:t>
            </a:r>
            <a:r>
              <a:rPr lang="pt-PT" dirty="0" err="1">
                <a:solidFill>
                  <a:schemeClr val="bg1"/>
                </a:solidFill>
              </a:rPr>
              <a:t>Unitarios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903CA7-48FA-44D8-B56B-E99CE3C57417}"/>
              </a:ext>
            </a:extLst>
          </p:cNvPr>
          <p:cNvSpPr txBox="1"/>
          <p:nvPr/>
        </p:nvSpPr>
        <p:spPr>
          <a:xfrm>
            <a:off x="838200" y="2516777"/>
            <a:ext cx="5015484" cy="36601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pt-PT" sz="2200" dirty="0"/>
              <a:t>Testes unitários são algo que dá muito jeito quando estamos a fazer funções e quando queremos ter a certeza que o que fizemos funciona como pretendido.</a:t>
            </a:r>
          </a:p>
          <a:p>
            <a:endParaRPr lang="pt-PT" sz="2200" dirty="0"/>
          </a:p>
          <a:p>
            <a:r>
              <a:rPr lang="pt-PT" sz="2200" dirty="0"/>
              <a:t>Quando fazemos uma função é sempre bom fazermos testes unitários desta com os resultados </a:t>
            </a:r>
            <a:r>
              <a:rPr lang="pt-PT" sz="2200" b="1" i="1" dirty="0"/>
              <a:t>DEVIDOS</a:t>
            </a:r>
            <a:r>
              <a:rPr lang="pt-PT" sz="2200" dirty="0"/>
              <a:t>! E não com os que a função nos dá. Sendo assim se o </a:t>
            </a:r>
            <a:r>
              <a:rPr lang="pt-PT" sz="2200" dirty="0" err="1"/>
              <a:t>unit</a:t>
            </a:r>
            <a:r>
              <a:rPr lang="pt-PT" sz="2200" dirty="0"/>
              <a:t> </a:t>
            </a:r>
            <a:r>
              <a:rPr lang="pt-PT" sz="2200" dirty="0" err="1"/>
              <a:t>test</a:t>
            </a:r>
            <a:r>
              <a:rPr lang="pt-PT" sz="2200" dirty="0"/>
              <a:t> falhar, já sabemos que a função está errada.</a:t>
            </a:r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9D2A4507-1107-4968-9CF5-26E7D0FB1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685" y="2516778"/>
            <a:ext cx="5385769" cy="385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2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FD7DAD-DB16-4698-A1A0-2F155B41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Assert</a:t>
            </a:r>
            <a:r>
              <a:rPr lang="pt-PT" dirty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903CA7-48FA-44D8-B56B-E99CE3C57417}"/>
              </a:ext>
            </a:extLst>
          </p:cNvPr>
          <p:cNvSpPr txBox="1"/>
          <p:nvPr/>
        </p:nvSpPr>
        <p:spPr>
          <a:xfrm>
            <a:off x="838200" y="2516777"/>
            <a:ext cx="5015484" cy="366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PT" sz="2200" dirty="0"/>
              <a:t>Para fazermos testes unitários precisamos de perceber como é que funciona o </a:t>
            </a:r>
            <a:r>
              <a:rPr lang="pt-PT" sz="2200" dirty="0" err="1"/>
              <a:t>assert</a:t>
            </a:r>
            <a:r>
              <a:rPr lang="pt-PT" sz="2200" dirty="0"/>
              <a:t>(), sendo ele o elemento principal.</a:t>
            </a:r>
          </a:p>
          <a:p>
            <a:endParaRPr lang="pt-PT" sz="2200" dirty="0"/>
          </a:p>
          <a:p>
            <a:r>
              <a:rPr lang="pt-PT" sz="2200" dirty="0"/>
              <a:t>A função </a:t>
            </a:r>
            <a:r>
              <a:rPr lang="pt-PT" sz="2200" dirty="0" err="1"/>
              <a:t>assert</a:t>
            </a:r>
            <a:r>
              <a:rPr lang="pt-PT" sz="2200" dirty="0"/>
              <a:t>() verifica qualquer expressão logica que seja posta como argumento. Caso essa expressão seja verdade o programa continua sem problemas. Caso contrario o programa </a:t>
            </a:r>
            <a:r>
              <a:rPr lang="pt-PT" sz="2200" dirty="0" err="1"/>
              <a:t>pára</a:t>
            </a:r>
            <a:r>
              <a:rPr lang="pt-PT" sz="2200" dirty="0"/>
              <a:t> a execução.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57CB42B-C187-4B77-9C94-FE6DB564A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59" y="2516777"/>
            <a:ext cx="2993938" cy="407552"/>
          </a:xfrm>
          <a:prstGeom prst="rect">
            <a:avLst/>
          </a:prstGeom>
        </p:spPr>
      </p:pic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823D7F02-93FD-4A19-8F7E-009A6109A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338" y="3070007"/>
            <a:ext cx="3958648" cy="2381805"/>
          </a:xfrm>
          <a:prstGeom prst="rect">
            <a:avLst/>
          </a:prstGeom>
        </p:spPr>
      </p:pic>
      <p:pic>
        <p:nvPicPr>
          <p:cNvPr id="10" name="Imagem 9" descr="Uma imagem com laranja, escuro, sentado, bola&#10;&#10;Descrição gerada automaticamente">
            <a:extLst>
              <a:ext uri="{FF2B5EF4-FFF2-40B4-BE49-F238E27FC236}">
                <a16:creationId xmlns:a16="http://schemas.microsoft.com/office/drawing/2014/main" id="{C1FBD56D-C945-4623-AAA6-1206B55AC1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309" y="5597490"/>
            <a:ext cx="4753638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56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FD7DAD-DB16-4698-A1A0-2F155B41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Exercicio</a:t>
            </a:r>
            <a:r>
              <a:rPr lang="pt-PT" dirty="0">
                <a:solidFill>
                  <a:schemeClr val="bg1"/>
                </a:solidFill>
              </a:rPr>
              <a:t>: Fazer os testes </a:t>
            </a:r>
            <a:r>
              <a:rPr lang="pt-PT" dirty="0" err="1">
                <a:solidFill>
                  <a:schemeClr val="bg1"/>
                </a:solidFill>
              </a:rPr>
              <a:t>unitarios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903CA7-48FA-44D8-B56B-E99CE3C57417}"/>
              </a:ext>
            </a:extLst>
          </p:cNvPr>
          <p:cNvSpPr txBox="1"/>
          <p:nvPr/>
        </p:nvSpPr>
        <p:spPr>
          <a:xfrm>
            <a:off x="838200" y="2516777"/>
            <a:ext cx="5015484" cy="366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PT" sz="2800" dirty="0"/>
              <a:t>Faz os testes unitários para a função do resto de 10.</a:t>
            </a:r>
          </a:p>
          <a:p>
            <a:endParaRPr lang="pt-PT" sz="2800" dirty="0"/>
          </a:p>
          <a:p>
            <a:endParaRPr lang="pt-PT" sz="2800" dirty="0"/>
          </a:p>
          <a:p>
            <a:r>
              <a:rPr lang="pt-PT" sz="2800" dirty="0"/>
              <a:t>In: {11, 23, 7, 9, 44, 10}</a:t>
            </a:r>
          </a:p>
          <a:p>
            <a:r>
              <a:rPr lang="pt-PT" sz="2800" dirty="0"/>
              <a:t>Out: {1, 3, 7, 9, 4, 0}</a:t>
            </a:r>
          </a:p>
          <a:p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213042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FD7DAD-DB16-4698-A1A0-2F155B41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Trabalhar com </a:t>
            </a:r>
            <a:r>
              <a:rPr lang="pt-PT" dirty="0" err="1">
                <a:solidFill>
                  <a:schemeClr val="bg1"/>
                </a:solidFill>
              </a:rPr>
              <a:t>arrays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903CA7-48FA-44D8-B56B-E99CE3C57417}"/>
              </a:ext>
            </a:extLst>
          </p:cNvPr>
          <p:cNvSpPr txBox="1"/>
          <p:nvPr/>
        </p:nvSpPr>
        <p:spPr>
          <a:xfrm>
            <a:off x="838200" y="2516777"/>
            <a:ext cx="5015484" cy="366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 algn="just">
              <a:lnSpc>
                <a:spcPct val="90000"/>
              </a:lnSpc>
              <a:spcAft>
                <a:spcPts val="600"/>
              </a:spcAft>
            </a:pPr>
            <a:r>
              <a:rPr lang="pt-PT" sz="2200" dirty="0" err="1"/>
              <a:t>Arrays</a:t>
            </a:r>
            <a:r>
              <a:rPr lang="pt-PT" sz="2200" dirty="0"/>
              <a:t> são estruturas que permitem trabalhar com muitos números. Como tal temos que trabalhar com eles de formas especificas. For </a:t>
            </a:r>
            <a:r>
              <a:rPr lang="pt-PT" sz="2200" dirty="0" err="1"/>
              <a:t>Loops</a:t>
            </a:r>
            <a:r>
              <a:rPr lang="pt-PT" sz="2200" dirty="0"/>
              <a:t> são vossos amigos!</a:t>
            </a:r>
          </a:p>
          <a:p>
            <a:pPr marL="57150" algn="just">
              <a:lnSpc>
                <a:spcPct val="90000"/>
              </a:lnSpc>
              <a:spcAft>
                <a:spcPts val="600"/>
              </a:spcAft>
            </a:pPr>
            <a:endParaRPr lang="pt-PT" sz="2200" dirty="0"/>
          </a:p>
          <a:p>
            <a:pPr marL="57150" algn="just">
              <a:lnSpc>
                <a:spcPct val="90000"/>
              </a:lnSpc>
              <a:spcAft>
                <a:spcPts val="600"/>
              </a:spcAft>
            </a:pPr>
            <a:r>
              <a:rPr lang="pt-PT" sz="2200" dirty="0"/>
              <a:t>Nós podemos:</a:t>
            </a:r>
          </a:p>
          <a:p>
            <a:pPr marL="857250" lvl="1" indent="-3429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200" dirty="0"/>
              <a:t>Escrever um </a:t>
            </a:r>
            <a:r>
              <a:rPr lang="pt-PT" sz="2200" dirty="0" err="1"/>
              <a:t>array</a:t>
            </a:r>
            <a:r>
              <a:rPr lang="pt-PT" sz="2200" dirty="0"/>
              <a:t>;</a:t>
            </a:r>
          </a:p>
          <a:p>
            <a:pPr marL="857250" lvl="1" indent="-3429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200" dirty="0"/>
              <a:t>Ler de uma </a:t>
            </a:r>
            <a:r>
              <a:rPr lang="pt-PT" sz="2200" dirty="0" err="1"/>
              <a:t>array</a:t>
            </a:r>
            <a:r>
              <a:rPr lang="pt-PT" sz="2200" dirty="0"/>
              <a:t>;</a:t>
            </a:r>
          </a:p>
          <a:p>
            <a:pPr marL="857250" lvl="1" indent="-3429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200" dirty="0"/>
              <a:t>Modificar um </a:t>
            </a:r>
            <a:r>
              <a:rPr lang="pt-PT" sz="2200" dirty="0" err="1"/>
              <a:t>array</a:t>
            </a:r>
            <a:r>
              <a:rPr lang="pt-PT" sz="2200" dirty="0"/>
              <a:t> (ler e escrever ao mesmo tempo);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4EF210E-2ABA-4734-A932-2090C07E9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153" y="4138707"/>
            <a:ext cx="5716302" cy="59703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1A31D48-75E2-4087-8D04-E888AD6EBFDB}"/>
              </a:ext>
            </a:extLst>
          </p:cNvPr>
          <p:cNvSpPr txBox="1"/>
          <p:nvPr/>
        </p:nvSpPr>
        <p:spPr>
          <a:xfrm>
            <a:off x="6096000" y="4252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DD476F-9DBA-4EE7-AFC2-784A2EB27784}"/>
              </a:ext>
            </a:extLst>
          </p:cNvPr>
          <p:cNvSpPr txBox="1"/>
          <p:nvPr/>
        </p:nvSpPr>
        <p:spPr>
          <a:xfrm>
            <a:off x="6663070" y="4252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5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EFE66A1-CB03-4E22-95BA-B9D2EE255A1B}"/>
              </a:ext>
            </a:extLst>
          </p:cNvPr>
          <p:cNvSpPr txBox="1"/>
          <p:nvPr/>
        </p:nvSpPr>
        <p:spPr>
          <a:xfrm>
            <a:off x="7230140" y="4252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5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B5951F3-EE6F-4C33-99AB-F7C895EA0C42}"/>
              </a:ext>
            </a:extLst>
          </p:cNvPr>
          <p:cNvSpPr txBox="1"/>
          <p:nvPr/>
        </p:nvSpPr>
        <p:spPr>
          <a:xfrm>
            <a:off x="7797210" y="4252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123F504-7C83-406E-929A-0272C008719E}"/>
              </a:ext>
            </a:extLst>
          </p:cNvPr>
          <p:cNvSpPr txBox="1"/>
          <p:nvPr/>
        </p:nvSpPr>
        <p:spPr>
          <a:xfrm>
            <a:off x="8364280" y="4252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7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7ADB3ED-9FB5-4E8F-8F4F-CFDD2E19936B}"/>
              </a:ext>
            </a:extLst>
          </p:cNvPr>
          <p:cNvSpPr txBox="1"/>
          <p:nvPr/>
        </p:nvSpPr>
        <p:spPr>
          <a:xfrm>
            <a:off x="8931350" y="4252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CB7BE24-A3B6-47F8-959A-688F6D1952B1}"/>
              </a:ext>
            </a:extLst>
          </p:cNvPr>
          <p:cNvSpPr txBox="1"/>
          <p:nvPr/>
        </p:nvSpPr>
        <p:spPr>
          <a:xfrm>
            <a:off x="9498420" y="4252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3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F3015C-2D66-4EC5-97C7-CF6BBE35B531}"/>
              </a:ext>
            </a:extLst>
          </p:cNvPr>
          <p:cNvSpPr txBox="1"/>
          <p:nvPr/>
        </p:nvSpPr>
        <p:spPr>
          <a:xfrm>
            <a:off x="10065490" y="4252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4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F5ADF5C-F101-49B7-9571-3F557D7F1CEB}"/>
              </a:ext>
            </a:extLst>
          </p:cNvPr>
          <p:cNvSpPr txBox="1"/>
          <p:nvPr/>
        </p:nvSpPr>
        <p:spPr>
          <a:xfrm>
            <a:off x="10632560" y="4252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5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A9B1D85-F92F-444C-A433-F1E56C6D87BA}"/>
              </a:ext>
            </a:extLst>
          </p:cNvPr>
          <p:cNvSpPr txBox="1"/>
          <p:nvPr/>
        </p:nvSpPr>
        <p:spPr>
          <a:xfrm>
            <a:off x="11199630" y="4252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4327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FD7DAD-DB16-4698-A1A0-2F155B41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Trabalhar com </a:t>
            </a:r>
            <a:r>
              <a:rPr lang="pt-PT" dirty="0" err="1">
                <a:solidFill>
                  <a:schemeClr val="bg1"/>
                </a:solidFill>
              </a:rPr>
              <a:t>arrays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903CA7-48FA-44D8-B56B-E99CE3C57417}"/>
              </a:ext>
            </a:extLst>
          </p:cNvPr>
          <p:cNvSpPr txBox="1"/>
          <p:nvPr/>
        </p:nvSpPr>
        <p:spPr>
          <a:xfrm>
            <a:off x="838200" y="2516777"/>
            <a:ext cx="5015484" cy="366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 algn="just">
              <a:lnSpc>
                <a:spcPct val="90000"/>
              </a:lnSpc>
              <a:spcAft>
                <a:spcPts val="600"/>
              </a:spcAft>
            </a:pPr>
            <a:r>
              <a:rPr lang="pt-PT" sz="2200" b="1" dirty="0"/>
              <a:t>Escrever um </a:t>
            </a:r>
            <a:r>
              <a:rPr lang="pt-PT" sz="2200" b="1" dirty="0" err="1"/>
              <a:t>array</a:t>
            </a:r>
            <a:r>
              <a:rPr lang="pt-PT" sz="2200" b="1" dirty="0"/>
              <a:t>:</a:t>
            </a:r>
          </a:p>
          <a:p>
            <a:pPr marL="400050" indent="-3429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200" dirty="0"/>
              <a:t>Normalmente são funções que só são usadas no inicio (funções de inicialização) e elas devolvem o tamanho do </a:t>
            </a:r>
            <a:r>
              <a:rPr lang="pt-PT" sz="2200" dirty="0" err="1"/>
              <a:t>array</a:t>
            </a:r>
            <a:r>
              <a:rPr lang="pt-PT" sz="2200" dirty="0"/>
              <a:t> (ex.: </a:t>
            </a:r>
            <a:r>
              <a:rPr lang="pt-PT" sz="2200" dirty="0" err="1"/>
              <a:t>ints_get</a:t>
            </a:r>
            <a:r>
              <a:rPr lang="pt-PT" sz="2200" dirty="0"/>
              <a:t>())</a:t>
            </a:r>
          </a:p>
          <a:p>
            <a:pPr marL="57150" algn="just">
              <a:lnSpc>
                <a:spcPct val="90000"/>
              </a:lnSpc>
              <a:spcAft>
                <a:spcPts val="600"/>
              </a:spcAft>
            </a:pPr>
            <a:r>
              <a:rPr lang="pt-PT" sz="2200" b="1" dirty="0"/>
              <a:t>Ler de um </a:t>
            </a:r>
            <a:r>
              <a:rPr lang="pt-PT" sz="2200" b="1" dirty="0" err="1"/>
              <a:t>array</a:t>
            </a:r>
            <a:r>
              <a:rPr lang="pt-PT" sz="2200" b="1" dirty="0"/>
              <a:t>:</a:t>
            </a:r>
          </a:p>
          <a:p>
            <a:pPr marL="400050" indent="-3429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200" dirty="0"/>
              <a:t>Funções muito usadas que </a:t>
            </a:r>
            <a:r>
              <a:rPr lang="pt-PT" sz="2200" dirty="0" err="1"/>
              <a:t>lêm</a:t>
            </a:r>
            <a:r>
              <a:rPr lang="pt-PT" sz="2200" dirty="0"/>
              <a:t> um </a:t>
            </a:r>
            <a:r>
              <a:rPr lang="pt-PT" sz="2200" dirty="0" err="1"/>
              <a:t>array</a:t>
            </a:r>
            <a:r>
              <a:rPr lang="pt-PT" sz="2200" dirty="0"/>
              <a:t> e devolvem o valor pretendido (ex.: </a:t>
            </a:r>
            <a:r>
              <a:rPr lang="pt-PT" sz="2200" dirty="0" err="1"/>
              <a:t>doubles_max</a:t>
            </a:r>
            <a:r>
              <a:rPr lang="pt-PT" sz="2200" dirty="0"/>
              <a:t>(), </a:t>
            </a:r>
            <a:r>
              <a:rPr lang="pt-PT" sz="2200" dirty="0" err="1"/>
              <a:t>doubles_min</a:t>
            </a:r>
            <a:r>
              <a:rPr lang="pt-PT" sz="2200" dirty="0"/>
              <a:t>(), …) ou que apenas fazem algo com os valores lidos (ex.: </a:t>
            </a:r>
            <a:r>
              <a:rPr lang="pt-PT" sz="2200" dirty="0" err="1"/>
              <a:t>doubles_println</a:t>
            </a:r>
            <a:r>
              <a:rPr lang="pt-PT" sz="2200" dirty="0"/>
              <a:t>())</a:t>
            </a:r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D597DCE3-BF6D-40ED-986B-0F26BB02AC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5" b="6999"/>
          <a:stretch/>
        </p:blipFill>
        <p:spPr>
          <a:xfrm>
            <a:off x="7219373" y="2516777"/>
            <a:ext cx="3555719" cy="1834847"/>
          </a:xfrm>
          <a:prstGeom prst="rect">
            <a:avLst/>
          </a:prstGeom>
        </p:spPr>
      </p:pic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A4F60FD5-8DCF-4BBE-A99E-AA5BB425A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373" y="4505863"/>
            <a:ext cx="3839924" cy="200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0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FD7DAD-DB16-4698-A1A0-2F155B41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Trabalhar com </a:t>
            </a:r>
            <a:r>
              <a:rPr lang="pt-PT" dirty="0" err="1">
                <a:solidFill>
                  <a:schemeClr val="bg1"/>
                </a:solidFill>
              </a:rPr>
              <a:t>arrays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903CA7-48FA-44D8-B56B-E99CE3C57417}"/>
              </a:ext>
            </a:extLst>
          </p:cNvPr>
          <p:cNvSpPr txBox="1"/>
          <p:nvPr/>
        </p:nvSpPr>
        <p:spPr>
          <a:xfrm>
            <a:off x="838200" y="2516777"/>
            <a:ext cx="5015483" cy="36601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pt-PT" sz="2200" b="1" dirty="0"/>
              <a:t>Modificar um </a:t>
            </a:r>
            <a:r>
              <a:rPr lang="pt-PT" sz="2200" b="1" dirty="0" err="1"/>
              <a:t>array</a:t>
            </a:r>
            <a:r>
              <a:rPr lang="pt-PT" sz="2200" b="1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dirty="0"/>
              <a:t>Modificar um </a:t>
            </a:r>
            <a:r>
              <a:rPr lang="pt-PT" sz="2200" dirty="0" err="1"/>
              <a:t>array</a:t>
            </a:r>
            <a:r>
              <a:rPr lang="pt-PT" sz="2200" dirty="0"/>
              <a:t> normalmente requer ler e escrever ao mesmo tempo. Estas funções são especiais, elas recebem um </a:t>
            </a:r>
            <a:r>
              <a:rPr lang="pt-PT" sz="2200" dirty="0" err="1"/>
              <a:t>array</a:t>
            </a:r>
            <a:r>
              <a:rPr lang="pt-PT" sz="2200" dirty="0"/>
              <a:t> de entrada e o tamanho do mesmo, assim como um </a:t>
            </a:r>
            <a:r>
              <a:rPr lang="pt-PT" sz="2200" dirty="0" err="1"/>
              <a:t>array</a:t>
            </a:r>
            <a:r>
              <a:rPr lang="pt-PT" sz="2200" dirty="0"/>
              <a:t> de saída que será o </a:t>
            </a:r>
            <a:r>
              <a:rPr lang="pt-PT" sz="2200" dirty="0" err="1"/>
              <a:t>array</a:t>
            </a:r>
            <a:r>
              <a:rPr lang="pt-PT" sz="2200" dirty="0"/>
              <a:t> modificado. Estas funções normalmente devolvem o tamanho final do </a:t>
            </a:r>
            <a:r>
              <a:rPr lang="pt-PT" sz="2200" dirty="0" err="1"/>
              <a:t>array</a:t>
            </a:r>
            <a:r>
              <a:rPr lang="pt-PT" sz="2200" dirty="0"/>
              <a:t> de saída. (ex.: </a:t>
            </a:r>
            <a:r>
              <a:rPr lang="pt-PT" sz="2200" dirty="0" err="1"/>
              <a:t>doubles_remove</a:t>
            </a:r>
            <a:r>
              <a:rPr lang="pt-PT" sz="2200" dirty="0"/>
              <a:t>())</a:t>
            </a:r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8F28366E-63A9-484C-BFBC-BB2B3D511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447" y="3451394"/>
            <a:ext cx="5430008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2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FD7DAD-DB16-4698-A1A0-2F155B41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Maximo.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903CA7-48FA-44D8-B56B-E99CE3C57417}"/>
              </a:ext>
            </a:extLst>
          </p:cNvPr>
          <p:cNvSpPr txBox="1"/>
          <p:nvPr/>
        </p:nvSpPr>
        <p:spPr>
          <a:xfrm>
            <a:off x="838200" y="2516777"/>
            <a:ext cx="5015484" cy="366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PT" sz="2200" dirty="0"/>
              <a:t>A função </a:t>
            </a:r>
            <a:r>
              <a:rPr lang="pt-PT" sz="2200" dirty="0" err="1"/>
              <a:t>doubles_max</a:t>
            </a:r>
            <a:r>
              <a:rPr lang="pt-PT" sz="2200" dirty="0"/>
              <a:t>() é uma função que devolve o máximo de um </a:t>
            </a:r>
            <a:r>
              <a:rPr lang="pt-PT" sz="2200" dirty="0" err="1"/>
              <a:t>array</a:t>
            </a:r>
            <a:r>
              <a:rPr lang="pt-PT" sz="2200" dirty="0"/>
              <a:t> de </a:t>
            </a:r>
            <a:r>
              <a:rPr lang="pt-PT" sz="2200" dirty="0" err="1"/>
              <a:t>doubles</a:t>
            </a:r>
            <a:r>
              <a:rPr lang="pt-PT" sz="2200" dirty="0"/>
              <a:t>. Ela recebe o </a:t>
            </a:r>
            <a:r>
              <a:rPr lang="pt-PT" sz="2200" dirty="0" err="1"/>
              <a:t>array</a:t>
            </a:r>
            <a:r>
              <a:rPr lang="pt-PT" sz="2200" dirty="0"/>
              <a:t> em que se vai procurar, e o tamanho deste. Finalmente ela devolve o numero máximo desse </a:t>
            </a:r>
            <a:r>
              <a:rPr lang="pt-PT" sz="2200" dirty="0" err="1"/>
              <a:t>array</a:t>
            </a:r>
            <a:r>
              <a:rPr lang="pt-PT" sz="2200" dirty="0"/>
              <a:t>.</a:t>
            </a:r>
          </a:p>
          <a:p>
            <a:endParaRPr lang="pt-PT" sz="2200" dirty="0"/>
          </a:p>
          <a:p>
            <a:r>
              <a:rPr lang="pt-PT" sz="2200" dirty="0"/>
              <a:t>O </a:t>
            </a:r>
            <a:r>
              <a:rPr lang="pt-PT" sz="2200" dirty="0" err="1"/>
              <a:t>result</a:t>
            </a:r>
            <a:r>
              <a:rPr lang="pt-PT" sz="2200" dirty="0"/>
              <a:t> vai ser “o atual máximo” de cada ciclo e representa o valor máximo até onde se encontra o </a:t>
            </a:r>
            <a:r>
              <a:rPr lang="pt-PT" sz="2200" dirty="0" err="1"/>
              <a:t>loop</a:t>
            </a:r>
            <a:r>
              <a:rPr lang="pt-PT" sz="2200" dirty="0"/>
              <a:t>. No final, ele vai ser o máximo do </a:t>
            </a:r>
            <a:r>
              <a:rPr lang="pt-PT" sz="2200" dirty="0" err="1"/>
              <a:t>array</a:t>
            </a:r>
            <a:r>
              <a:rPr lang="pt-PT" sz="2200" dirty="0"/>
              <a:t> todo.</a:t>
            </a:r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7F51FB0F-BEA0-438D-BCAD-88C7FC179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8" y="2960481"/>
            <a:ext cx="5311137" cy="277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8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FD7DAD-DB16-4698-A1A0-2F155B41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Exercício: </a:t>
            </a:r>
            <a:r>
              <a:rPr lang="pt-PT" dirty="0" err="1">
                <a:solidFill>
                  <a:schemeClr val="bg1"/>
                </a:solidFill>
              </a:rPr>
              <a:t>Count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Divisible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by</a:t>
            </a:r>
            <a:r>
              <a:rPr lang="pt-PT" dirty="0">
                <a:solidFill>
                  <a:schemeClr val="bg1"/>
                </a:solidFill>
              </a:rPr>
              <a:t> 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903CA7-48FA-44D8-B56B-E99CE3C57417}"/>
              </a:ext>
            </a:extLst>
          </p:cNvPr>
          <p:cNvSpPr txBox="1"/>
          <p:nvPr/>
        </p:nvSpPr>
        <p:spPr>
          <a:xfrm>
            <a:off x="838200" y="2516777"/>
            <a:ext cx="5015484" cy="366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PT" sz="2200" dirty="0"/>
              <a:t>Faz um programa que dado um </a:t>
            </a:r>
            <a:r>
              <a:rPr lang="pt-PT" sz="2200" dirty="0" err="1"/>
              <a:t>array</a:t>
            </a:r>
            <a:r>
              <a:rPr lang="pt-PT" sz="2200" dirty="0"/>
              <a:t> de inteiros, calcula a soma de todos os números múltiplos de 10. </a:t>
            </a:r>
          </a:p>
          <a:p>
            <a:endParaRPr lang="pt-PT" sz="2200" dirty="0"/>
          </a:p>
          <a:p>
            <a:r>
              <a:rPr lang="pt-PT" sz="2200" dirty="0"/>
              <a:t>In: {1, 2, 3, 5, 10, 13, 24, 30}</a:t>
            </a:r>
          </a:p>
          <a:p>
            <a:r>
              <a:rPr lang="pt-PT" sz="2200" dirty="0"/>
              <a:t>Out: </a:t>
            </a:r>
            <a:r>
              <a:rPr lang="pt-PT" sz="2200" b="1" dirty="0"/>
              <a:t>40</a:t>
            </a:r>
            <a:r>
              <a:rPr lang="pt-PT" sz="2200" dirty="0"/>
              <a:t> (10 + 30)</a:t>
            </a:r>
          </a:p>
          <a:p>
            <a:endParaRPr lang="pt-PT" sz="2200" dirty="0"/>
          </a:p>
          <a:p>
            <a:r>
              <a:rPr lang="pt-PT" sz="2200" dirty="0"/>
              <a:t>In: {10, 10, 10, 11, 12, 9, 20, 100}</a:t>
            </a:r>
          </a:p>
          <a:p>
            <a:r>
              <a:rPr lang="pt-PT" sz="2200" dirty="0"/>
              <a:t>Out: </a:t>
            </a:r>
            <a:r>
              <a:rPr lang="pt-PT" sz="2200" b="1" dirty="0"/>
              <a:t>150</a:t>
            </a:r>
            <a:r>
              <a:rPr lang="pt-PT" sz="2200" dirty="0"/>
              <a:t> (10 + 10 + 10 + 20 + 100)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45EA54-4A06-4636-B24E-3A380FC45A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"/>
          <a:stretch/>
        </p:blipFill>
        <p:spPr>
          <a:xfrm>
            <a:off x="5933153" y="3682568"/>
            <a:ext cx="5716302" cy="59703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34B3C24-2510-4CC5-92D6-DFFF658F3A02}"/>
              </a:ext>
            </a:extLst>
          </p:cNvPr>
          <p:cNvSpPr txBox="1"/>
          <p:nvPr/>
        </p:nvSpPr>
        <p:spPr>
          <a:xfrm>
            <a:off x="6071286" y="3808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F1ED3F6-169E-4009-B24C-1C3D66817268}"/>
              </a:ext>
            </a:extLst>
          </p:cNvPr>
          <p:cNvSpPr txBox="1"/>
          <p:nvPr/>
        </p:nvSpPr>
        <p:spPr>
          <a:xfrm>
            <a:off x="6654615" y="3808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E37C90E-F599-4378-BA0A-6519A1E5A02A}"/>
              </a:ext>
            </a:extLst>
          </p:cNvPr>
          <p:cNvSpPr txBox="1"/>
          <p:nvPr/>
        </p:nvSpPr>
        <p:spPr>
          <a:xfrm>
            <a:off x="7237944" y="3808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48C49D0-5AB7-47DE-89DC-4F0145E2A603}"/>
              </a:ext>
            </a:extLst>
          </p:cNvPr>
          <p:cNvSpPr txBox="1"/>
          <p:nvPr/>
        </p:nvSpPr>
        <p:spPr>
          <a:xfrm>
            <a:off x="7821273" y="3808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5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81B3299-8D29-483B-9C82-F4D9C8333C13}"/>
              </a:ext>
            </a:extLst>
          </p:cNvPr>
          <p:cNvSpPr txBox="1"/>
          <p:nvPr/>
        </p:nvSpPr>
        <p:spPr>
          <a:xfrm>
            <a:off x="7609056" y="2880860"/>
            <a:ext cx="1219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Tamanho 8</a:t>
            </a:r>
          </a:p>
        </p:txBody>
      </p:sp>
      <p:sp>
        <p:nvSpPr>
          <p:cNvPr id="13" name="Chaveta à direita 12">
            <a:extLst>
              <a:ext uri="{FF2B5EF4-FFF2-40B4-BE49-F238E27FC236}">
                <a16:creationId xmlns:a16="http://schemas.microsoft.com/office/drawing/2014/main" id="{B1939415-494F-4AC5-A833-467499B38AA4}"/>
              </a:ext>
            </a:extLst>
          </p:cNvPr>
          <p:cNvSpPr/>
          <p:nvPr/>
        </p:nvSpPr>
        <p:spPr>
          <a:xfrm rot="16200000">
            <a:off x="8120333" y="1137775"/>
            <a:ext cx="208089" cy="45824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A74F589-3B4C-49C0-A4B3-E3FA28BFC256}"/>
              </a:ext>
            </a:extLst>
          </p:cNvPr>
          <p:cNvSpPr txBox="1"/>
          <p:nvPr/>
        </p:nvSpPr>
        <p:spPr>
          <a:xfrm>
            <a:off x="8300845" y="38087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10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499767B-83C2-47E4-9572-A5CBBABE4A49}"/>
              </a:ext>
            </a:extLst>
          </p:cNvPr>
          <p:cNvSpPr txBox="1"/>
          <p:nvPr/>
        </p:nvSpPr>
        <p:spPr>
          <a:xfrm>
            <a:off x="8897435" y="3796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13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896488B-9B30-41BE-875C-5739F6B894C7}"/>
              </a:ext>
            </a:extLst>
          </p:cNvPr>
          <p:cNvSpPr txBox="1"/>
          <p:nvPr/>
        </p:nvSpPr>
        <p:spPr>
          <a:xfrm>
            <a:off x="9467503" y="3796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24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5E4C97A-3EF9-4EB1-A94B-64E79ACB6161}"/>
              </a:ext>
            </a:extLst>
          </p:cNvPr>
          <p:cNvSpPr txBox="1"/>
          <p:nvPr/>
        </p:nvSpPr>
        <p:spPr>
          <a:xfrm>
            <a:off x="9991551" y="3796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30</a:t>
            </a:r>
          </a:p>
        </p:txBody>
      </p: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03090A23-0E81-4A45-A88B-A6F35F5AFC23}"/>
              </a:ext>
            </a:extLst>
          </p:cNvPr>
          <p:cNvCxnSpPr>
            <a:cxnSpLocks/>
          </p:cNvCxnSpPr>
          <p:nvPr/>
        </p:nvCxnSpPr>
        <p:spPr>
          <a:xfrm flipH="1" flipV="1">
            <a:off x="8489092" y="4279605"/>
            <a:ext cx="506052" cy="5050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65CC0C0-EA5B-40D8-BC0D-14F2A210F738}"/>
              </a:ext>
            </a:extLst>
          </p:cNvPr>
          <p:cNvSpPr txBox="1"/>
          <p:nvPr/>
        </p:nvSpPr>
        <p:spPr>
          <a:xfrm>
            <a:off x="8642597" y="4783921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Múltiplos de 10</a:t>
            </a:r>
          </a:p>
        </p:txBody>
      </p: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305A51D5-7FBD-4516-B5E3-241C62D0A90D}"/>
              </a:ext>
            </a:extLst>
          </p:cNvPr>
          <p:cNvCxnSpPr/>
          <p:nvPr/>
        </p:nvCxnSpPr>
        <p:spPr>
          <a:xfrm flipV="1">
            <a:off x="9886207" y="4279604"/>
            <a:ext cx="314696" cy="5043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18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FD7DAD-DB16-4698-A1A0-2F155B41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Devolver </a:t>
            </a:r>
            <a:r>
              <a:rPr lang="pt-PT" dirty="0" err="1">
                <a:solidFill>
                  <a:schemeClr val="bg1"/>
                </a:solidFill>
              </a:rPr>
              <a:t>arrays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903CA7-48FA-44D8-B56B-E99CE3C57417}"/>
              </a:ext>
            </a:extLst>
          </p:cNvPr>
          <p:cNvSpPr txBox="1"/>
          <p:nvPr/>
        </p:nvSpPr>
        <p:spPr>
          <a:xfrm>
            <a:off x="838200" y="2516777"/>
            <a:ext cx="5015484" cy="366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PT" sz="2200" dirty="0"/>
              <a:t>No entanto às vezes não queremos devolver apenas um numero com o máximo mas sim múltiplos valores. Nesse caso seria melhor devolver um </a:t>
            </a:r>
            <a:r>
              <a:rPr lang="pt-PT" sz="2200" dirty="0" err="1"/>
              <a:t>array</a:t>
            </a:r>
            <a:r>
              <a:rPr lang="pt-PT" sz="2200" dirty="0"/>
              <a:t>. No entanto em C não devolvemos </a:t>
            </a:r>
            <a:r>
              <a:rPr lang="pt-PT" sz="2200" dirty="0" err="1"/>
              <a:t>arrays</a:t>
            </a:r>
            <a:r>
              <a:rPr lang="pt-PT" sz="2200" dirty="0"/>
              <a:t> (pelo menos não agora). </a:t>
            </a:r>
          </a:p>
          <a:p>
            <a:endParaRPr lang="pt-PT" sz="2200" dirty="0"/>
          </a:p>
          <a:p>
            <a:r>
              <a:rPr lang="pt-PT" sz="2200" dirty="0"/>
              <a:t>Sendo assim fazemos uma coisa, que é ter um </a:t>
            </a:r>
            <a:r>
              <a:rPr lang="pt-PT" sz="2200" dirty="0" err="1"/>
              <a:t>array</a:t>
            </a:r>
            <a:r>
              <a:rPr lang="pt-PT" sz="2200" dirty="0"/>
              <a:t> de saída. Este será o </a:t>
            </a:r>
            <a:r>
              <a:rPr lang="pt-PT" sz="2200" dirty="0" err="1"/>
              <a:t>array</a:t>
            </a:r>
            <a:r>
              <a:rPr lang="pt-PT" sz="2200" dirty="0"/>
              <a:t> que iremos indiretamente “devolver”.</a:t>
            </a:r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686BBA6E-C5F2-4C5F-89AC-A4C3754CC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447" y="3451394"/>
            <a:ext cx="5430008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6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FD7DAD-DB16-4698-A1A0-2F155B41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Devolver </a:t>
            </a:r>
            <a:r>
              <a:rPr lang="pt-PT" dirty="0" err="1">
                <a:solidFill>
                  <a:schemeClr val="bg1"/>
                </a:solidFill>
              </a:rPr>
              <a:t>arrays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903CA7-48FA-44D8-B56B-E99CE3C57417}"/>
              </a:ext>
            </a:extLst>
          </p:cNvPr>
          <p:cNvSpPr txBox="1"/>
          <p:nvPr/>
        </p:nvSpPr>
        <p:spPr>
          <a:xfrm>
            <a:off x="838200" y="2516777"/>
            <a:ext cx="5015484" cy="366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PT" sz="2200" dirty="0"/>
              <a:t>Quando temos um </a:t>
            </a:r>
            <a:r>
              <a:rPr lang="pt-PT" sz="2200" dirty="0" err="1"/>
              <a:t>array</a:t>
            </a:r>
            <a:r>
              <a:rPr lang="pt-PT" sz="2200" dirty="0"/>
              <a:t> de saída, este entra como argumento normalmente, logo vem de fora da função. O que vai acontecer é que escrevemos neste </a:t>
            </a:r>
            <a:r>
              <a:rPr lang="pt-PT" sz="2200" dirty="0" err="1"/>
              <a:t>array</a:t>
            </a:r>
            <a:r>
              <a:rPr lang="pt-PT" sz="2200" dirty="0"/>
              <a:t> as mudanças ou valores que queremos.</a:t>
            </a:r>
          </a:p>
          <a:p>
            <a:endParaRPr lang="pt-PT" sz="2200" dirty="0"/>
          </a:p>
          <a:p>
            <a:r>
              <a:rPr lang="pt-PT" sz="2200" dirty="0"/>
              <a:t>Fora isso devolvemos um valor inteiro também, que será o tamanho do nosso </a:t>
            </a:r>
            <a:r>
              <a:rPr lang="pt-PT" sz="2200" dirty="0" err="1"/>
              <a:t>array</a:t>
            </a:r>
            <a:r>
              <a:rPr lang="pt-PT" sz="2200" dirty="0"/>
              <a:t> de saída pois o tamanho pode ser diferente do original.</a:t>
            </a:r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C37DA207-DD31-4E45-B59D-EA11A8A64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447" y="3451394"/>
            <a:ext cx="5430008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8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FD7DAD-DB16-4698-A1A0-2F155B41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Exercicio</a:t>
            </a:r>
            <a:r>
              <a:rPr lang="pt-PT" dirty="0">
                <a:solidFill>
                  <a:schemeClr val="bg1"/>
                </a:solidFill>
              </a:rPr>
              <a:t>: Resto 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903CA7-48FA-44D8-B56B-E99CE3C57417}"/>
              </a:ext>
            </a:extLst>
          </p:cNvPr>
          <p:cNvSpPr txBox="1"/>
          <p:nvPr/>
        </p:nvSpPr>
        <p:spPr>
          <a:xfrm>
            <a:off x="838200" y="2516777"/>
            <a:ext cx="5015484" cy="366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PT" sz="2200" dirty="0"/>
              <a:t>Faz uma função que recebe um </a:t>
            </a:r>
            <a:r>
              <a:rPr lang="pt-PT" sz="2200" dirty="0" err="1"/>
              <a:t>array</a:t>
            </a:r>
            <a:r>
              <a:rPr lang="pt-PT" sz="2200" dirty="0"/>
              <a:t> de inteiros, e devolve um </a:t>
            </a:r>
            <a:r>
              <a:rPr lang="pt-PT" sz="2200" dirty="0" err="1"/>
              <a:t>array</a:t>
            </a:r>
            <a:r>
              <a:rPr lang="pt-PT" sz="2200" dirty="0"/>
              <a:t> com os restos por 10 dos valores do </a:t>
            </a:r>
            <a:r>
              <a:rPr lang="pt-PT" sz="2200" dirty="0" err="1"/>
              <a:t>array</a:t>
            </a:r>
            <a:r>
              <a:rPr lang="pt-PT" sz="2200" dirty="0"/>
              <a:t> original pela mesma ordem.</a:t>
            </a:r>
          </a:p>
          <a:p>
            <a:endParaRPr lang="pt-PT" sz="2200" dirty="0"/>
          </a:p>
          <a:p>
            <a:r>
              <a:rPr lang="pt-PT" sz="2200" dirty="0"/>
              <a:t>In: {11, 23, 7, 9, 44, 10}</a:t>
            </a:r>
          </a:p>
          <a:p>
            <a:r>
              <a:rPr lang="pt-PT" sz="2200" dirty="0"/>
              <a:t>Out: {1, 3, 7, 9, 4, 0}</a:t>
            </a:r>
          </a:p>
          <a:p>
            <a:endParaRPr lang="pt-PT" sz="2200" dirty="0"/>
          </a:p>
          <a:p>
            <a:endParaRPr lang="pt-PT" sz="2200" dirty="0"/>
          </a:p>
          <a:p>
            <a:r>
              <a:rPr lang="pt-PT" dirty="0"/>
              <a:t>Extra </a:t>
            </a:r>
            <a:r>
              <a:rPr lang="pt-PT" dirty="0" err="1"/>
              <a:t>Challenge</a:t>
            </a:r>
            <a:r>
              <a:rPr lang="pt-PT" dirty="0"/>
              <a:t>: Caso um valor do </a:t>
            </a:r>
            <a:r>
              <a:rPr lang="pt-PT" dirty="0" err="1"/>
              <a:t>array</a:t>
            </a:r>
            <a:r>
              <a:rPr lang="pt-PT" dirty="0"/>
              <a:t> original seja zero, este n deve aparecer no final.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7949B52-4C33-4F8B-B535-0077818B83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"/>
          <a:stretch/>
        </p:blipFill>
        <p:spPr>
          <a:xfrm>
            <a:off x="5933153" y="3360419"/>
            <a:ext cx="5716302" cy="59703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BF105E0-DB08-46E4-8A0F-FF68B083A45F}"/>
              </a:ext>
            </a:extLst>
          </p:cNvPr>
          <p:cNvSpPr txBox="1"/>
          <p:nvPr/>
        </p:nvSpPr>
        <p:spPr>
          <a:xfrm>
            <a:off x="6028754" y="34866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E351260-2468-4F79-B5C3-6DFE9DCD91A9}"/>
              </a:ext>
            </a:extLst>
          </p:cNvPr>
          <p:cNvSpPr txBox="1"/>
          <p:nvPr/>
        </p:nvSpPr>
        <p:spPr>
          <a:xfrm>
            <a:off x="6601450" y="34866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23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40AD744-68FE-415A-9EA1-E63A747CADDA}"/>
              </a:ext>
            </a:extLst>
          </p:cNvPr>
          <p:cNvSpPr txBox="1"/>
          <p:nvPr/>
        </p:nvSpPr>
        <p:spPr>
          <a:xfrm>
            <a:off x="7237944" y="3486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7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D0D655D-8A3D-498C-9586-44CF9C35A154}"/>
              </a:ext>
            </a:extLst>
          </p:cNvPr>
          <p:cNvSpPr txBox="1"/>
          <p:nvPr/>
        </p:nvSpPr>
        <p:spPr>
          <a:xfrm>
            <a:off x="7821273" y="3486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9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38F09CF-D6D9-4B5E-A9A1-3218F8AA0022}"/>
              </a:ext>
            </a:extLst>
          </p:cNvPr>
          <p:cNvSpPr txBox="1"/>
          <p:nvPr/>
        </p:nvSpPr>
        <p:spPr>
          <a:xfrm>
            <a:off x="7045623" y="2570369"/>
            <a:ext cx="1219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Tamanho 6</a:t>
            </a:r>
          </a:p>
        </p:txBody>
      </p:sp>
      <p:sp>
        <p:nvSpPr>
          <p:cNvPr id="13" name="Chaveta à direita 12">
            <a:extLst>
              <a:ext uri="{FF2B5EF4-FFF2-40B4-BE49-F238E27FC236}">
                <a16:creationId xmlns:a16="http://schemas.microsoft.com/office/drawing/2014/main" id="{201C5F9E-A27A-433F-9BE5-6CAAD7FE22F7}"/>
              </a:ext>
            </a:extLst>
          </p:cNvPr>
          <p:cNvSpPr/>
          <p:nvPr/>
        </p:nvSpPr>
        <p:spPr>
          <a:xfrm rot="16200000">
            <a:off x="7528337" y="1407622"/>
            <a:ext cx="254395" cy="34447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A28206E-2E6E-4F79-AE47-91882BE17B9E}"/>
              </a:ext>
            </a:extLst>
          </p:cNvPr>
          <p:cNvSpPr txBox="1"/>
          <p:nvPr/>
        </p:nvSpPr>
        <p:spPr>
          <a:xfrm>
            <a:off x="8300845" y="34866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44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8938C90-7412-4054-875B-BE38B9CF5D66}"/>
              </a:ext>
            </a:extLst>
          </p:cNvPr>
          <p:cNvSpPr txBox="1"/>
          <p:nvPr/>
        </p:nvSpPr>
        <p:spPr>
          <a:xfrm>
            <a:off x="8876169" y="34849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10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8A837AD1-FE1A-4092-AC33-DD79F1CF91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"/>
          <a:stretch/>
        </p:blipFill>
        <p:spPr>
          <a:xfrm>
            <a:off x="5933153" y="5194139"/>
            <a:ext cx="5716302" cy="597036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4B327EF7-B36E-433F-81EC-7A48C23C7711}"/>
              </a:ext>
            </a:extLst>
          </p:cNvPr>
          <p:cNvSpPr txBox="1"/>
          <p:nvPr/>
        </p:nvSpPr>
        <p:spPr>
          <a:xfrm>
            <a:off x="6071286" y="53203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0F5F95D-D370-4007-83DA-E3A7C442B927}"/>
              </a:ext>
            </a:extLst>
          </p:cNvPr>
          <p:cNvSpPr txBox="1"/>
          <p:nvPr/>
        </p:nvSpPr>
        <p:spPr>
          <a:xfrm>
            <a:off x="6654615" y="53203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3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876EDB2-A29A-4801-83D1-81D5A7702D6B}"/>
              </a:ext>
            </a:extLst>
          </p:cNvPr>
          <p:cNvSpPr txBox="1"/>
          <p:nvPr/>
        </p:nvSpPr>
        <p:spPr>
          <a:xfrm>
            <a:off x="7237944" y="53203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7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91ACAF9-9FBA-4C0C-9CC5-9437DC261E81}"/>
              </a:ext>
            </a:extLst>
          </p:cNvPr>
          <p:cNvSpPr txBox="1"/>
          <p:nvPr/>
        </p:nvSpPr>
        <p:spPr>
          <a:xfrm>
            <a:off x="7821273" y="53203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9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9E98E11-DF4D-4232-A9D8-6A3C870B1A50}"/>
              </a:ext>
            </a:extLst>
          </p:cNvPr>
          <p:cNvSpPr txBox="1"/>
          <p:nvPr/>
        </p:nvSpPr>
        <p:spPr>
          <a:xfrm>
            <a:off x="7045623" y="4404089"/>
            <a:ext cx="1219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Tamanho 6</a:t>
            </a:r>
          </a:p>
        </p:txBody>
      </p:sp>
      <p:sp>
        <p:nvSpPr>
          <p:cNvPr id="28" name="Chaveta à direita 27">
            <a:extLst>
              <a:ext uri="{FF2B5EF4-FFF2-40B4-BE49-F238E27FC236}">
                <a16:creationId xmlns:a16="http://schemas.microsoft.com/office/drawing/2014/main" id="{031F05BC-06A5-4C77-924C-8D4FDE89CB73}"/>
              </a:ext>
            </a:extLst>
          </p:cNvPr>
          <p:cNvSpPr/>
          <p:nvPr/>
        </p:nvSpPr>
        <p:spPr>
          <a:xfrm rot="16200000">
            <a:off x="7528337" y="3241342"/>
            <a:ext cx="254395" cy="34447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59262BA-96B4-4BE4-B330-A87B4F9181BB}"/>
              </a:ext>
            </a:extLst>
          </p:cNvPr>
          <p:cNvSpPr txBox="1"/>
          <p:nvPr/>
        </p:nvSpPr>
        <p:spPr>
          <a:xfrm>
            <a:off x="8354010" y="53203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4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FA32858-C254-487A-9858-D16E9D3FA2C6}"/>
              </a:ext>
            </a:extLst>
          </p:cNvPr>
          <p:cNvSpPr txBox="1"/>
          <p:nvPr/>
        </p:nvSpPr>
        <p:spPr>
          <a:xfrm>
            <a:off x="8929334" y="53186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0</a:t>
            </a:r>
          </a:p>
        </p:txBody>
      </p:sp>
      <p:cxnSp>
        <p:nvCxnSpPr>
          <p:cNvPr id="31" name="Conexão reta unidirecional 30">
            <a:extLst>
              <a:ext uri="{FF2B5EF4-FFF2-40B4-BE49-F238E27FC236}">
                <a16:creationId xmlns:a16="http://schemas.microsoft.com/office/drawing/2014/main" id="{F1DB1ECD-995D-4D5B-AD66-16A6A740EBE6}"/>
              </a:ext>
            </a:extLst>
          </p:cNvPr>
          <p:cNvCxnSpPr>
            <a:cxnSpLocks/>
          </p:cNvCxnSpPr>
          <p:nvPr/>
        </p:nvCxnSpPr>
        <p:spPr>
          <a:xfrm>
            <a:off x="8719549" y="4189228"/>
            <a:ext cx="0" cy="4678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6210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795</Words>
  <Application>Microsoft Office PowerPoint</Application>
  <PresentationFormat>Ecrã Panorâmico</PresentationFormat>
  <Paragraphs>93</Paragraphs>
  <Slides>12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Trabalhar com Arrays</vt:lpstr>
      <vt:lpstr>Trabalhar com arrays</vt:lpstr>
      <vt:lpstr>Trabalhar com arrays</vt:lpstr>
      <vt:lpstr>Trabalhar com arrays</vt:lpstr>
      <vt:lpstr>Maximo.</vt:lpstr>
      <vt:lpstr>Exercício: Count Divisible by 10</vt:lpstr>
      <vt:lpstr>Devolver arrays</vt:lpstr>
      <vt:lpstr>Devolver arrays</vt:lpstr>
      <vt:lpstr>Exercicio: Resto 10</vt:lpstr>
      <vt:lpstr>Testes Unitarios</vt:lpstr>
      <vt:lpstr>Assert()</vt:lpstr>
      <vt:lpstr>Exercicio: Fazer os testes unitarios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Funções Recursivas</dc:title>
  <dc:creator>CARLOS ALEXANDRE PERALTA GANHÃO</dc:creator>
  <cp:lastModifiedBy>CARLOS GANHÃO</cp:lastModifiedBy>
  <cp:revision>13</cp:revision>
  <dcterms:created xsi:type="dcterms:W3CDTF">2020-10-24T08:57:54Z</dcterms:created>
  <dcterms:modified xsi:type="dcterms:W3CDTF">2020-11-28T10:07:33Z</dcterms:modified>
</cp:coreProperties>
</file>