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80" r:id="rId4"/>
    <p:sldId id="282" r:id="rId5"/>
    <p:sldId id="281" r:id="rId6"/>
    <p:sldId id="283" r:id="rId7"/>
    <p:sldId id="275" r:id="rId8"/>
    <p:sldId id="284" r:id="rId9"/>
    <p:sldId id="260" r:id="rId10"/>
    <p:sldId id="285" r:id="rId11"/>
    <p:sldId id="287" r:id="rId12"/>
    <p:sldId id="279" r:id="rId13"/>
    <p:sldId id="259" r:id="rId14"/>
    <p:sldId id="286" r:id="rId15"/>
    <p:sldId id="27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217A-B515-492C-9F57-BC713233363C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27319-E604-40E9-8C19-1D842948D4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88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27319-E604-40E9-8C19-1D842948D48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27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27319-E604-40E9-8C19-1D842948D48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191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27319-E604-40E9-8C19-1D842948D48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22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27319-E604-40E9-8C19-1D842948D48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19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31E91-E188-45AD-9C0C-CAD7608C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0F284-7593-46CF-BF0C-B86A57E4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0973ED-605E-4B55-B6AC-CCAB0E08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634481-0819-4BA6-AD03-1E0FAC07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208584-C66A-4E2E-9B99-4AAF46DF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3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38462-270F-4B22-919B-01BC464E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C14AD2A-4EF5-48D5-85E9-8014B3D8E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1F42FB-2F07-4ED7-B644-95AAEC3A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843B7-2044-433B-904F-E17535C4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9DF6BD-940E-4476-B2C3-F965F08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F57008-E1F2-4C84-8F6E-436921C3B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885F0B-9FFA-4813-BAA3-828496691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1968B7-90A4-4C4E-B183-45FB5AA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4FBAC2-2D65-4754-8B7E-4A5E23B6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91A2C5-3008-4326-8D53-52F9459A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9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2399E-B1C7-49D2-BAC0-D6E8A6C0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3AB877-493A-4278-8715-9833F067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BFECD8-7E18-461F-BD0A-FC5E9515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4766E1-5D5D-486F-B4ED-A642349F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BE6DB4-4051-40C6-9807-C878FA59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9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E67D-1E8C-4FBB-94CB-CB38EFC9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E4F345-14A7-42CE-91D7-E59B2C0F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1DA21E-42CA-4E8A-9BC8-9FA9484D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092FA9-5A7F-4CCE-835A-DED5B06C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363E43-C02E-47BE-B93E-0C211975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3F6D-7365-49EC-8E37-20D80FD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74F58-32C1-435F-84D9-D95DA137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6684F4A-28AE-438C-88CB-E934F403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4EBB53-71AB-44CF-82D6-2CD02E47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BACBC5-3E6F-4645-A482-4BD5F88F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FB8EEF7-6125-4C79-A477-C416AA82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8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77C2A-4CD6-44DB-9638-F92B15B3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4F4494-A44B-4288-A8AD-CDEA1791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5E2AB91-1C95-4594-A31D-89D98EBA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039D00-55D6-4BC9-8728-FF2A6E99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7706EED-79CF-498B-8AAD-9F8F34F5D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ED3B60-ADDF-4F4A-8BC3-ED1D64FF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50421EE-E0FC-4B37-A90D-B4E2FE18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BCEBE8F-A79A-49F1-A222-F28CC931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64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FC8C6-66D7-41CE-B88B-0551FD72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1F9C6DF-3735-427C-ACCD-951C09FD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B5E68D-E93B-4F7B-8889-BD9ED32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F586CF-0B4E-4AFC-8529-8D64174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57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E21495F-06A2-49FE-9588-E2B2C765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B92DBAD-FD1E-4C5B-B491-FD88AA5B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4249AB-B7AB-4433-9144-5C57678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7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7CBF-1C5E-43D5-BA8D-4D3D77A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793CD3-F61B-48F5-B67F-CBBF59DF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2B7443-C4FD-431A-915F-D76F7306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F98139-3512-473C-9BC5-6A6F667B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0FD452-EEC0-4788-B00D-D6B8BB07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3D03EB-AFB9-4B4E-BBF0-4DABA198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55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BF00-60E9-4772-BCE2-4C9355F3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6046E7E-9CC8-490A-84C4-91D1000F8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219676-BA95-47A9-8A8D-2ADCCA68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DBD24F-9BE0-4C67-BA30-4E45F6A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FAD29A-A35E-433A-A6DA-1C96FC8D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A443A3-5601-46D8-86D8-75A9911A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1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E558DAA-A94E-4F75-A067-E383E586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C2CA2C-3B63-42A7-AB10-9F0539F9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3E8D31-6278-401E-BD88-C8DBA51D2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31AA-1DB4-44DC-8DDA-CF6772F3B93E}" type="datetimeFigureOut">
              <a:rPr lang="pt-PT" smtClean="0"/>
              <a:t>05-12-2020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48B636-619A-400C-922B-012A7F403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37AC29-221D-4AD6-9B4B-18C5D49B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1977-BF24-4F29-9611-22BE51EE30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3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0533-7B89-4483-8FF6-CE9771E0C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Truques com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D1337-05EA-4FCB-B268-6FD9C761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618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Funções com múltiplos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3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Quando temos vários </a:t>
            </a:r>
            <a:r>
              <a:rPr lang="pt-PT" sz="2200" dirty="0" err="1"/>
              <a:t>arrays</a:t>
            </a:r>
            <a:r>
              <a:rPr lang="pt-PT" sz="2200" dirty="0"/>
              <a:t> de entrada, temos de nos lembrar que cada </a:t>
            </a:r>
            <a:r>
              <a:rPr lang="pt-PT" sz="2200" dirty="0" err="1"/>
              <a:t>array</a:t>
            </a:r>
            <a:r>
              <a:rPr lang="pt-PT" sz="2200" dirty="0"/>
              <a:t> de entrada temos também que ter o tamanho do mesmo.</a:t>
            </a:r>
          </a:p>
          <a:p>
            <a:endParaRPr lang="pt-PT" sz="2200" dirty="0"/>
          </a:p>
          <a:p>
            <a:r>
              <a:rPr lang="pt-PT" sz="2200" dirty="0"/>
              <a:t>Por outro lado o </a:t>
            </a:r>
            <a:r>
              <a:rPr lang="pt-PT" sz="2200" dirty="0" err="1"/>
              <a:t>array</a:t>
            </a:r>
            <a:r>
              <a:rPr lang="pt-PT" sz="2200" dirty="0"/>
              <a:t> de saída vai ter o seu tamanho devolvido pela função, mas temos que ter uma referencia para ele na mesma.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92DE5836-3640-4475-AAAF-0851C67D8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3175686"/>
            <a:ext cx="5142774" cy="22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Funções com múltiplos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3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Como temos que ler dois </a:t>
            </a:r>
            <a:r>
              <a:rPr lang="pt-PT" sz="2200" dirty="0" err="1"/>
              <a:t>arrays</a:t>
            </a:r>
            <a:r>
              <a:rPr lang="pt-PT" sz="2200" dirty="0"/>
              <a:t> diferentes ao inicio, é melhor usar-mos o </a:t>
            </a:r>
            <a:r>
              <a:rPr lang="pt-PT" sz="2200" dirty="0" err="1"/>
              <a:t>ints_get_until</a:t>
            </a:r>
            <a:r>
              <a:rPr lang="pt-PT" sz="2200" dirty="0"/>
              <a:t>(</a:t>
            </a:r>
            <a:r>
              <a:rPr lang="pt-PT" sz="2200" dirty="0" err="1"/>
              <a:t>int</a:t>
            </a:r>
            <a:r>
              <a:rPr lang="pt-PT" sz="2200" dirty="0"/>
              <a:t> </a:t>
            </a:r>
            <a:r>
              <a:rPr lang="pt-PT" sz="2200" dirty="0" err="1"/>
              <a:t>terminator</a:t>
            </a:r>
            <a:r>
              <a:rPr lang="pt-PT" sz="2200" dirty="0"/>
              <a:t>, </a:t>
            </a:r>
            <a:r>
              <a:rPr lang="pt-PT" sz="2200" dirty="0" err="1"/>
              <a:t>int</a:t>
            </a:r>
            <a:r>
              <a:rPr lang="pt-PT" sz="2200" dirty="0"/>
              <a:t>* a).</a:t>
            </a:r>
          </a:p>
          <a:p>
            <a:endParaRPr lang="pt-PT" sz="2200" dirty="0"/>
          </a:p>
          <a:p>
            <a:r>
              <a:rPr lang="pt-PT" sz="2200" dirty="0"/>
              <a:t>Esta função mete os numero da consola no </a:t>
            </a:r>
            <a:r>
              <a:rPr lang="pt-PT" sz="2200" dirty="0" err="1"/>
              <a:t>array</a:t>
            </a:r>
            <a:r>
              <a:rPr lang="pt-PT" sz="2200" dirty="0"/>
              <a:t> a, até encontrar um numero que seja o terminador. Ao receber este numero, para, como no </a:t>
            </a:r>
            <a:r>
              <a:rPr lang="pt-PT" sz="2200" dirty="0" err="1"/>
              <a:t>ints_get</a:t>
            </a:r>
            <a:r>
              <a:rPr lang="pt-PT" sz="2200" dirty="0"/>
              <a:t>() normal com o EOF.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43BAA39C-BA1F-423A-82DC-E9788F50B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9" y="2885012"/>
            <a:ext cx="525853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Exercicio</a:t>
            </a:r>
            <a:r>
              <a:rPr lang="pt-PT" dirty="0">
                <a:solidFill>
                  <a:schemeClr val="bg1"/>
                </a:solidFill>
              </a:rPr>
              <a:t>: Soma de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3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Faz uma função que dados dois </a:t>
            </a:r>
            <a:r>
              <a:rPr lang="pt-PT" sz="2200" dirty="0" err="1"/>
              <a:t>arrays</a:t>
            </a:r>
            <a:r>
              <a:rPr lang="pt-PT" sz="2200" dirty="0"/>
              <a:t>, a função calcula o </a:t>
            </a:r>
            <a:r>
              <a:rPr lang="pt-PT" sz="2200" dirty="0" err="1"/>
              <a:t>array</a:t>
            </a:r>
            <a:r>
              <a:rPr lang="pt-PT" sz="2200" dirty="0"/>
              <a:t> das somas dos elementos de mesmo índice dos outros dois. Isto é, a[0] + b[0] =&gt; c[0].</a:t>
            </a:r>
          </a:p>
          <a:p>
            <a:r>
              <a:rPr lang="pt-PT" sz="2200" dirty="0"/>
              <a:t>Só se pode fazer esta soma se os </a:t>
            </a:r>
            <a:r>
              <a:rPr lang="pt-PT" sz="2200" dirty="0" err="1"/>
              <a:t>arrays</a:t>
            </a:r>
            <a:r>
              <a:rPr lang="pt-PT" sz="2200" dirty="0"/>
              <a:t> tiverem o mesmo tamanho.</a:t>
            </a:r>
          </a:p>
          <a:p>
            <a:endParaRPr lang="pt-PT" sz="2200" dirty="0"/>
          </a:p>
          <a:p>
            <a:r>
              <a:rPr lang="pt-PT" sz="2200" dirty="0"/>
              <a:t>In: a = {1, 2, 2, 5, 1}</a:t>
            </a:r>
          </a:p>
          <a:p>
            <a:r>
              <a:rPr lang="pt-PT" sz="2200" dirty="0"/>
              <a:t>     b = {2, 1, 2, 0, 3}</a:t>
            </a:r>
          </a:p>
          <a:p>
            <a:r>
              <a:rPr lang="pt-PT" sz="2200" dirty="0"/>
              <a:t>Out:   {3, 3, 4, 5, 4}</a:t>
            </a:r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28101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Procurar</a:t>
            </a:r>
            <a:r>
              <a:rPr lang="en-US" dirty="0">
                <a:solidFill>
                  <a:schemeClr val="bg1"/>
                </a:solidFill>
              </a:rPr>
              <a:t> por </a:t>
            </a:r>
            <a:r>
              <a:rPr lang="en-US" dirty="0" err="1">
                <a:solidFill>
                  <a:schemeClr val="bg1"/>
                </a:solidFill>
              </a:rPr>
              <a:t>grupos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Outra coisa que pode nos ser muito útil na analise de </a:t>
            </a:r>
            <a:r>
              <a:rPr lang="pt-PT" sz="2200" dirty="0" err="1"/>
              <a:t>arrays</a:t>
            </a:r>
            <a:r>
              <a:rPr lang="pt-PT" sz="2200" dirty="0"/>
              <a:t> é procurar por múltiplos elementos ao mesmo tempo, ou procurar por um padrão.</a:t>
            </a:r>
          </a:p>
          <a:p>
            <a:endParaRPr lang="pt-PT" sz="2200" dirty="0"/>
          </a:p>
          <a:p>
            <a:r>
              <a:rPr lang="pt-PT" sz="2200" dirty="0"/>
              <a:t>Nestes casos termos que mudar os nossos </a:t>
            </a:r>
            <a:r>
              <a:rPr lang="pt-PT" sz="2200" dirty="0" err="1"/>
              <a:t>fors</a:t>
            </a:r>
            <a:r>
              <a:rPr lang="pt-PT" sz="2200" dirty="0"/>
              <a:t> um pouco e também ver múltiplos elementos do </a:t>
            </a:r>
            <a:r>
              <a:rPr lang="pt-PT" sz="2200" dirty="0" err="1"/>
              <a:t>array</a:t>
            </a:r>
            <a:r>
              <a:rPr lang="pt-PT" sz="2200" dirty="0"/>
              <a:t>.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4B7BD1F-C1A9-420A-9818-96259DB1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82" y="3113902"/>
            <a:ext cx="5342073" cy="24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8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Procurar</a:t>
            </a:r>
            <a:r>
              <a:rPr lang="en-US" dirty="0">
                <a:solidFill>
                  <a:schemeClr val="bg1"/>
                </a:solidFill>
              </a:rPr>
              <a:t> por </a:t>
            </a:r>
            <a:r>
              <a:rPr lang="en-US" dirty="0" err="1">
                <a:solidFill>
                  <a:schemeClr val="bg1"/>
                </a:solidFill>
              </a:rPr>
              <a:t>grupos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pt-PT" sz="2200" dirty="0"/>
              <a:t>Normalmente usamos o limite do nosso for como n (o tamanho do </a:t>
            </a:r>
            <a:r>
              <a:rPr lang="pt-PT" sz="2200" dirty="0" err="1"/>
              <a:t>array</a:t>
            </a:r>
            <a:r>
              <a:rPr lang="pt-PT" sz="2200" dirty="0"/>
              <a:t>). Isto só é viável se quisermos ver o </a:t>
            </a:r>
            <a:r>
              <a:rPr lang="pt-PT" sz="2200" dirty="0" err="1"/>
              <a:t>array</a:t>
            </a:r>
            <a:r>
              <a:rPr lang="pt-PT" sz="2200" dirty="0"/>
              <a:t> elemento a elemento até ao fim.</a:t>
            </a:r>
          </a:p>
          <a:p>
            <a:endParaRPr lang="pt-PT" sz="2200" dirty="0"/>
          </a:p>
          <a:p>
            <a:r>
              <a:rPr lang="pt-PT" sz="2200" dirty="0"/>
              <a:t>Por outro lado, se tivermos a ver no </a:t>
            </a:r>
            <a:r>
              <a:rPr lang="pt-PT" sz="2200" dirty="0" err="1"/>
              <a:t>loop</a:t>
            </a:r>
            <a:r>
              <a:rPr lang="pt-PT" sz="2200" dirty="0"/>
              <a:t> o elemento i+1, teremos que fazer com que o nosso limite do </a:t>
            </a:r>
            <a:r>
              <a:rPr lang="pt-PT" sz="2200" dirty="0" err="1"/>
              <a:t>loop</a:t>
            </a:r>
            <a:r>
              <a:rPr lang="pt-PT" sz="2200" dirty="0"/>
              <a:t> seja n-1. Pois se deixasse-mos como n, teríamos a possibilidade de ver o elemento (n-1)+1 = n, que </a:t>
            </a:r>
            <a:r>
              <a:rPr lang="pt-PT" sz="2200" u="sng" dirty="0"/>
              <a:t>não</a:t>
            </a:r>
            <a:r>
              <a:rPr lang="pt-PT" sz="2200" dirty="0"/>
              <a:t> se encontra no </a:t>
            </a:r>
            <a:r>
              <a:rPr lang="pt-PT" sz="2200" dirty="0" err="1"/>
              <a:t>array</a:t>
            </a:r>
            <a:r>
              <a:rPr lang="pt-PT" sz="2200" dirty="0"/>
              <a:t> pois o ultimo elemento é o (n-1).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48A746ED-EAA6-44E7-8935-ED7C6D5C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2767914"/>
            <a:ext cx="5305981" cy="3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Exercicio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Procurar</a:t>
            </a:r>
            <a:r>
              <a:rPr lang="en-US" dirty="0">
                <a:solidFill>
                  <a:schemeClr val="bg1"/>
                </a:solidFill>
              </a:rPr>
              <a:t> &lt;1, 2, 3&gt;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257800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Faz uma função que procura no </a:t>
            </a:r>
            <a:r>
              <a:rPr lang="pt-PT" sz="2200" dirty="0" err="1"/>
              <a:t>array</a:t>
            </a:r>
            <a:r>
              <a:rPr lang="pt-PT" sz="2200" dirty="0"/>
              <a:t> original pelo padrão {1, 2, 3} e que calcula o </a:t>
            </a:r>
            <a:r>
              <a:rPr lang="pt-PT" sz="2200" dirty="0" err="1"/>
              <a:t>array</a:t>
            </a:r>
            <a:r>
              <a:rPr lang="pt-PT" sz="2200" dirty="0"/>
              <a:t> dos índices onde o padrão ocorre.</a:t>
            </a:r>
          </a:p>
          <a:p>
            <a:r>
              <a:rPr lang="pt-PT" sz="2200" dirty="0"/>
              <a:t>O índice de ocorrência será o que corresponde ao numero {1}.</a:t>
            </a:r>
          </a:p>
          <a:p>
            <a:r>
              <a:rPr lang="pt-PT" sz="2200" dirty="0"/>
              <a:t>Caso nada seja encontrado deve devolver um </a:t>
            </a:r>
            <a:r>
              <a:rPr lang="pt-PT" sz="2200" dirty="0" err="1"/>
              <a:t>array</a:t>
            </a:r>
            <a:r>
              <a:rPr lang="pt-PT" sz="2200" dirty="0"/>
              <a:t> vazio.</a:t>
            </a:r>
          </a:p>
          <a:p>
            <a:endParaRPr lang="pt-PT" sz="2200" dirty="0"/>
          </a:p>
          <a:p>
            <a:r>
              <a:rPr lang="pt-PT" sz="2200" dirty="0"/>
              <a:t>In: {2, 3, 5, 1, 2, 6, </a:t>
            </a:r>
            <a:r>
              <a:rPr lang="pt-PT" sz="2200" u="sng" dirty="0"/>
              <a:t>1, 2, 3</a:t>
            </a:r>
            <a:r>
              <a:rPr lang="pt-PT" sz="2200" dirty="0"/>
              <a:t>, 0, 1, 4, 3, </a:t>
            </a:r>
            <a:r>
              <a:rPr lang="pt-PT" sz="2200" u="sng" dirty="0"/>
              <a:t>1, 2 ,3</a:t>
            </a:r>
            <a:r>
              <a:rPr lang="pt-PT" sz="2200" dirty="0"/>
              <a:t>, 7}</a:t>
            </a:r>
          </a:p>
          <a:p>
            <a:r>
              <a:rPr lang="pt-PT" sz="2200" dirty="0"/>
              <a:t>Out: {6, 13} </a:t>
            </a:r>
          </a:p>
        </p:txBody>
      </p:sp>
    </p:spTree>
    <p:extLst>
      <p:ext uri="{BB962C8B-B14F-4D97-AF65-F5344CB8AC3E}">
        <p14:creationId xmlns:p14="http://schemas.microsoft.com/office/powerpoint/2010/main" val="41338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Bibliotecas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Bibliotecas são pacotes com funções que vocês podem incluir nos vossos códigos através do #include.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Esta semana o professor pós uma biblioteca dele, com funções que vocês vão puder utilizar nos trabalhos práticos e até nas festas. A biblioteca “</a:t>
            </a:r>
            <a:r>
              <a:rPr lang="pt-PT" sz="2200" b="1" dirty="0" err="1"/>
              <a:t>our_ints.c</a:t>
            </a:r>
            <a:r>
              <a:rPr lang="pt-PT" sz="2200" dirty="0"/>
              <a:t>” é uma biblioteca do prof Pedro, com funções para trabalhar com </a:t>
            </a:r>
            <a:r>
              <a:rPr lang="pt-PT" sz="2200" dirty="0" err="1"/>
              <a:t>arrays</a:t>
            </a:r>
            <a:r>
              <a:rPr lang="pt-PT" sz="2200" dirty="0"/>
              <a:t>.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9E7519C-BB53-4C48-9563-FA833A46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1" y="3124918"/>
            <a:ext cx="4240619" cy="22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7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Bibliotecas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Para podermos usar a biblioteca “</a:t>
            </a:r>
            <a:r>
              <a:rPr lang="pt-PT" sz="2200" b="1" dirty="0" err="1"/>
              <a:t>our_ints.c</a:t>
            </a:r>
            <a:r>
              <a:rPr lang="pt-PT" sz="2200" dirty="0"/>
              <a:t>” teremos que usar o #include como já usamos para o “</a:t>
            </a:r>
            <a:r>
              <a:rPr lang="pt-PT" sz="2200" dirty="0" err="1"/>
              <a:t>math.h</a:t>
            </a:r>
            <a:r>
              <a:rPr lang="pt-PT" sz="2200" dirty="0"/>
              <a:t>” ou para o “</a:t>
            </a:r>
            <a:r>
              <a:rPr lang="pt-PT" sz="2200" dirty="0" err="1"/>
              <a:t>stdio.h</a:t>
            </a:r>
            <a:r>
              <a:rPr lang="pt-PT" sz="2200" dirty="0"/>
              <a:t>”. No entanto teremos que o escrever de uma forma diferente.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Em vez de usar &lt;…&gt; teremos que usar “…” no </a:t>
            </a:r>
            <a:r>
              <a:rPr lang="pt-PT" sz="2200" dirty="0" err="1"/>
              <a:t>include</a:t>
            </a:r>
            <a:r>
              <a:rPr lang="pt-PT" sz="2200" dirty="0"/>
              <a:t>. Fora isso temos que ter todos os ficheiros da biblioteca na mesma pasta que o nosso código.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27CFD5D-0194-478A-990B-EFF890523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59" y="3861412"/>
            <a:ext cx="4415341" cy="9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6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Bibliotecas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Para alem de termos que mudar o </a:t>
            </a:r>
            <a:r>
              <a:rPr lang="pt-PT" sz="2200" dirty="0" err="1"/>
              <a:t>include</a:t>
            </a:r>
            <a:r>
              <a:rPr lang="pt-PT" sz="2200" dirty="0"/>
              <a:t> para o “</a:t>
            </a:r>
            <a:r>
              <a:rPr lang="pt-PT" sz="2200" dirty="0" err="1"/>
              <a:t>our_ints.c</a:t>
            </a:r>
            <a:r>
              <a:rPr lang="pt-PT" sz="2200" dirty="0"/>
              <a:t>”, temos também que mudar a forma como compilamos os programas que a usam a biblioteca. Teremos que linkar o nosso programa com a biblioteca.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Ambos devem estar na mesma pasta.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1F4F575-FA6D-4F69-AF45-560F2634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8" y="2516777"/>
            <a:ext cx="5035852" cy="27468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411203-F828-4E85-9399-45126F001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/>
          <a:stretch/>
        </p:blipFill>
        <p:spPr>
          <a:xfrm>
            <a:off x="1080516" y="5604185"/>
            <a:ext cx="5015484" cy="572777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71188B-E39E-4F86-96FF-BFF3F217140E}"/>
              </a:ext>
            </a:extLst>
          </p:cNvPr>
          <p:cNvCxnSpPr/>
          <p:nvPr/>
        </p:nvCxnSpPr>
        <p:spPr>
          <a:xfrm>
            <a:off x="2392325" y="6028662"/>
            <a:ext cx="20095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721C66-E302-43C7-94AD-A849806D3509}"/>
              </a:ext>
            </a:extLst>
          </p:cNvPr>
          <p:cNvSpPr txBox="1"/>
          <p:nvPr/>
        </p:nvSpPr>
        <p:spPr>
          <a:xfrm>
            <a:off x="2541234" y="6141197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O nosso código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659E4C59-42EA-41BD-ABE2-2FF3EA352E0B}"/>
              </a:ext>
            </a:extLst>
          </p:cNvPr>
          <p:cNvCxnSpPr>
            <a:cxnSpLocks/>
          </p:cNvCxnSpPr>
          <p:nvPr/>
        </p:nvCxnSpPr>
        <p:spPr>
          <a:xfrm>
            <a:off x="4549423" y="6028662"/>
            <a:ext cx="1304261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981E28-8C56-44E9-ABBF-22C99CF75EAF}"/>
              </a:ext>
            </a:extLst>
          </p:cNvPr>
          <p:cNvSpPr txBox="1"/>
          <p:nvPr/>
        </p:nvSpPr>
        <p:spPr>
          <a:xfrm>
            <a:off x="4562560" y="6218669"/>
            <a:ext cx="12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F0"/>
                </a:solidFill>
              </a:rPr>
              <a:t>A biblioteca</a:t>
            </a:r>
          </a:p>
        </p:txBody>
      </p:sp>
    </p:spTree>
    <p:extLst>
      <p:ext uri="{BB962C8B-B14F-4D97-AF65-F5344CB8AC3E}">
        <p14:creationId xmlns:p14="http://schemas.microsoft.com/office/powerpoint/2010/main" val="15488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Bibliotecas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O “</a:t>
            </a:r>
            <a:r>
              <a:rPr lang="pt-PT" sz="2200" dirty="0" err="1"/>
              <a:t>our_ints.c</a:t>
            </a:r>
            <a:r>
              <a:rPr lang="pt-PT" sz="2200" dirty="0"/>
              <a:t>” contem:</a:t>
            </a:r>
          </a:p>
        </p:txBody>
      </p:sp>
      <p:pic>
        <p:nvPicPr>
          <p:cNvPr id="6" name="Imagem 5" descr="Uma imagem com texto, captura de ecrã, ecrã&#10;&#10;Descrição gerada automaticamente">
            <a:extLst>
              <a:ext uri="{FF2B5EF4-FFF2-40B4-BE49-F238E27FC236}">
                <a16:creationId xmlns:a16="http://schemas.microsoft.com/office/drawing/2014/main" id="{43A70677-8765-4E33-BF07-AB5428C5C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05" y="2306478"/>
            <a:ext cx="4573939" cy="2507022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D59D3568-32B3-4C2A-A02E-35359FC91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3" y="2962368"/>
            <a:ext cx="4250877" cy="1607297"/>
          </a:xfrm>
          <a:prstGeom prst="rect">
            <a:avLst/>
          </a:prstGeom>
        </p:spPr>
      </p:pic>
      <p:pic>
        <p:nvPicPr>
          <p:cNvPr id="21" name="Imagem 20" descr="Uma imagem com texto&#10;&#10;Descrição gerada automaticamente">
            <a:extLst>
              <a:ext uri="{FF2B5EF4-FFF2-40B4-BE49-F238E27FC236}">
                <a16:creationId xmlns:a16="http://schemas.microsoft.com/office/drawing/2014/main" id="{051261F3-8F85-43D0-9235-C8E522049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3" y="4813500"/>
            <a:ext cx="4467526" cy="1607297"/>
          </a:xfrm>
          <a:prstGeom prst="rect">
            <a:avLst/>
          </a:prstGeom>
        </p:spPr>
      </p:pic>
      <p:pic>
        <p:nvPicPr>
          <p:cNvPr id="23" name="Imagem 22" descr="Uma imagem com texto&#10;&#10;Descrição gerada automaticamente">
            <a:extLst>
              <a:ext uri="{FF2B5EF4-FFF2-40B4-BE49-F238E27FC236}">
                <a16:creationId xmlns:a16="http://schemas.microsoft.com/office/drawing/2014/main" id="{5D695499-551B-4244-8423-29CAB7534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96" y="4971139"/>
            <a:ext cx="3233773" cy="16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Novo </a:t>
            </a:r>
            <a:r>
              <a:rPr lang="pt-PT" dirty="0" err="1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Fora a nova biblioteca, o professor também vos informa da nova forma de fazer a função </a:t>
            </a:r>
            <a:r>
              <a:rPr lang="pt-PT" sz="2200" dirty="0" err="1"/>
              <a:t>main</a:t>
            </a:r>
            <a:r>
              <a:rPr lang="pt-PT" sz="2200" dirty="0"/>
              <a:t>().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Uma das vantagens é que agora não será necessário comentar o código ou remove-lo para testar outra funções. Basta selecionar que função correr: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5CFD781B-E5D4-4286-B3DF-D419199F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8" y="2386584"/>
            <a:ext cx="5296639" cy="36676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F1275C-6841-4F75-9E43-BE67F4CB0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2" y="5360322"/>
            <a:ext cx="1868189" cy="693899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FDF30DC7-0F01-490D-BC70-2B9B45F95589}"/>
              </a:ext>
            </a:extLst>
          </p:cNvPr>
          <p:cNvCxnSpPr>
            <a:cxnSpLocks/>
          </p:cNvCxnSpPr>
          <p:nvPr/>
        </p:nvCxnSpPr>
        <p:spPr>
          <a:xfrm flipH="1" flipV="1">
            <a:off x="2434856" y="5709685"/>
            <a:ext cx="1095153" cy="1275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3A9AA2-AE90-4AF9-BE4A-C810A863A837}"/>
              </a:ext>
            </a:extLst>
          </p:cNvPr>
          <p:cNvSpPr txBox="1"/>
          <p:nvPr/>
        </p:nvSpPr>
        <p:spPr>
          <a:xfrm>
            <a:off x="3530009" y="5375609"/>
            <a:ext cx="2372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Estou a selecionar a</a:t>
            </a:r>
          </a:p>
          <a:p>
            <a:r>
              <a:rPr lang="pt-PT" dirty="0">
                <a:solidFill>
                  <a:srgbClr val="FF0000"/>
                </a:solidFill>
              </a:rPr>
              <a:t>função correspondente</a:t>
            </a:r>
          </a:p>
          <a:p>
            <a:r>
              <a:rPr lang="pt-PT" dirty="0">
                <a:solidFill>
                  <a:srgbClr val="FF0000"/>
                </a:solidFill>
              </a:rPr>
              <a:t>à letra ‘A’ na </a:t>
            </a:r>
            <a:r>
              <a:rPr lang="pt-PT" dirty="0" err="1">
                <a:solidFill>
                  <a:srgbClr val="FF0000"/>
                </a:solidFill>
              </a:rPr>
              <a:t>main</a:t>
            </a:r>
            <a:r>
              <a:rPr lang="pt-PT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1F0504E-BE90-4543-A1D7-6986C03FF4AF}"/>
              </a:ext>
            </a:extLst>
          </p:cNvPr>
          <p:cNvCxnSpPr>
            <a:cxnSpLocks/>
          </p:cNvCxnSpPr>
          <p:nvPr/>
        </p:nvCxnSpPr>
        <p:spPr>
          <a:xfrm flipV="1">
            <a:off x="5636144" y="4008475"/>
            <a:ext cx="1275019" cy="1562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09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Code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Reusability</a:t>
            </a:r>
            <a:r>
              <a:rPr lang="pt-PT" dirty="0">
                <a:solidFill>
                  <a:schemeClr val="bg1"/>
                </a:solidFill>
              </a:rPr>
              <a:t> (</a:t>
            </a:r>
            <a:r>
              <a:rPr lang="pt-PT" dirty="0" err="1">
                <a:solidFill>
                  <a:schemeClr val="bg1"/>
                </a:solidFill>
              </a:rPr>
              <a:t>Reusabilidade</a:t>
            </a:r>
            <a:r>
              <a:rPr lang="pt-PT" dirty="0">
                <a:solidFill>
                  <a:schemeClr val="bg1"/>
                </a:solidFill>
              </a:rPr>
              <a:t> de </a:t>
            </a:r>
            <a:r>
              <a:rPr lang="pt-PT" dirty="0" err="1">
                <a:solidFill>
                  <a:schemeClr val="bg1"/>
                </a:solidFill>
              </a:rPr>
              <a:t>Codigo</a:t>
            </a:r>
            <a:r>
              <a:rPr lang="pt-PT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Quando estamos a escrever funções é bom que tenhamos em mente que essas mesmas funções nós podem dar jeito no futuro.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Como tal é muito boa ideia as fazerem com essa ideia e não as tornarem muito dependentes. Se estão a fazer uma função para juntar dois </a:t>
            </a:r>
            <a:r>
              <a:rPr lang="pt-PT" sz="2200" dirty="0" err="1"/>
              <a:t>arrays</a:t>
            </a:r>
            <a:r>
              <a:rPr lang="pt-PT" sz="2200" dirty="0"/>
              <a:t>, é isso e mais nada.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0159A1-7A72-45D9-B09D-89919395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8" y="2632369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Code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Reusability</a:t>
            </a:r>
            <a:r>
              <a:rPr lang="pt-PT" dirty="0">
                <a:solidFill>
                  <a:schemeClr val="bg1"/>
                </a:solidFill>
              </a:rPr>
              <a:t> (</a:t>
            </a:r>
            <a:r>
              <a:rPr lang="pt-PT" dirty="0" err="1">
                <a:solidFill>
                  <a:schemeClr val="bg1"/>
                </a:solidFill>
              </a:rPr>
              <a:t>Reusabilidade</a:t>
            </a:r>
            <a:r>
              <a:rPr lang="pt-PT" dirty="0">
                <a:solidFill>
                  <a:schemeClr val="bg1"/>
                </a:solidFill>
              </a:rPr>
              <a:t> de </a:t>
            </a:r>
            <a:r>
              <a:rPr lang="pt-PT" dirty="0" err="1">
                <a:solidFill>
                  <a:schemeClr val="bg1"/>
                </a:solidFill>
              </a:rPr>
              <a:t>Codigo</a:t>
            </a:r>
            <a:r>
              <a:rPr lang="pt-PT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4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Um bom exemplo de </a:t>
            </a:r>
            <a:r>
              <a:rPr lang="pt-PT" sz="2200" dirty="0" err="1"/>
              <a:t>reusabilidade</a:t>
            </a:r>
            <a:r>
              <a:rPr lang="pt-PT" sz="2200" dirty="0"/>
              <a:t> de código é a biblioteca “</a:t>
            </a:r>
            <a:r>
              <a:rPr lang="pt-PT" sz="2200" dirty="0" err="1"/>
              <a:t>our_ints.c</a:t>
            </a:r>
            <a:r>
              <a:rPr lang="pt-PT" sz="2200" dirty="0"/>
              <a:t>” que foi feita toda ela com funções de propósito geral, para que essas funções possam ser reutilizadas por muita gente.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endParaRPr lang="pt-PT" sz="2200" dirty="0"/>
          </a:p>
          <a:p>
            <a:pPr marL="57150" algn="just">
              <a:lnSpc>
                <a:spcPct val="90000"/>
              </a:lnSpc>
              <a:spcAft>
                <a:spcPts val="600"/>
              </a:spcAft>
            </a:pPr>
            <a:r>
              <a:rPr lang="pt-PT" sz="2200" dirty="0"/>
              <a:t>Se começarem a mexer em funções mais atrás, que não devem ser mexidas, começa a ser difícil entender o código, e podem acabar com código esparguete.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6F240A-D101-4A4B-AC0C-3308A606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3" y="2699951"/>
            <a:ext cx="5424112" cy="28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6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D7DAD-DB16-4698-A1A0-2F155B4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Funções com múltiplos </a:t>
            </a:r>
            <a:r>
              <a:rPr lang="pt-PT" dirty="0" err="1">
                <a:solidFill>
                  <a:schemeClr val="bg1"/>
                </a:solidFill>
              </a:rPr>
              <a:t>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903CA7-48FA-44D8-B56B-E99CE3C57417}"/>
              </a:ext>
            </a:extLst>
          </p:cNvPr>
          <p:cNvSpPr txBox="1"/>
          <p:nvPr/>
        </p:nvSpPr>
        <p:spPr>
          <a:xfrm>
            <a:off x="838200" y="2516777"/>
            <a:ext cx="5015483" cy="366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2200" dirty="0"/>
              <a:t>Por vezes iremos necessitar que fazer cálculos entre múltiplos </a:t>
            </a:r>
            <a:r>
              <a:rPr lang="pt-PT" sz="2200" dirty="0" err="1"/>
              <a:t>arrays</a:t>
            </a:r>
            <a:r>
              <a:rPr lang="pt-PT" sz="2200" dirty="0"/>
              <a:t>. Por exemplo podemos querer somar dois </a:t>
            </a:r>
            <a:r>
              <a:rPr lang="pt-PT" sz="2200" dirty="0" err="1"/>
              <a:t>arrays</a:t>
            </a:r>
            <a:r>
              <a:rPr lang="pt-PT" sz="2200" dirty="0"/>
              <a:t> elemento a elemento, e devolver o </a:t>
            </a:r>
            <a:r>
              <a:rPr lang="pt-PT" sz="2200" dirty="0" err="1"/>
              <a:t>array</a:t>
            </a:r>
            <a:r>
              <a:rPr lang="pt-PT" sz="2200" dirty="0"/>
              <a:t> que sair.</a:t>
            </a:r>
          </a:p>
          <a:p>
            <a:endParaRPr lang="pt-PT" sz="2200" dirty="0"/>
          </a:p>
          <a:p>
            <a:r>
              <a:rPr lang="pt-PT" sz="2200" dirty="0"/>
              <a:t>Neste caso precisamos de ter  referencia para 3 </a:t>
            </a:r>
            <a:r>
              <a:rPr lang="pt-PT" sz="2200" dirty="0" err="1"/>
              <a:t>arrays</a:t>
            </a:r>
            <a:r>
              <a:rPr lang="pt-PT" sz="2200" dirty="0"/>
              <a:t>: os dois de entrada, e o de saída.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76C1963-E701-458A-8446-DD46B04B9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791" y="2516777"/>
            <a:ext cx="4114009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6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949</Words>
  <Application>Microsoft Office PowerPoint</Application>
  <PresentationFormat>Ecrã Panorâmico</PresentationFormat>
  <Paragraphs>70</Paragraphs>
  <Slides>15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Truques com arrays</vt:lpstr>
      <vt:lpstr>Bibliotecas</vt:lpstr>
      <vt:lpstr>Bibliotecas</vt:lpstr>
      <vt:lpstr>Bibliotecas</vt:lpstr>
      <vt:lpstr>Bibliotecas</vt:lpstr>
      <vt:lpstr>Novo Main</vt:lpstr>
      <vt:lpstr>Code Reusability (Reusabilidade de Codigo)</vt:lpstr>
      <vt:lpstr>Code Reusability (Reusabilidade de Codigo)</vt:lpstr>
      <vt:lpstr>Funções com múltiplos arrays</vt:lpstr>
      <vt:lpstr>Funções com múltiplos arrays</vt:lpstr>
      <vt:lpstr>Funções com múltiplos arrays</vt:lpstr>
      <vt:lpstr>Exercicio: Soma de arrays</vt:lpstr>
      <vt:lpstr>Procurar por grupos</vt:lpstr>
      <vt:lpstr>Procurar por grupos</vt:lpstr>
      <vt:lpstr>Exercicio: Procurar &lt;1, 2, 3&gt;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Recursivas</dc:title>
  <dc:creator>CARLOS ALEXANDRE PERALTA GANHÃO</dc:creator>
  <cp:lastModifiedBy>CARLOS GANHÃO</cp:lastModifiedBy>
  <cp:revision>16</cp:revision>
  <dcterms:created xsi:type="dcterms:W3CDTF">2020-10-24T08:57:54Z</dcterms:created>
  <dcterms:modified xsi:type="dcterms:W3CDTF">2020-12-05T12:04:48Z</dcterms:modified>
</cp:coreProperties>
</file>