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GrHUrBLtOkA7dV13fBCholLhp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474F68-8698-4F11-8B5C-83B0DDCDB0B2}">
  <a:tblStyle styleId="{DE474F68-8698-4F11-8B5C-83B0DDCDB0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0e126985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0e12698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cfd5d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1bcfd5d4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c83b355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c83b355a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914917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RecyBear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700" y="2235817"/>
            <a:ext cx="4424610" cy="4499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0e126985a_0_9"/>
          <p:cNvSpPr txBox="1"/>
          <p:nvPr>
            <p:ph type="ctrTitle"/>
          </p:nvPr>
        </p:nvSpPr>
        <p:spPr>
          <a:xfrm>
            <a:off x="1524000" y="1119031"/>
            <a:ext cx="9144000" cy="1193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Matriz RACI</a:t>
            </a:r>
            <a:endParaRPr/>
          </a:p>
        </p:txBody>
      </p:sp>
      <p:sp>
        <p:nvSpPr>
          <p:cNvPr id="184" name="Google Shape;184;g320e126985a_0_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pic>
        <p:nvPicPr>
          <p:cNvPr descr="EscuelaIT Duoc UC - Escuela de Informática y Telecomunicaciones Duoc UC - Duoc  UC | LinkedIn" id="185" name="Google Shape;185;g320e126985a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20e126985a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588" y="2692944"/>
            <a:ext cx="90392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-347025" y="230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 </a:t>
            </a:r>
            <a:endParaRPr/>
          </a:p>
        </p:txBody>
      </p:sp>
      <p:cxnSp>
        <p:nvCxnSpPr>
          <p:cNvPr id="194" name="Google Shape;19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9"/>
          <p:cNvSpPr txBox="1"/>
          <p:nvPr/>
        </p:nvSpPr>
        <p:spPr>
          <a:xfrm>
            <a:off x="1210475" y="777800"/>
            <a:ext cx="29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Puntos Verdes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"/>
          </a:p>
        </p:txBody>
      </p:sp>
      <p:pic>
        <p:nvPicPr>
          <p:cNvPr id="196" name="Google Shape;19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75" y="1259277"/>
            <a:ext cx="4901494" cy="556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244" y="1199952"/>
            <a:ext cx="5231695" cy="556029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7221550" y="738250"/>
            <a:ext cx="29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 y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puntuación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"/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0" y="10701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6" name="Google Shape;20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88" y="2608337"/>
            <a:ext cx="3462751" cy="19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8726" y="2463036"/>
            <a:ext cx="487680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09951" y="2328211"/>
            <a:ext cx="2508049" cy="250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475" y="4889599"/>
            <a:ext cx="5979029" cy="170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5" name="Google Shape;215;g31bcfd5d45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1bcfd5d45d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217" name="Google Shape;217;g31bcfd5d45d_0_0"/>
          <p:cNvSpPr txBox="1"/>
          <p:nvPr/>
        </p:nvSpPr>
        <p:spPr>
          <a:xfrm>
            <a:off x="0" y="67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g31bcfd5d45d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19" name="Google Shape;219;g31bcfd5d45d_0_0"/>
          <p:cNvGraphicFramePr/>
          <p:nvPr/>
        </p:nvGraphicFramePr>
        <p:xfrm>
          <a:off x="136200" y="17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{DE474F68-8698-4F11-8B5C-83B0DDCDB0B2}</a:tableStyleId>
              </a:tblPr>
              <a:tblGrid>
                <a:gridCol w="1655625"/>
                <a:gridCol w="866400"/>
                <a:gridCol w="772050"/>
                <a:gridCol w="772050"/>
                <a:gridCol w="772050"/>
                <a:gridCol w="754900"/>
              </a:tblGrid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 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Ingresos</a:t>
                      </a:r>
                      <a:endParaRPr b="1"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Inversión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Saldo Anterior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9.505.000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Cuota 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Cuota 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Cuota 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Otros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Ingresos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15.000.000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12.005.000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9.695.000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47.310.000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g31bcfd5d45d_0_0"/>
          <p:cNvGraphicFramePr/>
          <p:nvPr/>
        </p:nvGraphicFramePr>
        <p:xfrm>
          <a:off x="6138450" y="17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{DE474F68-8698-4F11-8B5C-83B0DDCDB0B2}</a:tableStyleId>
              </a:tblPr>
              <a:tblGrid>
                <a:gridCol w="1583125"/>
                <a:gridCol w="828475"/>
                <a:gridCol w="738250"/>
                <a:gridCol w="738250"/>
                <a:gridCol w="738250"/>
                <a:gridCol w="7218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Egresos</a:t>
                      </a:r>
                      <a:endParaRPr b="1"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Oficina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de Dominio + Hosting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Sueldos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9.600.000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Imprevistos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Compras Infra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Amortización Crédito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1.345.000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5.380.000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Egresos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3.915.000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Flujo</a:t>
                      </a:r>
                      <a:endParaRPr b="1" sz="12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9.505.000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6.695.000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5.800.000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30.110.000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1" y="26979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2" name="Google Shape;2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 txBox="1"/>
          <p:nvPr/>
        </p:nvSpPr>
        <p:spPr>
          <a:xfrm>
            <a:off x="1" y="318819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9" name="Google Shape;2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502" y="19722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/>
        </p:nvSpPr>
        <p:spPr>
          <a:xfrm>
            <a:off x="1" y="304424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6" name="Google Shape;2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Jorge Robles Jara</a:t>
              </a:r>
              <a:endParaRPr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Curin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Peralta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RecyBear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26065" l="0" r="0" t="15805"/>
          <a:stretch/>
        </p:blipFill>
        <p:spPr>
          <a:xfrm>
            <a:off x="4379550" y="1907350"/>
            <a:ext cx="1283201" cy="9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475" y="4911850"/>
            <a:ext cx="867347" cy="99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3921647" y="21499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porcentaje de basura no se está reciclando.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Poca información y lugares donde conseguir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jóvenes no se interesan en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hay motivación o incentivos al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Pocos puntos de reciclaje y algunos en mal estado.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g31c83b355a5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1c83b355a5_0_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cxnSp>
        <p:nvCxnSpPr>
          <p:cNvPr id="122" name="Google Shape;122;g31c83b355a5_0_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3" name="Google Shape;123;g31c83b355a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950" y="992902"/>
            <a:ext cx="10032109" cy="556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4"/>
          <p:cNvSpPr txBox="1"/>
          <p:nvPr/>
        </p:nvSpPr>
        <p:spPr>
          <a:xfrm>
            <a:off x="1" y="390609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RecyBear, una forma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entretenida de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RecyBear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motivar a mucha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gente a reciclar.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14550" y="4552600"/>
            <a:ext cx="10962900" cy="211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App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App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entrega y retiro de material de reciclaje a través de la misma.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metas y recompensas para los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los puntos verdes disponibles.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comunicación entre usuarios a través del foro.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0" y="7580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42" name="Google Shape;14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5"/>
          <p:cNvSpPr txBox="1"/>
          <p:nvPr/>
        </p:nvSpPr>
        <p:spPr>
          <a:xfrm>
            <a:off x="969925" y="1782375"/>
            <a:ext cx="28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7852975" y="1782375"/>
            <a:ext cx="284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725000" y="2899950"/>
            <a:ext cx="56433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plataforma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balanza con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HX711.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manejar por el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y accesibilidad.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6451975" y="2899950"/>
            <a:ext cx="56433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los residuos reciclados.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puntos verdes.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0" y="7382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5" name="Google Shape;155;p6"/>
          <p:cNvGraphicFramePr/>
          <p:nvPr/>
        </p:nvGraphicFramePr>
        <p:xfrm>
          <a:off x="1112525" y="231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{DE474F68-8698-4F11-8B5C-83B0DDCDB0B2}</a:tableStyleId>
              </a:tblPr>
              <a:tblGrid>
                <a:gridCol w="952500"/>
                <a:gridCol w="16764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Ingresar a la plataforma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perfil de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HU004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Editar perfil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HU030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Ingresar a la plataforma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 perfil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Moderar publicaciones del foro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Gestionar retiros de reciclaje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HU036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Ingresar a la plataforma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HU037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Administrar usuarios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HU038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Administrar Trabajadores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HU039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Administrar</a:t>
                      </a:r>
                      <a:r>
                        <a:rPr lang="es-CL" sz="1000"/>
                        <a:t> Puntos limpios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6"/>
          <p:cNvSpPr txBox="1"/>
          <p:nvPr/>
        </p:nvSpPr>
        <p:spPr>
          <a:xfrm>
            <a:off x="230225" y="1488725"/>
            <a:ext cx="563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del proyecto web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303025" y="5741125"/>
            <a:ext cx="2057400" cy="7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49 Historias de usuario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p6"/>
          <p:cNvGraphicFramePr/>
          <p:nvPr/>
        </p:nvGraphicFramePr>
        <p:xfrm>
          <a:off x="7868888" y="300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{DE474F68-8698-4F11-8B5C-83B0DDCDB0B2}</a:tableStyleId>
              </a:tblPr>
              <a:tblGrid>
                <a:gridCol w="952500"/>
                <a:gridCol w="1381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Inicio</a:t>
                      </a:r>
                      <a:r>
                        <a:rPr lang="es-CL" sz="1000"/>
                        <a:t> de App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Iniciar </a:t>
                      </a:r>
                      <a:r>
                        <a:rPr lang="es-CL" sz="1000"/>
                        <a:t>Sesión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</a:t>
                      </a:r>
                      <a:r>
                        <a:rPr lang="es-CL" sz="1000"/>
                        <a:t>menú</a:t>
                      </a:r>
                      <a:r>
                        <a:rPr lang="es-CL" sz="1000"/>
                        <a:t> de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perfil de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</a:t>
                      </a:r>
                      <a:r>
                        <a:rPr lang="es-CL" sz="1000"/>
                        <a:t>untuación</a:t>
                      </a:r>
                      <a:r>
                        <a:rPr lang="es-CL" sz="1000"/>
                        <a:t> usuario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puntos verdes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H007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000"/>
                        <a:t>Ver mascota virtual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6"/>
          <p:cNvSpPr txBox="1"/>
          <p:nvPr/>
        </p:nvSpPr>
        <p:spPr>
          <a:xfrm>
            <a:off x="6838950" y="1488725"/>
            <a:ext cx="439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 del proyecto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8007013" y="5741125"/>
            <a:ext cx="2057400" cy="7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7 </a:t>
            </a:r>
            <a:r>
              <a:rPr lang="es-CL">
                <a:latin typeface="Calibri"/>
                <a:ea typeface="Calibri"/>
                <a:cs typeface="Calibri"/>
                <a:sym typeface="Calibri"/>
              </a:rPr>
              <a:t>Historias de usuario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69" name="Google Shape;169;p7"/>
          <p:cNvGraphicFramePr/>
          <p:nvPr/>
        </p:nvGraphicFramePr>
        <p:xfrm>
          <a:off x="1114471" y="2210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{DE474F68-8698-4F11-8B5C-83B0DDCDB0B2}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 </a:t>
                      </a: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4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AW Sprint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 Sprint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“RecyBear”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2815263" y="106613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01" y="450425"/>
            <a:ext cx="8866673" cy="64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