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VvG3m4Czj/6JyunufaCiHr5wl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766933-984F-465C-A4E3-2665E7E54CFB}">
  <a:tblStyle styleId="{D1766933-984F-465C-A4E3-2665E7E54C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0e126985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0e12698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bcfd5d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1bcfd5d4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83b35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c83b355a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9149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700" y="2235817"/>
            <a:ext cx="4424610" cy="449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e126985a_0_9"/>
          <p:cNvSpPr txBox="1"/>
          <p:nvPr>
            <p:ph type="ctrTitle"/>
          </p:nvPr>
        </p:nvSpPr>
        <p:spPr>
          <a:xfrm>
            <a:off x="1524000" y="1119031"/>
            <a:ext cx="9144000" cy="119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Matriz RACI</a:t>
            </a:r>
            <a:endParaRPr/>
          </a:p>
        </p:txBody>
      </p:sp>
      <p:sp>
        <p:nvSpPr>
          <p:cNvPr id="185" name="Google Shape;185;g320e126985a_0_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pic>
        <p:nvPicPr>
          <p:cNvPr descr="EscuelaIT Duoc UC - Escuela de Informática y Telecomunicaciones Duoc UC - Duoc  UC | LinkedIn" id="186" name="Google Shape;186;g320e126985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20e126985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88" y="2692944"/>
            <a:ext cx="9039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-347025" y="230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</a:t>
            </a:r>
            <a:endParaRPr/>
          </a:p>
        </p:txBody>
      </p:sp>
      <p:cxnSp>
        <p:nvCxnSpPr>
          <p:cNvPr id="195" name="Google Shape;19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9"/>
          <p:cNvSpPr txBox="1"/>
          <p:nvPr/>
        </p:nvSpPr>
        <p:spPr>
          <a:xfrm>
            <a:off x="1210475" y="77780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Verdes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  <p:pic>
        <p:nvPicPr>
          <p:cNvPr id="197" name="Google Shape;19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75" y="1259277"/>
            <a:ext cx="4901494" cy="556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244" y="1199952"/>
            <a:ext cx="5231695" cy="5560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7221550" y="73825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y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puntuación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0" y="10701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88" y="2608337"/>
            <a:ext cx="3462751" cy="1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726" y="2463036"/>
            <a:ext cx="48768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9951" y="2328211"/>
            <a:ext cx="2508049" cy="25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475" y="4889599"/>
            <a:ext cx="5979029" cy="17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g31bcfd5d45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1bcfd5d45d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18" name="Google Shape;218;g31bcfd5d45d_0_0"/>
          <p:cNvSpPr txBox="1"/>
          <p:nvPr/>
        </p:nvSpPr>
        <p:spPr>
          <a:xfrm>
            <a:off x="0" y="67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31bcfd5d45d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20" name="Google Shape;220;g31bcfd5d45d_0_0"/>
          <p:cNvGraphicFramePr/>
          <p:nvPr/>
        </p:nvGraphicFramePr>
        <p:xfrm>
          <a:off x="13620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{D1766933-984F-465C-A4E3-2665E7E54CFB}</a:tableStyleId>
              </a:tblPr>
              <a:tblGrid>
                <a:gridCol w="1655625"/>
                <a:gridCol w="866400"/>
                <a:gridCol w="772050"/>
                <a:gridCol w="772050"/>
                <a:gridCol w="772050"/>
                <a:gridCol w="754900"/>
              </a:tblGrid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Saldo Anterior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12.005.000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47.310.000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g31bcfd5d45d_0_0"/>
          <p:cNvGraphicFramePr/>
          <p:nvPr/>
        </p:nvGraphicFramePr>
        <p:xfrm>
          <a:off x="613845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{D1766933-984F-465C-A4E3-2665E7E54CFB}</a:tableStyleId>
              </a:tblPr>
              <a:tblGrid>
                <a:gridCol w="1583125"/>
                <a:gridCol w="828475"/>
                <a:gridCol w="738250"/>
                <a:gridCol w="738250"/>
                <a:gridCol w="738250"/>
                <a:gridCol w="7218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Oficina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Dominio + Hosting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Sueldos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Imprevistos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Compras Infra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Amortización Crédito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5.380.000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3.915.000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1" y="26979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1" y="31881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502" y="1972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1" y="30442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Jorge Robles Jara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Curin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Peralta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26065" l="0" r="0" t="15805"/>
          <a:stretch/>
        </p:blipFill>
        <p:spPr>
          <a:xfrm>
            <a:off x="4379550" y="1907350"/>
            <a:ext cx="1283201" cy="9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475" y="4911850"/>
            <a:ext cx="867347" cy="9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475" y="3328626"/>
            <a:ext cx="830177" cy="1106888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/>
          <p:nvPr/>
        </p:nvSpPr>
        <p:spPr>
          <a:xfrm>
            <a:off x="3921647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porcentaje de basura no se está reciclando.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Poca información y lugares donde conseguir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jóvenes no se interesan en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motivación o incentivos al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Pocos puntos de reciclaje y algunos en mal estado.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1" name="Google Shape;121;g31c83b355a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1c83b355a5_0_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cxnSp>
        <p:nvCxnSpPr>
          <p:cNvPr id="123" name="Google Shape;123;g31c83b355a5_0_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g31c83b355a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0" y="992902"/>
            <a:ext cx="10032109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/>
        </p:nvSpPr>
        <p:spPr>
          <a:xfrm>
            <a:off x="1" y="39060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RecyBear, una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entretenida de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RecyBear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motivar a mucha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gente a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4550" y="4552600"/>
            <a:ext cx="10962900" cy="21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entrega y retiro de material de reciclaje a través de la misma.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metas y recompensas para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los puntos verdes disponibles.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comunicación entre usuarios a través del foro.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0" y="7580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3" name="Google Shape;14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96992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785297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725000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plataforma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balanza con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HX711.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manejar por el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accesibilidad.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451975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los residuos reciclados.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puntos verdes.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6" name="Google Shape;156;p6"/>
          <p:cNvGraphicFramePr/>
          <p:nvPr/>
        </p:nvGraphicFramePr>
        <p:xfrm>
          <a:off x="1112525" y="23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{D1766933-984F-465C-A4E3-2665E7E54CFB}</a:tableStyleId>
              </a:tblPr>
              <a:tblGrid>
                <a:gridCol w="952500"/>
                <a:gridCol w="16764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Editar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Moderar publicaciones del foro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 retiros de reciclaje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Ingresar a la plataforma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HU037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usuarios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Trabajadores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HU039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</a:t>
                      </a:r>
                      <a:r>
                        <a:rPr lang="es-CL" sz="1000"/>
                        <a:t> Puntos limpios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6"/>
          <p:cNvSpPr txBox="1"/>
          <p:nvPr/>
        </p:nvSpPr>
        <p:spPr>
          <a:xfrm>
            <a:off x="230225" y="1488725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03025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49 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6"/>
          <p:cNvGraphicFramePr/>
          <p:nvPr/>
        </p:nvGraphicFramePr>
        <p:xfrm>
          <a:off x="7868888" y="300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{D1766933-984F-465C-A4E3-2665E7E54CFB}</a:tableStyleId>
              </a:tblPr>
              <a:tblGrid>
                <a:gridCol w="952500"/>
                <a:gridCol w="1381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Inicio</a:t>
                      </a:r>
                      <a:r>
                        <a:rPr lang="es-CL" sz="1000"/>
                        <a:t> de App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Iniciar </a:t>
                      </a:r>
                      <a:r>
                        <a:rPr lang="es-CL" sz="1000"/>
                        <a:t>Sesión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</a:t>
                      </a:r>
                      <a:r>
                        <a:rPr lang="es-CL" sz="1000"/>
                        <a:t>menú</a:t>
                      </a:r>
                      <a:r>
                        <a:rPr lang="es-CL" sz="1000"/>
                        <a:t>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</a:t>
                      </a:r>
                      <a:r>
                        <a:rPr lang="es-CL" sz="1000"/>
                        <a:t>untuación</a:t>
                      </a:r>
                      <a:r>
                        <a:rPr lang="es-CL" sz="1000"/>
                        <a:t>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puntos verdes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mascota virtual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6"/>
          <p:cNvSpPr txBox="1"/>
          <p:nvPr/>
        </p:nvSpPr>
        <p:spPr>
          <a:xfrm>
            <a:off x="6838950" y="1488725"/>
            <a:ext cx="439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007013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0" name="Google Shape;170;p7"/>
          <p:cNvGraphicFramePr/>
          <p:nvPr/>
        </p:nvGraphicFramePr>
        <p:xfrm>
          <a:off x="1114471" y="2210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{D1766933-984F-465C-A4E3-2665E7E54CFB}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AW 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2815263" y="10661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1" y="450425"/>
            <a:ext cx="8866673" cy="6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