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Lato"/>
      <p:regular r:id="rId23"/>
      <p:bold r:id="rId24"/>
      <p:italic r:id="rId25"/>
      <p:boldItalic r:id="rId26"/>
    </p:embeddedFont>
    <p:embeddedFont>
      <p:font typeface="Montserrat"/>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906546b8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906546b8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906546b8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906546b8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906546b8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906546b8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906546b8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906546b8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906546b8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906546b8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906546b8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906546b8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906546b8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906546b8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906546b8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906546b8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906546b8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906546b8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906546b8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906546b8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906546b8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906546b8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906546b8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906546b8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arxiv.org/pdf/1706.03762.pdf" TargetMode="External"/><Relationship Id="rId4" Type="http://schemas.openxmlformats.org/officeDocument/2006/relationships/hyperlink" Target="https://www.kaggle.com/competitions/jigsaw-toxic-severity-rating/overview" TargetMode="External"/><Relationship Id="rId5" Type="http://schemas.openxmlformats.org/officeDocument/2006/relationships/hyperlink" Target="https://www.kaggle.com/competitions/jigsaw-toxic-comment-classification-challenge/overview" TargetMode="External"/><Relationship Id="rId6" Type="http://schemas.openxmlformats.org/officeDocument/2006/relationships/hyperlink" Target="https://www.kaggle.com/competitions/jigsaw-toxic-comment-classification-challenge/over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78100" y="140825"/>
            <a:ext cx="6817200" cy="2920200"/>
          </a:xfrm>
          <a:prstGeom prst="rect">
            <a:avLst/>
          </a:prstGeom>
        </p:spPr>
        <p:txBody>
          <a:bodyPr anchorCtr="0" anchor="ctr" bIns="91425" lIns="91425" spcFirstLastPara="1" rIns="91425" wrap="square" tIns="91425">
            <a:normAutofit/>
          </a:bodyPr>
          <a:lstStyle/>
          <a:p>
            <a:pPr indent="0" lvl="0" marL="0" rtl="0" algn="l">
              <a:lnSpc>
                <a:spcPct val="122727"/>
              </a:lnSpc>
              <a:spcBef>
                <a:spcPts val="1200"/>
              </a:spcBef>
              <a:spcAft>
                <a:spcPts val="0"/>
              </a:spcAft>
              <a:buNone/>
            </a:pPr>
            <a:r>
              <a:rPr lang="en"/>
              <a:t>Toxicity Detection Using State of the Art Natural Language Methodologies</a:t>
            </a:r>
            <a:endParaRPr/>
          </a:p>
          <a:p>
            <a:pPr indent="0" lvl="0" marL="0" rtl="0" algn="l">
              <a:spcBef>
                <a:spcPts val="1200"/>
              </a:spcBef>
              <a:spcAft>
                <a:spcPts val="0"/>
              </a:spcAft>
              <a:buNone/>
            </a:pPr>
            <a:r>
              <a:t/>
            </a:r>
            <a:endParaRPr/>
          </a:p>
        </p:txBody>
      </p:sp>
      <p:sp>
        <p:nvSpPr>
          <p:cNvPr id="278" name="Google Shape;278;p13"/>
          <p:cNvSpPr txBox="1"/>
          <p:nvPr>
            <p:ph idx="1" type="subTitle"/>
          </p:nvPr>
        </p:nvSpPr>
        <p:spPr>
          <a:xfrm>
            <a:off x="1563800" y="2401300"/>
            <a:ext cx="6099600" cy="243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300">
                <a:latin typeface="Lato"/>
                <a:ea typeface="Lato"/>
                <a:cs typeface="Lato"/>
                <a:sym typeface="Lato"/>
              </a:rPr>
              <a:t>INDIVIDUAL TASK 1</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GROUP 40</a:t>
            </a:r>
            <a:endParaRPr b="1" sz="1300">
              <a:latin typeface="Lato"/>
              <a:ea typeface="Lato"/>
              <a:cs typeface="Lato"/>
              <a:sym typeface="Lato"/>
            </a:endParaRPr>
          </a:p>
          <a:p>
            <a:pPr indent="0" lvl="0" marL="0" rtl="0" algn="r">
              <a:spcBef>
                <a:spcPts val="0"/>
              </a:spcBef>
              <a:spcAft>
                <a:spcPts val="0"/>
              </a:spcAft>
              <a:buNone/>
            </a:pPr>
            <a:r>
              <a:rPr b="1" lang="en" sz="1770">
                <a:latin typeface="Lato"/>
                <a:ea typeface="Lato"/>
                <a:cs typeface="Lato"/>
                <a:sym typeface="Lato"/>
              </a:rPr>
              <a:t>Submitted By:</a:t>
            </a:r>
            <a:endParaRPr b="1" sz="1770">
              <a:latin typeface="Lato"/>
              <a:ea typeface="Lato"/>
              <a:cs typeface="Lato"/>
              <a:sym typeface="Lato"/>
            </a:endParaRPr>
          </a:p>
          <a:p>
            <a:pPr indent="0" lvl="0" marL="0" rtl="0" algn="r">
              <a:spcBef>
                <a:spcPts val="0"/>
              </a:spcBef>
              <a:spcAft>
                <a:spcPts val="0"/>
              </a:spcAft>
              <a:buNone/>
            </a:pPr>
            <a:br>
              <a:rPr lang="en" sz="1300">
                <a:latin typeface="Lato"/>
                <a:ea typeface="Lato"/>
                <a:cs typeface="Lato"/>
                <a:sym typeface="Lato"/>
              </a:rPr>
            </a:br>
            <a:r>
              <a:rPr lang="en" sz="1300">
                <a:latin typeface="Lato"/>
                <a:ea typeface="Lato"/>
                <a:cs typeface="Lato"/>
                <a:sym typeface="Lato"/>
              </a:rPr>
              <a:t>Md Shakibul Alam</a:t>
            </a:r>
            <a:endParaRPr sz="1300">
              <a:latin typeface="Lato"/>
              <a:ea typeface="Lato"/>
              <a:cs typeface="Lato"/>
              <a:sym typeface="Lato"/>
            </a:endParaRPr>
          </a:p>
          <a:p>
            <a:pPr indent="0" lvl="0" marL="0" rtl="0" algn="r">
              <a:spcBef>
                <a:spcPts val="1000"/>
              </a:spcBef>
              <a:spcAft>
                <a:spcPts val="0"/>
              </a:spcAft>
              <a:buNone/>
            </a:pPr>
            <a:r>
              <a:rPr lang="en" sz="1300">
                <a:latin typeface="Lato"/>
                <a:ea typeface="Lato"/>
                <a:cs typeface="Lato"/>
                <a:sym typeface="Lato"/>
              </a:rPr>
              <a:t>ID: 20301286</a:t>
            </a:r>
            <a:br>
              <a:rPr lang="en" sz="1300">
                <a:latin typeface="Lato"/>
                <a:ea typeface="Lato"/>
                <a:cs typeface="Lato"/>
                <a:sym typeface="Lato"/>
              </a:rPr>
            </a:br>
            <a:r>
              <a:rPr lang="en" sz="1300">
                <a:latin typeface="Lato"/>
                <a:ea typeface="Lato"/>
                <a:cs typeface="Lato"/>
                <a:sym typeface="Lato"/>
              </a:rPr>
              <a:t>Section: 1</a:t>
            </a:r>
            <a:br>
              <a:rPr lang="en" sz="1300">
                <a:latin typeface="Lato"/>
                <a:ea typeface="Lato"/>
                <a:cs typeface="Lato"/>
                <a:sym typeface="Lato"/>
              </a:rPr>
            </a:br>
            <a:br>
              <a:rPr lang="en" sz="1300">
                <a:latin typeface="Lato"/>
                <a:ea typeface="Lato"/>
                <a:cs typeface="Lato"/>
                <a:sym typeface="Lato"/>
              </a:rPr>
            </a:br>
            <a:r>
              <a:rPr b="1" lang="en" sz="1859">
                <a:latin typeface="Lato"/>
                <a:ea typeface="Lato"/>
                <a:cs typeface="Lato"/>
                <a:sym typeface="Lato"/>
              </a:rPr>
              <a:t>Submitted to:</a:t>
            </a:r>
            <a:endParaRPr b="1" sz="1859">
              <a:latin typeface="Lato"/>
              <a:ea typeface="Lato"/>
              <a:cs typeface="Lato"/>
              <a:sym typeface="Lato"/>
            </a:endParaRPr>
          </a:p>
          <a:p>
            <a:pPr indent="0" lvl="0" marL="0" rtl="0" algn="r">
              <a:spcBef>
                <a:spcPts val="0"/>
              </a:spcBef>
              <a:spcAft>
                <a:spcPts val="0"/>
              </a:spcAft>
              <a:buNone/>
            </a:pPr>
            <a:br>
              <a:rPr lang="en" sz="1300">
                <a:latin typeface="Lato"/>
                <a:ea typeface="Lato"/>
                <a:cs typeface="Lato"/>
                <a:sym typeface="Lato"/>
              </a:rPr>
            </a:br>
            <a:r>
              <a:rPr lang="en" sz="1300">
                <a:latin typeface="Lato"/>
                <a:ea typeface="Lato"/>
                <a:cs typeface="Lato"/>
                <a:sym typeface="Lato"/>
              </a:rPr>
              <a:t>Annajiat Alim Rasel</a:t>
            </a:r>
            <a:endParaRPr sz="1300">
              <a:latin typeface="Lato"/>
              <a:ea typeface="Lato"/>
              <a:cs typeface="Lato"/>
              <a:sym typeface="Lato"/>
            </a:endParaRPr>
          </a:p>
          <a:p>
            <a:pPr indent="0" lvl="0" marL="0" rtl="0" algn="r">
              <a:spcBef>
                <a:spcPts val="0"/>
              </a:spcBef>
              <a:spcAft>
                <a:spcPts val="0"/>
              </a:spcAft>
              <a:buNone/>
            </a:pPr>
            <a:br>
              <a:rPr lang="en" sz="1300">
                <a:latin typeface="Lato"/>
                <a:ea typeface="Lato"/>
                <a:cs typeface="Lato"/>
                <a:sym typeface="Lato"/>
              </a:rPr>
            </a:br>
            <a:r>
              <a:rPr b="1" lang="en" sz="1770">
                <a:latin typeface="Lato"/>
                <a:ea typeface="Lato"/>
                <a:cs typeface="Lato"/>
                <a:sym typeface="Lato"/>
              </a:rPr>
              <a:t>RA:</a:t>
            </a:r>
            <a:r>
              <a:rPr lang="en" sz="1300">
                <a:latin typeface="Lato"/>
                <a:ea typeface="Lato"/>
                <a:cs typeface="Lato"/>
                <a:sym typeface="Lato"/>
              </a:rPr>
              <a:t> </a:t>
            </a:r>
            <a:endParaRPr sz="1300">
              <a:latin typeface="Lato"/>
              <a:ea typeface="Lato"/>
              <a:cs typeface="Lato"/>
              <a:sym typeface="Lato"/>
            </a:endParaRPr>
          </a:p>
          <a:p>
            <a:pPr indent="0" lvl="0" marL="0" rtl="0" algn="r">
              <a:spcBef>
                <a:spcPts val="0"/>
              </a:spcBef>
              <a:spcAft>
                <a:spcPts val="0"/>
              </a:spcAft>
              <a:buNone/>
            </a:pPr>
            <a:r>
              <a:rPr lang="en" sz="1300">
                <a:latin typeface="Lato"/>
                <a:ea typeface="Lato"/>
                <a:cs typeface="Lato"/>
                <a:sym typeface="Lato"/>
              </a:rPr>
              <a:t>Farah &amp; Sabbir</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FUTURE WORKS</a:t>
            </a:r>
            <a:endParaRPr sz="3000"/>
          </a:p>
        </p:txBody>
      </p:sp>
      <p:sp>
        <p:nvSpPr>
          <p:cNvPr id="334" name="Google Shape;334;p22"/>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t>
            </a:r>
            <a:r>
              <a:rPr lang="en"/>
              <a:t>nable the automatic measurement of toxicity in user-generated text, leading to enhancements in content quality and the overall user experience on websites.</a:t>
            </a:r>
            <a:endParaRPr/>
          </a:p>
          <a:p>
            <a:pPr indent="-311150" lvl="0" marL="457200" rtl="0" algn="l">
              <a:spcBef>
                <a:spcPts val="1000"/>
              </a:spcBef>
              <a:spcAft>
                <a:spcPts val="1000"/>
              </a:spcAft>
              <a:buSzPts val="1300"/>
              <a:buChar char="●"/>
            </a:pPr>
            <a:r>
              <a:rPr lang="en"/>
              <a:t>Applicability in the domain of advertisement filtering, ensuring that advertisements maintain a certain level of appropriateness on online platforms.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CONCLUSION</a:t>
            </a:r>
            <a:endParaRPr sz="3000"/>
          </a:p>
        </p:txBody>
      </p:sp>
      <p:sp>
        <p:nvSpPr>
          <p:cNvPr id="340" name="Google Shape;340;p23"/>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rPr lang="en"/>
              <a:t>Employing deep learning-based techniques, particularly utilizing advanced natural language processing methods like sentence transformers, supervised machine learning algorithms, and the BERT transformer architecture, is effective in accurately detecting text toxicity. This approach enhances website quality, reader experience, and provides control over objectionable content on online platforms, as validated by promising experimental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REFERENCE</a:t>
            </a:r>
            <a:endParaRPr sz="3000"/>
          </a:p>
        </p:txBody>
      </p:sp>
      <p:sp>
        <p:nvSpPr>
          <p:cNvPr id="346" name="Google Shape;346;p24"/>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A. Vaswani, N. Shazeer, N. Parmar, J. Uszkoreit,L. Jones, A. N. Gomez, L. Kaiser, and I. Polosukhin,“Attention is all you need,” 2017. [Online]. Available:</a:t>
            </a:r>
            <a:r>
              <a:rPr lang="en" u="sng">
                <a:solidFill>
                  <a:schemeClr val="hlink"/>
                </a:solidFill>
                <a:hlinkClick r:id="rId3"/>
              </a:rPr>
              <a:t>https://arxiv.org/pdf/1706.03762.pdf</a:t>
            </a:r>
            <a:endParaRPr/>
          </a:p>
          <a:p>
            <a:pPr indent="-311150" lvl="0" marL="457200" rtl="0" algn="just">
              <a:spcBef>
                <a:spcPts val="0"/>
              </a:spcBef>
              <a:spcAft>
                <a:spcPts val="0"/>
              </a:spcAft>
              <a:buSzPts val="1300"/>
              <a:buChar char="●"/>
            </a:pPr>
            <a:r>
              <a:rPr lang="en"/>
              <a:t>Y. Zhang, R. Jin, and Z.-H. Zhou, “Understanding bag-of-words model: A statistical framework,” International </a:t>
            </a:r>
            <a:r>
              <a:rPr lang="en"/>
              <a:t>Journal</a:t>
            </a:r>
            <a:r>
              <a:rPr lang="en"/>
              <a:t> of Machine Learning and Cybernetics, vol. 1, pp.43–52, 12 2010.</a:t>
            </a:r>
            <a:endParaRPr/>
          </a:p>
          <a:p>
            <a:pPr indent="-311150" lvl="0" marL="457200" rtl="0" algn="just">
              <a:spcBef>
                <a:spcPts val="0"/>
              </a:spcBef>
              <a:spcAft>
                <a:spcPts val="0"/>
              </a:spcAft>
              <a:buSzPts val="1300"/>
              <a:buChar char="●"/>
            </a:pPr>
            <a:r>
              <a:rPr lang="en"/>
              <a:t>[Online].Available:</a:t>
            </a:r>
            <a:r>
              <a:rPr lang="en" u="sng">
                <a:solidFill>
                  <a:schemeClr val="hlink"/>
                </a:solidFill>
                <a:hlinkClick r:id="rId4"/>
              </a:rPr>
              <a:t>https://www.kaggle.com/competitions/jigsaw-toxic-severity-rating/overview</a:t>
            </a:r>
            <a:endParaRPr/>
          </a:p>
          <a:p>
            <a:pPr indent="-311150" lvl="0" marL="457200" rtl="0" algn="just">
              <a:spcBef>
                <a:spcPts val="0"/>
              </a:spcBef>
              <a:spcAft>
                <a:spcPts val="0"/>
              </a:spcAft>
              <a:buSzPts val="1300"/>
              <a:buChar char="●"/>
            </a:pPr>
            <a:r>
              <a:rPr lang="en"/>
              <a:t>[Online].Available:</a:t>
            </a:r>
            <a:r>
              <a:rPr lang="en" u="sng">
                <a:solidFill>
                  <a:schemeClr val="hlink"/>
                </a:solidFill>
                <a:hlinkClick r:id="rId5"/>
              </a:rPr>
              <a:t>https://www.kaggle.com/competitions/</a:t>
            </a:r>
            <a:r>
              <a:rPr lang="en" u="sng">
                <a:solidFill>
                  <a:schemeClr val="hlink"/>
                </a:solidFill>
                <a:hlinkClick r:id="rId6"/>
              </a:rPr>
              <a:t>jigsaw-toxic-comment-classification-challenge/overview</a:t>
            </a:r>
            <a:endParaRPr/>
          </a:p>
          <a:p>
            <a:pPr indent="-311150" lvl="0" marL="457200" rtl="0" algn="just">
              <a:spcBef>
                <a:spcPts val="0"/>
              </a:spcBef>
              <a:spcAft>
                <a:spcPts val="0"/>
              </a:spcAft>
              <a:buSzPts val="13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232975" y="2247600"/>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Thanks for Watching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772725"/>
            <a:ext cx="6366900" cy="3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OUTLINE</a:t>
            </a:r>
            <a:endParaRPr sz="3000"/>
          </a:p>
        </p:txBody>
      </p:sp>
      <p:sp>
        <p:nvSpPr>
          <p:cNvPr id="284" name="Google Shape;284;p14"/>
          <p:cNvSpPr txBox="1"/>
          <p:nvPr>
            <p:ph idx="1" type="body"/>
          </p:nvPr>
        </p:nvSpPr>
        <p:spPr>
          <a:xfrm>
            <a:off x="1388625" y="1259675"/>
            <a:ext cx="6366900" cy="303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INTRODUCTION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MOTIVATION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CONTRIBUTION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METHODOLOGIES AND EXPERIMENTS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RESULT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LIMITATIONS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FUTURE WORK</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12425" y="770775"/>
            <a:ext cx="6408300" cy="3852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latin typeface="Lato"/>
                <a:ea typeface="Lato"/>
                <a:cs typeface="Lato"/>
                <a:sym typeface="Lato"/>
              </a:rPr>
              <a:t>INTRODUCTION</a:t>
            </a:r>
            <a:endParaRPr sz="3000"/>
          </a:p>
        </p:txBody>
      </p:sp>
      <p:sp>
        <p:nvSpPr>
          <p:cNvPr id="290" name="Google Shape;290;p15"/>
          <p:cNvSpPr txBox="1"/>
          <p:nvPr>
            <p:ph idx="1" type="body"/>
          </p:nvPr>
        </p:nvSpPr>
        <p:spPr>
          <a:xfrm>
            <a:off x="1388550" y="1378225"/>
            <a:ext cx="6366900" cy="2816700"/>
          </a:xfrm>
          <a:prstGeom prst="rect">
            <a:avLst/>
          </a:prstGeom>
        </p:spPr>
        <p:txBody>
          <a:bodyPr anchorCtr="0" anchor="t" bIns="91425" lIns="91425" spcFirstLastPara="1" rIns="91425" wrap="square" tIns="91425">
            <a:normAutofit fontScale="92500" lnSpcReduction="10000"/>
          </a:bodyPr>
          <a:lstStyle/>
          <a:p>
            <a:pPr indent="-304958" lvl="0" marL="457200" rtl="0" algn="just">
              <a:lnSpc>
                <a:spcPct val="150000"/>
              </a:lnSpc>
              <a:spcBef>
                <a:spcPts val="0"/>
              </a:spcBef>
              <a:spcAft>
                <a:spcPts val="0"/>
              </a:spcAft>
              <a:buSzPct val="100000"/>
              <a:buChar char="●"/>
            </a:pPr>
            <a:r>
              <a:rPr lang="en"/>
              <a:t>F</a:t>
            </a:r>
            <a:r>
              <a:rPr lang="en"/>
              <a:t>ocuses on the detection of toxicity in text, emphasizing the importance of identifying objectionable expressions to maintain website quality and reader satisfaction.</a:t>
            </a:r>
            <a:endParaRPr/>
          </a:p>
          <a:p>
            <a:pPr indent="-304958" lvl="0" marL="457200" rtl="0" algn="just">
              <a:lnSpc>
                <a:spcPct val="150000"/>
              </a:lnSpc>
              <a:spcBef>
                <a:spcPts val="1000"/>
              </a:spcBef>
              <a:spcAft>
                <a:spcPts val="0"/>
              </a:spcAft>
              <a:buSzPct val="100000"/>
              <a:buChar char="●"/>
            </a:pPr>
            <a:r>
              <a:rPr lang="en"/>
              <a:t>Explains the use of state-of-the-art natural language processing and machine learning techniques, including sentence transformers, supervised machine learning algorithms, and the BERT transformer architecture.</a:t>
            </a:r>
            <a:endParaRPr/>
          </a:p>
          <a:p>
            <a:pPr indent="-304958" lvl="0" marL="457200" rtl="0" algn="just">
              <a:lnSpc>
                <a:spcPct val="150000"/>
              </a:lnSpc>
              <a:spcBef>
                <a:spcPts val="1000"/>
              </a:spcBef>
              <a:spcAft>
                <a:spcPts val="0"/>
              </a:spcAft>
              <a:buSzPct val="100000"/>
              <a:buChar char="●"/>
            </a:pPr>
            <a:r>
              <a:rPr lang="en"/>
              <a:t>An overview of transformer architectures, particularly BERT, and how they assess.</a:t>
            </a:r>
            <a:endParaRPr/>
          </a:p>
          <a:p>
            <a:pPr indent="-304958" lvl="0" marL="457200" rtl="0" algn="just">
              <a:lnSpc>
                <a:spcPct val="150000"/>
              </a:lnSpc>
              <a:spcBef>
                <a:spcPts val="1000"/>
              </a:spcBef>
              <a:spcAft>
                <a:spcPts val="1000"/>
              </a:spcAft>
              <a:buSzPct val="100000"/>
              <a:buChar char="●"/>
            </a:pPr>
            <a:r>
              <a:rPr lang="en"/>
              <a:t>The paper concludes that deep learning-based methodologies, particularly those involving BERT, are effective in measuring the toxicity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SzPts val="990"/>
              <a:buNone/>
            </a:pPr>
            <a:r>
              <a:rPr lang="en" sz="3020">
                <a:latin typeface="Lato"/>
                <a:ea typeface="Lato"/>
                <a:cs typeface="Lato"/>
                <a:sym typeface="Lato"/>
              </a:rPr>
              <a:t>MOTIVATION</a:t>
            </a:r>
            <a:endParaRPr sz="8600"/>
          </a:p>
        </p:txBody>
      </p:sp>
      <p:sp>
        <p:nvSpPr>
          <p:cNvPr id="296" name="Google Shape;296;p16"/>
          <p:cNvSpPr txBox="1"/>
          <p:nvPr>
            <p:ph idx="1" type="body"/>
          </p:nvPr>
        </p:nvSpPr>
        <p:spPr>
          <a:xfrm>
            <a:off x="1581325" y="1363400"/>
            <a:ext cx="6366900" cy="2705400"/>
          </a:xfrm>
          <a:prstGeom prst="rect">
            <a:avLst/>
          </a:prstGeom>
        </p:spPr>
        <p:txBody>
          <a:bodyPr anchorCtr="0" anchor="t" bIns="91425" lIns="91425" spcFirstLastPara="1" rIns="91425" wrap="square" tIns="91425">
            <a:normAutofit lnSpcReduction="20000"/>
          </a:bodyPr>
          <a:lstStyle/>
          <a:p>
            <a:pPr indent="-311150" lvl="0" marL="457200" rtl="0" algn="just">
              <a:lnSpc>
                <a:spcPct val="150000"/>
              </a:lnSpc>
              <a:spcBef>
                <a:spcPts val="0"/>
              </a:spcBef>
              <a:spcAft>
                <a:spcPts val="0"/>
              </a:spcAft>
              <a:buSzPts val="1300"/>
              <a:buChar char="●"/>
            </a:pPr>
            <a:r>
              <a:rPr lang="en"/>
              <a:t>T</a:t>
            </a:r>
            <a:r>
              <a:rPr lang="en"/>
              <a:t>o explore the application of advanced natural language processing methodologies.</a:t>
            </a:r>
            <a:endParaRPr/>
          </a:p>
          <a:p>
            <a:pPr indent="-311150" lvl="0" marL="457200" rtl="0" algn="just">
              <a:lnSpc>
                <a:spcPct val="150000"/>
              </a:lnSpc>
              <a:spcBef>
                <a:spcPts val="0"/>
              </a:spcBef>
              <a:spcAft>
                <a:spcPts val="0"/>
              </a:spcAft>
              <a:buSzPts val="1300"/>
              <a:buChar char="●"/>
            </a:pPr>
            <a:r>
              <a:rPr lang="en"/>
              <a:t>Developing a deep learning-based methodology that can effectively identify objectionable expressions, such as insults, violence, or obscene content, in order to exert control over the dissemination of such content on online platforms.</a:t>
            </a:r>
            <a:endParaRPr/>
          </a:p>
          <a:p>
            <a:pPr indent="-311150" lvl="0" marL="457200" rtl="0" algn="just">
              <a:lnSpc>
                <a:spcPct val="150000"/>
              </a:lnSpc>
              <a:spcBef>
                <a:spcPts val="0"/>
              </a:spcBef>
              <a:spcAft>
                <a:spcPts val="0"/>
              </a:spcAft>
              <a:buSzPts val="1300"/>
              <a:buChar char="●"/>
            </a:pPr>
            <a:r>
              <a:rPr lang="en"/>
              <a:t>Showcasing the importance of leveraging cutting-edge techniques for toxicity detection.</a:t>
            </a:r>
            <a:endParaRPr/>
          </a:p>
          <a:p>
            <a:pPr indent="-311150" lvl="0" marL="457200" rtl="0" algn="just">
              <a:lnSpc>
                <a:spcPct val="150000"/>
              </a:lnSpc>
              <a:spcBef>
                <a:spcPts val="0"/>
              </a:spcBef>
              <a:spcAft>
                <a:spcPts val="0"/>
              </a:spcAft>
              <a:buSzPts val="1300"/>
              <a:buChar char="●"/>
            </a:pPr>
            <a:r>
              <a:rPr lang="en"/>
              <a:t>The underlying focus of the paper is on maintaining and enhancing the quality of online content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latin typeface="Lato"/>
                <a:ea typeface="Lato"/>
                <a:cs typeface="Lato"/>
                <a:sym typeface="Lato"/>
              </a:rPr>
              <a:t>CONTRIBUTION</a:t>
            </a:r>
            <a:endParaRPr sz="3000"/>
          </a:p>
        </p:txBody>
      </p:sp>
      <p:sp>
        <p:nvSpPr>
          <p:cNvPr id="302" name="Google Shape;302;p17"/>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100000"/>
              <a:buChar char="●"/>
            </a:pPr>
            <a:r>
              <a:rPr lang="en"/>
              <a:t>E</a:t>
            </a:r>
            <a:r>
              <a:rPr lang="en"/>
              <a:t>xperiments and studies with the primary goal of detecting objectionable expressions in text.</a:t>
            </a:r>
            <a:endParaRPr/>
          </a:p>
          <a:p>
            <a:pPr indent="-304958" lvl="0" marL="457200" rtl="0" algn="l">
              <a:lnSpc>
                <a:spcPct val="150000"/>
              </a:lnSpc>
              <a:spcBef>
                <a:spcPts val="1000"/>
              </a:spcBef>
              <a:spcAft>
                <a:spcPts val="0"/>
              </a:spcAft>
              <a:buSzPct val="100000"/>
              <a:buChar char="●"/>
            </a:pPr>
            <a:r>
              <a:rPr lang="en"/>
              <a:t>Delved into the workings of transformer architectures, particularly BERT, highlighting their ability.</a:t>
            </a:r>
            <a:endParaRPr/>
          </a:p>
          <a:p>
            <a:pPr indent="-304958" lvl="0" marL="457200" rtl="0" algn="l">
              <a:lnSpc>
                <a:spcPct val="150000"/>
              </a:lnSpc>
              <a:spcBef>
                <a:spcPts val="1000"/>
              </a:spcBef>
              <a:spcAft>
                <a:spcPts val="0"/>
              </a:spcAft>
              <a:buSzPct val="100000"/>
              <a:buChar char="●"/>
            </a:pPr>
            <a:r>
              <a:rPr lang="en"/>
              <a:t>Discussed the utilization of supervised machine learning algorithms like logistic regression, random forest, XGBoost, and KNN for classification tasks related to text toxicity.</a:t>
            </a:r>
            <a:endParaRPr/>
          </a:p>
          <a:p>
            <a:pPr indent="-304958" lvl="0" marL="457200" rtl="0" algn="l">
              <a:lnSpc>
                <a:spcPct val="150000"/>
              </a:lnSpc>
              <a:spcBef>
                <a:spcPts val="1000"/>
              </a:spcBef>
              <a:spcAft>
                <a:spcPts val="1000"/>
              </a:spcAft>
              <a:buSzPct val="100000"/>
              <a:buChar char="●"/>
            </a:pPr>
            <a:r>
              <a:rPr lang="en"/>
              <a:t>Deep learning-based methodologies, particularly those involving BERT, prove to be effective in measuring.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METHODOLOGY</a:t>
            </a:r>
            <a:endParaRPr sz="3000"/>
          </a:p>
        </p:txBody>
      </p:sp>
      <p:sp>
        <p:nvSpPr>
          <p:cNvPr id="308" name="Google Shape;308;p18"/>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lnSpcReduction="20000"/>
          </a:bodyPr>
          <a:lstStyle/>
          <a:p>
            <a:pPr indent="-311150" lvl="0" marL="457200" rtl="0" algn="just">
              <a:lnSpc>
                <a:spcPct val="150000"/>
              </a:lnSpc>
              <a:spcBef>
                <a:spcPts val="0"/>
              </a:spcBef>
              <a:spcAft>
                <a:spcPts val="0"/>
              </a:spcAft>
              <a:buSzPts val="1300"/>
              <a:buChar char="●"/>
            </a:pPr>
            <a:r>
              <a:rPr lang="en"/>
              <a:t>I</a:t>
            </a:r>
            <a:r>
              <a:rPr lang="en"/>
              <a:t>ntroduces a set of supervised machine learning algorithms employed in the study, which includes Logistic Regression, Random Forest, Xgboost Classifier, and K-Nearest Neighbors (KNN).</a:t>
            </a:r>
            <a:endParaRPr/>
          </a:p>
          <a:p>
            <a:pPr indent="-311150" lvl="0" marL="457200" rtl="0" algn="just">
              <a:lnSpc>
                <a:spcPct val="150000"/>
              </a:lnSpc>
              <a:spcBef>
                <a:spcPts val="1000"/>
              </a:spcBef>
              <a:spcAft>
                <a:spcPts val="0"/>
              </a:spcAft>
              <a:buSzPts val="1300"/>
              <a:buChar char="●"/>
            </a:pPr>
            <a:r>
              <a:rPr lang="en"/>
              <a:t>An explanation of the fine-tuning process of BERT, emphasizing its use of transfer learning, a technique where pre-trained models are adapted to specific tasks.</a:t>
            </a:r>
            <a:endParaRPr/>
          </a:p>
          <a:p>
            <a:pPr indent="-311150" lvl="0" marL="457200" rtl="0" algn="just">
              <a:lnSpc>
                <a:spcPct val="150000"/>
              </a:lnSpc>
              <a:spcBef>
                <a:spcPts val="1000"/>
              </a:spcBef>
              <a:spcAft>
                <a:spcPts val="1000"/>
              </a:spcAft>
              <a:buSzPts val="1300"/>
              <a:buChar char="●"/>
            </a:pPr>
            <a:r>
              <a:rPr lang="en"/>
              <a:t>Serves as a foundational framework for the study, showcasing the combination of transformer architectures and supervised machine learning algorithms to address the research objectives effectively.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DATASET</a:t>
            </a:r>
            <a:endParaRPr sz="3000"/>
          </a:p>
        </p:txBody>
      </p:sp>
      <p:sp>
        <p:nvSpPr>
          <p:cNvPr id="314" name="Google Shape;314;p19"/>
          <p:cNvSpPr txBox="1"/>
          <p:nvPr>
            <p:ph idx="1" type="body"/>
          </p:nvPr>
        </p:nvSpPr>
        <p:spPr>
          <a:xfrm>
            <a:off x="1596150" y="1385650"/>
            <a:ext cx="6366900" cy="2927700"/>
          </a:xfrm>
          <a:prstGeom prst="rect">
            <a:avLst/>
          </a:prstGeom>
          <a:noFill/>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t/>
            </a:r>
            <a:endParaRPr sz="1050">
              <a:solidFill>
                <a:srgbClr val="3E3F42"/>
              </a:solidFill>
              <a:highlight>
                <a:srgbClr val="242424"/>
              </a:highlight>
              <a:latin typeface="Arial"/>
              <a:ea typeface="Arial"/>
              <a:cs typeface="Arial"/>
              <a:sym typeface="Arial"/>
            </a:endParaRPr>
          </a:p>
          <a:p>
            <a:pPr indent="-315876" lvl="0" marL="457200" rtl="0" algn="l">
              <a:lnSpc>
                <a:spcPct val="150000"/>
              </a:lnSpc>
              <a:spcBef>
                <a:spcPts val="1200"/>
              </a:spcBef>
              <a:spcAft>
                <a:spcPts val="0"/>
              </a:spcAft>
              <a:buSzPct val="104763"/>
              <a:buChar char="●"/>
            </a:pPr>
            <a:r>
              <a:rPr lang="en" sz="5247"/>
              <a:t>Jigsaw Rate Severity of Toxic Comments competition dataset: This dataset was obtained from the Kaggle platform and consists of 60,216 lines of text data. It contains toxic and non-toxic comments and includes text that may be considered profane, vulgar, or offensive. It was used as a test and validation set in the study.</a:t>
            </a:r>
            <a:endParaRPr sz="5247"/>
          </a:p>
          <a:p>
            <a:pPr indent="-315876" lvl="0" marL="457200" rtl="0" algn="l">
              <a:lnSpc>
                <a:spcPct val="150000"/>
              </a:lnSpc>
              <a:spcBef>
                <a:spcPts val="0"/>
              </a:spcBef>
              <a:spcAft>
                <a:spcPts val="0"/>
              </a:spcAft>
              <a:buSzPct val="104763"/>
              <a:buChar char="●"/>
            </a:pPr>
            <a:r>
              <a:rPr lang="en" sz="5247"/>
              <a:t>Dataset from Kaggle platform: This dataset contains less toxic, more toxic, and normal comments. It also includes rows with different languages, and the language of the sentences was recorded in a separate column. It was used for training the Bert and supervised machine learning algorithms in the experiments.</a:t>
            </a:r>
            <a:endParaRPr sz="549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1600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RESULTS</a:t>
            </a:r>
            <a:endParaRPr sz="3000"/>
          </a:p>
        </p:txBody>
      </p:sp>
      <p:sp>
        <p:nvSpPr>
          <p:cNvPr id="320" name="Google Shape;320;p20"/>
          <p:cNvSpPr txBox="1"/>
          <p:nvPr>
            <p:ph idx="1" type="body"/>
          </p:nvPr>
        </p:nvSpPr>
        <p:spPr>
          <a:xfrm>
            <a:off x="4572000" y="1407900"/>
            <a:ext cx="4321800" cy="2520000"/>
          </a:xfrm>
          <a:prstGeom prst="rect">
            <a:avLst/>
          </a:prstGeom>
        </p:spPr>
        <p:txBody>
          <a:bodyPr anchorCtr="0" anchor="t" bIns="91425" lIns="91425" spcFirstLastPara="1" rIns="91425" wrap="square" tIns="91425">
            <a:normAutofit fontScale="85000" lnSpcReduction="20000"/>
          </a:bodyPr>
          <a:lstStyle/>
          <a:p>
            <a:pPr indent="-298767" lvl="0" marL="457200" rtl="0" algn="just">
              <a:spcBef>
                <a:spcPts val="0"/>
              </a:spcBef>
              <a:spcAft>
                <a:spcPts val="0"/>
              </a:spcAft>
              <a:buSzPct val="100000"/>
              <a:buChar char="●"/>
            </a:pPr>
            <a:r>
              <a:rPr lang="en"/>
              <a:t>The document presents the results of experiments conducted using supervised machine learning algorithms, such as logistic regression, random forest, XGBoost, and KNN. The accuracy, F-Score, recall, and precision values for each algorithm are provided in Table 1.</a:t>
            </a:r>
            <a:endParaRPr/>
          </a:p>
          <a:p>
            <a:pPr indent="-298767" lvl="0" marL="457200" rtl="0" algn="just">
              <a:spcBef>
                <a:spcPts val="1000"/>
              </a:spcBef>
              <a:spcAft>
                <a:spcPts val="0"/>
              </a:spcAft>
              <a:buSzPct val="100000"/>
              <a:buChar char="●"/>
            </a:pPr>
            <a:r>
              <a:rPr lang="en"/>
              <a:t>The results of the experiments using Bert's "bert-base-english-uncased" model and tokenizer are also presented. The F-Score, precision, recall, and accuracy values for each epoch of training are shown in a table</a:t>
            </a:r>
            <a:endParaRPr/>
          </a:p>
          <a:p>
            <a:pPr indent="-298767" lvl="0" marL="457200" rtl="0" algn="just">
              <a:spcBef>
                <a:spcPts val="1000"/>
              </a:spcBef>
              <a:spcAft>
                <a:spcPts val="1000"/>
              </a:spcAft>
              <a:buSzPct val="100000"/>
              <a:buChar char="●"/>
            </a:pPr>
            <a:r>
              <a:rPr lang="en"/>
              <a:t>Accuracy, sensitivity, precision, and F-Score are used to help assess the performance of the models in detecting toxicity in text.</a:t>
            </a:r>
            <a:endParaRPr/>
          </a:p>
        </p:txBody>
      </p:sp>
      <p:pic>
        <p:nvPicPr>
          <p:cNvPr id="321" name="Google Shape;321;p20"/>
          <p:cNvPicPr preferRelativeResize="0"/>
          <p:nvPr/>
        </p:nvPicPr>
        <p:blipFill>
          <a:blip r:embed="rId3">
            <a:alphaModFix/>
          </a:blip>
          <a:stretch>
            <a:fillRect/>
          </a:stretch>
        </p:blipFill>
        <p:spPr>
          <a:xfrm>
            <a:off x="529500" y="1459750"/>
            <a:ext cx="3709801" cy="1178700"/>
          </a:xfrm>
          <a:prstGeom prst="rect">
            <a:avLst/>
          </a:prstGeom>
          <a:noFill/>
          <a:ln>
            <a:noFill/>
          </a:ln>
        </p:spPr>
      </p:pic>
      <p:pic>
        <p:nvPicPr>
          <p:cNvPr id="322" name="Google Shape;322;p20"/>
          <p:cNvPicPr preferRelativeResize="0"/>
          <p:nvPr/>
        </p:nvPicPr>
        <p:blipFill>
          <a:blip r:embed="rId4">
            <a:alphaModFix/>
          </a:blip>
          <a:stretch>
            <a:fillRect/>
          </a:stretch>
        </p:blipFill>
        <p:spPr>
          <a:xfrm>
            <a:off x="529500" y="2779275"/>
            <a:ext cx="3709799" cy="111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88625" y="772725"/>
            <a:ext cx="6366900" cy="427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200"/>
              </a:spcAft>
              <a:buNone/>
            </a:pPr>
            <a:r>
              <a:rPr lang="en" sz="3000"/>
              <a:t>LIMITATIONS</a:t>
            </a:r>
            <a:endParaRPr sz="3000"/>
          </a:p>
        </p:txBody>
      </p:sp>
      <p:sp>
        <p:nvSpPr>
          <p:cNvPr id="328" name="Google Shape;328;p21"/>
          <p:cNvSpPr txBox="1"/>
          <p:nvPr>
            <p:ph idx="1" type="body"/>
          </p:nvPr>
        </p:nvSpPr>
        <p:spPr>
          <a:xfrm>
            <a:off x="1596150" y="1385650"/>
            <a:ext cx="6366900" cy="270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t>The paper mentions the use of datasets obtained from the Kaggle platform, but it does not provide detailed information about the size, diversity, or representativeness of these datasets .The use of a limited dataset can restrict the generalizability and reliability of the findings.</a:t>
            </a:r>
            <a:endParaRPr sz="1200"/>
          </a:p>
          <a:p>
            <a:pPr indent="-304800" lvl="0" marL="457200" rtl="0" algn="just">
              <a:spcBef>
                <a:spcPts val="1000"/>
              </a:spcBef>
              <a:spcAft>
                <a:spcPts val="0"/>
              </a:spcAft>
              <a:buSzPts val="1200"/>
              <a:buChar char="●"/>
            </a:pPr>
            <a:r>
              <a:rPr lang="en" sz="1200"/>
              <a:t>The paper primarily focuses on the application of state-of-the-art natural language methodologies for toxicity detection without comparing the performance of these methodologies with alternative approaches or existing models. A comparison with other methods could provide a more comprehensive understanding of the strengths and weaknesses of the proposed methodologies.</a:t>
            </a:r>
            <a:endParaRPr sz="1200"/>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